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310" r:id="rId3"/>
    <p:sldId id="352" r:id="rId4"/>
    <p:sldId id="348" r:id="rId5"/>
    <p:sldId id="354" r:id="rId6"/>
    <p:sldId id="353" r:id="rId7"/>
    <p:sldId id="355" r:id="rId8"/>
    <p:sldId id="344" r:id="rId9"/>
    <p:sldId id="357" r:id="rId10"/>
    <p:sldId id="358" r:id="rId11"/>
    <p:sldId id="345" r:id="rId12"/>
    <p:sldId id="360" r:id="rId13"/>
    <p:sldId id="361" r:id="rId14"/>
    <p:sldId id="362" r:id="rId15"/>
    <p:sldId id="363" r:id="rId16"/>
    <p:sldId id="379" r:id="rId17"/>
    <p:sldId id="364" r:id="rId18"/>
    <p:sldId id="367" r:id="rId19"/>
    <p:sldId id="368" r:id="rId20"/>
    <p:sldId id="369" r:id="rId21"/>
    <p:sldId id="370" r:id="rId22"/>
    <p:sldId id="371" r:id="rId23"/>
    <p:sldId id="372" r:id="rId24"/>
    <p:sldId id="373" r:id="rId25"/>
    <p:sldId id="347" r:id="rId26"/>
    <p:sldId id="374" r:id="rId27"/>
    <p:sldId id="375" r:id="rId28"/>
    <p:sldId id="376" r:id="rId29"/>
    <p:sldId id="377" r:id="rId30"/>
    <p:sldId id="380" r:id="rId3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36" autoAdjust="0"/>
    <p:restoredTop sz="73229" autoAdjust="0"/>
  </p:normalViewPr>
  <p:slideViewPr>
    <p:cSldViewPr snapToGrid="0">
      <p:cViewPr varScale="1">
        <p:scale>
          <a:sx n="70" d="100"/>
          <a:sy n="70" d="100"/>
        </p:scale>
        <p:origin x="912" y="6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6FCB94-4BB1-4BB0-8DAA-D96718FBC729}" type="datetimeFigureOut">
              <a:rPr kumimoji="1" lang="ja-JP" altLang="en-US" smtClean="0"/>
              <a:t>2024/8/12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5981D8-75E1-406D-BF27-737E3EA6753D}" type="slidenum">
              <a:rPr kumimoji="1" lang="ja-JP" altLang="en-US" smtClean="0"/>
              <a:t>‹#›</a:t>
            </a:fld>
            <a:endParaRPr kumimoji="1" lang="ja-JP" altLang="en-US"/>
          </a:p>
        </p:txBody>
      </p:sp>
    </p:spTree>
    <p:extLst>
      <p:ext uri="{BB962C8B-B14F-4D97-AF65-F5344CB8AC3E}">
        <p14:creationId xmlns:p14="http://schemas.microsoft.com/office/powerpoint/2010/main" val="15099497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情報セキュリティの目的は、情報の機密性・完全性・可用性を維持することです。</a:t>
            </a:r>
            <a:endParaRPr lang="en-US" altLang="ja-JP" b="0" dirty="0"/>
          </a:p>
          <a:p>
            <a:r>
              <a:rPr lang="ja-JP" altLang="en-US" b="0" dirty="0"/>
              <a:t>機密性・完全性・可用性の</a:t>
            </a:r>
            <a:r>
              <a:rPr lang="en-US" altLang="ja-JP" b="0" dirty="0"/>
              <a:t>3</a:t>
            </a:r>
            <a:r>
              <a:rPr lang="ja-JP" altLang="en-US" b="0" dirty="0"/>
              <a:t>要素は、情報セキュリティの国際規格である</a:t>
            </a:r>
            <a:r>
              <a:rPr lang="en-US" altLang="ja-JP" b="0" dirty="0"/>
              <a:t>ISO/IEC27000</a:t>
            </a:r>
            <a:r>
              <a:rPr lang="ja-JP" altLang="en-US" b="0" dirty="0"/>
              <a:t>で定義されています。</a:t>
            </a:r>
            <a:endParaRPr lang="en-US" altLang="ja-JP" b="0" dirty="0"/>
          </a:p>
          <a:p>
            <a:endParaRPr lang="en-US" altLang="ja-JP" b="0"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2</a:t>
            </a:fld>
            <a:endParaRPr kumimoji="1" lang="ja-JP" altLang="en-US"/>
          </a:p>
        </p:txBody>
      </p:sp>
    </p:spTree>
    <p:extLst>
      <p:ext uri="{BB962C8B-B14F-4D97-AF65-F5344CB8AC3E}">
        <p14:creationId xmlns:p14="http://schemas.microsoft.com/office/powerpoint/2010/main" val="10717958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サイバー攻撃とはネットワークを経由して行われる攻撃のことです。</a:t>
            </a:r>
            <a:endParaRPr lang="en-US" altLang="ja-JP" b="0" dirty="0"/>
          </a:p>
          <a:p>
            <a:endParaRPr lang="en-US" altLang="ja-JP" b="0" dirty="0"/>
          </a:p>
          <a:p>
            <a:r>
              <a:rPr lang="ja-JP" altLang="en-US" b="0" dirty="0"/>
              <a:t>コンピュータを動かなくさせたり、コンピュータの中にあるデータを書き換えたり、コンピュータの中にある情報を盗んだりする攻撃のことを言います。</a:t>
            </a:r>
            <a:endParaRPr lang="en-US" altLang="ja-JP" b="0" dirty="0"/>
          </a:p>
          <a:p>
            <a:r>
              <a:rPr lang="ja-JP" altLang="en-US" b="0" dirty="0"/>
              <a:t>サイバー攻撃には様々な種類があり、それぞれスライドのような攻撃に分類されます。</a:t>
            </a:r>
            <a:endParaRPr lang="en-US" altLang="ja-JP" b="0"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11</a:t>
            </a:fld>
            <a:endParaRPr kumimoji="1" lang="ja-JP" altLang="en-US"/>
          </a:p>
        </p:txBody>
      </p:sp>
    </p:spTree>
    <p:extLst>
      <p:ext uri="{BB962C8B-B14F-4D97-AF65-F5344CB8AC3E}">
        <p14:creationId xmlns:p14="http://schemas.microsoft.com/office/powerpoint/2010/main" val="136888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標的型攻撃の事例として、</a:t>
            </a:r>
            <a:r>
              <a:rPr lang="en-US" altLang="ja-JP" b="0" dirty="0"/>
              <a:t>2016</a:t>
            </a:r>
            <a:r>
              <a:rPr lang="ja-JP" altLang="en-US" b="0" dirty="0"/>
              <a:t>年に発生したベトナム航空の</a:t>
            </a:r>
            <a:r>
              <a:rPr lang="en-US" altLang="ja-JP" b="0" dirty="0"/>
              <a:t>IT</a:t>
            </a:r>
            <a:r>
              <a:rPr lang="ja-JP" altLang="en-US" b="0" dirty="0"/>
              <a:t>システムとウェブサイトに対する標的型サイバー攻撃を紹介しましょう。</a:t>
            </a:r>
            <a:endParaRPr lang="en-US" altLang="ja-JP" b="0" dirty="0"/>
          </a:p>
          <a:p>
            <a:r>
              <a:rPr lang="ja-JP" altLang="en-US" b="0" dirty="0"/>
              <a:t>この攻撃によって</a:t>
            </a:r>
            <a:r>
              <a:rPr lang="en-US" altLang="ja-JP" b="0" dirty="0"/>
              <a:t>41</a:t>
            </a:r>
            <a:r>
              <a:rPr lang="ja-JP" altLang="en-US" b="0" dirty="0"/>
              <a:t>万人以上の個人情報が盗み取られたと言われており、多くのベトナム人に衝撃を与えたと言われています。</a:t>
            </a:r>
            <a:endParaRPr lang="en-US" altLang="ja-JP" b="0" dirty="0"/>
          </a:p>
          <a:p>
            <a:endParaRPr lang="en-US" altLang="ja-JP" b="0"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12</a:t>
            </a:fld>
            <a:endParaRPr kumimoji="1" lang="ja-JP" altLang="en-US"/>
          </a:p>
        </p:txBody>
      </p:sp>
    </p:spTree>
    <p:extLst>
      <p:ext uri="{BB962C8B-B14F-4D97-AF65-F5344CB8AC3E}">
        <p14:creationId xmlns:p14="http://schemas.microsoft.com/office/powerpoint/2010/main" val="40672925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b="0" dirty="0"/>
              <a:t>2021</a:t>
            </a:r>
            <a:r>
              <a:rPr lang="ja-JP" altLang="en-US" b="0" dirty="0"/>
              <a:t>年に発表された、世界でよく使われているパスワードランキングを紹介しましょう。</a:t>
            </a:r>
            <a:endParaRPr lang="en-US" altLang="ja-JP" b="0" dirty="0"/>
          </a:p>
          <a:p>
            <a:r>
              <a:rPr lang="ja-JP" altLang="en-US" b="0" dirty="0"/>
              <a:t>このようなランキングで発表されるパスワードは、パスワードクラック攻撃にも使われる可能性があり、できるだけ避けるようにすべきです。</a:t>
            </a:r>
            <a:endParaRPr lang="en-US" altLang="ja-JP" b="0" dirty="0"/>
          </a:p>
          <a:p>
            <a:endParaRPr lang="en-US" altLang="ja-JP" b="0" dirty="0"/>
          </a:p>
          <a:p>
            <a:endParaRPr lang="en-US" altLang="ja-JP" b="0"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13</a:t>
            </a:fld>
            <a:endParaRPr kumimoji="1" lang="ja-JP" altLang="en-US"/>
          </a:p>
        </p:txBody>
      </p:sp>
    </p:spTree>
    <p:extLst>
      <p:ext uri="{BB962C8B-B14F-4D97-AF65-F5344CB8AC3E}">
        <p14:creationId xmlns:p14="http://schemas.microsoft.com/office/powerpoint/2010/main" val="28055917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b="0" dirty="0"/>
              <a:t>DoS</a:t>
            </a:r>
            <a:r>
              <a:rPr lang="ja-JP" altLang="en-US" b="0" dirty="0"/>
              <a:t>攻撃は特定のサーバに大量のパケットを送信することで、サーバの負荷を過剰に大きくしてサービスを続けられないようにする攻撃のことを言います。</a:t>
            </a:r>
            <a:endParaRPr lang="en-US" altLang="ja-JP" b="0" dirty="0"/>
          </a:p>
          <a:p>
            <a:r>
              <a:rPr lang="ja-JP" altLang="en-US" b="0" dirty="0"/>
              <a:t>また、</a:t>
            </a:r>
            <a:r>
              <a:rPr lang="en-US" altLang="ja-JP" b="0" dirty="0"/>
              <a:t>DDoS</a:t>
            </a:r>
            <a:r>
              <a:rPr lang="ja-JP" altLang="en-US" b="0" dirty="0"/>
              <a:t>攻撃は、</a:t>
            </a:r>
            <a:r>
              <a:rPr lang="en-US" altLang="ja-JP" b="0" dirty="0"/>
              <a:t>DoS</a:t>
            </a:r>
            <a:r>
              <a:rPr lang="ja-JP" altLang="en-US" b="0" dirty="0"/>
              <a:t>攻撃の対象となるサーバを複数のコンピュータから一斉にパケットを送信する攻撃のことを言います。</a:t>
            </a:r>
            <a:endParaRPr lang="en-US" altLang="ja-JP" b="0" dirty="0"/>
          </a:p>
          <a:p>
            <a:endParaRPr lang="en-US" altLang="ja-JP" b="0" dirty="0"/>
          </a:p>
          <a:p>
            <a:r>
              <a:rPr lang="ja-JP" altLang="en-US" b="0" dirty="0"/>
              <a:t>昔から行われるサイバー攻撃の一つですが、今でも行われているものの一つです。</a:t>
            </a:r>
            <a:endParaRPr lang="en-US" altLang="ja-JP" b="0" dirty="0"/>
          </a:p>
          <a:p>
            <a:endParaRPr lang="en-US" altLang="ja-JP" b="0"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14</a:t>
            </a:fld>
            <a:endParaRPr kumimoji="1" lang="ja-JP" altLang="en-US"/>
          </a:p>
        </p:txBody>
      </p:sp>
    </p:spTree>
    <p:extLst>
      <p:ext uri="{BB962C8B-B14F-4D97-AF65-F5344CB8AC3E}">
        <p14:creationId xmlns:p14="http://schemas.microsoft.com/office/powerpoint/2010/main" val="12032530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不正な命令による攻撃としてクロスサイトスクリプティングや</a:t>
            </a:r>
            <a:r>
              <a:rPr lang="en-US" altLang="ja-JP" b="0" dirty="0"/>
              <a:t>SQL</a:t>
            </a:r>
            <a:r>
              <a:rPr lang="ja-JP" altLang="en-US" b="0" dirty="0"/>
              <a:t>インジェクションがあります。</a:t>
            </a:r>
            <a:endParaRPr lang="en-US" altLang="ja-JP" b="0" dirty="0"/>
          </a:p>
          <a:p>
            <a:endParaRPr lang="en-US" altLang="ja-JP" b="0" dirty="0"/>
          </a:p>
          <a:p>
            <a:r>
              <a:rPr lang="ja-JP" altLang="en-US" b="0" dirty="0"/>
              <a:t>クロスサイトスクリプティングは、悪意のある人が作成した</a:t>
            </a:r>
            <a:r>
              <a:rPr lang="en-US" altLang="ja-JP" b="0" dirty="0"/>
              <a:t>Web</a:t>
            </a:r>
            <a:r>
              <a:rPr lang="ja-JP" altLang="en-US" b="0" dirty="0"/>
              <a:t>ページに利用者がアクセスすることで、被害に遭う状態を指します。</a:t>
            </a:r>
            <a:endParaRPr lang="en-US" altLang="ja-JP" b="0" dirty="0"/>
          </a:p>
          <a:p>
            <a:pPr marL="0" indent="0">
              <a:buFont typeface="Arial" panose="020B0604020202020204" pitchFamily="34" charset="0"/>
              <a:buNone/>
            </a:pPr>
            <a:r>
              <a:rPr lang="en-US" altLang="ja-JP" b="0" dirty="0"/>
              <a:t>SQL</a:t>
            </a:r>
            <a:r>
              <a:rPr lang="ja-JP" altLang="en-US" b="0" dirty="0"/>
              <a:t>インジェクションは</a:t>
            </a:r>
            <a:r>
              <a:rPr lang="en-US" altLang="ja-JP" b="0" dirty="0"/>
              <a:t>Web</a:t>
            </a:r>
            <a:r>
              <a:rPr lang="ja-JP" altLang="en-US" b="0" dirty="0"/>
              <a:t>アプリの入力部分に</a:t>
            </a:r>
            <a:r>
              <a:rPr lang="en-US" altLang="ja-JP" b="0" dirty="0"/>
              <a:t>SQL</a:t>
            </a:r>
            <a:r>
              <a:rPr lang="ja-JP" altLang="en-US" b="0" dirty="0"/>
              <a:t>文を入力し、サーバに対して悪意のある問合せや操作を行う攻撃です。</a:t>
            </a:r>
            <a:endParaRPr lang="en-US" altLang="ja-JP" b="0" dirty="0"/>
          </a:p>
          <a:p>
            <a:pPr marL="0" indent="0">
              <a:buFont typeface="Arial" panose="020B0604020202020204" pitchFamily="34" charset="0"/>
              <a:buNone/>
            </a:pPr>
            <a:endParaRPr lang="en-US" altLang="ja-JP" b="0" dirty="0"/>
          </a:p>
          <a:p>
            <a:pPr marL="0" indent="0">
              <a:buFont typeface="Arial" panose="020B0604020202020204" pitchFamily="34" charset="0"/>
              <a:buNone/>
            </a:pPr>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15</a:t>
            </a:fld>
            <a:endParaRPr kumimoji="1" lang="ja-JP" altLang="en-US"/>
          </a:p>
        </p:txBody>
      </p:sp>
    </p:spTree>
    <p:extLst>
      <p:ext uri="{BB962C8B-B14F-4D97-AF65-F5344CB8AC3E}">
        <p14:creationId xmlns:p14="http://schemas.microsoft.com/office/powerpoint/2010/main" val="40948961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不正な命令による攻撃による事例の一つを紹介します。</a:t>
            </a:r>
            <a:endParaRPr lang="en-US" altLang="ja-JP" b="0" dirty="0"/>
          </a:p>
          <a:p>
            <a:endParaRPr lang="en-US" altLang="ja-JP" b="0" dirty="0"/>
          </a:p>
          <a:p>
            <a:r>
              <a:rPr lang="ja-JP" altLang="en-US" b="0" dirty="0"/>
              <a:t>ベトナムのウイルスセキュリティ国内大手の</a:t>
            </a:r>
            <a:r>
              <a:rPr lang="en-US" altLang="ja-JP" b="0" dirty="0"/>
              <a:t>BKAV</a:t>
            </a:r>
            <a:r>
              <a:rPr lang="ja-JP" altLang="en-US" b="0" dirty="0"/>
              <a:t>社が</a:t>
            </a:r>
            <a:r>
              <a:rPr lang="en-US" altLang="ja-JP" b="0" dirty="0"/>
              <a:t>2015</a:t>
            </a:r>
            <a:r>
              <a:rPr lang="ja-JP" altLang="en-US" b="0" dirty="0"/>
              <a:t>年</a:t>
            </a:r>
            <a:r>
              <a:rPr lang="en-US" altLang="ja-JP" b="0" dirty="0"/>
              <a:t>8</a:t>
            </a:r>
            <a:r>
              <a:rPr lang="ja-JP" altLang="en-US" b="0" dirty="0"/>
              <a:t>月に発表した調査報告では、銀行ウェブサイトの</a:t>
            </a:r>
            <a:r>
              <a:rPr lang="en-US" altLang="ja-JP" b="0" dirty="0"/>
              <a:t>30</a:t>
            </a:r>
            <a:r>
              <a:rPr lang="ja-JP" altLang="en-US" b="0" dirty="0"/>
              <a:t>％にセキュリティホールが存在しているそうです。</a:t>
            </a:r>
            <a:endParaRPr lang="en-US" altLang="ja-JP" b="0" dirty="0"/>
          </a:p>
          <a:p>
            <a:endParaRPr lang="en-US" altLang="ja-JP" b="0" dirty="0"/>
          </a:p>
          <a:p>
            <a:r>
              <a:rPr lang="ja-JP" altLang="en-US" b="0" dirty="0"/>
              <a:t>インターネットセキュリティを重要視し大金を投入している銀行でも、まだ対策が不十分だということが明らかになりました。</a:t>
            </a:r>
            <a:endParaRPr lang="en-US" altLang="ja-JP" b="0" dirty="0"/>
          </a:p>
          <a:p>
            <a:endParaRPr lang="en-US" altLang="ja-JP" b="0"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16</a:t>
            </a:fld>
            <a:endParaRPr kumimoji="1" lang="ja-JP" altLang="en-US"/>
          </a:p>
        </p:txBody>
      </p:sp>
    </p:spTree>
    <p:extLst>
      <p:ext uri="{BB962C8B-B14F-4D97-AF65-F5344CB8AC3E}">
        <p14:creationId xmlns:p14="http://schemas.microsoft.com/office/powerpoint/2010/main" val="19010629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その他のサイバー攻撃として、なりすまし、ディレクトリトラバーサルなどがあります。</a:t>
            </a:r>
            <a:endParaRPr lang="en-US" altLang="ja-JP" b="0" dirty="0"/>
          </a:p>
          <a:p>
            <a:endParaRPr lang="en-US" altLang="ja-JP" b="0" dirty="0"/>
          </a:p>
          <a:p>
            <a:r>
              <a:rPr lang="ja-JP" altLang="en-US" b="0" dirty="0"/>
              <a:t>なりすましによる攻撃は、攻撃者が正規の利用者のふりをして、情報を盗み取ることや不正な行為を行なうことによる攻撃です。</a:t>
            </a:r>
            <a:endParaRPr lang="en-US" altLang="ja-JP" b="0" dirty="0"/>
          </a:p>
          <a:p>
            <a:pPr marL="0" indent="0">
              <a:buFont typeface="Arial" panose="020B0604020202020204" pitchFamily="34" charset="0"/>
              <a:buNone/>
            </a:pPr>
            <a:r>
              <a:rPr lang="ja-JP" altLang="en-US" b="0" dirty="0"/>
              <a:t>ディレクトリトラバーサルは、プログラムを作った人が想定していないパス名・ファイル名を指定されることで、本来見られないはずのファイルの中身を見ようとする攻撃です。</a:t>
            </a:r>
            <a:endParaRPr lang="en-US" altLang="ja-JP" b="0" dirty="0"/>
          </a:p>
          <a:p>
            <a:pPr marL="0" indent="0">
              <a:buFont typeface="Arial" panose="020B0604020202020204" pitchFamily="34" charset="0"/>
              <a:buNone/>
            </a:pPr>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17</a:t>
            </a:fld>
            <a:endParaRPr kumimoji="1" lang="ja-JP" altLang="en-US"/>
          </a:p>
        </p:txBody>
      </p:sp>
    </p:spTree>
    <p:extLst>
      <p:ext uri="{BB962C8B-B14F-4D97-AF65-F5344CB8AC3E}">
        <p14:creationId xmlns:p14="http://schemas.microsoft.com/office/powerpoint/2010/main" val="15543466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データの暗号化は、人が簡単に解読できる平文を“暗号化アルゴリズム”と“暗号化鍵”を用いて、簡単に解読できない暗号文に変換することを言います。</a:t>
            </a:r>
            <a:endParaRPr lang="en-US" altLang="ja-JP" b="0" dirty="0"/>
          </a:p>
          <a:p>
            <a:endParaRPr lang="en-US" altLang="ja-JP" b="0" dirty="0"/>
          </a:p>
          <a:p>
            <a:endParaRPr lang="en-US" altLang="ja-JP" b="0"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18</a:t>
            </a:fld>
            <a:endParaRPr kumimoji="1" lang="ja-JP" altLang="en-US"/>
          </a:p>
        </p:txBody>
      </p:sp>
    </p:spTree>
    <p:extLst>
      <p:ext uri="{BB962C8B-B14F-4D97-AF65-F5344CB8AC3E}">
        <p14:creationId xmlns:p14="http://schemas.microsoft.com/office/powerpoint/2010/main" val="703391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u="none" dirty="0"/>
              <a:t>暗号方式には共通鍵暗号方式と公開鍵暗号方式があります。</a:t>
            </a:r>
            <a:endParaRPr lang="en-US" altLang="ja-JP" b="0" u="none" dirty="0"/>
          </a:p>
          <a:p>
            <a:endParaRPr lang="en-US" altLang="ja-JP" b="0" u="none" dirty="0"/>
          </a:p>
          <a:p>
            <a:pPr marL="0" indent="0">
              <a:buFont typeface="Arial" panose="020B0604020202020204" pitchFamily="34" charset="0"/>
              <a:buNone/>
            </a:pPr>
            <a:r>
              <a:rPr lang="ja-JP" altLang="en-US" dirty="0"/>
              <a:t>共通鍵暗号方式は、送る相手と受け取る相手が同じ鍵を使って暗号化や複合を行う方式のことです。</a:t>
            </a:r>
            <a:br>
              <a:rPr lang="en-US" altLang="ja-JP" dirty="0"/>
            </a:br>
            <a:r>
              <a:rPr lang="ja-JP" altLang="en-US" dirty="0"/>
              <a:t>公開鍵暗号方式は、自分だけが持つ鍵と、多くの人に渡す鍵の</a:t>
            </a:r>
            <a:r>
              <a:rPr lang="en-US" altLang="ja-JP" dirty="0"/>
              <a:t>2</a:t>
            </a:r>
            <a:r>
              <a:rPr lang="ja-JP" altLang="en-US" dirty="0"/>
              <a:t>つの鍵を使う暗号化の方式のことです。</a:t>
            </a:r>
            <a:endParaRPr lang="en-US" altLang="ja-JP" dirty="0"/>
          </a:p>
          <a:p>
            <a:endParaRPr lang="en-US" altLang="ja-JP" b="0" u="none" dirty="0"/>
          </a:p>
          <a:p>
            <a:endParaRPr lang="en-US" altLang="ja-JP" b="0" u="none" dirty="0"/>
          </a:p>
          <a:p>
            <a:endParaRPr lang="en-US" altLang="ja-JP" b="0" u="none"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19</a:t>
            </a:fld>
            <a:endParaRPr kumimoji="1" lang="ja-JP" altLang="en-US"/>
          </a:p>
        </p:txBody>
      </p:sp>
    </p:spTree>
    <p:extLst>
      <p:ext uri="{BB962C8B-B14F-4D97-AF65-F5344CB8AC3E}">
        <p14:creationId xmlns:p14="http://schemas.microsoft.com/office/powerpoint/2010/main" val="6581905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ディジタル署名とは、主に他の人に贈るファイルと一緒に付けるデータです。</a:t>
            </a:r>
            <a:endParaRPr lang="en-US" altLang="ja-JP" b="0" dirty="0"/>
          </a:p>
          <a:p>
            <a:r>
              <a:rPr lang="ja-JP" altLang="en-US" b="0" dirty="0"/>
              <a:t>「このファイルは送信者本人が作成したものです」と、「このファイルは悪意を持った人に改ざんされていません」というメッセージを証明するものです。</a:t>
            </a:r>
            <a:endParaRPr lang="en-US" altLang="ja-JP" b="0" dirty="0"/>
          </a:p>
          <a:p>
            <a:endParaRPr lang="en-US" altLang="ja-JP" b="0"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20</a:t>
            </a:fld>
            <a:endParaRPr kumimoji="1" lang="ja-JP" altLang="en-US"/>
          </a:p>
        </p:txBody>
      </p:sp>
    </p:spTree>
    <p:extLst>
      <p:ext uri="{BB962C8B-B14F-4D97-AF65-F5344CB8AC3E}">
        <p14:creationId xmlns:p14="http://schemas.microsoft.com/office/powerpoint/2010/main" val="2394506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u="none" dirty="0"/>
              <a:t>リスクマネジメントとは、さまざまな脅威が発生する可能性の事をリスクといいます。</a:t>
            </a:r>
            <a:endParaRPr lang="en-US" altLang="ja-JP" b="0" u="none" dirty="0"/>
          </a:p>
          <a:p>
            <a:r>
              <a:rPr lang="ja-JP" altLang="en-US" b="0" u="none" dirty="0"/>
              <a:t>リスクマネジメントは、そのリスクを組織的に管理することを指します。</a:t>
            </a:r>
            <a:endParaRPr lang="en-US" altLang="ja-JP" b="0" u="none" dirty="0"/>
          </a:p>
          <a:p>
            <a:r>
              <a:rPr lang="ja-JP" altLang="en-US" b="0" u="none" dirty="0"/>
              <a:t>そしてリスクマネジメントは、リスクアセスメントとリスク対応に分けることができます。</a:t>
            </a:r>
            <a:endParaRPr lang="en-US" altLang="ja-JP" b="0" u="none" dirty="0"/>
          </a:p>
          <a:p>
            <a:endParaRPr lang="en-US" altLang="ja-JP" b="0" u="none" dirty="0"/>
          </a:p>
          <a:p>
            <a:endParaRPr lang="en-US" altLang="ja-JP" b="0" u="none" dirty="0"/>
          </a:p>
          <a:p>
            <a:endParaRPr lang="en-US" altLang="ja-JP" b="0" u="none"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3</a:t>
            </a:fld>
            <a:endParaRPr kumimoji="1" lang="ja-JP" altLang="en-US"/>
          </a:p>
        </p:txBody>
      </p:sp>
    </p:spTree>
    <p:extLst>
      <p:ext uri="{BB962C8B-B14F-4D97-AF65-F5344CB8AC3E}">
        <p14:creationId xmlns:p14="http://schemas.microsoft.com/office/powerpoint/2010/main" val="13654489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認証局は、電子証明書を発行するなどの仕事を請け負う、コンピュータの世界における身元保証協会のことを指します。</a:t>
            </a:r>
            <a:endParaRPr lang="en-US" altLang="ja-JP" b="0" dirty="0"/>
          </a:p>
          <a:p>
            <a:endParaRPr lang="en-US" altLang="ja-JP" b="0"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21</a:t>
            </a:fld>
            <a:endParaRPr kumimoji="1" lang="ja-JP" altLang="en-US"/>
          </a:p>
        </p:txBody>
      </p:sp>
    </p:spTree>
    <p:extLst>
      <p:ext uri="{BB962C8B-B14F-4D97-AF65-F5344CB8AC3E}">
        <p14:creationId xmlns:p14="http://schemas.microsoft.com/office/powerpoint/2010/main" val="39914510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b="0" u="none" dirty="0"/>
              <a:t>PKI</a:t>
            </a:r>
            <a:r>
              <a:rPr lang="ja-JP" altLang="en-US" b="0" u="none" dirty="0"/>
              <a:t>とは、認証局、公開鍵暗号方式、電子証明書などを使って通信の安全性を高める仕組みのことです。</a:t>
            </a:r>
            <a:endParaRPr lang="en-US" altLang="ja-JP" b="0" u="none" dirty="0"/>
          </a:p>
          <a:p>
            <a:endParaRPr lang="en-US" altLang="ja-JP" b="0" u="none" dirty="0"/>
          </a:p>
          <a:p>
            <a:r>
              <a:rPr lang="en-US" altLang="ja-JP" b="0" u="none" dirty="0"/>
              <a:t>PKI</a:t>
            </a:r>
            <a:r>
              <a:rPr lang="ja-JP" altLang="en-US" b="0" u="none" dirty="0"/>
              <a:t>は公開鍵基盤と訳されますが、公開鍵暗号基盤や公開鍵認証基盤と表現されることもあります。</a:t>
            </a:r>
            <a:endParaRPr lang="en-US" altLang="ja-JP" b="0" u="none" dirty="0"/>
          </a:p>
          <a:p>
            <a:endParaRPr lang="en-US" altLang="ja-JP" b="0" u="none" dirty="0"/>
          </a:p>
          <a:p>
            <a:endParaRPr lang="en-US" altLang="ja-JP" b="0" u="none" dirty="0"/>
          </a:p>
          <a:p>
            <a:endParaRPr lang="en-US" altLang="ja-JP" b="0" u="none"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22</a:t>
            </a:fld>
            <a:endParaRPr kumimoji="1" lang="ja-JP" altLang="en-US"/>
          </a:p>
        </p:txBody>
      </p:sp>
    </p:spTree>
    <p:extLst>
      <p:ext uri="{BB962C8B-B14F-4D97-AF65-F5344CB8AC3E}">
        <p14:creationId xmlns:p14="http://schemas.microsoft.com/office/powerpoint/2010/main" val="28602373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メッセージ認証とは、送られてきたデータが、途中で改ざんされていないかチェックする方法の一つです。</a:t>
            </a:r>
            <a:endParaRPr lang="en-US" altLang="ja-JP" b="0" dirty="0"/>
          </a:p>
          <a:p>
            <a:endParaRPr lang="en-US" altLang="ja-JP" b="0" dirty="0"/>
          </a:p>
          <a:p>
            <a:endParaRPr lang="en-US" altLang="ja-JP" b="0" dirty="0"/>
          </a:p>
          <a:p>
            <a:endParaRPr lang="en-US" altLang="ja-JP" b="0"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23</a:t>
            </a:fld>
            <a:endParaRPr kumimoji="1" lang="ja-JP" altLang="en-US"/>
          </a:p>
        </p:txBody>
      </p:sp>
    </p:spTree>
    <p:extLst>
      <p:ext uri="{BB962C8B-B14F-4D97-AF65-F5344CB8AC3E}">
        <p14:creationId xmlns:p14="http://schemas.microsoft.com/office/powerpoint/2010/main" val="7393498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b="0" dirty="0"/>
              <a:t>SSL</a:t>
            </a:r>
            <a:r>
              <a:rPr lang="ja-JP" altLang="en-US" b="0" dirty="0"/>
              <a:t>は、インターネット上で通信するときに使うプロトコルの一つです。</a:t>
            </a:r>
            <a:endParaRPr lang="en-US" altLang="ja-JP" b="0" dirty="0"/>
          </a:p>
          <a:p>
            <a:r>
              <a:rPr lang="ja-JP" altLang="en-US" b="0" dirty="0"/>
              <a:t>インターネット上でやり取りする情報を暗号化して送受信するための仕組みを指します。</a:t>
            </a:r>
            <a:endParaRPr lang="en-US" altLang="ja-JP" b="0" dirty="0"/>
          </a:p>
          <a:p>
            <a:endParaRPr lang="en-US" altLang="ja-JP" b="0"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24</a:t>
            </a:fld>
            <a:endParaRPr kumimoji="1" lang="ja-JP" altLang="en-US"/>
          </a:p>
        </p:txBody>
      </p:sp>
    </p:spTree>
    <p:extLst>
      <p:ext uri="{BB962C8B-B14F-4D97-AF65-F5344CB8AC3E}">
        <p14:creationId xmlns:p14="http://schemas.microsoft.com/office/powerpoint/2010/main" val="14219138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利用者認証は、コンピュータシステムを使用する際に、使っても</a:t>
            </a:r>
            <a:r>
              <a:rPr lang="en-US" altLang="ja-JP" dirty="0"/>
              <a:t>OK</a:t>
            </a:r>
            <a:r>
              <a:rPr lang="ja-JP" altLang="en-US" dirty="0"/>
              <a:t>な人かどうかを確認することを言います。</a:t>
            </a:r>
            <a:endParaRPr lang="en-US" altLang="ja-JP" dirty="0"/>
          </a:p>
          <a:p>
            <a:r>
              <a:rPr lang="ja-JP" altLang="en-US" dirty="0"/>
              <a:t>ユーザ認証とも言います。</a:t>
            </a:r>
            <a:endParaRPr lang="en-US" altLang="ja-JP" dirty="0"/>
          </a:p>
          <a:p>
            <a:r>
              <a:rPr lang="ja-JP" altLang="en-US" dirty="0"/>
              <a:t>認証方法には、バイオメトリクス認証、チャレンジレスポンス認証などがあります。</a:t>
            </a:r>
            <a:endParaRPr lang="en-US" altLang="ja-JP" dirty="0"/>
          </a:p>
          <a:p>
            <a:endParaRPr lang="en-US" altLang="ja-JP" u="none" dirty="0"/>
          </a:p>
          <a:p>
            <a:r>
              <a:rPr lang="ja-JP" altLang="en-US" u="none" dirty="0"/>
              <a:t>特に二つの認証を組み合わせることを</a:t>
            </a:r>
            <a:r>
              <a:rPr lang="en-US" altLang="ja-JP" u="none" dirty="0"/>
              <a:t>2</a:t>
            </a:r>
            <a:r>
              <a:rPr lang="ja-JP" altLang="en-US" u="none" dirty="0"/>
              <a:t>要素認証と呼びます。</a:t>
            </a:r>
            <a:endParaRPr lang="en-US" altLang="ja-JP" u="none" dirty="0"/>
          </a:p>
          <a:p>
            <a:r>
              <a:rPr lang="en-US" altLang="ja-JP" u="none" dirty="0"/>
              <a:t>2</a:t>
            </a:r>
            <a:r>
              <a:rPr lang="ja-JP" altLang="en-US" u="none" dirty="0"/>
              <a:t>要素認証は「本人のみ知っていること」、「本人のみ持っているもの」、「本人の特徴」の</a:t>
            </a:r>
            <a:r>
              <a:rPr lang="en-US" altLang="ja-JP" u="none" dirty="0"/>
              <a:t>3</a:t>
            </a:r>
            <a:r>
              <a:rPr lang="ja-JP" altLang="en-US" u="none" dirty="0"/>
              <a:t>つの要素のうちの</a:t>
            </a:r>
            <a:r>
              <a:rPr lang="en-US" altLang="ja-JP" u="none" dirty="0"/>
              <a:t>2</a:t>
            </a:r>
            <a:r>
              <a:rPr lang="ja-JP" altLang="en-US" u="none" dirty="0"/>
              <a:t>つを確認することで行う認証のやり方です。</a:t>
            </a:r>
            <a:endParaRPr lang="en-US" altLang="ja-JP" u="none" dirty="0"/>
          </a:p>
          <a:p>
            <a:endParaRPr lang="en-US" altLang="ja-JP" dirty="0"/>
          </a:p>
          <a:p>
            <a:endParaRPr lang="en-US" altLang="ja-JP" dirty="0"/>
          </a:p>
          <a:p>
            <a:endParaRPr lang="en-US" altLang="ja-JP" dirty="0"/>
          </a:p>
          <a:p>
            <a:endParaRPr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25</a:t>
            </a:fld>
            <a:endParaRPr kumimoji="1" lang="ja-JP" altLang="en-US"/>
          </a:p>
        </p:txBody>
      </p:sp>
    </p:spTree>
    <p:extLst>
      <p:ext uri="{BB962C8B-B14F-4D97-AF65-F5344CB8AC3E}">
        <p14:creationId xmlns:p14="http://schemas.microsoft.com/office/powerpoint/2010/main" val="26510023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ファイアウォールは、外部からの不正アクセスを防止する仕組みのことです。</a:t>
            </a:r>
            <a:endParaRPr lang="en-US" altLang="ja-JP" b="0" dirty="0"/>
          </a:p>
          <a:p>
            <a:r>
              <a:rPr lang="ja-JP" altLang="en-US" b="0" dirty="0"/>
              <a:t>ネットワークの門番と言い換えても良いでしょう。</a:t>
            </a:r>
            <a:endParaRPr lang="en-US" altLang="ja-JP" b="0" dirty="0"/>
          </a:p>
          <a:p>
            <a:endParaRPr lang="en-US" altLang="ja-JP" b="0" dirty="0"/>
          </a:p>
          <a:p>
            <a:r>
              <a:rPr lang="ja-JP" altLang="en-US" b="0" dirty="0"/>
              <a:t>ファイアウォールの仕組みの一つにパケットフィルタリングがあります。</a:t>
            </a:r>
            <a:endParaRPr lang="en-US" altLang="ja-JP" b="0" dirty="0"/>
          </a:p>
          <a:p>
            <a:r>
              <a:rPr lang="ja-JP" altLang="en-US" dirty="0"/>
              <a:t>これはパケット内の情報を見て、ファイアウォールを通過して良いか否かを振り分ける機能のことです。</a:t>
            </a:r>
            <a:endParaRPr lang="en-US" altLang="ja-JP"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26</a:t>
            </a:fld>
            <a:endParaRPr kumimoji="1" lang="ja-JP" altLang="en-US"/>
          </a:p>
        </p:txBody>
      </p:sp>
    </p:spTree>
    <p:extLst>
      <p:ext uri="{BB962C8B-B14F-4D97-AF65-F5344CB8AC3E}">
        <p14:creationId xmlns:p14="http://schemas.microsoft.com/office/powerpoint/2010/main" val="17176433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プロキシサーバは、ホームページを見るときに使うウェブブラウザの代理となって、ホームページにアクセスするコンピュータのことです。</a:t>
            </a:r>
            <a:endParaRPr lang="en-US" altLang="ja-JP" b="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プロキシサーバを使う利点は、ホームページが置かれているサーバの身元を隠すことができることです。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また、プロキシサーバに残っているキャッシュによって、サーバの負荷を下げることもできます。</a:t>
            </a:r>
            <a:endParaRPr lang="en-US" altLang="ja-JP" dirty="0"/>
          </a:p>
          <a:p>
            <a:endParaRPr lang="en-US" altLang="ja-JP" b="0"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27</a:t>
            </a:fld>
            <a:endParaRPr kumimoji="1" lang="ja-JP" altLang="en-US"/>
          </a:p>
        </p:txBody>
      </p:sp>
    </p:spTree>
    <p:extLst>
      <p:ext uri="{BB962C8B-B14F-4D97-AF65-F5344CB8AC3E}">
        <p14:creationId xmlns:p14="http://schemas.microsoft.com/office/powerpoint/2010/main" val="25812473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b="0" u="none" dirty="0"/>
              <a:t>DMZ</a:t>
            </a:r>
            <a:r>
              <a:rPr lang="ja-JP" altLang="en-US" b="0" u="none" dirty="0"/>
              <a:t>は、インターネットの外部ネットワークと、企業などで構築される内部ネットワークの両方から隔離された区域のことです。</a:t>
            </a:r>
            <a:endParaRPr lang="en-US" altLang="ja-JP" b="0" u="none" dirty="0"/>
          </a:p>
          <a:p>
            <a:r>
              <a:rPr lang="en-US" altLang="ja-JP" b="0" u="none" dirty="0"/>
              <a:t>DMZ</a:t>
            </a:r>
            <a:r>
              <a:rPr lang="ja-JP" altLang="en-US" b="0" u="none" dirty="0"/>
              <a:t>は</a:t>
            </a:r>
            <a:r>
              <a:rPr lang="en-US" altLang="ja-JP" dirty="0"/>
              <a:t>Demilitarized Zone</a:t>
            </a:r>
            <a:r>
              <a:rPr lang="ja-JP" altLang="en-US" dirty="0"/>
              <a:t>と言い、</a:t>
            </a:r>
            <a:r>
              <a:rPr lang="ja-JP" altLang="en-US" b="0" u="none" dirty="0"/>
              <a:t>日本語では非武装地帯と訳されます。</a:t>
            </a:r>
            <a:endParaRPr lang="en-US" altLang="ja-JP" b="0" u="none" dirty="0"/>
          </a:p>
          <a:p>
            <a:endParaRPr lang="en-US" altLang="ja-JP" b="0" u="none" dirty="0"/>
          </a:p>
          <a:p>
            <a:endParaRPr lang="en-US" altLang="ja-JP" b="0" u="none" dirty="0"/>
          </a:p>
          <a:p>
            <a:endParaRPr lang="en-US" altLang="ja-JP" b="0" u="none"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28</a:t>
            </a:fld>
            <a:endParaRPr kumimoji="1" lang="ja-JP" altLang="en-US"/>
          </a:p>
        </p:txBody>
      </p:sp>
    </p:spTree>
    <p:extLst>
      <p:ext uri="{BB962C8B-B14F-4D97-AF65-F5344CB8AC3E}">
        <p14:creationId xmlns:p14="http://schemas.microsoft.com/office/powerpoint/2010/main" val="40744143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その他のセキュリティ対策として、</a:t>
            </a:r>
            <a:r>
              <a:rPr kumimoji="1" lang="en-US" altLang="ja-JP" dirty="0"/>
              <a:t>UTM</a:t>
            </a:r>
            <a:r>
              <a:rPr kumimoji="1" lang="ja-JP" altLang="en-US" dirty="0"/>
              <a:t>、</a:t>
            </a:r>
            <a:r>
              <a:rPr kumimoji="1" lang="en-US" altLang="ja-JP" dirty="0"/>
              <a:t>SIEM</a:t>
            </a:r>
            <a:r>
              <a:rPr kumimoji="1" lang="ja-JP" altLang="en-US" dirty="0"/>
              <a:t>、ペネトレーションテスト、ファジングがあります。</a:t>
            </a:r>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29</a:t>
            </a:fld>
            <a:endParaRPr kumimoji="1" lang="ja-JP" altLang="en-US"/>
          </a:p>
        </p:txBody>
      </p:sp>
    </p:spTree>
    <p:extLst>
      <p:ext uri="{BB962C8B-B14F-4D97-AF65-F5344CB8AC3E}">
        <p14:creationId xmlns:p14="http://schemas.microsoft.com/office/powerpoint/2010/main" val="9473546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その他のセキュリティ対策であるペネトレーションテストやファジングは異常系テストと呼ばれます。</a:t>
            </a:r>
            <a:endParaRPr kumimoji="1" lang="en-US" altLang="ja-JP" dirty="0"/>
          </a:p>
          <a:p>
            <a:r>
              <a:rPr lang="ja-JP" altLang="en-US" u="none" dirty="0"/>
              <a:t>異常系テストとは、想定外のことを起こしても問題無く対処できるか確認する作業のことです。</a:t>
            </a:r>
            <a:endParaRPr kumimoji="1" lang="en-US" altLang="ja-JP" u="none" dirty="0"/>
          </a:p>
          <a:p>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30</a:t>
            </a:fld>
            <a:endParaRPr kumimoji="1" lang="ja-JP" altLang="en-US"/>
          </a:p>
        </p:txBody>
      </p:sp>
    </p:spTree>
    <p:extLst>
      <p:ext uri="{BB962C8B-B14F-4D97-AF65-F5344CB8AC3E}">
        <p14:creationId xmlns:p14="http://schemas.microsoft.com/office/powerpoint/2010/main" val="2456475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u="none" dirty="0"/>
              <a:t>リスクアセスメントは、リスクを見つけ、分析し、評価をすることを指します。</a:t>
            </a:r>
            <a:endParaRPr lang="en-US" altLang="ja-JP" b="0" u="none" dirty="0"/>
          </a:p>
          <a:p>
            <a:r>
              <a:rPr lang="ja-JP" altLang="en-US" b="0" u="none" dirty="0"/>
              <a:t>リスク対応は評価したリスクに対して、どのように対処するのかを決めることを指します。</a:t>
            </a:r>
            <a:endParaRPr lang="en-US" altLang="ja-JP" b="0" u="none" dirty="0"/>
          </a:p>
          <a:p>
            <a:endParaRPr lang="en-US" altLang="ja-JP" b="0" u="none" dirty="0"/>
          </a:p>
          <a:p>
            <a:r>
              <a:rPr lang="ja-JP" altLang="en-US" b="0" u="none" dirty="0"/>
              <a:t>リスク対応は発生率の高さと損失額の高さにによって</a:t>
            </a:r>
            <a:r>
              <a:rPr lang="en-US" altLang="ja-JP" b="0" u="none" dirty="0"/>
              <a:t>4</a:t>
            </a:r>
            <a:r>
              <a:rPr lang="ja-JP" altLang="en-US" b="0" u="none" dirty="0"/>
              <a:t>つの項目に分類されます。</a:t>
            </a:r>
            <a:endParaRPr lang="en-US" altLang="ja-JP" b="0" u="none" dirty="0"/>
          </a:p>
          <a:p>
            <a:r>
              <a:rPr lang="ja-JP" altLang="en-US" b="0" u="none" dirty="0"/>
              <a:t>項目はそれぞれ、リスク軽減、リスク回避、リスク移転、リスク保有に分けられます。</a:t>
            </a:r>
            <a:endParaRPr lang="en-US" altLang="ja-JP" b="0" u="none" dirty="0"/>
          </a:p>
          <a:p>
            <a:endParaRPr lang="en-US" altLang="ja-JP" b="0" u="none" dirty="0"/>
          </a:p>
          <a:p>
            <a:endParaRPr lang="en-US" altLang="ja-JP" b="0" u="none" dirty="0"/>
          </a:p>
          <a:p>
            <a:endParaRPr lang="en-US" altLang="ja-JP" b="0" u="none"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4</a:t>
            </a:fld>
            <a:endParaRPr kumimoji="1" lang="ja-JP" altLang="en-US"/>
          </a:p>
        </p:txBody>
      </p:sp>
    </p:spTree>
    <p:extLst>
      <p:ext uri="{BB962C8B-B14F-4D97-AF65-F5344CB8AC3E}">
        <p14:creationId xmlns:p14="http://schemas.microsoft.com/office/powerpoint/2010/main" val="1156873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情報セキュリティポリシとは、組織内で情報の安全を守るための方針やルールのことを言います。</a:t>
            </a:r>
            <a:endParaRPr lang="en-US" altLang="ja-JP" b="0" dirty="0"/>
          </a:p>
          <a:p>
            <a:r>
              <a:rPr lang="ja-JP" altLang="en-US" b="0" dirty="0"/>
              <a:t>情報セキュリティの目的は“機密性”、“完全性”、“可用性”を維持することです。</a:t>
            </a:r>
            <a:endParaRPr lang="en-US" altLang="ja-JP" b="0" dirty="0"/>
          </a:p>
          <a:p>
            <a:endParaRPr lang="en-US" altLang="ja-JP" b="0" dirty="0"/>
          </a:p>
          <a:p>
            <a:r>
              <a:rPr lang="ja-JP" altLang="en-US" b="0" dirty="0"/>
              <a:t>これらの目的を維持するために定めた具体的な方針やルール、あるいは明文化した書類等のことを、特に情報セキュリティポリシと言います。</a:t>
            </a:r>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5</a:t>
            </a:fld>
            <a:endParaRPr kumimoji="1" lang="ja-JP" altLang="en-US"/>
          </a:p>
        </p:txBody>
      </p:sp>
    </p:spTree>
    <p:extLst>
      <p:ext uri="{BB962C8B-B14F-4D97-AF65-F5344CB8AC3E}">
        <p14:creationId xmlns:p14="http://schemas.microsoft.com/office/powerpoint/2010/main" val="7719584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b="0" dirty="0"/>
              <a:t>ISMS</a:t>
            </a:r>
            <a:r>
              <a:rPr lang="ja-JP" altLang="en-US" b="0" dirty="0"/>
              <a:t>は“情報セキュリティマネジメントシステム”と訳すことができます。</a:t>
            </a:r>
            <a:endParaRPr lang="en-US" altLang="ja-JP" b="0" dirty="0"/>
          </a:p>
          <a:p>
            <a:r>
              <a:rPr lang="en-US" altLang="ja-JP" b="0" dirty="0"/>
              <a:t>ISMS</a:t>
            </a:r>
            <a:r>
              <a:rPr lang="ja-JP" altLang="en-US" b="0" dirty="0"/>
              <a:t>は“情報の安全を守るための取り組み”という意味合いを持っています。</a:t>
            </a:r>
            <a:endParaRPr lang="en-US" altLang="ja-JP" b="0" dirty="0"/>
          </a:p>
          <a:p>
            <a:endParaRPr lang="en-US" altLang="ja-JP" b="0" dirty="0"/>
          </a:p>
          <a:p>
            <a:r>
              <a:rPr lang="en-US" altLang="ja-JP" b="0" dirty="0"/>
              <a:t>ISMS</a:t>
            </a:r>
            <a:r>
              <a:rPr lang="ja-JP" altLang="en-US" b="0" dirty="0"/>
              <a:t>適合評価制度は、“情報の安全を守るための取り組みができていることを認定する”評価制度のことです。</a:t>
            </a:r>
            <a:endParaRPr lang="en-US" altLang="ja-JP" b="0" dirty="0"/>
          </a:p>
          <a:p>
            <a:endParaRPr kumimoji="1" lang="en-US" altLang="ja-JP" b="0" dirty="0"/>
          </a:p>
          <a:p>
            <a:endParaRPr kumimoji="1" lang="en-US" altLang="ja-JP" b="0" dirty="0"/>
          </a:p>
          <a:p>
            <a:endParaRPr kumimoji="1"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6</a:t>
            </a:fld>
            <a:endParaRPr kumimoji="1" lang="ja-JP" altLang="en-US"/>
          </a:p>
        </p:txBody>
      </p:sp>
    </p:spTree>
    <p:extLst>
      <p:ext uri="{BB962C8B-B14F-4D97-AF65-F5344CB8AC3E}">
        <p14:creationId xmlns:p14="http://schemas.microsoft.com/office/powerpoint/2010/main" val="8203391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セキュリティバイデザインは、「どんなシステムにしようか？」と考える最初の段階から進めていく考え方のことです。</a:t>
            </a:r>
            <a:endParaRPr lang="en-US" altLang="ja-JP" b="0" dirty="0"/>
          </a:p>
          <a:p>
            <a:r>
              <a:rPr lang="ja-JP" altLang="en-US" b="0" dirty="0"/>
              <a:t>企画や設計の段階からセキュリティを意識して取り組んでいく考え方と言い換えることもできます。</a:t>
            </a:r>
            <a:endParaRPr lang="en-US" altLang="ja-JP" b="0"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7</a:t>
            </a:fld>
            <a:endParaRPr kumimoji="1" lang="ja-JP" altLang="en-US"/>
          </a:p>
        </p:txBody>
      </p:sp>
    </p:spTree>
    <p:extLst>
      <p:ext uri="{BB962C8B-B14F-4D97-AF65-F5344CB8AC3E}">
        <p14:creationId xmlns:p14="http://schemas.microsoft.com/office/powerpoint/2010/main" val="25120045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情報資産を脅かす脅威には、物理的脅威、人的脅威、技術的脅威があります。</a:t>
            </a:r>
            <a:endParaRPr lang="en-US" altLang="ja-JP" b="0" dirty="0"/>
          </a:p>
          <a:p>
            <a:r>
              <a:rPr lang="ja-JP" altLang="en-US" b="0" dirty="0"/>
              <a:t>これら驚異の詳細はスライドのような現象、行為などが挙げられます。</a:t>
            </a:r>
            <a:endParaRPr lang="en-US" altLang="ja-JP" b="0" dirty="0"/>
          </a:p>
          <a:p>
            <a:endParaRPr lang="en-US" altLang="ja-JP" b="0"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8</a:t>
            </a:fld>
            <a:endParaRPr kumimoji="1" lang="ja-JP" altLang="en-US"/>
          </a:p>
        </p:txBody>
      </p:sp>
    </p:spTree>
    <p:extLst>
      <p:ext uri="{BB962C8B-B14F-4D97-AF65-F5344CB8AC3E}">
        <p14:creationId xmlns:p14="http://schemas.microsoft.com/office/powerpoint/2010/main" val="20266185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マルウェアは、悪意を持って作成された不正なプログラムの総称です。</a:t>
            </a:r>
            <a:endParaRPr lang="en-US" altLang="ja-JP" b="0" dirty="0"/>
          </a:p>
          <a:p>
            <a:r>
              <a:rPr lang="ja-JP" altLang="en-US" b="0" dirty="0"/>
              <a:t>昔はコンピュータウイルスと呼ばれていましたが、悪意の内容によって細かい分類が行われた結果、それらの総称をマルウェアと呼ぶようになりました。</a:t>
            </a:r>
            <a:endParaRPr lang="en-US" altLang="ja-JP" b="0" dirty="0"/>
          </a:p>
          <a:p>
            <a:endParaRPr lang="en-US" altLang="ja-JP" b="0"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9</a:t>
            </a:fld>
            <a:endParaRPr kumimoji="1" lang="ja-JP" altLang="en-US"/>
          </a:p>
        </p:txBody>
      </p:sp>
    </p:spTree>
    <p:extLst>
      <p:ext uri="{BB962C8B-B14F-4D97-AF65-F5344CB8AC3E}">
        <p14:creationId xmlns:p14="http://schemas.microsoft.com/office/powerpoint/2010/main" val="10258085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ウイルス対策ソフトは、マルウェアなどのプログラムがコンピュータに入らないよう監視し、もし入ってきた場合には駆除を行うソフトウェアのことを指します。</a:t>
            </a:r>
            <a:endParaRPr lang="en-US" altLang="ja-JP" b="0" dirty="0"/>
          </a:p>
          <a:p>
            <a:endParaRPr lang="en-US" altLang="ja-JP" b="0"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10</a:t>
            </a:fld>
            <a:endParaRPr kumimoji="1" lang="ja-JP" altLang="en-US"/>
          </a:p>
        </p:txBody>
      </p:sp>
    </p:spTree>
    <p:extLst>
      <p:ext uri="{BB962C8B-B14F-4D97-AF65-F5344CB8AC3E}">
        <p14:creationId xmlns:p14="http://schemas.microsoft.com/office/powerpoint/2010/main" val="2440129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7" name="日付プレースホルダー 6">
            <a:extLst>
              <a:ext uri="{FF2B5EF4-FFF2-40B4-BE49-F238E27FC236}">
                <a16:creationId xmlns:a16="http://schemas.microsoft.com/office/drawing/2014/main" id="{8424A270-8055-4370-9615-882F33F84876}"/>
              </a:ext>
            </a:extLst>
          </p:cNvPr>
          <p:cNvSpPr>
            <a:spLocks noGrp="1"/>
          </p:cNvSpPr>
          <p:nvPr>
            <p:ph type="dt" sz="half" idx="10"/>
          </p:nvPr>
        </p:nvSpPr>
        <p:spPr/>
        <p:txBody>
          <a:bodyPr/>
          <a:lstStyle/>
          <a:p>
            <a:fld id="{20F89E9C-2785-4320-870B-1677101DE577}" type="datetime1">
              <a:rPr kumimoji="1" lang="ja-JP" altLang="en-US" smtClean="0"/>
              <a:t>2024/8/12</a:t>
            </a:fld>
            <a:endParaRPr kumimoji="1" lang="ja-JP" altLang="en-US"/>
          </a:p>
        </p:txBody>
      </p:sp>
      <p:sp>
        <p:nvSpPr>
          <p:cNvPr id="8" name="フッター プレースホルダー 7">
            <a:extLst>
              <a:ext uri="{FF2B5EF4-FFF2-40B4-BE49-F238E27FC236}">
                <a16:creationId xmlns:a16="http://schemas.microsoft.com/office/drawing/2014/main" id="{3449C893-CDE3-4C09-B122-962936279D6D}"/>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0872279-E7CA-48F4-AEB0-804865E80486}"/>
              </a:ext>
            </a:extLst>
          </p:cNvPr>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1850240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6F17F54-C2E2-44C7-987D-3FA0AB7247C4}" type="datetime1">
              <a:rPr kumimoji="1" lang="ja-JP" altLang="en-US" smtClean="0"/>
              <a:t>2024/8/12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3199998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888DD37-EFCE-4898-9C5E-9E441BC45B20}" type="datetime1">
              <a:rPr kumimoji="1" lang="ja-JP" altLang="en-US" smtClean="0"/>
              <a:t>2024/8/12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2489849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20491D8-D4FA-4AEC-B078-7D46B0E85530}" type="datetime1">
              <a:rPr kumimoji="1" lang="ja-JP" altLang="en-US" smtClean="0"/>
              <a:t>2024/8/12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3798235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3D9FCCD-23AD-463C-875B-D5B6FCECC67D}" type="datetime1">
              <a:rPr kumimoji="1" lang="ja-JP" altLang="en-US" smtClean="0"/>
              <a:t>2024/8/12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3223735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D8CFC79-95FF-471B-AA29-3B3C79D90FEE}" type="datetime1">
              <a:rPr kumimoji="1" lang="ja-JP" altLang="en-US" smtClean="0"/>
              <a:t>2024/8/12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108312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C55ED30-B938-41B2-8DF5-0373AEF48668}" type="datetime1">
              <a:rPr kumimoji="1" lang="ja-JP" altLang="en-US" smtClean="0"/>
              <a:t>2024/8/12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2514253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B229B1C-D6D1-47A6-A912-42EE111E52C2}" type="datetime1">
              <a:rPr kumimoji="1" lang="ja-JP" altLang="en-US" smtClean="0"/>
              <a:t>2024/8/12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1933645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02CE55E-E1DD-4BED-847D-74005574F34A}" type="datetime1">
              <a:rPr kumimoji="1" lang="ja-JP" altLang="en-US" smtClean="0"/>
              <a:t>2024/8/12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3076175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03E062F-103C-4713-9B79-66C20B5F9625}" type="datetime1">
              <a:rPr kumimoji="1" lang="ja-JP" altLang="en-US" smtClean="0"/>
              <a:t>2024/8/12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2492884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C2D4004-FCAD-4116-B57D-50D09041A5E0}" type="datetime1">
              <a:rPr kumimoji="1" lang="ja-JP" altLang="en-US" smtClean="0"/>
              <a:t>2024/8/12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2286496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3405D6-644B-4BF8-9075-7350A23EB435}" type="datetime1">
              <a:rPr kumimoji="1" lang="ja-JP" altLang="en-US" smtClean="0"/>
              <a:t>2024/8/12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23217859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dirty="0"/>
              <a:t>情報セキュリティ</a:t>
            </a:r>
          </a:p>
        </p:txBody>
      </p:sp>
      <p:sp>
        <p:nvSpPr>
          <p:cNvPr id="3" name="サブタイトル 2"/>
          <p:cNvSpPr>
            <a:spLocks noGrp="1"/>
          </p:cNvSpPr>
          <p:nvPr>
            <p:ph type="subTitle" idx="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FA2DC25-A550-43E6-AF98-8358ED7395B9}"/>
              </a:ext>
            </a:extLst>
          </p:cNvPr>
          <p:cNvSpPr>
            <a:spLocks noGrp="1"/>
          </p:cNvSpPr>
          <p:nvPr>
            <p:ph type="sldNum" sz="quarter" idx="12"/>
          </p:nvPr>
        </p:nvSpPr>
        <p:spPr/>
        <p:txBody>
          <a:bodyPr/>
          <a:lstStyle/>
          <a:p>
            <a:fld id="{F8DEEB91-50FB-4D13-8684-2052AAEB8771}" type="slidenum">
              <a:rPr kumimoji="1" lang="ja-JP" altLang="en-US" smtClean="0"/>
              <a:t>1</a:t>
            </a:fld>
            <a:endParaRPr kumimoji="1" lang="ja-JP" altLang="en-US"/>
          </a:p>
        </p:txBody>
      </p:sp>
    </p:spTree>
    <p:extLst>
      <p:ext uri="{BB962C8B-B14F-4D97-AF65-F5344CB8AC3E}">
        <p14:creationId xmlns:p14="http://schemas.microsoft.com/office/powerpoint/2010/main" val="1707005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脅威とマルウェア</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10</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3416320"/>
          </a:xfrm>
          <a:prstGeom prst="rect">
            <a:avLst/>
          </a:prstGeom>
          <a:noFill/>
        </p:spPr>
        <p:txBody>
          <a:bodyPr wrap="square" rtlCol="0">
            <a:spAutoFit/>
          </a:bodyPr>
          <a:lstStyle/>
          <a:p>
            <a:r>
              <a:rPr lang="ja-JP" altLang="en-US" b="1" dirty="0"/>
              <a:t>ウイルス対策ソフト</a:t>
            </a:r>
            <a:endParaRPr lang="en-US" altLang="ja-JP" b="1" dirty="0"/>
          </a:p>
          <a:p>
            <a:r>
              <a:rPr lang="ja-JP" altLang="en-US" dirty="0"/>
              <a:t>マルウェアなどのプログラムがコンピュータに入らないよう監視し、もし入ってきた場合には駆除を行うソフトウェアのこと。</a:t>
            </a:r>
            <a:endParaRPr lang="en-US" altLang="ja-JP" dirty="0"/>
          </a:p>
          <a:p>
            <a:endParaRPr lang="en-US" altLang="ja-JP" dirty="0"/>
          </a:p>
          <a:p>
            <a:endParaRPr lang="en-US" altLang="ja-JP" dirty="0"/>
          </a:p>
          <a:p>
            <a:r>
              <a:rPr lang="en-US" altLang="ja-JP" dirty="0"/>
              <a:t>【</a:t>
            </a:r>
            <a:r>
              <a:rPr lang="ja-JP" altLang="en-US" dirty="0"/>
              <a:t>質問</a:t>
            </a:r>
            <a:r>
              <a:rPr lang="en-US" altLang="ja-JP" dirty="0"/>
              <a:t>】</a:t>
            </a:r>
          </a:p>
          <a:p>
            <a:r>
              <a:rPr lang="ja-JP" altLang="en-US" dirty="0"/>
              <a:t>ウイルス対策ソフトは、ウイルスセキュリティソフトやアンチウイルスソフトと呼ばれる場合もある。</a:t>
            </a:r>
            <a:endParaRPr lang="en-US" altLang="ja-JP" dirty="0"/>
          </a:p>
          <a:p>
            <a:r>
              <a:rPr lang="ja-JP" altLang="en-US" dirty="0"/>
              <a:t>ウイルス対策ソフトの目的はコンピュータウイルスを含むマルウェアからコンピュータを守るためである。</a:t>
            </a:r>
            <a:endParaRPr lang="en-US" altLang="ja-JP" dirty="0"/>
          </a:p>
          <a:p>
            <a:r>
              <a:rPr lang="ja-JP" altLang="en-US" dirty="0"/>
              <a:t>ただし、このような対策ソフトをインストールすれば万全というわけではない。</a:t>
            </a:r>
            <a:endParaRPr lang="en-US" altLang="ja-JP" dirty="0"/>
          </a:p>
          <a:p>
            <a:endParaRPr lang="en-US" altLang="ja-JP" dirty="0"/>
          </a:p>
          <a:p>
            <a:r>
              <a:rPr lang="ja-JP" altLang="en-US" dirty="0"/>
              <a:t>マルウェアがコンピュータに入らないようにするには、日頃からどのようなことに注意すれば良いだろうか？</a:t>
            </a:r>
            <a:endParaRPr lang="en-US" altLang="ja-JP" dirty="0"/>
          </a:p>
          <a:p>
            <a:endParaRPr lang="en-US" altLang="ja-JP" dirty="0"/>
          </a:p>
        </p:txBody>
      </p:sp>
    </p:spTree>
    <p:extLst>
      <p:ext uri="{BB962C8B-B14F-4D97-AF65-F5344CB8AC3E}">
        <p14:creationId xmlns:p14="http://schemas.microsoft.com/office/powerpoint/2010/main" val="696010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サイバー攻撃</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11</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5078313"/>
          </a:xfrm>
          <a:prstGeom prst="rect">
            <a:avLst/>
          </a:prstGeom>
          <a:noFill/>
        </p:spPr>
        <p:txBody>
          <a:bodyPr wrap="square" rtlCol="0">
            <a:spAutoFit/>
          </a:bodyPr>
          <a:lstStyle/>
          <a:p>
            <a:r>
              <a:rPr lang="ja-JP" altLang="en-US" b="1" dirty="0"/>
              <a:t>サイバー攻撃</a:t>
            </a:r>
            <a:endParaRPr lang="en-US" altLang="ja-JP" b="1" dirty="0"/>
          </a:p>
          <a:p>
            <a:r>
              <a:rPr lang="ja-JP" altLang="en-US" dirty="0"/>
              <a:t>ネットワークを経由して行われる攻撃のこと。コンピュータを動かなくさせたり、コンピュータの中にあるデータを書き換えたり、コンピュータの中にある情報を盗んだりする攻撃のこと。</a:t>
            </a:r>
            <a:endParaRPr lang="en-US" altLang="ja-JP" dirty="0"/>
          </a:p>
          <a:p>
            <a:r>
              <a:rPr lang="ja-JP" altLang="en-US" dirty="0"/>
              <a:t>以下のような攻撃がある。</a:t>
            </a:r>
            <a:endParaRPr lang="en-US" altLang="ja-JP" dirty="0"/>
          </a:p>
          <a:p>
            <a:endParaRPr lang="en-US" altLang="ja-JP" dirty="0"/>
          </a:p>
          <a:p>
            <a:pPr marL="285750" indent="-285750">
              <a:buFont typeface="Arial" panose="020B0604020202020204" pitchFamily="34" charset="0"/>
              <a:buChar char="•"/>
            </a:pPr>
            <a:r>
              <a:rPr lang="ja-JP" altLang="en-US" dirty="0"/>
              <a:t>標的型攻撃</a:t>
            </a:r>
            <a:br>
              <a:rPr lang="en-US" altLang="ja-JP" dirty="0"/>
            </a:br>
            <a:r>
              <a:rPr lang="ja-JP" altLang="en-US" dirty="0"/>
              <a:t>無差別攻撃ではなく、特定の相手を狙って行う攻撃のこと</a:t>
            </a:r>
            <a:endParaRPr lang="en-US" altLang="ja-JP" dirty="0"/>
          </a:p>
          <a:p>
            <a:pPr marL="285750" indent="-285750">
              <a:buFont typeface="Arial" panose="020B0604020202020204" pitchFamily="34" charset="0"/>
              <a:buChar char="•"/>
            </a:pPr>
            <a:endParaRPr lang="en-US" altLang="ja-JP" dirty="0"/>
          </a:p>
          <a:p>
            <a:pPr marL="285750" indent="-285750">
              <a:buFont typeface="Arial" panose="020B0604020202020204" pitchFamily="34" charset="0"/>
              <a:buChar char="•"/>
            </a:pPr>
            <a:r>
              <a:rPr lang="ja-JP" altLang="en-US" dirty="0"/>
              <a:t>パスワードクラック攻撃</a:t>
            </a:r>
            <a:br>
              <a:rPr lang="en-US" altLang="ja-JP" dirty="0"/>
            </a:br>
            <a:r>
              <a:rPr lang="ja-JP" altLang="en-US" dirty="0"/>
              <a:t>他人が設定したパスワードを何らかの手段でもって盗むこと</a:t>
            </a:r>
            <a:endParaRPr lang="en-US" altLang="ja-JP" dirty="0"/>
          </a:p>
          <a:p>
            <a:pPr marL="285750" indent="-285750">
              <a:buFont typeface="Arial" panose="020B0604020202020204" pitchFamily="34" charset="0"/>
              <a:buChar char="•"/>
            </a:pPr>
            <a:endParaRPr lang="en-US" altLang="ja-JP" dirty="0"/>
          </a:p>
          <a:p>
            <a:pPr marL="285750" indent="-285750">
              <a:buFont typeface="Arial" panose="020B0604020202020204" pitchFamily="34" charset="0"/>
              <a:buChar char="•"/>
            </a:pPr>
            <a:r>
              <a:rPr lang="ja-JP" altLang="en-US" dirty="0"/>
              <a:t>サービスを妨害する攻撃</a:t>
            </a:r>
            <a:br>
              <a:rPr lang="en-US" altLang="ja-JP" dirty="0"/>
            </a:br>
            <a:r>
              <a:rPr lang="en-US" altLang="ja-JP" dirty="0"/>
              <a:t>DoS</a:t>
            </a:r>
            <a:r>
              <a:rPr lang="ja-JP" altLang="en-US" dirty="0"/>
              <a:t>攻撃（</a:t>
            </a:r>
            <a:r>
              <a:rPr lang="en-US" altLang="ja-JP" dirty="0"/>
              <a:t>Denial of Service Attack</a:t>
            </a:r>
            <a:r>
              <a:rPr lang="ja-JP" altLang="en-US" dirty="0"/>
              <a:t>）、</a:t>
            </a:r>
            <a:r>
              <a:rPr lang="en-US" altLang="ja-JP" dirty="0"/>
              <a:t>DDoS</a:t>
            </a:r>
            <a:r>
              <a:rPr lang="ja-JP" altLang="en-US" dirty="0"/>
              <a:t>攻撃（</a:t>
            </a:r>
            <a:r>
              <a:rPr lang="en-US" altLang="ja-JP" dirty="0"/>
              <a:t>Distributed Denial of Service Attack</a:t>
            </a:r>
          </a:p>
          <a:p>
            <a:pPr marL="285750" indent="-285750">
              <a:buFont typeface="Arial" panose="020B0604020202020204" pitchFamily="34" charset="0"/>
              <a:buChar char="•"/>
            </a:pPr>
            <a:endParaRPr lang="en-US" altLang="ja-JP" dirty="0"/>
          </a:p>
          <a:p>
            <a:pPr marL="285750" indent="-285750">
              <a:buFont typeface="Arial" panose="020B0604020202020204" pitchFamily="34" charset="0"/>
              <a:buChar char="•"/>
            </a:pPr>
            <a:r>
              <a:rPr lang="ja-JP" altLang="en-US" dirty="0"/>
              <a:t>不正な命令による攻撃</a:t>
            </a:r>
            <a:br>
              <a:rPr lang="en-US" altLang="ja-JP" dirty="0"/>
            </a:br>
            <a:r>
              <a:rPr lang="ja-JP" altLang="en-US" dirty="0"/>
              <a:t>クロスサイトスクリプティング、</a:t>
            </a:r>
            <a:r>
              <a:rPr lang="en-US" altLang="ja-JP" dirty="0"/>
              <a:t>SQL</a:t>
            </a:r>
            <a:r>
              <a:rPr lang="ja-JP" altLang="en-US" dirty="0"/>
              <a:t>インジェクション</a:t>
            </a:r>
            <a:endParaRPr lang="en-US" altLang="ja-JP" dirty="0"/>
          </a:p>
          <a:p>
            <a:pPr marL="285750" indent="-285750">
              <a:buFont typeface="Arial" panose="020B0604020202020204" pitchFamily="34" charset="0"/>
              <a:buChar char="•"/>
            </a:pPr>
            <a:endParaRPr lang="en-US" altLang="ja-JP" dirty="0"/>
          </a:p>
          <a:p>
            <a:pPr marL="285750" indent="-285750">
              <a:buFont typeface="Arial" panose="020B0604020202020204" pitchFamily="34" charset="0"/>
              <a:buChar char="•"/>
            </a:pPr>
            <a:r>
              <a:rPr lang="ja-JP" altLang="en-US" dirty="0"/>
              <a:t>なりすましによる攻撃</a:t>
            </a:r>
            <a:endParaRPr lang="en-US" altLang="ja-JP" dirty="0"/>
          </a:p>
        </p:txBody>
      </p:sp>
    </p:spTree>
    <p:extLst>
      <p:ext uri="{BB962C8B-B14F-4D97-AF65-F5344CB8AC3E}">
        <p14:creationId xmlns:p14="http://schemas.microsoft.com/office/powerpoint/2010/main" val="1013798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サイバー攻撃</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12</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3693319"/>
          </a:xfrm>
          <a:prstGeom prst="rect">
            <a:avLst/>
          </a:prstGeom>
          <a:noFill/>
        </p:spPr>
        <p:txBody>
          <a:bodyPr wrap="square" rtlCol="0">
            <a:spAutoFit/>
          </a:bodyPr>
          <a:lstStyle/>
          <a:p>
            <a:r>
              <a:rPr lang="ja-JP" altLang="en-US" b="1" dirty="0"/>
              <a:t>標的型攻撃の事例</a:t>
            </a:r>
            <a:endParaRPr lang="en-US" altLang="ja-JP" b="1" dirty="0"/>
          </a:p>
          <a:p>
            <a:r>
              <a:rPr lang="en-US" altLang="ja-JP" dirty="0"/>
              <a:t>2016</a:t>
            </a:r>
            <a:r>
              <a:rPr lang="ja-JP" altLang="en-US" dirty="0"/>
              <a:t>年にベトナム航空の</a:t>
            </a:r>
            <a:r>
              <a:rPr lang="en-US" altLang="ja-JP" dirty="0"/>
              <a:t>IT</a:t>
            </a:r>
            <a:r>
              <a:rPr lang="ja-JP" altLang="en-US" dirty="0"/>
              <a:t>システム及びウェブサイトに対して標的型のサイバー攻撃が行われた</a:t>
            </a:r>
            <a:endParaRPr lang="en-US" altLang="ja-JP" dirty="0"/>
          </a:p>
          <a:p>
            <a:r>
              <a:rPr lang="ja-JP" altLang="en-US" dirty="0"/>
              <a:t>この攻撃により、航空制御システムおよび</a:t>
            </a:r>
            <a:r>
              <a:rPr lang="en-US" altLang="ja-JP" dirty="0"/>
              <a:t>Web</a:t>
            </a:r>
            <a:r>
              <a:rPr lang="ja-JP" altLang="en-US" dirty="0"/>
              <a:t>サイトがハッキングされ、ハノイ・ノイバイ空港、ホーチミン・タンソンニャット空港の表示システムやマイレージプログラムに甚大な被害をもたらした。</a:t>
            </a:r>
            <a:endParaRPr lang="en-US" altLang="ja-JP" dirty="0"/>
          </a:p>
          <a:p>
            <a:r>
              <a:rPr lang="ja-JP" altLang="en-US" dirty="0"/>
              <a:t>加えて、</a:t>
            </a:r>
            <a:r>
              <a:rPr lang="en-US" altLang="ja-JP" dirty="0"/>
              <a:t>41</a:t>
            </a:r>
            <a:r>
              <a:rPr lang="ja-JP" altLang="en-US" dirty="0"/>
              <a:t>万人以上の個人情報も窃取されたともいわれており、多くのベトナム人に衝撃を与えたと言われている。</a:t>
            </a:r>
            <a:endParaRPr lang="en-US" altLang="ja-JP" dirty="0"/>
          </a:p>
          <a:p>
            <a:endParaRPr lang="en-US" altLang="ja-JP" dirty="0"/>
          </a:p>
          <a:p>
            <a:r>
              <a:rPr lang="en-US" altLang="ja-JP" dirty="0"/>
              <a:t>【Reference】</a:t>
            </a:r>
          </a:p>
          <a:p>
            <a:r>
              <a:rPr lang="ja-JP" altLang="en-US" dirty="0"/>
              <a:t>ベトナム航空のプレスリリース</a:t>
            </a:r>
            <a:endParaRPr lang="en-US" altLang="ja-JP" dirty="0"/>
          </a:p>
          <a:p>
            <a:r>
              <a:rPr lang="en-US" altLang="ja-JP" dirty="0"/>
              <a:t>https://www.vietnamairlines.com/jp/ja/vietnam-airlines/press-room/press-release/2016/0801-en-vi-ja-update-troubleshooting-of-the-attack</a:t>
            </a:r>
          </a:p>
          <a:p>
            <a:endParaRPr lang="en-US" altLang="ja-JP" dirty="0"/>
          </a:p>
          <a:p>
            <a:endParaRPr lang="en-US" altLang="ja-JP" dirty="0"/>
          </a:p>
          <a:p>
            <a:endParaRPr lang="en-US" altLang="ja-JP" dirty="0"/>
          </a:p>
        </p:txBody>
      </p:sp>
    </p:spTree>
    <p:extLst>
      <p:ext uri="{BB962C8B-B14F-4D97-AF65-F5344CB8AC3E}">
        <p14:creationId xmlns:p14="http://schemas.microsoft.com/office/powerpoint/2010/main" val="1787428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サイバー攻撃</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13</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5078313"/>
          </a:xfrm>
          <a:prstGeom prst="rect">
            <a:avLst/>
          </a:prstGeom>
          <a:noFill/>
        </p:spPr>
        <p:txBody>
          <a:bodyPr wrap="square" rtlCol="0">
            <a:spAutoFit/>
          </a:bodyPr>
          <a:lstStyle/>
          <a:p>
            <a:r>
              <a:rPr lang="ja-JP" altLang="en-US" b="1" dirty="0"/>
              <a:t>パスワードクラック攻撃（使ってはいけないパスワードランキング）</a:t>
            </a:r>
            <a:endParaRPr lang="en-US" altLang="ja-JP" b="1" dirty="0"/>
          </a:p>
          <a:p>
            <a:r>
              <a:rPr lang="en-US" altLang="ja-JP" dirty="0"/>
              <a:t>2021</a:t>
            </a:r>
            <a:r>
              <a:rPr lang="ja-JP" altLang="en-US" dirty="0"/>
              <a:t>年のベトナムニュース総合サイト</a:t>
            </a:r>
            <a:r>
              <a:rPr lang="en-US" altLang="ja-JP" dirty="0"/>
              <a:t>VIETJO</a:t>
            </a:r>
            <a:r>
              <a:rPr lang="ja-JP" altLang="en-US" dirty="0"/>
              <a:t>の記事で、世界でよく使われているパスワードランキングが発表された。</a:t>
            </a:r>
            <a:endParaRPr lang="en-US" altLang="ja-JP" dirty="0"/>
          </a:p>
          <a:p>
            <a:r>
              <a:rPr lang="ja-JP" altLang="en-US" dirty="0"/>
              <a:t>その中で、国別による最もよく使われるパスワードランキングがあったので紹介する。</a:t>
            </a:r>
            <a:endParaRPr lang="en-US" altLang="ja-JP" dirty="0"/>
          </a:p>
          <a:p>
            <a:endParaRPr lang="en-US" altLang="ja-JP" dirty="0"/>
          </a:p>
          <a:p>
            <a:r>
              <a:rPr lang="en-US" altLang="ja-JP" dirty="0"/>
              <a:t>【</a:t>
            </a:r>
            <a:r>
              <a:rPr lang="ja-JP" altLang="en-US" dirty="0"/>
              <a:t>ベトナムのランキングトップ</a:t>
            </a:r>
            <a:r>
              <a:rPr lang="en-US" altLang="ja-JP" dirty="0"/>
              <a:t>5】</a:t>
            </a:r>
          </a:p>
          <a:p>
            <a:r>
              <a:rPr lang="en-US" altLang="ja-JP" dirty="0"/>
              <a:t>1</a:t>
            </a:r>
            <a:r>
              <a:rPr lang="ja-JP" altLang="en-US" dirty="0"/>
              <a:t>位：</a:t>
            </a:r>
            <a:r>
              <a:rPr lang="en-US" altLang="ja-JP" dirty="0"/>
              <a:t>123456	(</a:t>
            </a:r>
            <a:r>
              <a:rPr lang="ja-JP" altLang="en-US" dirty="0"/>
              <a:t>攻撃者がクラッキングに必要な時間：</a:t>
            </a:r>
            <a:r>
              <a:rPr lang="en-US" altLang="ja-JP" dirty="0"/>
              <a:t>1</a:t>
            </a:r>
            <a:r>
              <a:rPr lang="ja-JP" altLang="en-US" dirty="0"/>
              <a:t>秒未満、件数：</a:t>
            </a:r>
            <a:r>
              <a:rPr lang="en-US" altLang="ja-JP" dirty="0"/>
              <a:t>346</a:t>
            </a:r>
            <a:r>
              <a:rPr lang="ja-JP" altLang="en-US" dirty="0"/>
              <a:t>万</a:t>
            </a:r>
            <a:r>
              <a:rPr lang="en-US" altLang="ja-JP" dirty="0"/>
              <a:t>9508</a:t>
            </a:r>
            <a:r>
              <a:rPr lang="ja-JP" altLang="en-US" dirty="0"/>
              <a:t>件</a:t>
            </a:r>
            <a:r>
              <a:rPr lang="en-US" altLang="ja-JP" dirty="0"/>
              <a:t>)</a:t>
            </a:r>
            <a:br>
              <a:rPr lang="en-US" altLang="ja-JP" dirty="0"/>
            </a:br>
            <a:r>
              <a:rPr lang="en-US" altLang="ja-JP" dirty="0"/>
              <a:t>2</a:t>
            </a:r>
            <a:r>
              <a:rPr lang="ja-JP" altLang="en-US" dirty="0"/>
              <a:t>位：</a:t>
            </a:r>
            <a:r>
              <a:rPr lang="en-US" altLang="ja-JP" dirty="0"/>
              <a:t>123456789	(1</a:t>
            </a:r>
            <a:r>
              <a:rPr lang="ja-JP" altLang="en-US" dirty="0"/>
              <a:t>秒未満、</a:t>
            </a:r>
            <a:r>
              <a:rPr lang="en-US" altLang="ja-JP" dirty="0"/>
              <a:t>99</a:t>
            </a:r>
            <a:r>
              <a:rPr lang="ja-JP" altLang="en-US" dirty="0"/>
              <a:t>万</a:t>
            </a:r>
            <a:r>
              <a:rPr lang="en-US" altLang="ja-JP" dirty="0"/>
              <a:t>3222</a:t>
            </a:r>
            <a:r>
              <a:rPr lang="ja-JP" altLang="en-US" dirty="0"/>
              <a:t>件</a:t>
            </a:r>
            <a:r>
              <a:rPr lang="en-US" altLang="ja-JP" dirty="0"/>
              <a:t>)</a:t>
            </a:r>
            <a:br>
              <a:rPr lang="en-US" altLang="ja-JP" dirty="0"/>
            </a:br>
            <a:r>
              <a:rPr lang="en-US" altLang="ja-JP" dirty="0"/>
              <a:t>3</a:t>
            </a:r>
            <a:r>
              <a:rPr lang="ja-JP" altLang="en-US" dirty="0"/>
              <a:t>位：</a:t>
            </a:r>
            <a:r>
              <a:rPr lang="en-US" altLang="ja-JP" dirty="0" err="1"/>
              <a:t>anhyeuem</a:t>
            </a:r>
            <a:r>
              <a:rPr lang="en-US" altLang="ja-JP" dirty="0"/>
              <a:t>	(1</a:t>
            </a:r>
            <a:r>
              <a:rPr lang="ja-JP" altLang="en-US" dirty="0"/>
              <a:t>秒未満、</a:t>
            </a:r>
            <a:r>
              <a:rPr lang="en-US" altLang="ja-JP" dirty="0"/>
              <a:t>19</a:t>
            </a:r>
            <a:r>
              <a:rPr lang="ja-JP" altLang="en-US" dirty="0"/>
              <a:t>万</a:t>
            </a:r>
            <a:r>
              <a:rPr lang="en-US" altLang="ja-JP" dirty="0"/>
              <a:t>4541</a:t>
            </a:r>
            <a:r>
              <a:rPr lang="ja-JP" altLang="en-US" dirty="0"/>
              <a:t>件</a:t>
            </a:r>
            <a:r>
              <a:rPr lang="en-US" altLang="ja-JP" dirty="0"/>
              <a:t>)</a:t>
            </a:r>
            <a:br>
              <a:rPr lang="en-US" altLang="ja-JP" dirty="0"/>
            </a:br>
            <a:r>
              <a:rPr lang="en-US" altLang="ja-JP" dirty="0"/>
              <a:t>4</a:t>
            </a:r>
            <a:r>
              <a:rPr lang="ja-JP" altLang="en-US" dirty="0"/>
              <a:t>位：</a:t>
            </a:r>
            <a:r>
              <a:rPr lang="en-US" altLang="ja-JP" dirty="0"/>
              <a:t>1234567890	(1</a:t>
            </a:r>
            <a:r>
              <a:rPr lang="ja-JP" altLang="en-US" dirty="0"/>
              <a:t>秒未満、</a:t>
            </a:r>
            <a:r>
              <a:rPr lang="en-US" altLang="ja-JP" dirty="0"/>
              <a:t>7</a:t>
            </a:r>
            <a:r>
              <a:rPr lang="ja-JP" altLang="en-US" dirty="0"/>
              <a:t>万</a:t>
            </a:r>
            <a:r>
              <a:rPr lang="en-US" altLang="ja-JP" dirty="0"/>
              <a:t>5409</a:t>
            </a:r>
            <a:r>
              <a:rPr lang="ja-JP" altLang="en-US" dirty="0"/>
              <a:t>件</a:t>
            </a:r>
            <a:r>
              <a:rPr lang="en-US" altLang="ja-JP" dirty="0"/>
              <a:t>)</a:t>
            </a:r>
            <a:br>
              <a:rPr lang="en-US" altLang="ja-JP" dirty="0"/>
            </a:br>
            <a:r>
              <a:rPr lang="en-US" altLang="ja-JP" dirty="0"/>
              <a:t>5</a:t>
            </a:r>
            <a:r>
              <a:rPr lang="ja-JP" altLang="en-US" dirty="0"/>
              <a:t>位：</a:t>
            </a:r>
            <a:r>
              <a:rPr lang="en-US" altLang="ja-JP" dirty="0"/>
              <a:t>password	(1</a:t>
            </a:r>
            <a:r>
              <a:rPr lang="ja-JP" altLang="en-US" dirty="0"/>
              <a:t>秒未満、</a:t>
            </a:r>
            <a:r>
              <a:rPr lang="en-US" altLang="ja-JP" dirty="0"/>
              <a:t>7</a:t>
            </a:r>
            <a:r>
              <a:rPr lang="ja-JP" altLang="en-US" dirty="0"/>
              <a:t>万</a:t>
            </a:r>
            <a:r>
              <a:rPr lang="en-US" altLang="ja-JP" dirty="0"/>
              <a:t>3970</a:t>
            </a:r>
            <a:r>
              <a:rPr lang="ja-JP" altLang="en-US" dirty="0"/>
              <a:t>件</a:t>
            </a:r>
            <a:r>
              <a:rPr lang="en-US" altLang="ja-JP" dirty="0"/>
              <a:t>)</a:t>
            </a:r>
          </a:p>
          <a:p>
            <a:endParaRPr lang="en-US" altLang="ja-JP" dirty="0"/>
          </a:p>
          <a:p>
            <a:r>
              <a:rPr lang="en-US" altLang="ja-JP" dirty="0"/>
              <a:t>【Reference】</a:t>
            </a:r>
          </a:p>
          <a:p>
            <a:r>
              <a:rPr lang="en-US" altLang="ja-JP" dirty="0"/>
              <a:t>https://www.viet-jo.com/news/social/211230134134.html</a:t>
            </a:r>
          </a:p>
          <a:p>
            <a:r>
              <a:rPr lang="en-US" altLang="ja-JP" dirty="0"/>
              <a:t>https://nordpass.com/most-common-passwords-list/</a:t>
            </a:r>
          </a:p>
          <a:p>
            <a:endParaRPr lang="en-US" altLang="ja-JP" dirty="0"/>
          </a:p>
          <a:p>
            <a:r>
              <a:rPr lang="en-US" altLang="ja-JP" dirty="0"/>
              <a:t>【</a:t>
            </a:r>
            <a:r>
              <a:rPr lang="ja-JP" altLang="en-US" dirty="0"/>
              <a:t>質問</a:t>
            </a:r>
            <a:r>
              <a:rPr lang="en-US" altLang="ja-JP" dirty="0"/>
              <a:t>】</a:t>
            </a:r>
          </a:p>
          <a:p>
            <a:r>
              <a:rPr lang="ja-JP" altLang="en-US" dirty="0"/>
              <a:t>あなたの使っているパスワードはここに含まれているだろうか？</a:t>
            </a:r>
            <a:endParaRPr lang="en-US" altLang="ja-JP" dirty="0"/>
          </a:p>
        </p:txBody>
      </p:sp>
    </p:spTree>
    <p:extLst>
      <p:ext uri="{BB962C8B-B14F-4D97-AF65-F5344CB8AC3E}">
        <p14:creationId xmlns:p14="http://schemas.microsoft.com/office/powerpoint/2010/main" val="32791928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サイバー攻撃</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14</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5078313"/>
          </a:xfrm>
          <a:prstGeom prst="rect">
            <a:avLst/>
          </a:prstGeom>
          <a:noFill/>
        </p:spPr>
        <p:txBody>
          <a:bodyPr wrap="square" rtlCol="0">
            <a:spAutoFit/>
          </a:bodyPr>
          <a:lstStyle/>
          <a:p>
            <a:r>
              <a:rPr lang="ja-JP" altLang="en-US" b="1" dirty="0"/>
              <a:t>サービスを妨害する攻撃</a:t>
            </a:r>
            <a:endParaRPr lang="en-US" altLang="ja-JP" b="1" dirty="0"/>
          </a:p>
          <a:p>
            <a:r>
              <a:rPr lang="en-US" altLang="ja-JP" dirty="0"/>
              <a:t>DoS</a:t>
            </a:r>
            <a:r>
              <a:rPr lang="ja-JP" altLang="en-US" dirty="0"/>
              <a:t>攻撃（</a:t>
            </a:r>
            <a:r>
              <a:rPr lang="en-US" altLang="ja-JP" dirty="0"/>
              <a:t>Denial of Service Attack</a:t>
            </a:r>
            <a:r>
              <a:rPr lang="ja-JP" altLang="en-US" dirty="0"/>
              <a:t>）は特定のサーバに大量のパケットを送信することで、サーバの負荷を過剰に大きくしてサービスを続けられないようにする攻撃のこと。（攻撃というよりも嫌がらせに近い）</a:t>
            </a:r>
            <a:endParaRPr lang="en-US" altLang="ja-JP" dirty="0"/>
          </a:p>
          <a:p>
            <a:r>
              <a:rPr lang="en-US" altLang="ja-JP" dirty="0"/>
              <a:t>DDoS</a:t>
            </a:r>
            <a:r>
              <a:rPr lang="ja-JP" altLang="en-US" dirty="0"/>
              <a:t>攻撃（</a:t>
            </a:r>
            <a:r>
              <a:rPr lang="en-US" altLang="ja-JP" dirty="0"/>
              <a:t>Distributed Denial of Service Attack</a:t>
            </a:r>
            <a:r>
              <a:rPr lang="ja-JP" altLang="en-US" dirty="0"/>
              <a:t>）は、</a:t>
            </a:r>
            <a:r>
              <a:rPr lang="en-US" altLang="ja-JP" dirty="0"/>
              <a:t>DoS</a:t>
            </a:r>
            <a:r>
              <a:rPr lang="ja-JP" altLang="en-US" dirty="0"/>
              <a:t>攻撃の対象となるサーバを複数のコンピュータから一斉にパケットを送信する攻撃のこと。</a:t>
            </a:r>
            <a:endParaRPr lang="en-US" altLang="ja-JP" dirty="0"/>
          </a:p>
          <a:p>
            <a:endParaRPr lang="en-US" altLang="ja-JP" dirty="0"/>
          </a:p>
          <a:p>
            <a:r>
              <a:rPr lang="en-US" altLang="ja-JP" dirty="0"/>
              <a:t>2019</a:t>
            </a:r>
            <a:r>
              <a:rPr lang="ja-JP" altLang="en-US" dirty="0"/>
              <a:t>年において、ベトナムでは</a:t>
            </a:r>
            <a:r>
              <a:rPr lang="en-US" altLang="ja-JP" dirty="0"/>
              <a:t>DDoS</a:t>
            </a:r>
            <a:r>
              <a:rPr lang="ja-JP" altLang="en-US" dirty="0"/>
              <a:t>攻撃が世界でも多い国の一つに数えられている。</a:t>
            </a:r>
            <a:endParaRPr lang="en-US" altLang="ja-JP" dirty="0"/>
          </a:p>
          <a:p>
            <a:r>
              <a:rPr lang="ja-JP" altLang="en-US" dirty="0"/>
              <a:t>特に下記の通信事業者が多くの</a:t>
            </a:r>
            <a:r>
              <a:rPr lang="en-US" altLang="ja-JP" dirty="0"/>
              <a:t>DDoS</a:t>
            </a:r>
            <a:r>
              <a:rPr lang="ja-JP" altLang="en-US" dirty="0"/>
              <a:t>攻撃を受けている。</a:t>
            </a:r>
            <a:endParaRPr lang="en-US" altLang="ja-JP" dirty="0"/>
          </a:p>
          <a:p>
            <a:endParaRPr lang="en-US" altLang="ja-JP" dirty="0"/>
          </a:p>
          <a:p>
            <a:r>
              <a:rPr lang="en-US" altLang="ja-JP" dirty="0"/>
              <a:t>2019</a:t>
            </a:r>
            <a:r>
              <a:rPr lang="ja-JP" altLang="en-US" dirty="0"/>
              <a:t>年</a:t>
            </a:r>
            <a:r>
              <a:rPr lang="en-US" altLang="ja-JP" dirty="0"/>
              <a:t>1</a:t>
            </a:r>
            <a:r>
              <a:rPr lang="ja-JP" altLang="en-US" dirty="0"/>
              <a:t>月</a:t>
            </a:r>
            <a:r>
              <a:rPr lang="en-US" altLang="ja-JP" dirty="0"/>
              <a:t>1</a:t>
            </a:r>
            <a:r>
              <a:rPr lang="ja-JP" altLang="en-US" dirty="0"/>
              <a:t>日から</a:t>
            </a:r>
            <a:r>
              <a:rPr lang="en-US" altLang="ja-JP" dirty="0"/>
              <a:t>4</a:t>
            </a:r>
            <a:r>
              <a:rPr lang="ja-JP" altLang="en-US" dirty="0"/>
              <a:t>月</a:t>
            </a:r>
            <a:r>
              <a:rPr lang="en-US" altLang="ja-JP" dirty="0"/>
              <a:t>15</a:t>
            </a:r>
            <a:r>
              <a:rPr lang="ja-JP" altLang="en-US" dirty="0"/>
              <a:t>日までの間に最も多くの</a:t>
            </a:r>
            <a:r>
              <a:rPr lang="en-US" altLang="ja-JP" dirty="0"/>
              <a:t>DDoS</a:t>
            </a:r>
            <a:r>
              <a:rPr lang="ja-JP" altLang="en-US" dirty="0"/>
              <a:t>攻撃を受けた国内の通信事業者</a:t>
            </a:r>
            <a:endParaRPr lang="en-US" altLang="ja-JP" dirty="0"/>
          </a:p>
          <a:p>
            <a:pPr marL="285750" indent="-285750">
              <a:buFont typeface="Arial" panose="020B0604020202020204" pitchFamily="34" charset="0"/>
              <a:buChar char="•"/>
            </a:pPr>
            <a:r>
              <a:rPr lang="ja-JP" altLang="en-US" dirty="0"/>
              <a:t>ベトナム郵便通信グループ</a:t>
            </a:r>
            <a:r>
              <a:rPr lang="en-US" altLang="ja-JP" dirty="0"/>
              <a:t>(Vietnam Posts and Telecommunications Group</a:t>
            </a:r>
            <a:r>
              <a:rPr lang="ja-JP" altLang="en-US" dirty="0"/>
              <a:t>＝</a:t>
            </a:r>
            <a:r>
              <a:rPr lang="en-US" altLang="ja-JP" dirty="0"/>
              <a:t>VNPT)</a:t>
            </a:r>
          </a:p>
          <a:p>
            <a:pPr marL="285750" indent="-285750">
              <a:buFont typeface="Arial" panose="020B0604020202020204" pitchFamily="34" charset="0"/>
              <a:buChar char="•"/>
            </a:pPr>
            <a:r>
              <a:rPr lang="ja-JP" altLang="en-US" dirty="0"/>
              <a:t>ベトナム軍隊工業通信グループ</a:t>
            </a:r>
            <a:r>
              <a:rPr lang="en-US" altLang="ja-JP" dirty="0"/>
              <a:t>(</a:t>
            </a:r>
            <a:r>
              <a:rPr lang="ja-JP" altLang="en-US" dirty="0"/>
              <a:t>ベトテル＝</a:t>
            </a:r>
            <a:r>
              <a:rPr lang="en-US" altLang="ja-JP" dirty="0"/>
              <a:t>Viettel)</a:t>
            </a:r>
          </a:p>
          <a:p>
            <a:pPr marL="285750" indent="-285750">
              <a:buFont typeface="Arial" panose="020B0604020202020204" pitchFamily="34" charset="0"/>
              <a:buChar char="•"/>
            </a:pPr>
            <a:r>
              <a:rPr lang="en-US" altLang="ja-JP" dirty="0"/>
              <a:t>FPT</a:t>
            </a:r>
            <a:r>
              <a:rPr lang="ja-JP" altLang="en-US" dirty="0"/>
              <a:t>情報通信</a:t>
            </a:r>
            <a:r>
              <a:rPr lang="en-US" altLang="ja-JP" dirty="0"/>
              <a:t>[FPT](FPT Corporation)</a:t>
            </a:r>
          </a:p>
          <a:p>
            <a:pPr marL="285750" indent="-285750">
              <a:buFont typeface="Arial" panose="020B0604020202020204" pitchFamily="34" charset="0"/>
              <a:buChar char="•"/>
            </a:pPr>
            <a:r>
              <a:rPr lang="ja-JP" altLang="en-US" dirty="0"/>
              <a:t>ベトナモバイル</a:t>
            </a:r>
            <a:r>
              <a:rPr lang="en-US" altLang="ja-JP" dirty="0"/>
              <a:t>(</a:t>
            </a:r>
            <a:r>
              <a:rPr lang="en-US" altLang="ja-JP" dirty="0" err="1"/>
              <a:t>Vietnamobile</a:t>
            </a:r>
            <a:r>
              <a:rPr lang="en-US" altLang="ja-JP" dirty="0"/>
              <a:t>)</a:t>
            </a:r>
          </a:p>
          <a:p>
            <a:endParaRPr lang="en-US" altLang="ja-JP" dirty="0"/>
          </a:p>
          <a:p>
            <a:r>
              <a:rPr lang="en-US" altLang="ja-JP" dirty="0"/>
              <a:t>【Reference】</a:t>
            </a:r>
          </a:p>
          <a:p>
            <a:r>
              <a:rPr lang="en-US" altLang="ja-JP" dirty="0"/>
              <a:t>https://www.viet-jo.com/news/social/190506140323.html</a:t>
            </a:r>
          </a:p>
          <a:p>
            <a:endParaRPr lang="en-US" altLang="ja-JP" dirty="0"/>
          </a:p>
        </p:txBody>
      </p:sp>
    </p:spTree>
    <p:extLst>
      <p:ext uri="{BB962C8B-B14F-4D97-AF65-F5344CB8AC3E}">
        <p14:creationId xmlns:p14="http://schemas.microsoft.com/office/powerpoint/2010/main" val="1639356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サイバー攻撃</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15</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4801314"/>
          </a:xfrm>
          <a:prstGeom prst="rect">
            <a:avLst/>
          </a:prstGeom>
          <a:noFill/>
        </p:spPr>
        <p:txBody>
          <a:bodyPr wrap="square" rtlCol="0">
            <a:spAutoFit/>
          </a:bodyPr>
          <a:lstStyle/>
          <a:p>
            <a:r>
              <a:rPr lang="ja-JP" altLang="en-US" b="1" dirty="0"/>
              <a:t>不正な命令による攻撃</a:t>
            </a:r>
            <a:endParaRPr lang="en-US" altLang="ja-JP" b="1" dirty="0"/>
          </a:p>
          <a:p>
            <a:pPr marL="285750" indent="-285750">
              <a:buFont typeface="Arial" panose="020B0604020202020204" pitchFamily="34" charset="0"/>
              <a:buChar char="•"/>
            </a:pPr>
            <a:r>
              <a:rPr lang="ja-JP" altLang="en-US" dirty="0"/>
              <a:t>クロスサイトスクリプティング（“</a:t>
            </a:r>
            <a:r>
              <a:rPr lang="en-US" altLang="ja-JP" dirty="0"/>
              <a:t>XSS</a:t>
            </a:r>
            <a:r>
              <a:rPr lang="ja-JP" altLang="en-US" dirty="0"/>
              <a:t>”と略される場合もある）</a:t>
            </a:r>
            <a:br>
              <a:rPr lang="en-US" altLang="ja-JP" dirty="0"/>
            </a:br>
            <a:r>
              <a:rPr lang="ja-JP" altLang="en-US" dirty="0"/>
              <a:t>悪意のある人が作成した</a:t>
            </a:r>
            <a:r>
              <a:rPr lang="en-US" altLang="ja-JP" dirty="0"/>
              <a:t>Web</a:t>
            </a:r>
            <a:r>
              <a:rPr lang="ja-JP" altLang="en-US" dirty="0"/>
              <a:t>ページに利用者がアクセスすることで、被害に遭う状態のこと。</a:t>
            </a:r>
            <a:br>
              <a:rPr lang="en-US" altLang="ja-JP" dirty="0"/>
            </a:br>
            <a:r>
              <a:rPr lang="ja-JP" altLang="en-US" dirty="0"/>
              <a:t>この攻撃はサイトをまたがって行われている（</a:t>
            </a:r>
            <a:r>
              <a:rPr lang="ja-JP" altLang="en-US" u="sng" dirty="0"/>
              <a:t>クロスサイト</a:t>
            </a:r>
            <a:r>
              <a:rPr lang="ja-JP" altLang="en-US" dirty="0"/>
              <a:t>）。</a:t>
            </a:r>
            <a:br>
              <a:rPr lang="en-US" altLang="ja-JP" dirty="0"/>
            </a:br>
            <a:r>
              <a:rPr lang="ja-JP" altLang="en-US" dirty="0"/>
              <a:t>そして、</a:t>
            </a:r>
            <a:r>
              <a:rPr lang="en-US" altLang="ja-JP" dirty="0"/>
              <a:t>Web</a:t>
            </a:r>
            <a:r>
              <a:rPr lang="ja-JP" altLang="en-US" dirty="0"/>
              <a:t>ページには悪意のある</a:t>
            </a:r>
            <a:r>
              <a:rPr lang="ja-JP" altLang="en-US" u="sng" dirty="0"/>
              <a:t>スクリプト</a:t>
            </a:r>
            <a:r>
              <a:rPr lang="ja-JP" altLang="en-US" dirty="0"/>
              <a:t>が仕組まれている。</a:t>
            </a:r>
            <a:br>
              <a:rPr lang="en-US" altLang="ja-JP" dirty="0"/>
            </a:br>
            <a:r>
              <a:rPr lang="ja-JP" altLang="en-US" dirty="0"/>
              <a:t>そのため“クロスサイトスクリプティング”と呼ばれる。</a:t>
            </a:r>
            <a:endParaRPr lang="en-US" altLang="ja-JP" dirty="0"/>
          </a:p>
          <a:p>
            <a:endParaRPr lang="en-US" altLang="ja-JP" dirty="0"/>
          </a:p>
          <a:p>
            <a:pPr marL="285750" indent="-285750">
              <a:buFont typeface="Arial" panose="020B0604020202020204" pitchFamily="34" charset="0"/>
              <a:buChar char="•"/>
            </a:pPr>
            <a:r>
              <a:rPr lang="en-US" altLang="ja-JP" dirty="0"/>
              <a:t>SQL</a:t>
            </a:r>
            <a:r>
              <a:rPr lang="ja-JP" altLang="en-US" dirty="0"/>
              <a:t>インジェクション</a:t>
            </a:r>
            <a:br>
              <a:rPr lang="en-US" altLang="ja-JP" dirty="0"/>
            </a:br>
            <a:r>
              <a:rPr lang="en-US" altLang="ja-JP" dirty="0"/>
              <a:t>Web</a:t>
            </a:r>
            <a:r>
              <a:rPr lang="ja-JP" altLang="en-US" dirty="0"/>
              <a:t>アプリの入力部分に</a:t>
            </a:r>
            <a:r>
              <a:rPr lang="en-US" altLang="ja-JP" dirty="0"/>
              <a:t>SQL</a:t>
            </a:r>
            <a:r>
              <a:rPr lang="ja-JP" altLang="en-US" dirty="0"/>
              <a:t>文を入力し、サーバに対して悪意のある問合せや操作を行うこと。</a:t>
            </a:r>
            <a:br>
              <a:rPr lang="en-US" altLang="ja-JP" dirty="0"/>
            </a:br>
            <a:r>
              <a:rPr lang="en-US" altLang="ja-JP" dirty="0"/>
              <a:t>SQL</a:t>
            </a:r>
            <a:r>
              <a:rPr lang="ja-JP" altLang="en-US" dirty="0"/>
              <a:t>文を注入（</a:t>
            </a:r>
            <a:r>
              <a:rPr lang="en-US" altLang="ja-JP" dirty="0"/>
              <a:t>Injection</a:t>
            </a:r>
            <a:r>
              <a:rPr lang="ja-JP" altLang="en-US" dirty="0"/>
              <a:t>）することから、“</a:t>
            </a:r>
            <a:r>
              <a:rPr lang="en-US" altLang="ja-JP" dirty="0"/>
              <a:t>SQL</a:t>
            </a:r>
            <a:r>
              <a:rPr lang="ja-JP" altLang="en-US" dirty="0"/>
              <a:t>インジェクション”と呼ばれる。</a:t>
            </a:r>
            <a:endParaRPr lang="en-US" altLang="ja-JP" dirty="0"/>
          </a:p>
          <a:p>
            <a:endParaRPr lang="en-US" altLang="ja-JP" dirty="0"/>
          </a:p>
          <a:p>
            <a:r>
              <a:rPr lang="en-US" altLang="ja-JP" dirty="0"/>
              <a:t>【Reference】</a:t>
            </a:r>
          </a:p>
          <a:p>
            <a:pPr marL="285750" indent="-285750">
              <a:buFont typeface="Arial" panose="020B0604020202020204" pitchFamily="34" charset="0"/>
              <a:buChar char="•"/>
            </a:pPr>
            <a:r>
              <a:rPr lang="ja-JP" altLang="en-US" dirty="0"/>
              <a:t>クロスサイトスクリプティング</a:t>
            </a:r>
            <a:br>
              <a:rPr lang="en-US" altLang="ja-JP" dirty="0"/>
            </a:br>
            <a:r>
              <a:rPr lang="en-US" altLang="ja-JP" dirty="0"/>
              <a:t>https://www.kagoya.jp/howto/it-glossary/security/xss/</a:t>
            </a:r>
          </a:p>
          <a:p>
            <a:pPr marL="285750" indent="-285750">
              <a:buFont typeface="Arial" panose="020B0604020202020204" pitchFamily="34" charset="0"/>
              <a:buChar char="•"/>
            </a:pPr>
            <a:r>
              <a:rPr lang="en-US" altLang="ja-JP" dirty="0"/>
              <a:t>SQL</a:t>
            </a:r>
            <a:r>
              <a:rPr lang="ja-JP" altLang="en-US" dirty="0"/>
              <a:t>インジェクション</a:t>
            </a:r>
            <a:br>
              <a:rPr lang="en-US" altLang="ja-JP" dirty="0"/>
            </a:br>
            <a:r>
              <a:rPr lang="en-US" altLang="ja-JP" dirty="0"/>
              <a:t>https://www.kagoya.jp/howto/it-glossary/security/sql-injection/</a:t>
            </a:r>
          </a:p>
          <a:p>
            <a:endParaRPr lang="en-US" altLang="ja-JP" dirty="0"/>
          </a:p>
        </p:txBody>
      </p:sp>
    </p:spTree>
    <p:extLst>
      <p:ext uri="{BB962C8B-B14F-4D97-AF65-F5344CB8AC3E}">
        <p14:creationId xmlns:p14="http://schemas.microsoft.com/office/powerpoint/2010/main" val="336501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サイバー攻撃 </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16</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4524315"/>
          </a:xfrm>
          <a:prstGeom prst="rect">
            <a:avLst/>
          </a:prstGeom>
          <a:noFill/>
        </p:spPr>
        <p:txBody>
          <a:bodyPr wrap="square" rtlCol="0">
            <a:spAutoFit/>
          </a:bodyPr>
          <a:lstStyle/>
          <a:p>
            <a:r>
              <a:rPr lang="ja-JP" altLang="en-US" b="1" dirty="0"/>
              <a:t>不正な命令による攻撃による事例</a:t>
            </a:r>
            <a:endParaRPr lang="en-US" altLang="ja-JP" b="1" dirty="0"/>
          </a:p>
          <a:p>
            <a:r>
              <a:rPr lang="ja-JP" altLang="en-US" dirty="0"/>
              <a:t>ベトナムのウイルスセキュリティ国内大手の</a:t>
            </a:r>
            <a:r>
              <a:rPr lang="en-US" altLang="ja-JP" dirty="0"/>
              <a:t>BKAV</a:t>
            </a:r>
            <a:r>
              <a:rPr lang="ja-JP" altLang="en-US" dirty="0"/>
              <a:t>社が</a:t>
            </a:r>
            <a:r>
              <a:rPr lang="en-US" altLang="ja-JP" dirty="0"/>
              <a:t>2015</a:t>
            </a:r>
            <a:r>
              <a:rPr lang="ja-JP" altLang="en-US" dirty="0"/>
              <a:t>年</a:t>
            </a:r>
            <a:r>
              <a:rPr lang="en-US" altLang="ja-JP" dirty="0"/>
              <a:t>8</a:t>
            </a:r>
            <a:r>
              <a:rPr lang="ja-JP" altLang="en-US" dirty="0"/>
              <a:t>月に発表した調査報告では、銀行ウェブサイトの</a:t>
            </a:r>
            <a:r>
              <a:rPr lang="en-US" altLang="ja-JP" dirty="0"/>
              <a:t>30</a:t>
            </a:r>
            <a:r>
              <a:rPr lang="ja-JP" altLang="en-US" dirty="0"/>
              <a:t>％にセキュリティホールが存在しているという。インターネットセキュリティを重要視し大金を投入している銀行でも、まだ対策が不十分だということが明らかになった。</a:t>
            </a:r>
            <a:endParaRPr lang="en-US" altLang="ja-JP" dirty="0"/>
          </a:p>
          <a:p>
            <a:endParaRPr lang="en-US" altLang="ja-JP" dirty="0"/>
          </a:p>
          <a:p>
            <a:r>
              <a:rPr lang="ja-JP" altLang="en-US" dirty="0"/>
              <a:t>各銀行ウェブサイトが直面している最も危険なセキュリティホールは以下の</a:t>
            </a:r>
            <a:r>
              <a:rPr lang="en-US" altLang="ja-JP" dirty="0"/>
              <a:t>3</a:t>
            </a:r>
            <a:r>
              <a:rPr lang="ja-JP" altLang="en-US" dirty="0"/>
              <a:t>種</a:t>
            </a:r>
            <a:endParaRPr lang="en-US" altLang="ja-JP" dirty="0"/>
          </a:p>
          <a:p>
            <a:pPr marL="285750" indent="-285750">
              <a:buFont typeface="Arial" panose="020B0604020202020204" pitchFamily="34" charset="0"/>
              <a:buChar char="•"/>
            </a:pPr>
            <a:r>
              <a:rPr lang="ja-JP" altLang="en-US" dirty="0"/>
              <a:t>「</a:t>
            </a:r>
            <a:r>
              <a:rPr lang="en-US" altLang="ja-JP" dirty="0"/>
              <a:t>SQL</a:t>
            </a:r>
            <a:r>
              <a:rPr lang="ja-JP" altLang="en-US" dirty="0"/>
              <a:t>インジェクション</a:t>
            </a:r>
            <a:r>
              <a:rPr lang="en-US" altLang="ja-JP" dirty="0"/>
              <a:t>(SQL Injection)</a:t>
            </a:r>
            <a:r>
              <a:rPr lang="ja-JP" altLang="en-US" dirty="0"/>
              <a:t>」</a:t>
            </a:r>
            <a:br>
              <a:rPr lang="en-US" altLang="ja-JP" dirty="0"/>
            </a:br>
            <a:r>
              <a:rPr lang="en-US" altLang="ja-JP" dirty="0"/>
              <a:t>(</a:t>
            </a:r>
            <a:r>
              <a:rPr lang="ja-JP" altLang="en-US" dirty="0"/>
              <a:t>データベースシステムを不正に操作する攻撃</a:t>
            </a:r>
            <a:r>
              <a:rPr lang="en-US" altLang="ja-JP" dirty="0"/>
              <a:t>)</a:t>
            </a:r>
            <a:r>
              <a:rPr lang="ja-JP" altLang="en-US" dirty="0"/>
              <a:t>、</a:t>
            </a:r>
            <a:endParaRPr lang="en-US" altLang="ja-JP" dirty="0"/>
          </a:p>
          <a:p>
            <a:pPr marL="285750" indent="-285750">
              <a:buFont typeface="Arial" panose="020B0604020202020204" pitchFamily="34" charset="0"/>
              <a:buChar char="•"/>
            </a:pPr>
            <a:r>
              <a:rPr lang="ja-JP" altLang="en-US" dirty="0"/>
              <a:t>「クロスサイトスクリプティング</a:t>
            </a:r>
            <a:r>
              <a:rPr lang="en-US" altLang="ja-JP" dirty="0"/>
              <a:t>(Cross Site Scripting</a:t>
            </a:r>
            <a:r>
              <a:rPr lang="ja-JP" altLang="en-US" dirty="0"/>
              <a:t>＝</a:t>
            </a:r>
            <a:r>
              <a:rPr lang="en-US" altLang="ja-JP" dirty="0"/>
              <a:t>XSS)</a:t>
            </a:r>
            <a:r>
              <a:rPr lang="ja-JP" altLang="en-US" dirty="0"/>
              <a:t>」</a:t>
            </a:r>
            <a:br>
              <a:rPr lang="en-US" altLang="ja-JP" dirty="0"/>
            </a:br>
            <a:r>
              <a:rPr lang="en-US" altLang="ja-JP" dirty="0"/>
              <a:t>(</a:t>
            </a:r>
            <a:r>
              <a:rPr lang="ja-JP" altLang="en-US" dirty="0"/>
              <a:t>サイト間を横断して悪意のあるスクリプトを注入する攻撃</a:t>
            </a:r>
            <a:r>
              <a:rPr lang="en-US" altLang="ja-JP" dirty="0"/>
              <a:t>)</a:t>
            </a:r>
            <a:r>
              <a:rPr lang="ja-JP" altLang="en-US" dirty="0"/>
              <a:t>、</a:t>
            </a:r>
            <a:endParaRPr lang="en-US" altLang="ja-JP" dirty="0"/>
          </a:p>
          <a:p>
            <a:pPr marL="285750" indent="-285750">
              <a:buFont typeface="Arial" panose="020B0604020202020204" pitchFamily="34" charset="0"/>
              <a:buChar char="•"/>
            </a:pPr>
            <a:r>
              <a:rPr lang="ja-JP" altLang="en-US" dirty="0"/>
              <a:t>「オープンリダイレクト</a:t>
            </a:r>
            <a:r>
              <a:rPr lang="en-US" altLang="ja-JP" dirty="0"/>
              <a:t>(Open Redirection)</a:t>
            </a:r>
            <a:r>
              <a:rPr lang="ja-JP" altLang="en-US" dirty="0"/>
              <a:t>」</a:t>
            </a:r>
            <a:br>
              <a:rPr lang="en-US" altLang="ja-JP" dirty="0"/>
            </a:br>
            <a:r>
              <a:rPr lang="en-US" altLang="ja-JP" dirty="0"/>
              <a:t>(</a:t>
            </a:r>
            <a:r>
              <a:rPr lang="ja-JP" altLang="en-US" dirty="0"/>
              <a:t>偽装サイトへ不正にリダイレクトさせる攻撃</a:t>
            </a:r>
            <a:r>
              <a:rPr lang="en-US" altLang="ja-JP" dirty="0"/>
              <a:t>)</a:t>
            </a:r>
          </a:p>
          <a:p>
            <a:endParaRPr lang="en-US" altLang="ja-JP" dirty="0"/>
          </a:p>
          <a:p>
            <a:r>
              <a:rPr lang="en-US" altLang="ja-JP" dirty="0"/>
              <a:t>【Reference】</a:t>
            </a:r>
          </a:p>
          <a:p>
            <a:r>
              <a:rPr lang="en-US" altLang="ja-JP" dirty="0"/>
              <a:t>https://www.viet-jo.com/news/social/150813015333.html</a:t>
            </a:r>
          </a:p>
          <a:p>
            <a:endParaRPr lang="en-US" altLang="ja-JP" dirty="0"/>
          </a:p>
        </p:txBody>
      </p:sp>
    </p:spTree>
    <p:extLst>
      <p:ext uri="{BB962C8B-B14F-4D97-AF65-F5344CB8AC3E}">
        <p14:creationId xmlns:p14="http://schemas.microsoft.com/office/powerpoint/2010/main" val="2982180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サイバー攻撃</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17</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3416320"/>
          </a:xfrm>
          <a:prstGeom prst="rect">
            <a:avLst/>
          </a:prstGeom>
          <a:noFill/>
        </p:spPr>
        <p:txBody>
          <a:bodyPr wrap="square" rtlCol="0">
            <a:spAutoFit/>
          </a:bodyPr>
          <a:lstStyle/>
          <a:p>
            <a:r>
              <a:rPr lang="ja-JP" altLang="en-US" b="1" dirty="0"/>
              <a:t>その他の攻撃</a:t>
            </a:r>
            <a:endParaRPr lang="en-US" altLang="ja-JP" b="1" dirty="0"/>
          </a:p>
          <a:p>
            <a:endParaRPr lang="en-US" altLang="ja-JP" b="1" dirty="0"/>
          </a:p>
          <a:p>
            <a:pPr marL="285750" indent="-285750">
              <a:buFont typeface="Arial" panose="020B0604020202020204" pitchFamily="34" charset="0"/>
              <a:buChar char="•"/>
            </a:pPr>
            <a:r>
              <a:rPr lang="ja-JP" altLang="en-US" dirty="0"/>
              <a:t>なりすましによる攻撃</a:t>
            </a:r>
            <a:br>
              <a:rPr lang="en-US" altLang="ja-JP" dirty="0"/>
            </a:br>
            <a:r>
              <a:rPr lang="ja-JP" altLang="en-US" dirty="0"/>
              <a:t>攻撃者が正規の利用者のふりをして、情報を盗み取ることや不正な行為を行なうことによる攻撃。</a:t>
            </a:r>
            <a:endParaRPr lang="en-US" altLang="ja-JP" dirty="0"/>
          </a:p>
          <a:p>
            <a:endParaRPr lang="en-US" altLang="ja-JP" dirty="0"/>
          </a:p>
          <a:p>
            <a:pPr marL="285750" indent="-285750">
              <a:buFont typeface="Arial" panose="020B0604020202020204" pitchFamily="34" charset="0"/>
              <a:buChar char="•"/>
            </a:pPr>
            <a:r>
              <a:rPr lang="ja-JP" altLang="en-US" dirty="0"/>
              <a:t>ディレクトリトラバーサル</a:t>
            </a:r>
            <a:br>
              <a:rPr lang="en-US" altLang="ja-JP" dirty="0"/>
            </a:br>
            <a:r>
              <a:rPr lang="ja-JP" altLang="en-US" dirty="0"/>
              <a:t>プログラムを作った人が想定していないパス名・ファイル名を指定されることで、本来見られないはずのファイルの中身を見ようとする攻撃</a:t>
            </a:r>
            <a:endParaRPr lang="en-US" altLang="ja-JP" dirty="0"/>
          </a:p>
          <a:p>
            <a:endParaRPr lang="en-US" altLang="ja-JP" dirty="0"/>
          </a:p>
          <a:p>
            <a:pPr marL="285750" indent="-285750">
              <a:buFont typeface="Arial" panose="020B0604020202020204" pitchFamily="34" charset="0"/>
              <a:buChar char="•"/>
            </a:pPr>
            <a:r>
              <a:rPr lang="ja-JP" altLang="en-US" dirty="0"/>
              <a:t>その他の攻撃</a:t>
            </a:r>
            <a:endParaRPr lang="en-US" altLang="ja-JP" dirty="0"/>
          </a:p>
          <a:p>
            <a:endParaRPr lang="en-US" altLang="ja-JP" dirty="0"/>
          </a:p>
          <a:p>
            <a:endParaRPr lang="en-US" altLang="ja-JP" dirty="0"/>
          </a:p>
        </p:txBody>
      </p:sp>
    </p:spTree>
    <p:extLst>
      <p:ext uri="{BB962C8B-B14F-4D97-AF65-F5344CB8AC3E}">
        <p14:creationId xmlns:p14="http://schemas.microsoft.com/office/powerpoint/2010/main" val="1920471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暗号技術</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18</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3970318"/>
          </a:xfrm>
          <a:prstGeom prst="rect">
            <a:avLst/>
          </a:prstGeom>
          <a:noFill/>
        </p:spPr>
        <p:txBody>
          <a:bodyPr wrap="square" rtlCol="0">
            <a:spAutoFit/>
          </a:bodyPr>
          <a:lstStyle/>
          <a:p>
            <a:r>
              <a:rPr lang="ja-JP" altLang="en-US" b="1" dirty="0"/>
              <a:t>データの暗号化</a:t>
            </a:r>
            <a:endParaRPr lang="en-US" altLang="ja-JP" b="1" dirty="0"/>
          </a:p>
          <a:p>
            <a:r>
              <a:rPr lang="ja-JP" altLang="en-US" dirty="0"/>
              <a:t>人が簡単に解読できる平文（ひらぶん）を“暗号化アルゴリズム”と“暗号化鍵”を用いて、簡単に解読できない暗号文に変換すること。</a:t>
            </a:r>
            <a:endParaRPr lang="en-US" altLang="ja-JP" dirty="0"/>
          </a:p>
          <a:p>
            <a:endParaRPr lang="en-US" altLang="ja-JP" dirty="0"/>
          </a:p>
          <a:p>
            <a:pPr marL="285750" indent="-285750">
              <a:buFont typeface="Arial" panose="020B0604020202020204" pitchFamily="34" charset="0"/>
              <a:buChar char="•"/>
            </a:pPr>
            <a:r>
              <a:rPr lang="ja-JP" altLang="en-US" dirty="0"/>
              <a:t>平文</a:t>
            </a:r>
            <a:br>
              <a:rPr lang="en-US" altLang="ja-JP" dirty="0"/>
            </a:br>
            <a:r>
              <a:rPr lang="ja-JP" altLang="en-US" dirty="0"/>
              <a:t>暗号化されていない状態のデータのこと</a:t>
            </a:r>
            <a:endParaRPr lang="en-US" altLang="ja-JP" dirty="0"/>
          </a:p>
          <a:p>
            <a:endParaRPr lang="en-US" altLang="ja-JP" dirty="0"/>
          </a:p>
          <a:p>
            <a:pPr marL="285750" indent="-285750">
              <a:buFont typeface="Arial" panose="020B0604020202020204" pitchFamily="34" charset="0"/>
              <a:buChar char="•"/>
            </a:pPr>
            <a:r>
              <a:rPr lang="ja-JP" altLang="en-US" dirty="0"/>
              <a:t>暗号化アルゴリズム</a:t>
            </a:r>
            <a:br>
              <a:rPr lang="en-US" altLang="ja-JP" dirty="0"/>
            </a:br>
            <a:r>
              <a:rPr lang="ja-JP" altLang="en-US" dirty="0"/>
              <a:t>平文をどのように暗号化するか、どのように復号するかを決めた方法のこと</a:t>
            </a:r>
            <a:endParaRPr lang="en-US" altLang="ja-JP" dirty="0"/>
          </a:p>
          <a:p>
            <a:endParaRPr lang="en-US" altLang="ja-JP" dirty="0"/>
          </a:p>
          <a:p>
            <a:pPr marL="285750" indent="-285750">
              <a:buFont typeface="Arial" panose="020B0604020202020204" pitchFamily="34" charset="0"/>
              <a:buChar char="•"/>
            </a:pPr>
            <a:r>
              <a:rPr lang="ja-JP" altLang="en-US" dirty="0"/>
              <a:t>暗号化鍵</a:t>
            </a:r>
            <a:br>
              <a:rPr lang="en-US" altLang="ja-JP" dirty="0"/>
            </a:br>
            <a:r>
              <a:rPr lang="ja-JP" altLang="en-US" dirty="0"/>
              <a:t>暗号化するとき、または復号するときに使うデータのこと</a:t>
            </a:r>
            <a:endParaRPr lang="en-US" altLang="ja-JP" dirty="0"/>
          </a:p>
          <a:p>
            <a:endParaRPr lang="en-US" altLang="ja-JP" dirty="0"/>
          </a:p>
          <a:p>
            <a:endParaRPr lang="en-US" altLang="ja-JP" dirty="0"/>
          </a:p>
        </p:txBody>
      </p:sp>
    </p:spTree>
    <p:extLst>
      <p:ext uri="{BB962C8B-B14F-4D97-AF65-F5344CB8AC3E}">
        <p14:creationId xmlns:p14="http://schemas.microsoft.com/office/powerpoint/2010/main" val="20978764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暗号技術</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19</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3416320"/>
          </a:xfrm>
          <a:prstGeom prst="rect">
            <a:avLst/>
          </a:prstGeom>
          <a:noFill/>
        </p:spPr>
        <p:txBody>
          <a:bodyPr wrap="square" rtlCol="0">
            <a:spAutoFit/>
          </a:bodyPr>
          <a:lstStyle/>
          <a:p>
            <a:r>
              <a:rPr lang="ja-JP" altLang="en-US" b="1" dirty="0"/>
              <a:t>暗号方式</a:t>
            </a:r>
            <a:endParaRPr lang="en-US" altLang="ja-JP" b="1" dirty="0"/>
          </a:p>
          <a:p>
            <a:r>
              <a:rPr lang="ja-JP" altLang="en-US" dirty="0"/>
              <a:t>暗号化のやり方のこと。</a:t>
            </a:r>
            <a:r>
              <a:rPr lang="ja-JP" altLang="en-US" u="sng" dirty="0"/>
              <a:t>共通鍵暗号方式</a:t>
            </a:r>
            <a:r>
              <a:rPr lang="ja-JP" altLang="en-US" dirty="0"/>
              <a:t>と</a:t>
            </a:r>
            <a:r>
              <a:rPr lang="ja-JP" altLang="en-US" u="sng" dirty="0"/>
              <a:t>公開鍵暗号方式</a:t>
            </a:r>
            <a:r>
              <a:rPr lang="ja-JP" altLang="en-US" dirty="0"/>
              <a:t>がある。</a:t>
            </a:r>
            <a:endParaRPr lang="en-US" altLang="ja-JP" dirty="0"/>
          </a:p>
          <a:p>
            <a:endParaRPr lang="en-US" altLang="ja-JP" dirty="0"/>
          </a:p>
          <a:p>
            <a:pPr marL="285750" indent="-285750">
              <a:buFont typeface="Arial" panose="020B0604020202020204" pitchFamily="34" charset="0"/>
              <a:buChar char="•"/>
            </a:pPr>
            <a:r>
              <a:rPr lang="ja-JP" altLang="en-US" dirty="0"/>
              <a:t>共通鍵暗号方式</a:t>
            </a:r>
            <a:br>
              <a:rPr lang="en-US" altLang="ja-JP" dirty="0"/>
            </a:br>
            <a:r>
              <a:rPr lang="ja-JP" altLang="en-US" dirty="0"/>
              <a:t>送る相手と受け取る相手が同じ鍵を使って暗号化や複合を行う方式のこと。</a:t>
            </a:r>
            <a:br>
              <a:rPr lang="en-US" altLang="ja-JP" dirty="0"/>
            </a:br>
            <a:r>
              <a:rPr lang="ja-JP" altLang="en-US" dirty="0"/>
              <a:t>家の鍵のように、開け閉めをするためには</a:t>
            </a:r>
            <a:r>
              <a:rPr lang="ja-JP" altLang="en-US" u="sng" dirty="0"/>
              <a:t>同じ鍵を用意する</a:t>
            </a:r>
            <a:r>
              <a:rPr lang="ja-JP" altLang="en-US" dirty="0"/>
              <a:t>必要がある。</a:t>
            </a:r>
            <a:endParaRPr lang="en-US" altLang="ja-JP" dirty="0"/>
          </a:p>
          <a:p>
            <a:endParaRPr lang="en-US" altLang="ja-JP" dirty="0"/>
          </a:p>
          <a:p>
            <a:pPr marL="285750" indent="-285750">
              <a:buFont typeface="Arial" panose="020B0604020202020204" pitchFamily="34" charset="0"/>
              <a:buChar char="•"/>
            </a:pPr>
            <a:r>
              <a:rPr lang="ja-JP" altLang="en-US" dirty="0"/>
              <a:t>公開鍵暗号方式</a:t>
            </a:r>
            <a:br>
              <a:rPr lang="en-US" altLang="ja-JP" dirty="0"/>
            </a:br>
            <a:r>
              <a:rPr lang="ja-JP" altLang="en-US" dirty="0"/>
              <a:t>自分だけが持つ鍵と、多くの人に渡す鍵の</a:t>
            </a:r>
            <a:r>
              <a:rPr lang="en-US" altLang="ja-JP" dirty="0"/>
              <a:t>2</a:t>
            </a:r>
            <a:r>
              <a:rPr lang="ja-JP" altLang="en-US" dirty="0"/>
              <a:t>つの鍵を使う暗号化の方式のこと。</a:t>
            </a:r>
            <a:br>
              <a:rPr lang="en-US" altLang="ja-JP" dirty="0"/>
            </a:br>
            <a:r>
              <a:rPr lang="ja-JP" altLang="en-US" dirty="0"/>
              <a:t>南京錠のように、</a:t>
            </a:r>
            <a:r>
              <a:rPr lang="ja-JP" altLang="en-US" u="sng" dirty="0"/>
              <a:t>ロックすることは容易だが、ロックを外す場合は鍵が必要</a:t>
            </a:r>
            <a:r>
              <a:rPr lang="ja-JP" altLang="en-US" dirty="0"/>
              <a:t>になる。</a:t>
            </a:r>
            <a:endParaRPr lang="en-US" altLang="ja-JP" dirty="0"/>
          </a:p>
          <a:p>
            <a:endParaRPr lang="en-US" altLang="ja-JP" dirty="0"/>
          </a:p>
          <a:p>
            <a:endParaRPr lang="en-US" altLang="ja-JP" dirty="0"/>
          </a:p>
        </p:txBody>
      </p:sp>
      <p:pic>
        <p:nvPicPr>
          <p:cNvPr id="6" name="図 5" descr="座る, バッグ が含まれている画像&#10;&#10;自動的に生成された説明">
            <a:extLst>
              <a:ext uri="{FF2B5EF4-FFF2-40B4-BE49-F238E27FC236}">
                <a16:creationId xmlns:a16="http://schemas.microsoft.com/office/drawing/2014/main" id="{88D523BF-0450-FE38-15BD-7DC0B792BD2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49930" y="3900223"/>
            <a:ext cx="1021491" cy="1097304"/>
          </a:xfrm>
          <a:prstGeom prst="rect">
            <a:avLst/>
          </a:prstGeom>
        </p:spPr>
      </p:pic>
      <p:pic>
        <p:nvPicPr>
          <p:cNvPr id="8" name="図 7" descr="おもちゃ, 時計, 部屋 が含まれている画像&#10;&#10;自動的に生成された説明">
            <a:extLst>
              <a:ext uri="{FF2B5EF4-FFF2-40B4-BE49-F238E27FC236}">
                <a16:creationId xmlns:a16="http://schemas.microsoft.com/office/drawing/2014/main" id="{1E30009E-D83B-6C83-EBE6-0F0445EAB6B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02346" y="1765480"/>
            <a:ext cx="1690816" cy="1690816"/>
          </a:xfrm>
          <a:prstGeom prst="rect">
            <a:avLst/>
          </a:prstGeom>
        </p:spPr>
      </p:pic>
    </p:spTree>
    <p:extLst>
      <p:ext uri="{BB962C8B-B14F-4D97-AF65-F5344CB8AC3E}">
        <p14:creationId xmlns:p14="http://schemas.microsoft.com/office/powerpoint/2010/main" val="1503315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情報セキュリティと管理</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2</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5078313"/>
          </a:xfrm>
          <a:prstGeom prst="rect">
            <a:avLst/>
          </a:prstGeom>
          <a:noFill/>
        </p:spPr>
        <p:txBody>
          <a:bodyPr wrap="square" rtlCol="0">
            <a:spAutoFit/>
          </a:bodyPr>
          <a:lstStyle/>
          <a:p>
            <a:r>
              <a:rPr lang="ja-JP" altLang="en-US" b="1" dirty="0"/>
              <a:t>情報セキュリティの目的</a:t>
            </a:r>
            <a:endParaRPr lang="en-US" altLang="ja-JP" b="1" dirty="0"/>
          </a:p>
          <a:p>
            <a:r>
              <a:rPr lang="ja-JP" altLang="en-US" dirty="0"/>
              <a:t>情報の機密性・完全性・可用性を維持すること。</a:t>
            </a:r>
            <a:endParaRPr lang="en-US" altLang="ja-JP" dirty="0"/>
          </a:p>
          <a:p>
            <a:r>
              <a:rPr lang="ja-JP" altLang="en-US" dirty="0"/>
              <a:t>これらの</a:t>
            </a:r>
            <a:r>
              <a:rPr lang="en-US" altLang="ja-JP" dirty="0"/>
              <a:t>3</a:t>
            </a:r>
            <a:r>
              <a:rPr lang="ja-JP" altLang="en-US" dirty="0"/>
              <a:t>要素は情報セキュリティの国際規格である</a:t>
            </a:r>
            <a:r>
              <a:rPr lang="en-US" altLang="ja-JP" dirty="0"/>
              <a:t>ISO/IEC27000</a:t>
            </a:r>
            <a:r>
              <a:rPr lang="ja-JP" altLang="en-US" dirty="0"/>
              <a:t>で定義されている。</a:t>
            </a:r>
            <a:endParaRPr lang="en-US" altLang="ja-JP" dirty="0"/>
          </a:p>
          <a:p>
            <a:r>
              <a:rPr lang="en-US" altLang="ja-JP" dirty="0"/>
              <a:t>【</a:t>
            </a:r>
            <a:r>
              <a:rPr lang="ja-JP" altLang="en-US" dirty="0"/>
              <a:t>補足</a:t>
            </a:r>
            <a:r>
              <a:rPr lang="en-US" altLang="ja-JP" dirty="0"/>
              <a:t>】</a:t>
            </a:r>
          </a:p>
          <a:p>
            <a:r>
              <a:rPr lang="en-US" altLang="ja-JP" dirty="0"/>
              <a:t>ISO</a:t>
            </a:r>
            <a:r>
              <a:rPr lang="ja-JP" altLang="en-US" dirty="0"/>
              <a:t>（</a:t>
            </a:r>
            <a:r>
              <a:rPr lang="en-US" altLang="ja-JP" dirty="0"/>
              <a:t>International Organization for Standardization</a:t>
            </a:r>
            <a:r>
              <a:rPr lang="ja-JP" altLang="en-US" dirty="0"/>
              <a:t>）は、国際標準化機構と呼ばれており、</a:t>
            </a:r>
            <a:r>
              <a:rPr lang="en-US" altLang="ja-JP" dirty="0"/>
              <a:t>IEC</a:t>
            </a:r>
            <a:r>
              <a:rPr lang="ja-JP" altLang="en-US" dirty="0"/>
              <a:t>（</a:t>
            </a:r>
            <a:r>
              <a:rPr lang="en-US" altLang="ja-JP" dirty="0"/>
              <a:t>International</a:t>
            </a:r>
            <a:r>
              <a:rPr lang="ja-JP" altLang="en-US" dirty="0"/>
              <a:t> </a:t>
            </a:r>
            <a:r>
              <a:rPr lang="en-US" altLang="ja-JP" dirty="0"/>
              <a:t>Electrotechnical Commission</a:t>
            </a:r>
            <a:r>
              <a:rPr lang="ja-JP" altLang="en-US" dirty="0"/>
              <a:t>）は国際電気標準会議と呼ばれている。どちらも国際的な基準を定める組織であり、これらの組織が決めた規則に従うことで、国際的な品質を保証した製品やサービスを提供することができる。</a:t>
            </a:r>
            <a:endParaRPr lang="en-US" altLang="ja-JP" dirty="0"/>
          </a:p>
          <a:p>
            <a:r>
              <a:rPr lang="en-US" altLang="ja-JP" dirty="0"/>
              <a:t>ISO/IEC27000</a:t>
            </a:r>
            <a:r>
              <a:rPr lang="ja-JP" altLang="en-US" dirty="0"/>
              <a:t>は</a:t>
            </a:r>
            <a:r>
              <a:rPr lang="en-US" altLang="ja-JP" dirty="0"/>
              <a:t>ISO</a:t>
            </a:r>
            <a:r>
              <a:rPr lang="ja-JP" altLang="en-US" dirty="0"/>
              <a:t>と</a:t>
            </a:r>
            <a:r>
              <a:rPr lang="en-US" altLang="ja-JP" dirty="0"/>
              <a:t>IEC</a:t>
            </a:r>
            <a:r>
              <a:rPr lang="ja-JP" altLang="en-US" dirty="0"/>
              <a:t>が共同で決めた情報セキュリティに関する国際規格であり、この規格に従うことで、製品やサービスの品質を保つことができる。</a:t>
            </a:r>
            <a:endParaRPr lang="en-US" altLang="ja-JP" dirty="0"/>
          </a:p>
          <a:p>
            <a:endParaRPr lang="en-US" altLang="ja-JP" dirty="0"/>
          </a:p>
          <a:p>
            <a:r>
              <a:rPr lang="en-US" altLang="ja-JP" dirty="0"/>
              <a:t>【</a:t>
            </a:r>
            <a:r>
              <a:rPr lang="ja-JP" altLang="en-US" dirty="0"/>
              <a:t>質問</a:t>
            </a:r>
            <a:r>
              <a:rPr lang="en-US" altLang="ja-JP" dirty="0"/>
              <a:t>】</a:t>
            </a:r>
          </a:p>
          <a:p>
            <a:r>
              <a:rPr lang="ja-JP" altLang="en-US" dirty="0"/>
              <a:t>情報セキュリティの</a:t>
            </a:r>
            <a:r>
              <a:rPr lang="en-US" altLang="ja-JP" dirty="0"/>
              <a:t>3</a:t>
            </a:r>
            <a:r>
              <a:rPr lang="ja-JP" altLang="en-US" dirty="0"/>
              <a:t>要素に当てはまるものは、クレジットカードの番号、指紋や虹彩（いわゆる生体認証）、パスワードなどがある。他にも、スマートフォンなどで使用するアドレス帳、スケジュール、電子メールも該当する。</a:t>
            </a:r>
            <a:endParaRPr lang="en-US" altLang="ja-JP" dirty="0"/>
          </a:p>
          <a:p>
            <a:endParaRPr lang="en-US" altLang="ja-JP" dirty="0"/>
          </a:p>
          <a:p>
            <a:r>
              <a:rPr lang="ja-JP" altLang="en-US" dirty="0"/>
              <a:t>この情報セキュリティの</a:t>
            </a:r>
            <a:r>
              <a:rPr lang="en-US" altLang="ja-JP" dirty="0"/>
              <a:t>3</a:t>
            </a:r>
            <a:r>
              <a:rPr lang="ja-JP" altLang="en-US" dirty="0"/>
              <a:t>要素（機密性・完全性・可用性）のどれか一つが欠けている場合、どのような困ったことが起こり得るだろうか？</a:t>
            </a:r>
            <a:endParaRPr lang="en-US" altLang="ja-JP" dirty="0"/>
          </a:p>
          <a:p>
            <a:r>
              <a:rPr lang="ja-JP" altLang="en-US" dirty="0"/>
              <a:t>もしパスワードの完全性が欠けいてた場合、我々は</a:t>
            </a:r>
            <a:r>
              <a:rPr lang="en-US" altLang="ja-JP" dirty="0"/>
              <a:t>Amazon</a:t>
            </a:r>
            <a:r>
              <a:rPr lang="ja-JP" altLang="en-US" dirty="0"/>
              <a:t>などでログインができなくなるだろう。その理由を説明して欲しい。</a:t>
            </a:r>
            <a:endParaRPr lang="en-US" altLang="ja-JP" dirty="0"/>
          </a:p>
        </p:txBody>
      </p:sp>
    </p:spTree>
    <p:extLst>
      <p:ext uri="{BB962C8B-B14F-4D97-AF65-F5344CB8AC3E}">
        <p14:creationId xmlns:p14="http://schemas.microsoft.com/office/powerpoint/2010/main" val="8550588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暗号技術</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20</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1477328"/>
          </a:xfrm>
          <a:prstGeom prst="rect">
            <a:avLst/>
          </a:prstGeom>
          <a:noFill/>
        </p:spPr>
        <p:txBody>
          <a:bodyPr wrap="square" rtlCol="0">
            <a:spAutoFit/>
          </a:bodyPr>
          <a:lstStyle/>
          <a:p>
            <a:r>
              <a:rPr lang="ja-JP" altLang="en-US" b="1" dirty="0"/>
              <a:t>ディジタル署名</a:t>
            </a:r>
            <a:endParaRPr lang="en-US" altLang="ja-JP" b="1" dirty="0"/>
          </a:p>
          <a:p>
            <a:r>
              <a:rPr lang="ja-JP" altLang="en-US" dirty="0"/>
              <a:t>主に他の人に贈るファイルと一緒に付けるデータであり、「このファイルは送信者本人が作成したものです」と、「このファイルは悪意を持った人に改ざんされていません」というメッセージを証明するもの。</a:t>
            </a:r>
            <a:endParaRPr lang="en-US" altLang="ja-JP" dirty="0"/>
          </a:p>
          <a:p>
            <a:endParaRPr lang="en-US" altLang="ja-JP" dirty="0"/>
          </a:p>
          <a:p>
            <a:endParaRPr lang="en-US" altLang="ja-JP" dirty="0"/>
          </a:p>
        </p:txBody>
      </p:sp>
    </p:spTree>
    <p:extLst>
      <p:ext uri="{BB962C8B-B14F-4D97-AF65-F5344CB8AC3E}">
        <p14:creationId xmlns:p14="http://schemas.microsoft.com/office/powerpoint/2010/main" val="41522268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暗号技術 </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21</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1477328"/>
          </a:xfrm>
          <a:prstGeom prst="rect">
            <a:avLst/>
          </a:prstGeom>
          <a:noFill/>
        </p:spPr>
        <p:txBody>
          <a:bodyPr wrap="square" rtlCol="0">
            <a:spAutoFit/>
          </a:bodyPr>
          <a:lstStyle/>
          <a:p>
            <a:r>
              <a:rPr lang="ja-JP" altLang="en-US" b="1" dirty="0"/>
              <a:t>認証局</a:t>
            </a:r>
            <a:endParaRPr lang="en-US" altLang="ja-JP" b="1" dirty="0"/>
          </a:p>
          <a:p>
            <a:r>
              <a:rPr lang="ja-JP" altLang="en-US" dirty="0"/>
              <a:t>電子証明書を発行するなどの仕事を請け負う、コンピュータの世界における身元保証協会のこと。</a:t>
            </a:r>
            <a:endParaRPr lang="en-US" altLang="ja-JP" dirty="0"/>
          </a:p>
          <a:p>
            <a:endParaRPr lang="en-US" altLang="ja-JP" dirty="0"/>
          </a:p>
          <a:p>
            <a:endParaRPr lang="en-US" altLang="ja-JP" dirty="0"/>
          </a:p>
          <a:p>
            <a:endParaRPr lang="en-US" altLang="ja-JP" dirty="0"/>
          </a:p>
        </p:txBody>
      </p:sp>
    </p:spTree>
    <p:extLst>
      <p:ext uri="{BB962C8B-B14F-4D97-AF65-F5344CB8AC3E}">
        <p14:creationId xmlns:p14="http://schemas.microsoft.com/office/powerpoint/2010/main" val="33268375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暗号技術 </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22</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1754326"/>
          </a:xfrm>
          <a:prstGeom prst="rect">
            <a:avLst/>
          </a:prstGeom>
          <a:noFill/>
        </p:spPr>
        <p:txBody>
          <a:bodyPr wrap="square" rtlCol="0">
            <a:spAutoFit/>
          </a:bodyPr>
          <a:lstStyle/>
          <a:p>
            <a:r>
              <a:rPr lang="en-US" altLang="ja-JP" b="1" dirty="0"/>
              <a:t>PKI</a:t>
            </a:r>
            <a:r>
              <a:rPr lang="ja-JP" altLang="en-US" b="1" dirty="0"/>
              <a:t>（</a:t>
            </a:r>
            <a:r>
              <a:rPr lang="en-US" altLang="ja-JP" b="1" dirty="0"/>
              <a:t>Public Key Infrastructure</a:t>
            </a:r>
            <a:r>
              <a:rPr lang="ja-JP" altLang="en-US" b="1" dirty="0"/>
              <a:t>）（公開鍵基盤）</a:t>
            </a:r>
            <a:endParaRPr lang="en-US" altLang="ja-JP" dirty="0"/>
          </a:p>
          <a:p>
            <a:r>
              <a:rPr lang="ja-JP" altLang="en-US" dirty="0"/>
              <a:t>認証局、公開鍵暗号方式、電子証明書などを使って通信の安全性を高める仕組みのこと。</a:t>
            </a:r>
            <a:endParaRPr lang="en-US" altLang="ja-JP" dirty="0"/>
          </a:p>
          <a:p>
            <a:endParaRPr lang="en-US" altLang="ja-JP" dirty="0"/>
          </a:p>
          <a:p>
            <a:r>
              <a:rPr lang="en-US" altLang="ja-JP" dirty="0"/>
              <a:t>PKI</a:t>
            </a:r>
            <a:r>
              <a:rPr lang="ja-JP" altLang="en-US" dirty="0"/>
              <a:t>は公開鍵基盤と訳されるが、</a:t>
            </a:r>
            <a:r>
              <a:rPr lang="ja-JP" altLang="en-US" u="sng" dirty="0"/>
              <a:t>公開鍵暗号基盤</a:t>
            </a:r>
            <a:r>
              <a:rPr lang="ja-JP" altLang="en-US" dirty="0"/>
              <a:t>や</a:t>
            </a:r>
            <a:r>
              <a:rPr lang="ja-JP" altLang="en-US" u="sng" dirty="0"/>
              <a:t>公開鍵認証基盤</a:t>
            </a:r>
            <a:r>
              <a:rPr lang="ja-JP" altLang="en-US" dirty="0"/>
              <a:t>と表現されることもある。</a:t>
            </a:r>
            <a:endParaRPr lang="en-US" altLang="ja-JP" dirty="0"/>
          </a:p>
          <a:p>
            <a:endParaRPr lang="en-US" altLang="ja-JP" dirty="0"/>
          </a:p>
          <a:p>
            <a:endParaRPr lang="en-US" altLang="ja-JP" dirty="0"/>
          </a:p>
        </p:txBody>
      </p:sp>
    </p:spTree>
    <p:extLst>
      <p:ext uri="{BB962C8B-B14F-4D97-AF65-F5344CB8AC3E}">
        <p14:creationId xmlns:p14="http://schemas.microsoft.com/office/powerpoint/2010/main" val="15806648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暗号技術 </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23</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2031325"/>
          </a:xfrm>
          <a:prstGeom prst="rect">
            <a:avLst/>
          </a:prstGeom>
          <a:noFill/>
        </p:spPr>
        <p:txBody>
          <a:bodyPr wrap="square" rtlCol="0">
            <a:spAutoFit/>
          </a:bodyPr>
          <a:lstStyle/>
          <a:p>
            <a:r>
              <a:rPr lang="ja-JP" altLang="en-US" b="1" dirty="0"/>
              <a:t>メッセージ認証</a:t>
            </a:r>
            <a:endParaRPr lang="en-US" altLang="ja-JP" b="1" dirty="0"/>
          </a:p>
          <a:p>
            <a:r>
              <a:rPr lang="ja-JP" altLang="en-US" dirty="0"/>
              <a:t>送られてきたデータが、途中で改ざんされていないかチェックする方法の一つ。</a:t>
            </a:r>
            <a:endParaRPr lang="en-US" altLang="ja-JP" dirty="0"/>
          </a:p>
          <a:p>
            <a:endParaRPr lang="en-US" altLang="ja-JP" dirty="0"/>
          </a:p>
          <a:p>
            <a:endParaRPr lang="en-US" altLang="ja-JP" dirty="0"/>
          </a:p>
          <a:p>
            <a:endParaRPr lang="en-US" altLang="ja-JP" dirty="0"/>
          </a:p>
          <a:p>
            <a:endParaRPr lang="en-US" altLang="ja-JP" dirty="0"/>
          </a:p>
          <a:p>
            <a:endParaRPr lang="en-US" altLang="ja-JP" dirty="0"/>
          </a:p>
        </p:txBody>
      </p:sp>
    </p:spTree>
    <p:extLst>
      <p:ext uri="{BB962C8B-B14F-4D97-AF65-F5344CB8AC3E}">
        <p14:creationId xmlns:p14="http://schemas.microsoft.com/office/powerpoint/2010/main" val="33461098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暗号技術 </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24</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1477328"/>
          </a:xfrm>
          <a:prstGeom prst="rect">
            <a:avLst/>
          </a:prstGeom>
          <a:noFill/>
        </p:spPr>
        <p:txBody>
          <a:bodyPr wrap="square" rtlCol="0">
            <a:spAutoFit/>
          </a:bodyPr>
          <a:lstStyle/>
          <a:p>
            <a:r>
              <a:rPr lang="en-US" altLang="ja-JP" b="1" dirty="0"/>
              <a:t>SSL</a:t>
            </a:r>
            <a:r>
              <a:rPr lang="ja-JP" altLang="en-US" b="1" dirty="0"/>
              <a:t>（</a:t>
            </a:r>
            <a:r>
              <a:rPr lang="en-US" altLang="ja-JP" b="1" dirty="0"/>
              <a:t>Secure Sockets Layer</a:t>
            </a:r>
            <a:r>
              <a:rPr lang="ja-JP" altLang="en-US" b="1" dirty="0"/>
              <a:t>）</a:t>
            </a:r>
            <a:endParaRPr lang="en-US" altLang="ja-JP" b="1" dirty="0"/>
          </a:p>
          <a:p>
            <a:r>
              <a:rPr lang="ja-JP" altLang="en-US" dirty="0"/>
              <a:t>インターネット上で通信するときに使うプロトコルの一つ。</a:t>
            </a:r>
            <a:endParaRPr lang="en-US" altLang="ja-JP" dirty="0"/>
          </a:p>
          <a:p>
            <a:r>
              <a:rPr lang="ja-JP" altLang="en-US" dirty="0"/>
              <a:t>インターネット上でやり取りする情報を暗号化して送受信するための仕組みを指す。</a:t>
            </a:r>
            <a:endParaRPr lang="en-US" altLang="ja-JP" dirty="0"/>
          </a:p>
          <a:p>
            <a:endParaRPr lang="en-US" altLang="ja-JP" dirty="0"/>
          </a:p>
          <a:p>
            <a:endParaRPr lang="en-US" altLang="ja-JP" dirty="0"/>
          </a:p>
        </p:txBody>
      </p:sp>
    </p:spTree>
    <p:extLst>
      <p:ext uri="{BB962C8B-B14F-4D97-AF65-F5344CB8AC3E}">
        <p14:creationId xmlns:p14="http://schemas.microsoft.com/office/powerpoint/2010/main" val="29880067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lang="ja-JP" altLang="en-US" dirty="0"/>
              <a:t>ネットワークセキュリティ</a:t>
            </a:r>
            <a:endParaRPr kumimoji="1" lang="ja-JP" altLang="en-US" dirty="0"/>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25</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4524315"/>
          </a:xfrm>
          <a:prstGeom prst="rect">
            <a:avLst/>
          </a:prstGeom>
          <a:noFill/>
        </p:spPr>
        <p:txBody>
          <a:bodyPr wrap="square" rtlCol="0">
            <a:spAutoFit/>
          </a:bodyPr>
          <a:lstStyle/>
          <a:p>
            <a:r>
              <a:rPr lang="ja-JP" altLang="en-US" b="1" dirty="0"/>
              <a:t>利用者認証</a:t>
            </a:r>
            <a:endParaRPr lang="en-US" altLang="ja-JP" b="1" dirty="0"/>
          </a:p>
          <a:p>
            <a:r>
              <a:rPr lang="ja-JP" altLang="en-US" dirty="0"/>
              <a:t>コンピュータシステムを使用する際に、使っても</a:t>
            </a:r>
            <a:r>
              <a:rPr lang="en-US" altLang="ja-JP" dirty="0"/>
              <a:t>OK</a:t>
            </a:r>
            <a:r>
              <a:rPr lang="ja-JP" altLang="en-US" dirty="0"/>
              <a:t>な人かどうかを確認すること。</a:t>
            </a:r>
            <a:endParaRPr lang="en-US" altLang="ja-JP" dirty="0"/>
          </a:p>
          <a:p>
            <a:r>
              <a:rPr lang="ja-JP" altLang="en-US" dirty="0"/>
              <a:t>ユーザ認証ともいう。</a:t>
            </a:r>
            <a:endParaRPr lang="en-US" altLang="ja-JP" dirty="0"/>
          </a:p>
          <a:p>
            <a:r>
              <a:rPr lang="ja-JP" altLang="en-US" dirty="0"/>
              <a:t>認証方法には以下のようなものがある。</a:t>
            </a:r>
            <a:endParaRPr lang="en-US" altLang="ja-JP" dirty="0"/>
          </a:p>
          <a:p>
            <a:endParaRPr lang="en-US" altLang="ja-JP" dirty="0"/>
          </a:p>
          <a:p>
            <a:pPr marL="285750" indent="-285750">
              <a:buFont typeface="Arial" panose="020B0604020202020204" pitchFamily="34" charset="0"/>
              <a:buChar char="•"/>
            </a:pPr>
            <a:r>
              <a:rPr lang="ja-JP" altLang="en-US" dirty="0"/>
              <a:t>バイオメトリクス認証</a:t>
            </a:r>
            <a:endParaRPr lang="en-US" altLang="ja-JP" dirty="0"/>
          </a:p>
          <a:p>
            <a:pPr marL="285750" indent="-285750">
              <a:buFont typeface="Arial" panose="020B0604020202020204" pitchFamily="34" charset="0"/>
              <a:buChar char="•"/>
            </a:pPr>
            <a:r>
              <a:rPr lang="ja-JP" altLang="en-US" dirty="0"/>
              <a:t>チャレンジレスポンス認証</a:t>
            </a:r>
            <a:endParaRPr lang="en-US" altLang="ja-JP" dirty="0"/>
          </a:p>
          <a:p>
            <a:endParaRPr lang="en-US" altLang="ja-JP" dirty="0"/>
          </a:p>
          <a:p>
            <a:r>
              <a:rPr lang="ja-JP" altLang="en-US" dirty="0"/>
              <a:t>特に二つの認証を組み合わせることを</a:t>
            </a:r>
            <a:r>
              <a:rPr lang="en-US" altLang="ja-JP" u="sng" dirty="0"/>
              <a:t>2</a:t>
            </a:r>
            <a:r>
              <a:rPr lang="ja-JP" altLang="en-US" u="sng" dirty="0"/>
              <a:t>要素認証</a:t>
            </a:r>
            <a:r>
              <a:rPr lang="ja-JP" altLang="en-US" dirty="0"/>
              <a:t>と呼ぶ。</a:t>
            </a:r>
            <a:endParaRPr lang="en-US" altLang="ja-JP" dirty="0"/>
          </a:p>
          <a:p>
            <a:r>
              <a:rPr lang="en-US" altLang="ja-JP" dirty="0"/>
              <a:t>2</a:t>
            </a:r>
            <a:r>
              <a:rPr lang="ja-JP" altLang="en-US" dirty="0"/>
              <a:t>要素認証は「本人のみ知っていること」、「本人のみ持っているもの」、「本人の特徴」の</a:t>
            </a:r>
            <a:r>
              <a:rPr lang="en-US" altLang="ja-JP" dirty="0"/>
              <a:t>3</a:t>
            </a:r>
            <a:r>
              <a:rPr lang="ja-JP" altLang="en-US" dirty="0"/>
              <a:t>つの要素のうちの</a:t>
            </a:r>
            <a:r>
              <a:rPr lang="en-US" altLang="ja-JP" dirty="0"/>
              <a:t>2</a:t>
            </a:r>
            <a:r>
              <a:rPr lang="ja-JP" altLang="en-US" dirty="0"/>
              <a:t>つを確認することで行う認証のやり方。</a:t>
            </a:r>
            <a:endParaRPr lang="en-US" altLang="ja-JP" dirty="0"/>
          </a:p>
          <a:p>
            <a:endParaRPr lang="en-US" altLang="ja-JP" dirty="0"/>
          </a:p>
          <a:p>
            <a:r>
              <a:rPr lang="en-US" altLang="ja-JP" dirty="0"/>
              <a:t>【</a:t>
            </a:r>
            <a:r>
              <a:rPr lang="ja-JP" altLang="en-US" dirty="0"/>
              <a:t>注意</a:t>
            </a:r>
            <a:r>
              <a:rPr lang="en-US" altLang="ja-JP" dirty="0"/>
              <a:t>】</a:t>
            </a:r>
          </a:p>
          <a:p>
            <a:r>
              <a:rPr lang="en-US" altLang="ja-JP" dirty="0"/>
              <a:t>2</a:t>
            </a:r>
            <a:r>
              <a:rPr lang="ja-JP" altLang="en-US" dirty="0"/>
              <a:t>要素認証と似たものに、</a:t>
            </a:r>
            <a:r>
              <a:rPr lang="en-US" altLang="ja-JP" u="sng" dirty="0"/>
              <a:t>2</a:t>
            </a:r>
            <a:r>
              <a:rPr lang="ja-JP" altLang="en-US" u="sng" dirty="0"/>
              <a:t>段階認証</a:t>
            </a:r>
            <a:r>
              <a:rPr lang="ja-JP" altLang="en-US" dirty="0"/>
              <a:t>がある。</a:t>
            </a:r>
            <a:r>
              <a:rPr lang="en-US" altLang="ja-JP" dirty="0"/>
              <a:t>2</a:t>
            </a:r>
            <a:r>
              <a:rPr lang="ja-JP" altLang="en-US" dirty="0"/>
              <a:t>段階認証は「</a:t>
            </a:r>
            <a:r>
              <a:rPr lang="en-US" altLang="ja-JP" dirty="0"/>
              <a:t>ID</a:t>
            </a:r>
            <a:r>
              <a:rPr lang="ja-JP" altLang="en-US" dirty="0"/>
              <a:t>とパスワード」と「送られてくる合言葉」で認証する方法である。</a:t>
            </a:r>
            <a:endParaRPr lang="en-US" altLang="ja-JP" dirty="0"/>
          </a:p>
          <a:p>
            <a:endParaRPr lang="en-US" altLang="ja-JP" dirty="0"/>
          </a:p>
        </p:txBody>
      </p:sp>
    </p:spTree>
    <p:extLst>
      <p:ext uri="{BB962C8B-B14F-4D97-AF65-F5344CB8AC3E}">
        <p14:creationId xmlns:p14="http://schemas.microsoft.com/office/powerpoint/2010/main" val="29273660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lang="ja-JP" altLang="en-US" dirty="0"/>
              <a:t>ネットワークセキュリティ</a:t>
            </a:r>
            <a:endParaRPr kumimoji="1" lang="ja-JP" altLang="en-US" dirty="0"/>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26</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2585323"/>
          </a:xfrm>
          <a:prstGeom prst="rect">
            <a:avLst/>
          </a:prstGeom>
          <a:noFill/>
        </p:spPr>
        <p:txBody>
          <a:bodyPr wrap="square" rtlCol="0">
            <a:spAutoFit/>
          </a:bodyPr>
          <a:lstStyle/>
          <a:p>
            <a:r>
              <a:rPr lang="ja-JP" altLang="en-US" b="1" dirty="0"/>
              <a:t>ファイアウォール</a:t>
            </a:r>
            <a:endParaRPr lang="en-US" altLang="ja-JP" b="1" dirty="0"/>
          </a:p>
          <a:p>
            <a:r>
              <a:rPr lang="ja-JP" altLang="en-US" dirty="0"/>
              <a:t>外部からの不正アクセスを防止する仕組みのこと。ネットワークの門番と言い換えても良い。</a:t>
            </a:r>
            <a:endParaRPr lang="en-US" altLang="ja-JP" dirty="0"/>
          </a:p>
          <a:p>
            <a:endParaRPr lang="en-US" altLang="ja-JP" dirty="0"/>
          </a:p>
          <a:p>
            <a:pPr marL="285750" indent="-285750">
              <a:buFont typeface="Arial" panose="020B0604020202020204" pitchFamily="34" charset="0"/>
              <a:buChar char="•"/>
            </a:pPr>
            <a:r>
              <a:rPr lang="ja-JP" altLang="en-US" dirty="0"/>
              <a:t>パケットフィルタリング</a:t>
            </a:r>
            <a:br>
              <a:rPr lang="en-US" altLang="ja-JP" dirty="0"/>
            </a:br>
            <a:r>
              <a:rPr lang="ja-JP" altLang="en-US" dirty="0"/>
              <a:t>ファイアウォールの仕組みの一つ。</a:t>
            </a:r>
            <a:br>
              <a:rPr lang="en-US" altLang="ja-JP" dirty="0"/>
            </a:br>
            <a:r>
              <a:rPr lang="ja-JP" altLang="en-US" dirty="0"/>
              <a:t>パケット内の情報を見て、ファイアウォールを通過して良いか否かを振り分ける機能のこと。</a:t>
            </a:r>
            <a:endParaRPr lang="en-US" altLang="ja-JP" dirty="0"/>
          </a:p>
          <a:p>
            <a:endParaRPr lang="en-US" altLang="ja-JP" dirty="0"/>
          </a:p>
          <a:p>
            <a:endParaRPr lang="en-US" altLang="ja-JP" dirty="0"/>
          </a:p>
          <a:p>
            <a:endParaRPr lang="en-US" altLang="ja-JP" dirty="0"/>
          </a:p>
        </p:txBody>
      </p:sp>
    </p:spTree>
    <p:extLst>
      <p:ext uri="{BB962C8B-B14F-4D97-AF65-F5344CB8AC3E}">
        <p14:creationId xmlns:p14="http://schemas.microsoft.com/office/powerpoint/2010/main" val="32745791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lang="ja-JP" altLang="en-US" dirty="0"/>
              <a:t>ネットワークセキュリティ</a:t>
            </a:r>
            <a:endParaRPr kumimoji="1" lang="ja-JP" altLang="en-US" dirty="0"/>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27</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3970318"/>
          </a:xfrm>
          <a:prstGeom prst="rect">
            <a:avLst/>
          </a:prstGeom>
          <a:noFill/>
        </p:spPr>
        <p:txBody>
          <a:bodyPr wrap="square" rtlCol="0">
            <a:spAutoFit/>
          </a:bodyPr>
          <a:lstStyle/>
          <a:p>
            <a:r>
              <a:rPr lang="ja-JP" altLang="en-US" b="1" dirty="0"/>
              <a:t>プロキシサーバ（</a:t>
            </a:r>
            <a:r>
              <a:rPr lang="en-US" altLang="ja-JP" b="1" dirty="0"/>
              <a:t>Proxy Server</a:t>
            </a:r>
            <a:r>
              <a:rPr lang="ja-JP" altLang="en-US" b="1" dirty="0"/>
              <a:t>）</a:t>
            </a:r>
            <a:endParaRPr lang="en-US" altLang="ja-JP" b="1" dirty="0"/>
          </a:p>
          <a:p>
            <a:r>
              <a:rPr lang="ja-JP" altLang="en-US" dirty="0"/>
              <a:t>ホームページを見るときに使うソフトウェア（</a:t>
            </a:r>
            <a:r>
              <a:rPr lang="en-US" altLang="ja-JP" dirty="0"/>
              <a:t>Web</a:t>
            </a:r>
            <a:r>
              <a:rPr lang="ja-JP" altLang="en-US" dirty="0"/>
              <a:t>ブラウザ）の代理となって、ホームページにアクセスするコンピュータ（サーバ）のこと。</a:t>
            </a:r>
            <a:endParaRPr lang="en-US" altLang="ja-JP" dirty="0"/>
          </a:p>
          <a:p>
            <a:r>
              <a:rPr lang="en-US" altLang="ja-JP" dirty="0"/>
              <a:t>“proxy”</a:t>
            </a:r>
            <a:r>
              <a:rPr lang="ja-JP" altLang="en-US" dirty="0"/>
              <a:t>とは</a:t>
            </a:r>
            <a:r>
              <a:rPr lang="en-US" altLang="ja-JP" dirty="0"/>
              <a:t>”</a:t>
            </a:r>
            <a:r>
              <a:rPr lang="ja-JP" altLang="en-US" dirty="0"/>
              <a:t>代理</a:t>
            </a:r>
            <a:r>
              <a:rPr lang="en-US" altLang="ja-JP" dirty="0"/>
              <a:t>”</a:t>
            </a:r>
            <a:r>
              <a:rPr lang="ja-JP" altLang="en-US" dirty="0"/>
              <a:t>の意味を持つ。（日本語では</a:t>
            </a:r>
            <a:r>
              <a:rPr lang="en-US" altLang="ja-JP" dirty="0"/>
              <a:t>proxy</a:t>
            </a:r>
            <a:r>
              <a:rPr lang="ja-JP" altLang="en-US" dirty="0"/>
              <a:t>は</a:t>
            </a:r>
            <a:r>
              <a:rPr lang="en-US" altLang="ja-JP" dirty="0"/>
              <a:t>”</a:t>
            </a:r>
            <a:r>
              <a:rPr lang="ja-JP" altLang="en-US" dirty="0"/>
              <a:t>プロキシ</a:t>
            </a:r>
            <a:r>
              <a:rPr lang="en-US" altLang="ja-JP" dirty="0"/>
              <a:t>”</a:t>
            </a:r>
            <a:r>
              <a:rPr lang="ja-JP" altLang="en-US" dirty="0"/>
              <a:t>とも</a:t>
            </a:r>
            <a:r>
              <a:rPr lang="en-US" altLang="ja-JP" dirty="0"/>
              <a:t>”</a:t>
            </a:r>
            <a:r>
              <a:rPr lang="ja-JP" altLang="en-US" dirty="0"/>
              <a:t>プロクシ</a:t>
            </a:r>
            <a:r>
              <a:rPr lang="en-US" altLang="ja-JP" dirty="0"/>
              <a:t>”</a:t>
            </a:r>
            <a:r>
              <a:rPr lang="ja-JP" altLang="en-US" dirty="0"/>
              <a:t>とも言う）</a:t>
            </a:r>
            <a:endParaRPr lang="en-US" altLang="ja-JP" dirty="0"/>
          </a:p>
          <a:p>
            <a:endParaRPr lang="en-US" altLang="ja-JP" dirty="0"/>
          </a:p>
          <a:p>
            <a:pPr marL="285750" indent="-285750">
              <a:buFont typeface="Arial" panose="020B0604020202020204" pitchFamily="34" charset="0"/>
              <a:buChar char="•"/>
            </a:pPr>
            <a:r>
              <a:rPr lang="ja-JP" altLang="en-US" dirty="0"/>
              <a:t>プロキシサーバを使う利点</a:t>
            </a:r>
            <a:br>
              <a:rPr lang="en-US" altLang="ja-JP" dirty="0"/>
            </a:br>
            <a:r>
              <a:rPr lang="ja-JP" altLang="en-US" dirty="0"/>
              <a:t>ホームページが置かれているサーバの身元を隠すことができる</a:t>
            </a:r>
            <a:br>
              <a:rPr lang="en-US" altLang="ja-JP" dirty="0"/>
            </a:br>
            <a:r>
              <a:rPr lang="ja-JP" altLang="en-US" dirty="0"/>
              <a:t>プロキシサーバに残っているキャッシュによって、サーバの負荷を下げることができる</a:t>
            </a:r>
            <a:endParaRPr lang="en-US" altLang="ja-JP" dirty="0"/>
          </a:p>
          <a:p>
            <a:endParaRPr lang="en-US" altLang="ja-JP" dirty="0"/>
          </a:p>
          <a:p>
            <a:r>
              <a:rPr lang="en-US" altLang="ja-JP" dirty="0"/>
              <a:t>【</a:t>
            </a:r>
            <a:r>
              <a:rPr lang="ja-JP" altLang="en-US" dirty="0"/>
              <a:t>補足</a:t>
            </a:r>
            <a:r>
              <a:rPr lang="en-US" altLang="ja-JP" dirty="0"/>
              <a:t>】</a:t>
            </a:r>
          </a:p>
          <a:p>
            <a:r>
              <a:rPr lang="ja-JP" altLang="en-US" dirty="0"/>
              <a:t>キャッシュ（</a:t>
            </a:r>
            <a:r>
              <a:rPr lang="en-US" altLang="ja-JP" dirty="0"/>
              <a:t>cache</a:t>
            </a:r>
            <a:r>
              <a:rPr lang="ja-JP" altLang="en-US" dirty="0"/>
              <a:t>）は一時的に保存されるメモリの一種であり、上記のようにサーバの負荷を下げることや転送時間を短縮させることを目的に考えられた手段である。</a:t>
            </a:r>
            <a:endParaRPr lang="en-US" altLang="ja-JP" dirty="0"/>
          </a:p>
          <a:p>
            <a:r>
              <a:rPr lang="ja-JP" altLang="en-US" dirty="0"/>
              <a:t>キャッシュ（</a:t>
            </a:r>
            <a:r>
              <a:rPr lang="en-US" altLang="ja-JP" dirty="0"/>
              <a:t>cash</a:t>
            </a:r>
            <a:r>
              <a:rPr lang="ja-JP" altLang="en-US" dirty="0"/>
              <a:t>）は現金のことであり、日本語では</a:t>
            </a:r>
            <a:r>
              <a:rPr lang="en-US" altLang="ja-JP" dirty="0"/>
              <a:t>cache</a:t>
            </a:r>
            <a:r>
              <a:rPr lang="ja-JP" altLang="en-US" dirty="0"/>
              <a:t>と</a:t>
            </a:r>
            <a:r>
              <a:rPr lang="en-US" altLang="ja-JP" dirty="0"/>
              <a:t>cash</a:t>
            </a:r>
            <a:r>
              <a:rPr lang="ja-JP" altLang="en-US" dirty="0"/>
              <a:t>はよく間違えられやすい。</a:t>
            </a:r>
            <a:endParaRPr lang="en-US" altLang="ja-JP" dirty="0"/>
          </a:p>
          <a:p>
            <a:endParaRPr lang="en-US" altLang="ja-JP" dirty="0"/>
          </a:p>
        </p:txBody>
      </p:sp>
    </p:spTree>
    <p:extLst>
      <p:ext uri="{BB962C8B-B14F-4D97-AF65-F5344CB8AC3E}">
        <p14:creationId xmlns:p14="http://schemas.microsoft.com/office/powerpoint/2010/main" val="34563501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lang="ja-JP" altLang="en-US" dirty="0"/>
              <a:t>ネットワークセキュリティ</a:t>
            </a:r>
            <a:r>
              <a:rPr kumimoji="1" lang="ja-JP" altLang="en-US" dirty="0"/>
              <a:t> </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28</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3139321"/>
          </a:xfrm>
          <a:prstGeom prst="rect">
            <a:avLst/>
          </a:prstGeom>
          <a:noFill/>
        </p:spPr>
        <p:txBody>
          <a:bodyPr wrap="square" rtlCol="0">
            <a:spAutoFit/>
          </a:bodyPr>
          <a:lstStyle/>
          <a:p>
            <a:r>
              <a:rPr lang="en-US" altLang="ja-JP" b="1" dirty="0"/>
              <a:t>DMZ</a:t>
            </a:r>
            <a:r>
              <a:rPr lang="ja-JP" altLang="en-US" b="1" dirty="0"/>
              <a:t>（</a:t>
            </a:r>
            <a:r>
              <a:rPr lang="en-US" altLang="ja-JP" b="1" dirty="0"/>
              <a:t>Demilitarized Zone</a:t>
            </a:r>
            <a:r>
              <a:rPr lang="ja-JP" altLang="en-US" b="1" dirty="0"/>
              <a:t>）</a:t>
            </a:r>
            <a:endParaRPr lang="en-US" altLang="ja-JP" b="1" dirty="0"/>
          </a:p>
          <a:p>
            <a:r>
              <a:rPr lang="ja-JP" altLang="en-US" dirty="0"/>
              <a:t>インターネットの外部ネットワークと、企業などで構築される内部ネットワークの両方から隔離された区域のこと。</a:t>
            </a:r>
            <a:endParaRPr lang="en-US" altLang="ja-JP" dirty="0"/>
          </a:p>
          <a:p>
            <a:r>
              <a:rPr lang="en-US" altLang="ja-JP" dirty="0"/>
              <a:t>Demilitarized Zone</a:t>
            </a:r>
            <a:r>
              <a:rPr lang="ja-JP" altLang="en-US" dirty="0"/>
              <a:t>は日本語では</a:t>
            </a:r>
            <a:r>
              <a:rPr lang="ja-JP" altLang="en-US" u="sng" dirty="0"/>
              <a:t>非武装地帯</a:t>
            </a:r>
            <a:r>
              <a:rPr lang="ja-JP" altLang="en-US" dirty="0"/>
              <a:t>と訳されるが、コンピュータを扱う人たちの間では</a:t>
            </a:r>
            <a:r>
              <a:rPr lang="en-US" altLang="ja-JP" dirty="0"/>
              <a:t>DMZ</a:t>
            </a:r>
            <a:r>
              <a:rPr lang="ja-JP" altLang="en-US" dirty="0"/>
              <a:t>で通じる。</a:t>
            </a:r>
            <a:endParaRPr lang="en-US" altLang="ja-JP" dirty="0"/>
          </a:p>
          <a:p>
            <a:endParaRPr lang="en-US" altLang="ja-JP" dirty="0"/>
          </a:p>
          <a:p>
            <a:endParaRPr lang="en-US" altLang="ja-JP" dirty="0"/>
          </a:p>
          <a:p>
            <a:r>
              <a:rPr lang="en-US" altLang="ja-JP" dirty="0"/>
              <a:t>【</a:t>
            </a:r>
            <a:r>
              <a:rPr lang="ja-JP" altLang="en-US" dirty="0"/>
              <a:t>補足</a:t>
            </a:r>
            <a:r>
              <a:rPr lang="en-US" altLang="ja-JP" dirty="0"/>
              <a:t>】</a:t>
            </a:r>
          </a:p>
          <a:p>
            <a:r>
              <a:rPr lang="ja-JP" altLang="en-US" dirty="0"/>
              <a:t>あなたが自宅で自分の部屋を持っていたとしよう。</a:t>
            </a:r>
            <a:endParaRPr lang="en-US" altLang="ja-JP" dirty="0"/>
          </a:p>
          <a:p>
            <a:r>
              <a:rPr lang="ja-JP" altLang="en-US" dirty="0"/>
              <a:t>多分、兄弟や親もそれぞれ自分の部屋を持っていたとする。</a:t>
            </a:r>
            <a:endParaRPr lang="en-US" altLang="ja-JP" dirty="0"/>
          </a:p>
          <a:p>
            <a:r>
              <a:rPr lang="ja-JP" altLang="en-US" dirty="0"/>
              <a:t>その場合、家族みんなが揃って過ごす部屋があるのでは無いだろうか？</a:t>
            </a:r>
            <a:endParaRPr lang="en-US" altLang="ja-JP" dirty="0"/>
          </a:p>
          <a:p>
            <a:r>
              <a:rPr lang="ja-JP" altLang="en-US" dirty="0"/>
              <a:t>この、みんなが揃って過ごす部屋が</a:t>
            </a:r>
            <a:r>
              <a:rPr lang="en-US" altLang="ja-JP" dirty="0"/>
              <a:t>DMS</a:t>
            </a:r>
            <a:r>
              <a:rPr lang="ja-JP" altLang="en-US" dirty="0"/>
              <a:t>である。いわゆる共用スペースだ。</a:t>
            </a:r>
            <a:endParaRPr lang="en-US" altLang="ja-JP" dirty="0"/>
          </a:p>
          <a:p>
            <a:endParaRPr lang="en-US" altLang="ja-JP" dirty="0"/>
          </a:p>
        </p:txBody>
      </p:sp>
    </p:spTree>
    <p:extLst>
      <p:ext uri="{BB962C8B-B14F-4D97-AF65-F5344CB8AC3E}">
        <p14:creationId xmlns:p14="http://schemas.microsoft.com/office/powerpoint/2010/main" val="18943047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lang="ja-JP" altLang="en-US" dirty="0"/>
              <a:t>ネットワークセキュリティ</a:t>
            </a:r>
            <a:endParaRPr kumimoji="1" lang="ja-JP" altLang="en-US" dirty="0"/>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29</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5078313"/>
          </a:xfrm>
          <a:prstGeom prst="rect">
            <a:avLst/>
          </a:prstGeom>
          <a:noFill/>
        </p:spPr>
        <p:txBody>
          <a:bodyPr wrap="square" rtlCol="0">
            <a:spAutoFit/>
          </a:bodyPr>
          <a:lstStyle/>
          <a:p>
            <a:r>
              <a:rPr lang="ja-JP" altLang="en-US" b="1" dirty="0"/>
              <a:t>その他のセキュリティ対策</a:t>
            </a:r>
            <a:endParaRPr lang="en-US" altLang="ja-JP" b="1" dirty="0"/>
          </a:p>
          <a:p>
            <a:pPr marL="285750" indent="-285750">
              <a:buFont typeface="Arial" panose="020B0604020202020204" pitchFamily="34" charset="0"/>
              <a:buChar char="•"/>
            </a:pPr>
            <a:r>
              <a:rPr lang="en-US" altLang="ja-JP" dirty="0"/>
              <a:t>UTM</a:t>
            </a:r>
            <a:r>
              <a:rPr lang="ja-JP" altLang="en-US" dirty="0"/>
              <a:t> </a:t>
            </a:r>
            <a:r>
              <a:rPr lang="en-US" altLang="ja-JP" dirty="0"/>
              <a:t>(Unified threat management)</a:t>
            </a:r>
            <a:br>
              <a:rPr lang="en-US" altLang="ja-JP" dirty="0"/>
            </a:br>
            <a:r>
              <a:rPr lang="ja-JP" altLang="en-US" dirty="0"/>
              <a:t>ファイアウォールやウイルス対策ソフトなどのセキュリティ関連の機能を一括で提供するソフトを使って、まとめて管理すること、またはそのような製品。統合脅威管理とも言われる。</a:t>
            </a:r>
            <a:br>
              <a:rPr lang="en-US" altLang="ja-JP" dirty="0"/>
            </a:br>
            <a:endParaRPr lang="en-US" altLang="ja-JP" dirty="0"/>
          </a:p>
          <a:p>
            <a:pPr marL="285750" indent="-285750">
              <a:buFont typeface="Arial" panose="020B0604020202020204" pitchFamily="34" charset="0"/>
              <a:buChar char="•"/>
            </a:pPr>
            <a:r>
              <a:rPr lang="en-US" altLang="ja-JP" dirty="0"/>
              <a:t>SIEM (Security information and event management)</a:t>
            </a:r>
            <a:br>
              <a:rPr lang="en-US" altLang="ja-JP" dirty="0"/>
            </a:br>
            <a:r>
              <a:rPr lang="ja-JP" altLang="en-US" dirty="0"/>
              <a:t>さまざまなシステムのログを集めて、管理や分析などを行い、不審な挙動が起きていないかを監視するシステムのこと。</a:t>
            </a:r>
            <a:endParaRPr lang="en-US" altLang="ja-JP" dirty="0"/>
          </a:p>
          <a:p>
            <a:endParaRPr lang="en-US" altLang="ja-JP" dirty="0"/>
          </a:p>
          <a:p>
            <a:pPr marL="285750" indent="-285750">
              <a:buFont typeface="Arial" panose="020B0604020202020204" pitchFamily="34" charset="0"/>
              <a:buChar char="•"/>
            </a:pPr>
            <a:r>
              <a:rPr lang="ja-JP" altLang="en-US" dirty="0"/>
              <a:t>ペネトレーションテスト </a:t>
            </a:r>
            <a:r>
              <a:rPr lang="en-US" altLang="ja-JP" dirty="0"/>
              <a:t>(Penetration test)</a:t>
            </a:r>
            <a:br>
              <a:rPr lang="en-US" altLang="ja-JP" dirty="0"/>
            </a:br>
            <a:r>
              <a:rPr lang="ja-JP" altLang="en-US" dirty="0"/>
              <a:t>異常系テストの一つ。</a:t>
            </a:r>
            <a:br>
              <a:rPr lang="en-US" altLang="ja-JP" dirty="0"/>
            </a:br>
            <a:r>
              <a:rPr lang="ja-JP" altLang="en-US" dirty="0"/>
              <a:t>実際にシステムを攻撃して不正な侵入が行えないようになっているか確認するテストのこと。</a:t>
            </a:r>
            <a:br>
              <a:rPr lang="en-US" altLang="ja-JP" dirty="0"/>
            </a:br>
            <a:r>
              <a:rPr lang="ja-JP" altLang="en-US" dirty="0"/>
              <a:t>コンピュータの世界における避難訓練の一つと言い換えても良い。</a:t>
            </a:r>
            <a:br>
              <a:rPr lang="en-US" altLang="ja-JP" dirty="0"/>
            </a:br>
            <a:endParaRPr lang="en-US" altLang="ja-JP" dirty="0"/>
          </a:p>
          <a:p>
            <a:pPr marL="285750" indent="-285750">
              <a:buFont typeface="Arial" panose="020B0604020202020204" pitchFamily="34" charset="0"/>
              <a:buChar char="•"/>
            </a:pPr>
            <a:r>
              <a:rPr lang="ja-JP" altLang="en-US" dirty="0"/>
              <a:t>ファジング </a:t>
            </a:r>
            <a:r>
              <a:rPr lang="en-US" altLang="ja-JP" dirty="0"/>
              <a:t>(Fuzzing)</a:t>
            </a:r>
            <a:br>
              <a:rPr lang="en-US" altLang="ja-JP" dirty="0"/>
            </a:br>
            <a:r>
              <a:rPr lang="ja-JP" altLang="en-US" dirty="0"/>
              <a:t>異常系テストの一つ。</a:t>
            </a:r>
            <a:br>
              <a:rPr lang="en-US" altLang="ja-JP" dirty="0"/>
            </a:br>
            <a:r>
              <a:rPr lang="ja-JP" altLang="en-US" dirty="0"/>
              <a:t>プログラムに対して問題を引き起こしそうなデータを、わざと入力して不具合が発生しないことを確認するテストのこと。</a:t>
            </a:r>
            <a:endParaRPr lang="en-US" altLang="ja-JP" dirty="0"/>
          </a:p>
        </p:txBody>
      </p:sp>
    </p:spTree>
    <p:extLst>
      <p:ext uri="{BB962C8B-B14F-4D97-AF65-F5344CB8AC3E}">
        <p14:creationId xmlns:p14="http://schemas.microsoft.com/office/powerpoint/2010/main" val="612059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情報セキュリティと管理 </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3</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3416320"/>
          </a:xfrm>
          <a:prstGeom prst="rect">
            <a:avLst/>
          </a:prstGeom>
          <a:noFill/>
        </p:spPr>
        <p:txBody>
          <a:bodyPr wrap="square" rtlCol="0">
            <a:spAutoFit/>
          </a:bodyPr>
          <a:lstStyle/>
          <a:p>
            <a:r>
              <a:rPr lang="ja-JP" altLang="en-US" b="1" dirty="0"/>
              <a:t>リスクマネジメント（</a:t>
            </a:r>
            <a:r>
              <a:rPr lang="en-US" altLang="ja-JP" b="1" dirty="0"/>
              <a:t>risk management</a:t>
            </a:r>
            <a:r>
              <a:rPr lang="ja-JP" altLang="en-US" b="1" dirty="0"/>
              <a:t>）</a:t>
            </a:r>
            <a:endParaRPr lang="en-US" altLang="ja-JP" b="1" dirty="0"/>
          </a:p>
          <a:p>
            <a:r>
              <a:rPr lang="ja-JP" altLang="en-US" u="sng" dirty="0"/>
              <a:t>さまざまな脅威が発生する可能性の事をリスクという</a:t>
            </a:r>
            <a:r>
              <a:rPr lang="ja-JP" altLang="en-US" dirty="0"/>
              <a:t>。リスクマネジメントは、そのリスクを組織的に管理することを指す。リスクマネジメントは、リスクアセスメントとリスク対応に分けることができる。</a:t>
            </a:r>
            <a:endParaRPr lang="en-US" altLang="ja-JP" dirty="0"/>
          </a:p>
          <a:p>
            <a:endParaRPr lang="en-US" altLang="ja-JP" dirty="0"/>
          </a:p>
          <a:p>
            <a:endParaRPr lang="en-US" altLang="ja-JP" dirty="0"/>
          </a:p>
          <a:p>
            <a:r>
              <a:rPr lang="en-US" altLang="ja-JP" dirty="0"/>
              <a:t>【</a:t>
            </a:r>
            <a:r>
              <a:rPr lang="ja-JP" altLang="en-US" dirty="0"/>
              <a:t>補足</a:t>
            </a:r>
            <a:r>
              <a:rPr lang="en-US" altLang="ja-JP" dirty="0"/>
              <a:t>】</a:t>
            </a:r>
          </a:p>
          <a:p>
            <a:r>
              <a:rPr lang="ja-JP" altLang="en-US" dirty="0"/>
              <a:t>身近なリスクを考えると以下のようなものがあるだろう。</a:t>
            </a:r>
            <a:endParaRPr lang="en-US" altLang="ja-JP" dirty="0"/>
          </a:p>
          <a:p>
            <a:r>
              <a:rPr lang="ja-JP" altLang="en-US" dirty="0"/>
              <a:t>・洗濯物を外で干していたが、雨に濡れるかもしれない</a:t>
            </a:r>
            <a:endParaRPr lang="en-US" altLang="ja-JP" dirty="0"/>
          </a:p>
          <a:p>
            <a:r>
              <a:rPr lang="ja-JP" altLang="en-US" dirty="0"/>
              <a:t>・道を歩いていて転ぶかもしれない</a:t>
            </a:r>
            <a:endParaRPr lang="en-US" altLang="ja-JP" dirty="0"/>
          </a:p>
          <a:p>
            <a:r>
              <a:rPr lang="ja-JP" altLang="en-US" dirty="0"/>
              <a:t>・外へ出かけるときに財布を忘れるかもしれない</a:t>
            </a:r>
            <a:endParaRPr lang="en-US" altLang="ja-JP" dirty="0"/>
          </a:p>
          <a:p>
            <a:r>
              <a:rPr lang="ja-JP" altLang="en-US" dirty="0"/>
              <a:t>この、「</a:t>
            </a:r>
            <a:r>
              <a:rPr lang="ja-JP" altLang="en-US" u="sng" dirty="0"/>
              <a:t>かもしれない</a:t>
            </a:r>
            <a:r>
              <a:rPr lang="ja-JP" altLang="en-US" dirty="0"/>
              <a:t>」という危険性のことをリスクと言う。</a:t>
            </a:r>
            <a:endParaRPr lang="en-US" altLang="ja-JP" dirty="0"/>
          </a:p>
          <a:p>
            <a:endParaRPr lang="en-US" altLang="ja-JP" dirty="0"/>
          </a:p>
        </p:txBody>
      </p:sp>
    </p:spTree>
    <p:extLst>
      <p:ext uri="{BB962C8B-B14F-4D97-AF65-F5344CB8AC3E}">
        <p14:creationId xmlns:p14="http://schemas.microsoft.com/office/powerpoint/2010/main" val="30259292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lang="ja-JP" altLang="en-US" dirty="0"/>
              <a:t>ネットワークセキュリティ</a:t>
            </a:r>
            <a:r>
              <a:rPr kumimoji="1" lang="ja-JP" altLang="en-US" dirty="0"/>
              <a:t> </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30</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4801314"/>
          </a:xfrm>
          <a:prstGeom prst="rect">
            <a:avLst/>
          </a:prstGeom>
          <a:noFill/>
        </p:spPr>
        <p:txBody>
          <a:bodyPr wrap="square" rtlCol="0">
            <a:spAutoFit/>
          </a:bodyPr>
          <a:lstStyle/>
          <a:p>
            <a:r>
              <a:rPr lang="ja-JP" altLang="en-US" b="1" dirty="0"/>
              <a:t>その他のセキュリティ対策</a:t>
            </a:r>
            <a:endParaRPr lang="en-US" altLang="ja-JP" b="1" dirty="0"/>
          </a:p>
          <a:p>
            <a:endParaRPr lang="en-US" altLang="ja-JP" dirty="0"/>
          </a:p>
          <a:p>
            <a:r>
              <a:rPr lang="en-US" altLang="ja-JP" dirty="0"/>
              <a:t>【</a:t>
            </a:r>
            <a:r>
              <a:rPr lang="ja-JP" altLang="en-US" dirty="0"/>
              <a:t>補足</a:t>
            </a:r>
            <a:r>
              <a:rPr lang="en-US" altLang="ja-JP" dirty="0"/>
              <a:t>】</a:t>
            </a:r>
          </a:p>
          <a:p>
            <a:r>
              <a:rPr lang="ja-JP" altLang="en-US" dirty="0"/>
              <a:t>異常系テストとは、</a:t>
            </a:r>
            <a:r>
              <a:rPr lang="ja-JP" altLang="en-US" u="sng" dirty="0"/>
              <a:t>想定外のことを起こしても問題無く対処できるか確認する</a:t>
            </a:r>
            <a:r>
              <a:rPr lang="ja-JP" altLang="en-US" dirty="0"/>
              <a:t>作業のこと。</a:t>
            </a:r>
            <a:endParaRPr lang="en-US" altLang="ja-JP" dirty="0"/>
          </a:p>
          <a:p>
            <a:endParaRPr lang="en-US" altLang="ja-JP" dirty="0"/>
          </a:p>
          <a:p>
            <a:r>
              <a:rPr lang="en-US" altLang="ja-JP" dirty="0"/>
              <a:t>【</a:t>
            </a:r>
            <a:r>
              <a:rPr lang="ja-JP" altLang="en-US" dirty="0"/>
              <a:t>質問</a:t>
            </a:r>
            <a:r>
              <a:rPr lang="en-US" altLang="ja-JP" dirty="0"/>
              <a:t>】</a:t>
            </a:r>
          </a:p>
          <a:p>
            <a:r>
              <a:rPr lang="ja-JP" altLang="en-US" dirty="0"/>
              <a:t>あなたが家具や何かを作製するとしよう。</a:t>
            </a:r>
            <a:endParaRPr lang="en-US" altLang="ja-JP" dirty="0"/>
          </a:p>
          <a:p>
            <a:r>
              <a:rPr lang="ja-JP" altLang="en-US" dirty="0"/>
              <a:t>作製する物は、棚やタンス、自転車、など何でもよい。</a:t>
            </a:r>
            <a:endParaRPr lang="en-US" altLang="ja-JP" dirty="0"/>
          </a:p>
          <a:p>
            <a:endParaRPr lang="en-US" altLang="ja-JP" dirty="0"/>
          </a:p>
          <a:p>
            <a:r>
              <a:rPr lang="ja-JP" altLang="en-US" dirty="0"/>
              <a:t>作ったあとに早速使うだろうか？まずは</a:t>
            </a:r>
            <a:r>
              <a:rPr lang="ja-JP" altLang="en-US" u="sng" dirty="0"/>
              <a:t>ちゃんと使えるかどうかの確認をする</a:t>
            </a:r>
            <a:r>
              <a:rPr lang="ja-JP" altLang="en-US" dirty="0"/>
              <a:t>はずだろう。</a:t>
            </a:r>
            <a:endParaRPr lang="en-US" altLang="ja-JP" dirty="0"/>
          </a:p>
          <a:p>
            <a:r>
              <a:rPr lang="ja-JP" altLang="en-US" dirty="0"/>
              <a:t>その確認の行為がテストである。</a:t>
            </a:r>
            <a:endParaRPr lang="en-US" altLang="ja-JP" dirty="0"/>
          </a:p>
          <a:p>
            <a:r>
              <a:rPr lang="ja-JP" altLang="en-US" dirty="0"/>
              <a:t>特に</a:t>
            </a:r>
            <a:r>
              <a:rPr lang="ja-JP" altLang="en-US" u="sng" dirty="0"/>
              <a:t>異常系テスト</a:t>
            </a:r>
            <a:r>
              <a:rPr lang="ja-JP" altLang="en-US" dirty="0"/>
              <a:t>は、</a:t>
            </a:r>
            <a:r>
              <a:rPr lang="ja-JP" altLang="en-US" u="sng" dirty="0"/>
              <a:t>想定していない使い方をしても問題が発生しないことを確認する作業</a:t>
            </a:r>
            <a:r>
              <a:rPr lang="ja-JP" altLang="en-US" dirty="0"/>
              <a:t>を指す。</a:t>
            </a:r>
            <a:endParaRPr lang="en-US" altLang="ja-JP" dirty="0"/>
          </a:p>
          <a:p>
            <a:r>
              <a:rPr lang="ja-JP" altLang="en-US" dirty="0"/>
              <a:t>それはとても想像力が必要なことだ。</a:t>
            </a:r>
            <a:endParaRPr lang="en-US" altLang="ja-JP" dirty="0"/>
          </a:p>
          <a:p>
            <a:endParaRPr lang="en-US" altLang="ja-JP" dirty="0"/>
          </a:p>
          <a:p>
            <a:r>
              <a:rPr lang="ja-JP" altLang="en-US" dirty="0"/>
              <a:t>あなたが、これまでに作製したものについて、どんな異常系テストが考えられるだろうか？</a:t>
            </a:r>
            <a:endParaRPr lang="en-US" altLang="ja-JP" dirty="0"/>
          </a:p>
          <a:p>
            <a:r>
              <a:rPr lang="ja-JP" altLang="en-US" dirty="0"/>
              <a:t>（もし作製したことがない場合、何かを作製することを想像して考えて見よう）</a:t>
            </a:r>
            <a:endParaRPr lang="en-US" altLang="ja-JP" dirty="0"/>
          </a:p>
          <a:p>
            <a:endParaRPr lang="en-US" altLang="ja-JP" dirty="0"/>
          </a:p>
        </p:txBody>
      </p:sp>
    </p:spTree>
    <p:extLst>
      <p:ext uri="{BB962C8B-B14F-4D97-AF65-F5344CB8AC3E}">
        <p14:creationId xmlns:p14="http://schemas.microsoft.com/office/powerpoint/2010/main" val="297584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情報セキュリティと管理</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4</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1200329"/>
          </a:xfrm>
          <a:prstGeom prst="rect">
            <a:avLst/>
          </a:prstGeom>
          <a:noFill/>
        </p:spPr>
        <p:txBody>
          <a:bodyPr wrap="square" rtlCol="0">
            <a:spAutoFit/>
          </a:bodyPr>
          <a:lstStyle/>
          <a:p>
            <a:r>
              <a:rPr lang="ja-JP" altLang="en-US" b="1" dirty="0"/>
              <a:t>リスクアセスメント（</a:t>
            </a:r>
            <a:r>
              <a:rPr lang="en-US" altLang="ja-JP" b="1" dirty="0"/>
              <a:t>risk assessment</a:t>
            </a:r>
            <a:r>
              <a:rPr lang="ja-JP" altLang="en-US" b="1" dirty="0"/>
              <a:t>）とリスク対応</a:t>
            </a:r>
            <a:endParaRPr lang="en-US" altLang="ja-JP" b="1" dirty="0"/>
          </a:p>
          <a:p>
            <a:r>
              <a:rPr lang="ja-JP" altLang="en-US" u="sng" dirty="0"/>
              <a:t>リスクアセスメントはリスクを見つけ、分析し、評価をする</a:t>
            </a:r>
            <a:r>
              <a:rPr lang="ja-JP" altLang="en-US" dirty="0"/>
              <a:t>ことを指す。</a:t>
            </a:r>
            <a:endParaRPr lang="en-US" altLang="ja-JP" dirty="0"/>
          </a:p>
          <a:p>
            <a:r>
              <a:rPr lang="ja-JP" altLang="en-US" dirty="0"/>
              <a:t>リスク対応は</a:t>
            </a:r>
            <a:r>
              <a:rPr lang="ja-JP" altLang="en-US" u="sng" dirty="0"/>
              <a:t>評価したリスクに対して、どのように対処するのかを決めること</a:t>
            </a:r>
            <a:r>
              <a:rPr lang="ja-JP" altLang="en-US" dirty="0"/>
              <a:t>を指す。</a:t>
            </a:r>
            <a:endParaRPr lang="en-US" altLang="ja-JP" dirty="0"/>
          </a:p>
          <a:p>
            <a:r>
              <a:rPr lang="ja-JP" altLang="en-US" dirty="0"/>
              <a:t>リスク対応で分類される</a:t>
            </a:r>
            <a:r>
              <a:rPr lang="en-US" altLang="ja-JP" dirty="0"/>
              <a:t>4</a:t>
            </a:r>
            <a:r>
              <a:rPr lang="ja-JP" altLang="en-US" dirty="0"/>
              <a:t>つの項目（リスク軽減、リスク回避、リスク移転、リスク保有）は以下の位置付けができる。</a:t>
            </a:r>
            <a:endParaRPr lang="en-US" altLang="ja-JP" dirty="0"/>
          </a:p>
        </p:txBody>
      </p:sp>
      <p:sp>
        <p:nvSpPr>
          <p:cNvPr id="10" name="テキスト ボックス 9">
            <a:extLst>
              <a:ext uri="{FF2B5EF4-FFF2-40B4-BE49-F238E27FC236}">
                <a16:creationId xmlns:a16="http://schemas.microsoft.com/office/drawing/2014/main" id="{D35D5A53-70C2-AFAF-57BF-90B032561F39}"/>
              </a:ext>
            </a:extLst>
          </p:cNvPr>
          <p:cNvSpPr txBox="1"/>
          <p:nvPr/>
        </p:nvSpPr>
        <p:spPr>
          <a:xfrm>
            <a:off x="625928" y="4644878"/>
            <a:ext cx="10961915" cy="1754326"/>
          </a:xfrm>
          <a:prstGeom prst="rect">
            <a:avLst/>
          </a:prstGeom>
          <a:noFill/>
        </p:spPr>
        <p:txBody>
          <a:bodyPr wrap="square" rtlCol="0">
            <a:spAutoFit/>
          </a:bodyPr>
          <a:lstStyle/>
          <a:p>
            <a:r>
              <a:rPr lang="en-US" altLang="ja-JP" dirty="0"/>
              <a:t>【</a:t>
            </a:r>
            <a:r>
              <a:rPr lang="ja-JP" altLang="en-US" dirty="0"/>
              <a:t>質問</a:t>
            </a:r>
            <a:r>
              <a:rPr lang="en-US" altLang="ja-JP" dirty="0"/>
              <a:t>】</a:t>
            </a:r>
          </a:p>
          <a:p>
            <a:r>
              <a:rPr lang="ja-JP" altLang="en-US" dirty="0"/>
              <a:t>情報セキュリティに限らずリスクは我々の身の回りに多く存在している。</a:t>
            </a:r>
            <a:endParaRPr lang="en-US" altLang="ja-JP" dirty="0"/>
          </a:p>
          <a:p>
            <a:r>
              <a:rPr lang="ja-JP" altLang="en-US" dirty="0"/>
              <a:t>先程のスライドで提示したような身近なリスクについて、具体的な例を提示し上記の</a:t>
            </a:r>
            <a:r>
              <a:rPr lang="en-US" altLang="ja-JP" dirty="0"/>
              <a:t>4</a:t>
            </a:r>
            <a:r>
              <a:rPr lang="ja-JP" altLang="en-US" dirty="0"/>
              <a:t>つの項目のどれに当てはめていくべきか考えて見よう。</a:t>
            </a:r>
            <a:endParaRPr lang="en-US" altLang="ja-JP" dirty="0"/>
          </a:p>
          <a:p>
            <a:endParaRPr lang="en-US" altLang="ja-JP" dirty="0"/>
          </a:p>
          <a:p>
            <a:r>
              <a:rPr lang="ja-JP" altLang="en-US" dirty="0"/>
              <a:t>例えば、「洗濯物を干していたが、雨に濡れるかもしれない」リスクはどこに該当するか？</a:t>
            </a:r>
            <a:endParaRPr lang="en-US" altLang="ja-JP" dirty="0"/>
          </a:p>
        </p:txBody>
      </p:sp>
      <p:grpSp>
        <p:nvGrpSpPr>
          <p:cNvPr id="21" name="グループ化 20">
            <a:extLst>
              <a:ext uri="{FF2B5EF4-FFF2-40B4-BE49-F238E27FC236}">
                <a16:creationId xmlns:a16="http://schemas.microsoft.com/office/drawing/2014/main" id="{8604820B-8E07-4158-2E3C-A350B86B8F3A}"/>
              </a:ext>
            </a:extLst>
          </p:cNvPr>
          <p:cNvGrpSpPr/>
          <p:nvPr/>
        </p:nvGrpSpPr>
        <p:grpSpPr>
          <a:xfrm>
            <a:off x="3335936" y="2746686"/>
            <a:ext cx="5274664" cy="1885621"/>
            <a:chOff x="3427734" y="2746686"/>
            <a:chExt cx="5274664" cy="1885621"/>
          </a:xfrm>
        </p:grpSpPr>
        <p:cxnSp>
          <p:nvCxnSpPr>
            <p:cNvPr id="6" name="直線矢印コネクタ 5">
              <a:extLst>
                <a:ext uri="{FF2B5EF4-FFF2-40B4-BE49-F238E27FC236}">
                  <a16:creationId xmlns:a16="http://schemas.microsoft.com/office/drawing/2014/main" id="{26CCE472-DFD9-82ED-74DA-1B2657D46837}"/>
                </a:ext>
              </a:extLst>
            </p:cNvPr>
            <p:cNvCxnSpPr>
              <a:cxnSpLocks/>
            </p:cNvCxnSpPr>
            <p:nvPr/>
          </p:nvCxnSpPr>
          <p:spPr>
            <a:xfrm>
              <a:off x="4912398" y="3716295"/>
              <a:ext cx="2388973" cy="0"/>
            </a:xfrm>
            <a:prstGeom prst="straightConnector1">
              <a:avLst/>
            </a:prstGeom>
            <a:ln>
              <a:headEnd type="none" w="med" len="med"/>
              <a:tailEnd type="arrow" w="med" len="med"/>
            </a:ln>
          </p:spPr>
          <p:style>
            <a:lnRef idx="3">
              <a:schemeClr val="accent6"/>
            </a:lnRef>
            <a:fillRef idx="0">
              <a:schemeClr val="accent6"/>
            </a:fillRef>
            <a:effectRef idx="2">
              <a:schemeClr val="accent6"/>
            </a:effectRef>
            <a:fontRef idx="minor">
              <a:schemeClr val="tx1"/>
            </a:fontRef>
          </p:style>
        </p:cxnSp>
        <p:cxnSp>
          <p:nvCxnSpPr>
            <p:cNvPr id="7" name="直線矢印コネクタ 6">
              <a:extLst>
                <a:ext uri="{FF2B5EF4-FFF2-40B4-BE49-F238E27FC236}">
                  <a16:creationId xmlns:a16="http://schemas.microsoft.com/office/drawing/2014/main" id="{E76D92EA-F679-3718-7F56-2AA63D8FC0D8}"/>
                </a:ext>
              </a:extLst>
            </p:cNvPr>
            <p:cNvCxnSpPr>
              <a:cxnSpLocks/>
            </p:cNvCxnSpPr>
            <p:nvPr/>
          </p:nvCxnSpPr>
          <p:spPr>
            <a:xfrm flipV="1">
              <a:off x="6106884" y="3095369"/>
              <a:ext cx="0" cy="1241853"/>
            </a:xfrm>
            <a:prstGeom prst="straightConnector1">
              <a:avLst/>
            </a:prstGeom>
            <a:ln>
              <a:headEnd type="none" w="med" len="med"/>
              <a:tailEnd type="arrow" w="med" len="med"/>
            </a:ln>
          </p:spPr>
          <p:style>
            <a:lnRef idx="3">
              <a:schemeClr val="accent6"/>
            </a:lnRef>
            <a:fillRef idx="0">
              <a:schemeClr val="accent6"/>
            </a:fillRef>
            <a:effectRef idx="2">
              <a:schemeClr val="accent6"/>
            </a:effectRef>
            <a:fontRef idx="minor">
              <a:schemeClr val="tx1"/>
            </a:fontRef>
          </p:style>
        </p:cxnSp>
        <p:sp>
          <p:nvSpPr>
            <p:cNvPr id="11" name="テキスト ボックス 10">
              <a:extLst>
                <a:ext uri="{FF2B5EF4-FFF2-40B4-BE49-F238E27FC236}">
                  <a16:creationId xmlns:a16="http://schemas.microsoft.com/office/drawing/2014/main" id="{B99A703B-5985-2017-1278-33EDBBBCFBFF}"/>
                </a:ext>
              </a:extLst>
            </p:cNvPr>
            <p:cNvSpPr txBox="1"/>
            <p:nvPr/>
          </p:nvSpPr>
          <p:spPr>
            <a:xfrm>
              <a:off x="5065539" y="2746686"/>
              <a:ext cx="2060922" cy="338554"/>
            </a:xfrm>
            <a:prstGeom prst="rect">
              <a:avLst/>
            </a:prstGeom>
            <a:noFill/>
          </p:spPr>
          <p:txBody>
            <a:bodyPr wrap="square" rtlCol="0">
              <a:spAutoFit/>
            </a:bodyPr>
            <a:lstStyle/>
            <a:p>
              <a:pPr algn="ctr"/>
              <a:r>
                <a:rPr lang="ja-JP" altLang="en-US" sz="1600" dirty="0"/>
                <a:t>損失額が高い</a:t>
              </a:r>
              <a:endParaRPr lang="en-US" altLang="ja-JP" sz="1600" dirty="0"/>
            </a:p>
          </p:txBody>
        </p:sp>
        <p:sp>
          <p:nvSpPr>
            <p:cNvPr id="14" name="テキスト ボックス 13">
              <a:extLst>
                <a:ext uri="{FF2B5EF4-FFF2-40B4-BE49-F238E27FC236}">
                  <a16:creationId xmlns:a16="http://schemas.microsoft.com/office/drawing/2014/main" id="{3551D7D2-5EA3-5D36-823A-091B725239D5}"/>
                </a:ext>
              </a:extLst>
            </p:cNvPr>
            <p:cNvSpPr txBox="1"/>
            <p:nvPr/>
          </p:nvSpPr>
          <p:spPr>
            <a:xfrm>
              <a:off x="5065539" y="4293753"/>
              <a:ext cx="2060922" cy="338554"/>
            </a:xfrm>
            <a:prstGeom prst="rect">
              <a:avLst/>
            </a:prstGeom>
            <a:noFill/>
          </p:spPr>
          <p:txBody>
            <a:bodyPr wrap="square" rtlCol="0">
              <a:spAutoFit/>
            </a:bodyPr>
            <a:lstStyle/>
            <a:p>
              <a:pPr algn="ctr"/>
              <a:r>
                <a:rPr lang="ja-JP" altLang="en-US" sz="1600" dirty="0"/>
                <a:t>損失額が低い</a:t>
              </a:r>
              <a:endParaRPr lang="en-US" altLang="ja-JP" sz="1600" dirty="0"/>
            </a:p>
          </p:txBody>
        </p:sp>
        <p:sp>
          <p:nvSpPr>
            <p:cNvPr id="15" name="テキスト ボックス 14">
              <a:extLst>
                <a:ext uri="{FF2B5EF4-FFF2-40B4-BE49-F238E27FC236}">
                  <a16:creationId xmlns:a16="http://schemas.microsoft.com/office/drawing/2014/main" id="{6A4734FD-4D6E-6B5B-7207-847CF9A6B780}"/>
                </a:ext>
              </a:extLst>
            </p:cNvPr>
            <p:cNvSpPr txBox="1"/>
            <p:nvPr/>
          </p:nvSpPr>
          <p:spPr>
            <a:xfrm>
              <a:off x="7190152" y="3531629"/>
              <a:ext cx="1512246" cy="338554"/>
            </a:xfrm>
            <a:prstGeom prst="rect">
              <a:avLst/>
            </a:prstGeom>
            <a:noFill/>
          </p:spPr>
          <p:txBody>
            <a:bodyPr wrap="square" rtlCol="0">
              <a:spAutoFit/>
            </a:bodyPr>
            <a:lstStyle/>
            <a:p>
              <a:pPr algn="ctr"/>
              <a:r>
                <a:rPr lang="ja-JP" altLang="en-US" sz="1600" dirty="0"/>
                <a:t>発生率が高い</a:t>
              </a:r>
              <a:endParaRPr lang="en-US" altLang="ja-JP" sz="1600" dirty="0"/>
            </a:p>
          </p:txBody>
        </p:sp>
        <p:sp>
          <p:nvSpPr>
            <p:cNvPr id="16" name="テキスト ボックス 15">
              <a:extLst>
                <a:ext uri="{FF2B5EF4-FFF2-40B4-BE49-F238E27FC236}">
                  <a16:creationId xmlns:a16="http://schemas.microsoft.com/office/drawing/2014/main" id="{23A0CE4D-EA89-058F-A27F-D5611302C440}"/>
                </a:ext>
              </a:extLst>
            </p:cNvPr>
            <p:cNvSpPr txBox="1"/>
            <p:nvPr/>
          </p:nvSpPr>
          <p:spPr>
            <a:xfrm>
              <a:off x="3427734" y="3531629"/>
              <a:ext cx="1512246" cy="338554"/>
            </a:xfrm>
            <a:prstGeom prst="rect">
              <a:avLst/>
            </a:prstGeom>
            <a:noFill/>
          </p:spPr>
          <p:txBody>
            <a:bodyPr wrap="square" rtlCol="0">
              <a:spAutoFit/>
            </a:bodyPr>
            <a:lstStyle/>
            <a:p>
              <a:pPr algn="ctr"/>
              <a:r>
                <a:rPr lang="ja-JP" altLang="en-US" sz="1600" dirty="0"/>
                <a:t>発生率が低い</a:t>
              </a:r>
              <a:endParaRPr lang="en-US" altLang="ja-JP" sz="1600" dirty="0"/>
            </a:p>
          </p:txBody>
        </p:sp>
        <p:sp>
          <p:nvSpPr>
            <p:cNvPr id="17" name="楕円 16">
              <a:extLst>
                <a:ext uri="{FF2B5EF4-FFF2-40B4-BE49-F238E27FC236}">
                  <a16:creationId xmlns:a16="http://schemas.microsoft.com/office/drawing/2014/main" id="{F1AD8A9C-134E-BA05-E720-64431E1F8EC5}"/>
                </a:ext>
              </a:extLst>
            </p:cNvPr>
            <p:cNvSpPr/>
            <p:nvPr/>
          </p:nvSpPr>
          <p:spPr>
            <a:xfrm>
              <a:off x="4061183" y="2978340"/>
              <a:ext cx="1573574" cy="577459"/>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kumimoji="1" lang="ja-JP" altLang="en-US" dirty="0"/>
                <a:t>リスク移転</a:t>
              </a:r>
            </a:p>
          </p:txBody>
        </p:sp>
        <p:sp>
          <p:nvSpPr>
            <p:cNvPr id="18" name="楕円 17">
              <a:extLst>
                <a:ext uri="{FF2B5EF4-FFF2-40B4-BE49-F238E27FC236}">
                  <a16:creationId xmlns:a16="http://schemas.microsoft.com/office/drawing/2014/main" id="{21500E46-0E5D-663A-3B22-493D9A734592}"/>
                </a:ext>
              </a:extLst>
            </p:cNvPr>
            <p:cNvSpPr/>
            <p:nvPr/>
          </p:nvSpPr>
          <p:spPr>
            <a:xfrm>
              <a:off x="6445183" y="3863455"/>
              <a:ext cx="1573574" cy="577459"/>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kumimoji="1" lang="ja-JP" altLang="en-US" dirty="0"/>
                <a:t>リスク軽減</a:t>
              </a:r>
            </a:p>
          </p:txBody>
        </p:sp>
        <p:sp>
          <p:nvSpPr>
            <p:cNvPr id="19" name="楕円 18">
              <a:extLst>
                <a:ext uri="{FF2B5EF4-FFF2-40B4-BE49-F238E27FC236}">
                  <a16:creationId xmlns:a16="http://schemas.microsoft.com/office/drawing/2014/main" id="{AF4B5249-8118-57F9-7CBE-C91B4E2B3E88}"/>
                </a:ext>
              </a:extLst>
            </p:cNvPr>
            <p:cNvSpPr/>
            <p:nvPr/>
          </p:nvSpPr>
          <p:spPr>
            <a:xfrm>
              <a:off x="6445183" y="2978340"/>
              <a:ext cx="1573574" cy="577459"/>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kumimoji="1" lang="ja-JP" altLang="en-US" dirty="0"/>
                <a:t>リスク回避</a:t>
              </a:r>
            </a:p>
          </p:txBody>
        </p:sp>
        <p:sp>
          <p:nvSpPr>
            <p:cNvPr id="20" name="楕円 19">
              <a:extLst>
                <a:ext uri="{FF2B5EF4-FFF2-40B4-BE49-F238E27FC236}">
                  <a16:creationId xmlns:a16="http://schemas.microsoft.com/office/drawing/2014/main" id="{8F98EF09-0B88-E211-D75D-8C1B0F86202F}"/>
                </a:ext>
              </a:extLst>
            </p:cNvPr>
            <p:cNvSpPr/>
            <p:nvPr/>
          </p:nvSpPr>
          <p:spPr>
            <a:xfrm>
              <a:off x="4061183" y="3863455"/>
              <a:ext cx="1573574" cy="577459"/>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kumimoji="1" lang="ja-JP" altLang="en-US" dirty="0"/>
                <a:t>リスク</a:t>
              </a:r>
              <a:r>
                <a:rPr lang="ja-JP" altLang="en-US" dirty="0"/>
                <a:t>保有</a:t>
              </a:r>
              <a:endParaRPr kumimoji="1" lang="ja-JP" altLang="en-US" dirty="0"/>
            </a:p>
          </p:txBody>
        </p:sp>
      </p:grpSp>
    </p:spTree>
    <p:extLst>
      <p:ext uri="{BB962C8B-B14F-4D97-AF65-F5344CB8AC3E}">
        <p14:creationId xmlns:p14="http://schemas.microsoft.com/office/powerpoint/2010/main" val="870599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情報セキュリティと管理</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5</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1477328"/>
          </a:xfrm>
          <a:prstGeom prst="rect">
            <a:avLst/>
          </a:prstGeom>
          <a:noFill/>
        </p:spPr>
        <p:txBody>
          <a:bodyPr wrap="square" rtlCol="0">
            <a:spAutoFit/>
          </a:bodyPr>
          <a:lstStyle/>
          <a:p>
            <a:r>
              <a:rPr lang="ja-JP" altLang="en-US" b="1" dirty="0"/>
              <a:t>情報セキュリティポリシ</a:t>
            </a:r>
            <a:endParaRPr lang="en-US" altLang="ja-JP" b="1" dirty="0"/>
          </a:p>
          <a:p>
            <a:r>
              <a:rPr lang="ja-JP" altLang="en-US" dirty="0"/>
              <a:t>組織内で情報の安全を守るための方針やルールのこと。</a:t>
            </a:r>
            <a:endParaRPr lang="en-US" altLang="ja-JP" dirty="0"/>
          </a:p>
          <a:p>
            <a:r>
              <a:rPr lang="ja-JP" altLang="en-US" dirty="0"/>
              <a:t>情報セキュリティの目的は“機密性”、“完全性”、“可用性”を維持すること。これらの目的を維持するために定めた具体的な方針やルール、あるいは明文化した書類等のことを情報セキュリティポリシと言う。</a:t>
            </a:r>
            <a:endParaRPr lang="en-US" altLang="ja-JP" dirty="0"/>
          </a:p>
          <a:p>
            <a:endParaRPr lang="en-US" altLang="ja-JP" dirty="0"/>
          </a:p>
        </p:txBody>
      </p:sp>
    </p:spTree>
    <p:extLst>
      <p:ext uri="{BB962C8B-B14F-4D97-AF65-F5344CB8AC3E}">
        <p14:creationId xmlns:p14="http://schemas.microsoft.com/office/powerpoint/2010/main" val="2384627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情報セキュリティと管理</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6</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3970318"/>
          </a:xfrm>
          <a:prstGeom prst="rect">
            <a:avLst/>
          </a:prstGeom>
          <a:noFill/>
        </p:spPr>
        <p:txBody>
          <a:bodyPr wrap="square" rtlCol="0">
            <a:spAutoFit/>
          </a:bodyPr>
          <a:lstStyle/>
          <a:p>
            <a:r>
              <a:rPr lang="en-US" altLang="ja-JP" b="1" dirty="0"/>
              <a:t>ISMS</a:t>
            </a:r>
            <a:r>
              <a:rPr lang="ja-JP" altLang="en-US" b="1" dirty="0"/>
              <a:t>適合評価制度</a:t>
            </a:r>
            <a:endParaRPr lang="en-US" altLang="ja-JP" b="1" dirty="0"/>
          </a:p>
          <a:p>
            <a:r>
              <a:rPr lang="en-US" altLang="ja-JP" dirty="0"/>
              <a:t>ISMS</a:t>
            </a:r>
            <a:r>
              <a:rPr lang="ja-JP" altLang="en-US" dirty="0"/>
              <a:t>（</a:t>
            </a:r>
            <a:r>
              <a:rPr lang="en-US" altLang="ja-JP" dirty="0"/>
              <a:t>Information Security Management System</a:t>
            </a:r>
            <a:r>
              <a:rPr lang="ja-JP" altLang="en-US" dirty="0"/>
              <a:t>）は“情報セキュリティマネジメントシステム”と訳すことができる。</a:t>
            </a:r>
            <a:endParaRPr lang="en-US" altLang="ja-JP" dirty="0"/>
          </a:p>
          <a:p>
            <a:r>
              <a:rPr lang="en-US" altLang="ja-JP" dirty="0"/>
              <a:t>ISMS</a:t>
            </a:r>
            <a:r>
              <a:rPr lang="ja-JP" altLang="en-US" dirty="0"/>
              <a:t>は“情報の安全を守るための取り組み”という意味合いを持っている。</a:t>
            </a:r>
            <a:endParaRPr lang="en-US" altLang="ja-JP" dirty="0"/>
          </a:p>
          <a:p>
            <a:endParaRPr lang="en-US" altLang="ja-JP" dirty="0"/>
          </a:p>
          <a:p>
            <a:r>
              <a:rPr lang="en-US" altLang="ja-JP" dirty="0"/>
              <a:t>ISMS</a:t>
            </a:r>
            <a:r>
              <a:rPr lang="ja-JP" altLang="en-US" dirty="0"/>
              <a:t>適合評価制度は、“情報の安全を守るための取り組みができていることを認定する”評価制度を意味する。</a:t>
            </a:r>
            <a:endParaRPr lang="en-US" altLang="ja-JP" dirty="0"/>
          </a:p>
          <a:p>
            <a:endParaRPr lang="en-US" altLang="ja-JP" dirty="0"/>
          </a:p>
          <a:p>
            <a:endParaRPr lang="en-US" altLang="ja-JP" dirty="0"/>
          </a:p>
          <a:p>
            <a:r>
              <a:rPr lang="en-US" altLang="ja-JP" dirty="0"/>
              <a:t>【</a:t>
            </a:r>
            <a:r>
              <a:rPr lang="ja-JP" altLang="en-US" dirty="0"/>
              <a:t>補足</a:t>
            </a:r>
            <a:r>
              <a:rPr lang="en-US" altLang="ja-JP" dirty="0"/>
              <a:t>】</a:t>
            </a:r>
          </a:p>
          <a:p>
            <a:r>
              <a:rPr lang="en-US" altLang="ja-JP" dirty="0"/>
              <a:t>ISMS</a:t>
            </a:r>
            <a:r>
              <a:rPr lang="ja-JP" altLang="en-US" dirty="0"/>
              <a:t>の要求事項を定めたものとして</a:t>
            </a:r>
            <a:r>
              <a:rPr lang="en-US" altLang="ja-JP" dirty="0"/>
              <a:t>JIS</a:t>
            </a:r>
            <a:r>
              <a:rPr lang="ja-JP" altLang="en-US" dirty="0"/>
              <a:t> </a:t>
            </a:r>
            <a:r>
              <a:rPr lang="en-US" altLang="ja-JP" dirty="0"/>
              <a:t>Q</a:t>
            </a:r>
            <a:r>
              <a:rPr lang="ja-JP" altLang="en-US" dirty="0"/>
              <a:t> </a:t>
            </a:r>
            <a:r>
              <a:rPr lang="en-US" altLang="ja-JP" dirty="0"/>
              <a:t>27000</a:t>
            </a:r>
            <a:r>
              <a:rPr lang="ja-JP" altLang="en-US" dirty="0"/>
              <a:t>という規格があるが、今の段階でこの規格の中身までを詳細に理解する必要は無い。</a:t>
            </a:r>
            <a:endParaRPr lang="en-US" altLang="ja-JP" dirty="0"/>
          </a:p>
          <a:p>
            <a:r>
              <a:rPr lang="ja-JP" altLang="en-US" dirty="0"/>
              <a:t>ここの項目だけに限った話ではないが、“</a:t>
            </a:r>
            <a:r>
              <a:rPr lang="en-US" altLang="ja-JP" dirty="0"/>
              <a:t>ISMS</a:t>
            </a:r>
            <a:r>
              <a:rPr lang="ja-JP" altLang="en-US" dirty="0"/>
              <a:t>適合評価制度”や“</a:t>
            </a:r>
            <a:r>
              <a:rPr lang="en-US" altLang="ja-JP" dirty="0"/>
              <a:t>JIS Q 27000</a:t>
            </a:r>
            <a:r>
              <a:rPr lang="ja-JP" altLang="en-US" dirty="0"/>
              <a:t>”などの単語は知っておいた方が良いだろう。将来、情報セキュリティの専門的な内容を学ぶ必要があれば、その理解の取り掛かりになるからだ。</a:t>
            </a:r>
            <a:endParaRPr lang="en-US" altLang="ja-JP" dirty="0"/>
          </a:p>
          <a:p>
            <a:endParaRPr lang="en-US" altLang="ja-JP" dirty="0"/>
          </a:p>
          <a:p>
            <a:endParaRPr lang="en-US" altLang="ja-JP" dirty="0"/>
          </a:p>
        </p:txBody>
      </p:sp>
    </p:spTree>
    <p:extLst>
      <p:ext uri="{BB962C8B-B14F-4D97-AF65-F5344CB8AC3E}">
        <p14:creationId xmlns:p14="http://schemas.microsoft.com/office/powerpoint/2010/main" val="113175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情報セキュリティと管理</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7</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2862322"/>
          </a:xfrm>
          <a:prstGeom prst="rect">
            <a:avLst/>
          </a:prstGeom>
          <a:noFill/>
        </p:spPr>
        <p:txBody>
          <a:bodyPr wrap="square" rtlCol="0">
            <a:spAutoFit/>
          </a:bodyPr>
          <a:lstStyle/>
          <a:p>
            <a:r>
              <a:rPr lang="ja-JP" altLang="en-US" b="1" dirty="0"/>
              <a:t>セキュリティバイデザイン</a:t>
            </a:r>
            <a:endParaRPr lang="en-US" altLang="ja-JP" b="1" dirty="0"/>
          </a:p>
          <a:p>
            <a:r>
              <a:rPr lang="ja-JP" altLang="en-US" dirty="0"/>
              <a:t>「どんなシステムにしようか？」と考える最初の段階から進めていく考え方のこと。</a:t>
            </a:r>
            <a:endParaRPr lang="en-US" altLang="ja-JP" dirty="0"/>
          </a:p>
          <a:p>
            <a:r>
              <a:rPr lang="ja-JP" altLang="en-US" dirty="0"/>
              <a:t>企画や設計の段階からセキュリティを意識して取り組んでいく考え方と言い換えることもできる。</a:t>
            </a:r>
            <a:endParaRPr lang="en-US" altLang="ja-JP" dirty="0"/>
          </a:p>
          <a:p>
            <a:endParaRPr lang="en-US" altLang="ja-JP" dirty="0"/>
          </a:p>
          <a:p>
            <a:endParaRPr lang="en-US" altLang="ja-JP" dirty="0"/>
          </a:p>
          <a:p>
            <a:r>
              <a:rPr lang="en-US" altLang="ja-JP" dirty="0"/>
              <a:t>【</a:t>
            </a:r>
            <a:r>
              <a:rPr lang="ja-JP" altLang="en-US" dirty="0"/>
              <a:t>質問</a:t>
            </a:r>
            <a:r>
              <a:rPr lang="en-US" altLang="ja-JP" dirty="0"/>
              <a:t>】</a:t>
            </a:r>
          </a:p>
          <a:p>
            <a:r>
              <a:rPr lang="ja-JP" altLang="en-US" dirty="0"/>
              <a:t>何か情報システムを作成するときに、“作ってから考える”という方法と、“考えてから作る”という方法があるだろう。</a:t>
            </a:r>
            <a:endParaRPr lang="en-US" altLang="ja-JP" dirty="0"/>
          </a:p>
          <a:p>
            <a:r>
              <a:rPr lang="ja-JP" altLang="en-US" dirty="0"/>
              <a:t>どちらが、よりセキュリティを意識したシステムが開発できるだろうか？</a:t>
            </a:r>
            <a:endParaRPr lang="en-US" altLang="ja-JP" dirty="0"/>
          </a:p>
          <a:p>
            <a:r>
              <a:rPr lang="ja-JP" altLang="en-US" dirty="0"/>
              <a:t>当然、後者の考え方がよりセキュリティを意識したシステム開発が行えるのだが、その理由を説明してみよう。</a:t>
            </a:r>
            <a:endParaRPr lang="en-US" altLang="ja-JP" dirty="0"/>
          </a:p>
          <a:p>
            <a:endParaRPr lang="en-US" altLang="ja-JP" dirty="0"/>
          </a:p>
        </p:txBody>
      </p:sp>
    </p:spTree>
    <p:extLst>
      <p:ext uri="{BB962C8B-B14F-4D97-AF65-F5344CB8AC3E}">
        <p14:creationId xmlns:p14="http://schemas.microsoft.com/office/powerpoint/2010/main" val="351371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脅威とマルウェア</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8</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4524315"/>
          </a:xfrm>
          <a:prstGeom prst="rect">
            <a:avLst/>
          </a:prstGeom>
          <a:noFill/>
        </p:spPr>
        <p:txBody>
          <a:bodyPr wrap="square" rtlCol="0">
            <a:spAutoFit/>
          </a:bodyPr>
          <a:lstStyle/>
          <a:p>
            <a:r>
              <a:rPr lang="ja-JP" altLang="en-US" b="1" dirty="0"/>
              <a:t>脅威の種類</a:t>
            </a:r>
            <a:endParaRPr lang="en-US" altLang="ja-JP" b="1" dirty="0"/>
          </a:p>
          <a:p>
            <a:r>
              <a:rPr lang="ja-JP" altLang="en-US" dirty="0"/>
              <a:t>情報資産を脅かす脅威には以下のようなものがある。</a:t>
            </a:r>
            <a:endParaRPr lang="en-US" altLang="ja-JP" dirty="0"/>
          </a:p>
          <a:p>
            <a:endParaRPr lang="en-US" altLang="ja-JP" dirty="0"/>
          </a:p>
          <a:p>
            <a:pPr marL="285750" indent="-285750">
              <a:buFont typeface="Arial" panose="020B0604020202020204" pitchFamily="34" charset="0"/>
              <a:buChar char="•"/>
            </a:pPr>
            <a:r>
              <a:rPr lang="ja-JP" altLang="en-US" dirty="0"/>
              <a:t>物理的脅威</a:t>
            </a:r>
            <a:br>
              <a:rPr lang="en-US" altLang="ja-JP" dirty="0"/>
            </a:br>
            <a:r>
              <a:rPr lang="ja-JP" altLang="en-US" dirty="0"/>
              <a:t>地震・洪水・火災・落雷（停電）などの災害による機器の故障</a:t>
            </a:r>
            <a:br>
              <a:rPr lang="en-US" altLang="ja-JP" dirty="0"/>
            </a:br>
            <a:r>
              <a:rPr lang="ja-JP" altLang="en-US" dirty="0"/>
              <a:t>不正に侵入した人間による物理的破壊や妨害行為</a:t>
            </a:r>
            <a:endParaRPr lang="en-US" altLang="ja-JP" dirty="0"/>
          </a:p>
          <a:p>
            <a:pPr marL="285750" indent="-285750">
              <a:buFont typeface="Arial" panose="020B0604020202020204" pitchFamily="34" charset="0"/>
              <a:buChar char="•"/>
            </a:pPr>
            <a:endParaRPr lang="en-US" altLang="ja-JP" dirty="0"/>
          </a:p>
          <a:p>
            <a:pPr marL="285750" indent="-285750">
              <a:buFont typeface="Arial" panose="020B0604020202020204" pitchFamily="34" charset="0"/>
              <a:buChar char="•"/>
            </a:pPr>
            <a:r>
              <a:rPr lang="ja-JP" altLang="en-US" dirty="0"/>
              <a:t>人的脅威</a:t>
            </a:r>
            <a:br>
              <a:rPr lang="en-US" altLang="ja-JP" dirty="0"/>
            </a:br>
            <a:r>
              <a:rPr lang="ja-JP" altLang="en-US" dirty="0"/>
              <a:t>操作ミス・紛失・内部関係者による不正使用・怠慢など、人による脅威のこと</a:t>
            </a:r>
            <a:br>
              <a:rPr lang="en-US" altLang="ja-JP" dirty="0"/>
            </a:br>
            <a:endParaRPr lang="en-US" altLang="ja-JP" dirty="0"/>
          </a:p>
          <a:p>
            <a:pPr marL="285750" indent="-285750">
              <a:buFont typeface="Arial" panose="020B0604020202020204" pitchFamily="34" charset="0"/>
              <a:buChar char="•"/>
            </a:pPr>
            <a:r>
              <a:rPr lang="ja-JP" altLang="en-US" dirty="0"/>
              <a:t>技術的脅威</a:t>
            </a:r>
            <a:br>
              <a:rPr lang="en-US" altLang="ja-JP" dirty="0"/>
            </a:br>
            <a:r>
              <a:rPr lang="ja-JP" altLang="en-US" dirty="0"/>
              <a:t>情報漏洩・データ破壊・盗聴・改ざん・なりすまし・消去などコンピュータウイルスやサイバー攻撃などの</a:t>
            </a:r>
            <a:r>
              <a:rPr lang="en-US" altLang="ja-JP" dirty="0"/>
              <a:t>IT</a:t>
            </a:r>
            <a:r>
              <a:rPr lang="ja-JP" altLang="en-US" dirty="0"/>
              <a:t>技術を使った驚異のこと</a:t>
            </a:r>
            <a:endParaRPr lang="en-US" altLang="ja-JP" dirty="0"/>
          </a:p>
          <a:p>
            <a:endParaRPr lang="en-US" altLang="ja-JP" dirty="0"/>
          </a:p>
          <a:p>
            <a:endParaRPr lang="en-US" altLang="ja-JP" dirty="0"/>
          </a:p>
          <a:p>
            <a:endParaRPr lang="en-US" altLang="ja-JP" dirty="0"/>
          </a:p>
        </p:txBody>
      </p:sp>
    </p:spTree>
    <p:extLst>
      <p:ext uri="{BB962C8B-B14F-4D97-AF65-F5344CB8AC3E}">
        <p14:creationId xmlns:p14="http://schemas.microsoft.com/office/powerpoint/2010/main" val="3089710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脅威とマルウェア</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9</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3416320"/>
          </a:xfrm>
          <a:prstGeom prst="rect">
            <a:avLst/>
          </a:prstGeom>
          <a:noFill/>
        </p:spPr>
        <p:txBody>
          <a:bodyPr wrap="square" rtlCol="0">
            <a:spAutoFit/>
          </a:bodyPr>
          <a:lstStyle/>
          <a:p>
            <a:r>
              <a:rPr lang="ja-JP" altLang="en-US" b="1" dirty="0"/>
              <a:t>マルウェア（</a:t>
            </a:r>
            <a:r>
              <a:rPr lang="en-US" altLang="ja-JP" b="1" dirty="0"/>
              <a:t>malware</a:t>
            </a:r>
            <a:r>
              <a:rPr lang="ja-JP" altLang="en-US" b="1" dirty="0"/>
              <a:t>）</a:t>
            </a:r>
            <a:endParaRPr lang="en-US" altLang="ja-JP" b="1" dirty="0"/>
          </a:p>
          <a:p>
            <a:r>
              <a:rPr lang="ja-JP" altLang="en-US" dirty="0"/>
              <a:t>悪意を持って作成された不正なプログラムの総称。</a:t>
            </a:r>
            <a:endParaRPr lang="en-US" altLang="ja-JP" dirty="0"/>
          </a:p>
          <a:p>
            <a:r>
              <a:rPr lang="ja-JP" altLang="en-US" dirty="0"/>
              <a:t>昔はコンピュータウイルスと呼ばれていたが、悪意の内容によって細かい分類が行われた結果、それらの総称をマルウェアと呼ぶようになった。</a:t>
            </a:r>
            <a:endParaRPr lang="en-US" altLang="ja-JP" dirty="0"/>
          </a:p>
          <a:p>
            <a:endParaRPr lang="en-US" altLang="ja-JP" dirty="0"/>
          </a:p>
          <a:p>
            <a:endParaRPr lang="en-US" altLang="ja-JP" dirty="0"/>
          </a:p>
          <a:p>
            <a:r>
              <a:rPr lang="en-US" altLang="ja-JP" dirty="0"/>
              <a:t>【</a:t>
            </a:r>
            <a:r>
              <a:rPr lang="ja-JP" altLang="en-US" dirty="0"/>
              <a:t>補足</a:t>
            </a:r>
            <a:r>
              <a:rPr lang="en-US" altLang="ja-JP" dirty="0"/>
              <a:t>】</a:t>
            </a:r>
          </a:p>
          <a:p>
            <a:r>
              <a:rPr lang="ja-JP" altLang="en-US" dirty="0"/>
              <a:t>業務用の</a:t>
            </a:r>
            <a:r>
              <a:rPr lang="en-US" altLang="ja-JP" dirty="0"/>
              <a:t>PC</a:t>
            </a:r>
            <a:r>
              <a:rPr lang="ja-JP" altLang="en-US" dirty="0"/>
              <a:t>にマルウェアが侵入する経路はいくつもある。個人が所有する</a:t>
            </a:r>
            <a:r>
              <a:rPr lang="en-US" altLang="ja-JP" dirty="0"/>
              <a:t>PC</a:t>
            </a:r>
            <a:r>
              <a:rPr lang="ja-JP" altLang="en-US" dirty="0"/>
              <a:t>や</a:t>
            </a:r>
            <a:r>
              <a:rPr lang="en-US" altLang="ja-JP" dirty="0"/>
              <a:t>USB</a:t>
            </a:r>
            <a:r>
              <a:rPr lang="ja-JP" altLang="en-US" dirty="0"/>
              <a:t>メモリなどのデバイスを通じて入り込むことも十分に有り得る。</a:t>
            </a:r>
            <a:r>
              <a:rPr lang="en-US" altLang="ja-JP" dirty="0"/>
              <a:t>BYOD</a:t>
            </a:r>
            <a:r>
              <a:rPr lang="ja-JP" altLang="en-US" dirty="0"/>
              <a:t>（</a:t>
            </a:r>
            <a:r>
              <a:rPr lang="en-US" altLang="ja-JP" dirty="0"/>
              <a:t>Bring Your Own Device</a:t>
            </a:r>
            <a:r>
              <a:rPr lang="ja-JP" altLang="en-US" dirty="0"/>
              <a:t>）は、個人所有のデバイスを業務に使用することだが、</a:t>
            </a:r>
            <a:r>
              <a:rPr lang="en-US" altLang="ja-JP" dirty="0"/>
              <a:t>BYOD</a:t>
            </a:r>
            <a:r>
              <a:rPr lang="ja-JP" altLang="en-US" dirty="0"/>
              <a:t>を行う際のルールは定めておく必要がある。</a:t>
            </a:r>
            <a:endParaRPr lang="en-US" altLang="ja-JP" dirty="0"/>
          </a:p>
          <a:p>
            <a:r>
              <a:rPr lang="ja-JP" altLang="en-US" dirty="0"/>
              <a:t>また、ルールを定めずに個人所有のデバイスを使用することはシャドー</a:t>
            </a:r>
            <a:r>
              <a:rPr lang="en-US" altLang="ja-JP" dirty="0"/>
              <a:t>IT</a:t>
            </a:r>
            <a:r>
              <a:rPr lang="ja-JP" altLang="en-US" dirty="0"/>
              <a:t>（</a:t>
            </a:r>
            <a:r>
              <a:rPr lang="en-US" altLang="ja-JP" dirty="0"/>
              <a:t>Shadow IT</a:t>
            </a:r>
            <a:r>
              <a:rPr lang="ja-JP" altLang="en-US" dirty="0"/>
              <a:t>）と呼ばれる。</a:t>
            </a:r>
            <a:endParaRPr lang="en-US" altLang="ja-JP" dirty="0"/>
          </a:p>
          <a:p>
            <a:endParaRPr lang="en-US" altLang="ja-JP" dirty="0"/>
          </a:p>
        </p:txBody>
      </p:sp>
    </p:spTree>
    <p:extLst>
      <p:ext uri="{BB962C8B-B14F-4D97-AF65-F5344CB8AC3E}">
        <p14:creationId xmlns:p14="http://schemas.microsoft.com/office/powerpoint/2010/main" val="98458000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5108</TotalTime>
  <Words>5154</Words>
  <Application>Microsoft Office PowerPoint</Application>
  <PresentationFormat>ワイド画面</PresentationFormat>
  <Paragraphs>453</Paragraphs>
  <Slides>30</Slides>
  <Notes>29</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30</vt:i4>
      </vt:variant>
    </vt:vector>
  </HeadingPairs>
  <TitlesOfParts>
    <vt:vector size="35" baseType="lpstr">
      <vt:lpstr>游ゴシック</vt:lpstr>
      <vt:lpstr>Arial</vt:lpstr>
      <vt:lpstr>Calibri</vt:lpstr>
      <vt:lpstr>Calibri Light</vt:lpstr>
      <vt:lpstr>Office テーマ</vt:lpstr>
      <vt:lpstr>情報セキュリティ</vt:lpstr>
      <vt:lpstr>情報セキュリティと管理</vt:lpstr>
      <vt:lpstr>情報セキュリティと管理 </vt:lpstr>
      <vt:lpstr>情報セキュリティと管理</vt:lpstr>
      <vt:lpstr>情報セキュリティと管理</vt:lpstr>
      <vt:lpstr>情報セキュリティと管理</vt:lpstr>
      <vt:lpstr>情報セキュリティと管理</vt:lpstr>
      <vt:lpstr>脅威とマルウェア</vt:lpstr>
      <vt:lpstr>脅威とマルウェア</vt:lpstr>
      <vt:lpstr>脅威とマルウェア</vt:lpstr>
      <vt:lpstr>サイバー攻撃</vt:lpstr>
      <vt:lpstr>サイバー攻撃</vt:lpstr>
      <vt:lpstr>サイバー攻撃</vt:lpstr>
      <vt:lpstr>サイバー攻撃</vt:lpstr>
      <vt:lpstr>サイバー攻撃</vt:lpstr>
      <vt:lpstr>サイバー攻撃 </vt:lpstr>
      <vt:lpstr>サイバー攻撃</vt:lpstr>
      <vt:lpstr>暗号技術</vt:lpstr>
      <vt:lpstr>暗号技術</vt:lpstr>
      <vt:lpstr>暗号技術</vt:lpstr>
      <vt:lpstr>暗号技術 </vt:lpstr>
      <vt:lpstr>暗号技術 </vt:lpstr>
      <vt:lpstr>暗号技術 </vt:lpstr>
      <vt:lpstr>暗号技術 </vt:lpstr>
      <vt:lpstr>ネットワークセキュリティ</vt:lpstr>
      <vt:lpstr>ネットワークセキュリティ</vt:lpstr>
      <vt:lpstr>ネットワークセキュリティ</vt:lpstr>
      <vt:lpstr>ネットワークセキュリティ </vt:lpstr>
      <vt:lpstr>ネットワークセキュリティ</vt:lpstr>
      <vt:lpstr>ネットワークセキュリティ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４章</dc:title>
  <dc:creator>tanaka r</dc:creator>
  <cp:lastModifiedBy>tanaka it-salon</cp:lastModifiedBy>
  <cp:revision>548</cp:revision>
  <dcterms:created xsi:type="dcterms:W3CDTF">2018-10-08T09:39:54Z</dcterms:created>
  <dcterms:modified xsi:type="dcterms:W3CDTF">2024-08-12T08:54:32Z</dcterms:modified>
</cp:coreProperties>
</file>