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10" r:id="rId3"/>
    <p:sldId id="314" r:id="rId4"/>
    <p:sldId id="301" r:id="rId5"/>
    <p:sldId id="316" r:id="rId6"/>
    <p:sldId id="317" r:id="rId7"/>
    <p:sldId id="318" r:id="rId8"/>
    <p:sldId id="315" r:id="rId9"/>
    <p:sldId id="302" r:id="rId10"/>
    <p:sldId id="320" r:id="rId11"/>
    <p:sldId id="322" r:id="rId12"/>
    <p:sldId id="321" r:id="rId13"/>
    <p:sldId id="303" r:id="rId14"/>
    <p:sldId id="323" r:id="rId15"/>
    <p:sldId id="324" r:id="rId16"/>
    <p:sldId id="325" r:id="rId17"/>
    <p:sldId id="326" r:id="rId18"/>
    <p:sldId id="327" r:id="rId19"/>
    <p:sldId id="304" r:id="rId20"/>
    <p:sldId id="329" r:id="rId21"/>
    <p:sldId id="332" r:id="rId22"/>
    <p:sldId id="331" r:id="rId23"/>
    <p:sldId id="305" r:id="rId24"/>
    <p:sldId id="334" r:id="rId25"/>
    <p:sldId id="306" r:id="rId26"/>
    <p:sldId id="307" r:id="rId27"/>
    <p:sldId id="308" r:id="rId28"/>
    <p:sldId id="309" r:id="rId29"/>
    <p:sldId id="337" r:id="rId30"/>
    <p:sldId id="338" r:id="rId31"/>
    <p:sldId id="339" r:id="rId32"/>
    <p:sldId id="340" r:id="rId33"/>
    <p:sldId id="336" r:id="rId34"/>
    <p:sldId id="341" r:id="rId3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6" autoAdjust="0"/>
    <p:restoredTop sz="67467" autoAdjust="0"/>
  </p:normalViewPr>
  <p:slideViewPr>
    <p:cSldViewPr snapToGrid="0">
      <p:cViewPr varScale="1">
        <p:scale>
          <a:sx n="64" d="100"/>
          <a:sy n="64" d="100"/>
        </p:scale>
        <p:origin x="1152" y="66"/>
      </p:cViewPr>
      <p:guideLst>
        <p:guide orient="horz" pos="2160"/>
        <p:guide pos="3840"/>
      </p:guideLst>
    </p:cSldViewPr>
  </p:slideViewPr>
  <p:notesTextViewPr>
    <p:cViewPr>
      <p:scale>
        <a:sx n="1" d="1"/>
        <a:sy n="1" d="1"/>
      </p:scale>
      <p:origin x="0" y="0"/>
    </p:cViewPr>
  </p:notesTextViewPr>
  <p:sorterViewPr>
    <p:cViewPr>
      <p:scale>
        <a:sx n="100" d="100"/>
        <a:sy n="100" d="100"/>
      </p:scale>
      <p:origin x="0" y="-63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6FCB94-4BB1-4BB0-8DAA-D96718FBC729}" type="datetimeFigureOut">
              <a:rPr kumimoji="1" lang="ja-JP" altLang="en-US" smtClean="0"/>
              <a:t>2024/8/12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5981D8-75E1-406D-BF27-737E3EA6753D}" type="slidenum">
              <a:rPr kumimoji="1" lang="ja-JP" altLang="en-US" smtClean="0"/>
              <a:t>‹#›</a:t>
            </a:fld>
            <a:endParaRPr kumimoji="1" lang="ja-JP" altLang="en-US"/>
          </a:p>
        </p:txBody>
      </p:sp>
    </p:spTree>
    <p:extLst>
      <p:ext uri="{BB962C8B-B14F-4D97-AF65-F5344CB8AC3E}">
        <p14:creationId xmlns:p14="http://schemas.microsoft.com/office/powerpoint/2010/main" val="15099497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データベースとは</a:t>
            </a:r>
            <a:r>
              <a:rPr lang="ja-JP" altLang="en-US" dirty="0"/>
              <a:t>一定の規則に従って関連性のあるデータを蓄積したもののことを言います。</a:t>
            </a:r>
            <a:endParaRPr lang="en-US" altLang="ja-JP" dirty="0"/>
          </a:p>
          <a:p>
            <a:r>
              <a:rPr kumimoji="1" lang="ja-JP" altLang="en-US" dirty="0"/>
              <a:t>データベースを使うことで、ある特定のデータを収集し、使いやすい形に整理することができます。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a:t>
            </a:fld>
            <a:endParaRPr kumimoji="1" lang="ja-JP" altLang="en-US"/>
          </a:p>
        </p:txBody>
      </p:sp>
    </p:spTree>
    <p:extLst>
      <p:ext uri="{BB962C8B-B14F-4D97-AF65-F5344CB8AC3E}">
        <p14:creationId xmlns:p14="http://schemas.microsoft.com/office/powerpoint/2010/main" val="1071795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外部キーは、他の表の主キーを参照している列のことを言います。</a:t>
            </a:r>
            <a:endParaRPr lang="en-US" altLang="ja-JP" b="0" u="none" dirty="0"/>
          </a:p>
          <a:p>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11</a:t>
            </a:fld>
            <a:endParaRPr kumimoji="1" lang="ja-JP" altLang="en-US"/>
          </a:p>
        </p:txBody>
      </p:sp>
    </p:spTree>
    <p:extLst>
      <p:ext uri="{BB962C8B-B14F-4D97-AF65-F5344CB8AC3E}">
        <p14:creationId xmlns:p14="http://schemas.microsoft.com/office/powerpoint/2010/main" val="2193984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主キーは、表の中の行を一意に識別するための列のことでした。</a:t>
            </a:r>
            <a:endParaRPr lang="en-US" altLang="ja-JP" b="0" u="none" dirty="0"/>
          </a:p>
          <a:p>
            <a:r>
              <a:rPr lang="ja-JP" altLang="en-US" b="0" u="none" dirty="0"/>
              <a:t>対して、外部キーは、他の表の主キーを参照している列のことを指します。</a:t>
            </a:r>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12</a:t>
            </a:fld>
            <a:endParaRPr kumimoji="1" lang="ja-JP" altLang="en-US"/>
          </a:p>
        </p:txBody>
      </p:sp>
    </p:spTree>
    <p:extLst>
      <p:ext uri="{BB962C8B-B14F-4D97-AF65-F5344CB8AC3E}">
        <p14:creationId xmlns:p14="http://schemas.microsoft.com/office/powerpoint/2010/main" val="2242018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データの正規化とは、必要なデータ項目を整理して、データが重複しないように表を分割することを指します。</a:t>
            </a:r>
            <a:endParaRPr lang="en-US" altLang="ja-JP" b="0" dirty="0"/>
          </a:p>
          <a:p>
            <a:r>
              <a:rPr lang="ja-JP" altLang="en-US" b="0" dirty="0"/>
              <a:t>データの正規化は、第</a:t>
            </a:r>
            <a:r>
              <a:rPr lang="en-US" altLang="ja-JP" b="0" dirty="0"/>
              <a:t>1</a:t>
            </a:r>
            <a:r>
              <a:rPr lang="ja-JP" altLang="en-US" b="0" dirty="0"/>
              <a:t>、第</a:t>
            </a:r>
            <a:r>
              <a:rPr lang="en-US" altLang="ja-JP" b="0" dirty="0"/>
              <a:t>2</a:t>
            </a:r>
            <a:r>
              <a:rPr lang="ja-JP" altLang="en-US" b="0" dirty="0"/>
              <a:t>、第</a:t>
            </a:r>
            <a:r>
              <a:rPr lang="en-US" altLang="ja-JP" b="0" dirty="0"/>
              <a:t>3</a:t>
            </a:r>
            <a:r>
              <a:rPr lang="ja-JP" altLang="en-US" b="0" dirty="0"/>
              <a:t>正規形という段階を経て正規化が行われます。</a:t>
            </a:r>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13</a:t>
            </a:fld>
            <a:endParaRPr kumimoji="1" lang="ja-JP" altLang="en-US"/>
          </a:p>
        </p:txBody>
      </p:sp>
    </p:spTree>
    <p:extLst>
      <p:ext uri="{BB962C8B-B14F-4D97-AF65-F5344CB8AC3E}">
        <p14:creationId xmlns:p14="http://schemas.microsoft.com/office/powerpoint/2010/main" val="30459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スライドに表示されているデータを例に正規化を行ってみましょう。</a:t>
            </a:r>
            <a:endParaRPr kumimoji="1" lang="en-US" altLang="ja-JP" dirty="0"/>
          </a:p>
          <a:p>
            <a:r>
              <a:rPr kumimoji="1" lang="ja-JP" altLang="en-US" dirty="0"/>
              <a:t>このデータはまだ正規化を行っていない、すなわち非正規形のデータです。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14</a:t>
            </a:fld>
            <a:endParaRPr kumimoji="1" lang="ja-JP" altLang="en-US"/>
          </a:p>
        </p:txBody>
      </p:sp>
    </p:spTree>
    <p:extLst>
      <p:ext uri="{BB962C8B-B14F-4D97-AF65-F5344CB8AC3E}">
        <p14:creationId xmlns:p14="http://schemas.microsoft.com/office/powerpoint/2010/main" val="36109856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第</a:t>
            </a:r>
            <a:r>
              <a:rPr lang="en-US" altLang="ja-JP" b="0" u="none" dirty="0"/>
              <a:t>1</a:t>
            </a:r>
            <a:r>
              <a:rPr lang="ja-JP" altLang="en-US" b="0" u="none" dirty="0"/>
              <a:t>正規形は</a:t>
            </a:r>
            <a:r>
              <a:rPr kumimoji="1" lang="ja-JP" altLang="en-US" b="0" u="none" dirty="0"/>
              <a:t>、</a:t>
            </a:r>
            <a:r>
              <a:rPr lang="ja-JP" altLang="en-US" b="0" u="none" dirty="0"/>
              <a:t>繰り返している項目を別の表に分割し、主キーを見つけます。</a:t>
            </a:r>
            <a:endParaRPr lang="en-US" altLang="ja-JP" b="0" u="none" dirty="0"/>
          </a:p>
          <a:p>
            <a:r>
              <a:rPr lang="ja-JP" altLang="en-US" b="0" u="none" dirty="0"/>
              <a:t>このときに、他の表と共通する項目を残しておきます。</a:t>
            </a:r>
            <a:endParaRPr lang="en-US" altLang="ja-JP" b="0" u="none" dirty="0"/>
          </a:p>
          <a:p>
            <a:endParaRPr lang="en-US" altLang="ja-JP" b="0" u="none" dirty="0"/>
          </a:p>
          <a:p>
            <a:endParaRPr kumimoji="1"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15</a:t>
            </a:fld>
            <a:endParaRPr kumimoji="1" lang="ja-JP" altLang="en-US"/>
          </a:p>
        </p:txBody>
      </p:sp>
    </p:spTree>
    <p:extLst>
      <p:ext uri="{BB962C8B-B14F-4D97-AF65-F5344CB8AC3E}">
        <p14:creationId xmlns:p14="http://schemas.microsoft.com/office/powerpoint/2010/main" val="774592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第</a:t>
            </a:r>
            <a:r>
              <a:rPr lang="en-US" altLang="ja-JP" b="0" dirty="0"/>
              <a:t>2</a:t>
            </a:r>
            <a:r>
              <a:rPr lang="ja-JP" altLang="en-US" b="0" dirty="0"/>
              <a:t>正規形は、主キーになっている項目の一部だけで決まる項目を別の表に分割します。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16</a:t>
            </a:fld>
            <a:endParaRPr kumimoji="1" lang="ja-JP" altLang="en-US"/>
          </a:p>
        </p:txBody>
      </p:sp>
    </p:spTree>
    <p:extLst>
      <p:ext uri="{BB962C8B-B14F-4D97-AF65-F5344CB8AC3E}">
        <p14:creationId xmlns:p14="http://schemas.microsoft.com/office/powerpoint/2010/main" val="3654483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第</a:t>
            </a:r>
            <a:r>
              <a:rPr lang="en-US" altLang="ja-JP" b="0" dirty="0"/>
              <a:t>3</a:t>
            </a:r>
            <a:r>
              <a:rPr lang="ja-JP" altLang="en-US" b="0" dirty="0"/>
              <a:t>正規形は、主キー以外の項目で決まる項目を別の表に分割します。</a:t>
            </a:r>
            <a:endParaRPr lang="en-US" altLang="ja-JP" b="0" dirty="0"/>
          </a:p>
          <a:p>
            <a:r>
              <a:rPr lang="ja-JP" altLang="en-US" b="0" dirty="0"/>
              <a:t>また、計算で求められる項目も削除します。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17</a:t>
            </a:fld>
            <a:endParaRPr kumimoji="1" lang="ja-JP" altLang="en-US"/>
          </a:p>
        </p:txBody>
      </p:sp>
    </p:spTree>
    <p:extLst>
      <p:ext uri="{BB962C8B-B14F-4D97-AF65-F5344CB8AC3E}">
        <p14:creationId xmlns:p14="http://schemas.microsoft.com/office/powerpoint/2010/main" val="2589176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ここで、データを正規化する理由について考えてみましょう。</a:t>
            </a:r>
            <a:endParaRPr kumimoji="1" lang="en-US" altLang="ja-JP" b="0" dirty="0"/>
          </a:p>
          <a:p>
            <a:r>
              <a:rPr lang="ja-JP" altLang="en-US" b="0" dirty="0"/>
              <a:t>データの正規化は、必要なデータ項目を整理して、データが重複しないように表を分割することです。</a:t>
            </a:r>
            <a:endParaRPr lang="en-US" altLang="ja-JP" b="0" dirty="0"/>
          </a:p>
          <a:p>
            <a:r>
              <a:rPr lang="ja-JP" altLang="en-US" b="0" dirty="0"/>
              <a:t>データの重複を無くすことで、データベースを操作するときに起こる更新の重複や、データの不一致を防ぐことができます。</a:t>
            </a:r>
            <a:endParaRPr lang="en-US" altLang="ja-JP" b="0" dirty="0"/>
          </a:p>
          <a:p>
            <a:endParaRPr lang="en-US" altLang="ja-JP" b="0" dirty="0"/>
          </a:p>
          <a:p>
            <a:r>
              <a:rPr lang="ja-JP" altLang="en-US" b="0" dirty="0"/>
              <a:t>さらに、データの正規化は、データの追加が行いやすくなる、計算して得られるような、余計なデータを記録する必要が無くなる、という利点もあります。</a:t>
            </a:r>
            <a:endParaRPr lang="en-US" altLang="ja-JP" b="0" dirty="0"/>
          </a:p>
          <a:p>
            <a:pPr marL="0" indent="0">
              <a:buFont typeface="Arial" panose="020B0604020202020204" pitchFamily="34" charset="0"/>
              <a:buNone/>
            </a:pPr>
            <a:endParaRPr lang="en-US" altLang="ja-JP"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b="0" dirty="0"/>
          </a:p>
          <a:p>
            <a:pPr marL="0" indent="0">
              <a:buFont typeface="Arial" panose="020B0604020202020204" pitchFamily="34" charset="0"/>
              <a:buNone/>
            </a:pP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18</a:t>
            </a:fld>
            <a:endParaRPr kumimoji="1" lang="ja-JP" altLang="en-US"/>
          </a:p>
        </p:txBody>
      </p:sp>
    </p:spTree>
    <p:extLst>
      <p:ext uri="{BB962C8B-B14F-4D97-AF65-F5344CB8AC3E}">
        <p14:creationId xmlns:p14="http://schemas.microsoft.com/office/powerpoint/2010/main" val="2555914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トランザクション処理は、データベースを更新するときに、切り離すことができない一連の処理のことを言います。</a:t>
            </a:r>
            <a:endParaRPr lang="en-US" altLang="ja-JP" b="0" dirty="0"/>
          </a:p>
          <a:p>
            <a:endParaRPr lang="en-US" altLang="ja-JP" b="0" dirty="0"/>
          </a:p>
          <a:p>
            <a:r>
              <a:rPr lang="ja-JP" altLang="en-US" b="0" dirty="0"/>
              <a:t>例えば、銀行の振込処理は、振込する人の口座からお金を減らす、振込先の口座のお金を増やすという処理を行います。</a:t>
            </a:r>
            <a:endParaRPr lang="en-US" altLang="ja-JP" b="0" dirty="0"/>
          </a:p>
          <a:p>
            <a:r>
              <a:rPr lang="ja-JP" altLang="en-US" b="0" dirty="0"/>
              <a:t>そして、これらの処理を途中で切り離すことはできません。</a:t>
            </a:r>
            <a:endParaRPr lang="en-US" altLang="ja-JP" b="0" dirty="0"/>
          </a:p>
          <a:p>
            <a:endParaRPr lang="en-US" altLang="ja-JP" b="0" dirty="0"/>
          </a:p>
          <a:p>
            <a:pPr marL="0" indent="0">
              <a:buFont typeface="Arial" panose="020B0604020202020204" pitchFamily="34" charset="0"/>
              <a:buNone/>
            </a:pPr>
            <a:endParaRPr lang="en-US" altLang="ja-JP" b="0" dirty="0"/>
          </a:p>
          <a:p>
            <a:pPr marL="0" indent="0">
              <a:buFont typeface="Arial" panose="020B0604020202020204" pitchFamily="34" charset="0"/>
              <a:buNone/>
            </a:pP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19</a:t>
            </a:fld>
            <a:endParaRPr kumimoji="1" lang="ja-JP" altLang="en-US"/>
          </a:p>
        </p:txBody>
      </p:sp>
    </p:spTree>
    <p:extLst>
      <p:ext uri="{BB962C8B-B14F-4D97-AF65-F5344CB8AC3E}">
        <p14:creationId xmlns:p14="http://schemas.microsoft.com/office/powerpoint/2010/main" val="4135144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排他制御は、データベース更新時にデータの不整合が発生しないように、データの更新中はアクセスを制限して、別のトランザクションから更新できないように制御することです。</a:t>
            </a:r>
            <a:endParaRPr lang="en-US" altLang="ja-JP" b="0" dirty="0"/>
          </a:p>
          <a:p>
            <a:endParaRPr lang="en-US" altLang="ja-JP" b="0" dirty="0"/>
          </a:p>
          <a:p>
            <a:r>
              <a:rPr lang="ja-JP" altLang="en-US" b="0" dirty="0"/>
              <a:t>スライドの図は間違った排他制御の例です。</a:t>
            </a:r>
            <a:endParaRPr lang="en-US" altLang="ja-JP" b="0" dirty="0"/>
          </a:p>
          <a:p>
            <a:r>
              <a:rPr lang="en-US" altLang="ja-JP" b="0" dirty="0"/>
              <a:t>2</a:t>
            </a:r>
            <a:r>
              <a:rPr lang="ja-JP" altLang="en-US" b="0" dirty="0"/>
              <a:t>つのトランザクションによって出庫された数の合計と、処理を行った後の在庫数に注目して下さい。</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20</a:t>
            </a:fld>
            <a:endParaRPr kumimoji="1" lang="ja-JP" altLang="en-US"/>
          </a:p>
        </p:txBody>
      </p:sp>
    </p:spTree>
    <p:extLst>
      <p:ext uri="{BB962C8B-B14F-4D97-AF65-F5344CB8AC3E}">
        <p14:creationId xmlns:p14="http://schemas.microsoft.com/office/powerpoint/2010/main" val="138259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データモデルとは我々の世界で扱われるデータの集まりをデータベース上で利用できるように編集したものです。</a:t>
            </a:r>
            <a:endParaRPr lang="en-US" altLang="ja-JP" b="0" dirty="0"/>
          </a:p>
          <a:p>
            <a:endParaRPr lang="en-US" altLang="ja-JP" b="0" dirty="0"/>
          </a:p>
          <a:p>
            <a:r>
              <a:rPr lang="ja-JP" altLang="en-US" b="0" dirty="0"/>
              <a:t>データモデルは様々な種類が考えられています。</a:t>
            </a:r>
            <a:endParaRPr lang="en-US" altLang="ja-JP" b="0" dirty="0"/>
          </a:p>
          <a:p>
            <a:r>
              <a:rPr lang="ja-JP" altLang="en-US" b="0" dirty="0"/>
              <a:t>データモデルの一つである関係モデルは、データの関係を数学モデルで表現したものです。</a:t>
            </a:r>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a:t>
            </a:fld>
            <a:endParaRPr kumimoji="1" lang="ja-JP" altLang="en-US"/>
          </a:p>
        </p:txBody>
      </p:sp>
    </p:spTree>
    <p:extLst>
      <p:ext uri="{BB962C8B-B14F-4D97-AF65-F5344CB8AC3E}">
        <p14:creationId xmlns:p14="http://schemas.microsoft.com/office/powerpoint/2010/main" val="14955367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今度のスライドでは正しい排他制御が行われています。</a:t>
            </a:r>
            <a:endParaRPr kumimoji="1" lang="en-US" altLang="ja-JP" dirty="0"/>
          </a:p>
          <a:p>
            <a:r>
              <a:rPr kumimoji="1" lang="ja-JP" altLang="en-US" dirty="0"/>
              <a:t>先程の処理と比べて、在庫数の違いに注目して下さい。</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21</a:t>
            </a:fld>
            <a:endParaRPr kumimoji="1" lang="ja-JP" altLang="en-US"/>
          </a:p>
        </p:txBody>
      </p:sp>
    </p:spTree>
    <p:extLst>
      <p:ext uri="{BB962C8B-B14F-4D97-AF65-F5344CB8AC3E}">
        <p14:creationId xmlns:p14="http://schemas.microsoft.com/office/powerpoint/2010/main" val="3178346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デッドロックは、お互いに相手が終わるのを待っていて動けなくなっている状態のことです。</a:t>
            </a:r>
            <a:endParaRPr lang="en-US" altLang="ja-JP" b="0" dirty="0"/>
          </a:p>
          <a:p>
            <a:r>
              <a:rPr lang="ja-JP" altLang="en-US" b="0" dirty="0"/>
              <a:t>スライドのような事例を指します。</a:t>
            </a:r>
            <a:endParaRPr lang="en-US" altLang="ja-JP" b="0" dirty="0"/>
          </a:p>
          <a:p>
            <a:r>
              <a:rPr lang="ja-JP" altLang="en-US" b="0" dirty="0"/>
              <a:t>ここでは処理</a:t>
            </a:r>
            <a:r>
              <a:rPr lang="en-US" altLang="ja-JP" b="0" dirty="0"/>
              <a:t>1</a:t>
            </a:r>
            <a:r>
              <a:rPr lang="ja-JP" altLang="en-US" b="0" dirty="0"/>
              <a:t>は処理</a:t>
            </a:r>
            <a:r>
              <a:rPr lang="en-US" altLang="ja-JP" b="0" dirty="0"/>
              <a:t>2</a:t>
            </a:r>
            <a:r>
              <a:rPr lang="ja-JP" altLang="en-US" b="0" dirty="0"/>
              <a:t>が終わるのを待ち、処理</a:t>
            </a:r>
            <a:r>
              <a:rPr lang="en-US" altLang="ja-JP" b="0" dirty="0"/>
              <a:t>2</a:t>
            </a:r>
            <a:r>
              <a:rPr lang="ja-JP" altLang="en-US" b="0" dirty="0"/>
              <a:t>は処理</a:t>
            </a:r>
            <a:r>
              <a:rPr lang="en-US" altLang="ja-JP" b="0" dirty="0"/>
              <a:t>1</a:t>
            </a:r>
            <a:r>
              <a:rPr lang="ja-JP" altLang="en-US" b="0" dirty="0"/>
              <a:t>が終わるのを待ちます。</a:t>
            </a:r>
            <a:endParaRPr lang="en-US" altLang="ja-JP" b="0" dirty="0"/>
          </a:p>
          <a:p>
            <a:r>
              <a:rPr lang="ja-JP" altLang="en-US" b="0" dirty="0"/>
              <a:t>どちらもお互いが終わることを待っているので、永遠に処理が終わりません。</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22</a:t>
            </a:fld>
            <a:endParaRPr kumimoji="1" lang="ja-JP" altLang="en-US"/>
          </a:p>
        </p:txBody>
      </p:sp>
    </p:spTree>
    <p:extLst>
      <p:ext uri="{BB962C8B-B14F-4D97-AF65-F5344CB8AC3E}">
        <p14:creationId xmlns:p14="http://schemas.microsoft.com/office/powerpoint/2010/main" val="1881672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ログファイルは、データベースの更新前や更新後の値を書き出して、データベースの更新記録を取ったものです。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23</a:t>
            </a:fld>
            <a:endParaRPr kumimoji="1" lang="ja-JP" altLang="en-US"/>
          </a:p>
        </p:txBody>
      </p:sp>
    </p:spTree>
    <p:extLst>
      <p:ext uri="{BB962C8B-B14F-4D97-AF65-F5344CB8AC3E}">
        <p14:creationId xmlns:p14="http://schemas.microsoft.com/office/powerpoint/2010/main" val="8044557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データベースの機能回復について、ロールフォワードとロールバックという方法があります。</a:t>
            </a:r>
            <a:endParaRPr kumimoji="1" lang="en-US" altLang="ja-JP" b="0" u="none" dirty="0"/>
          </a:p>
          <a:p>
            <a:r>
              <a:rPr lang="ja-JP" altLang="en-US" b="0" u="none" dirty="0"/>
              <a:t>ロールフォワードは、バックアップした時点の状態に戻し、障害が起きる直前の状態までやり直すことです。</a:t>
            </a:r>
            <a:endParaRPr lang="en-US" altLang="ja-JP" b="0" u="none" dirty="0"/>
          </a:p>
          <a:p>
            <a:r>
              <a:rPr lang="ja-JP" altLang="en-US" b="0" u="none" dirty="0"/>
              <a:t>ロールバックは、トランザクション処理をするときに、それまでの結果を取り消して、やらなかったことにすることです。</a:t>
            </a:r>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24</a:t>
            </a:fld>
            <a:endParaRPr kumimoji="1" lang="ja-JP" altLang="en-US"/>
          </a:p>
        </p:txBody>
      </p:sp>
    </p:spTree>
    <p:extLst>
      <p:ext uri="{BB962C8B-B14F-4D97-AF65-F5344CB8AC3E}">
        <p14:creationId xmlns:p14="http://schemas.microsoft.com/office/powerpoint/2010/main" val="26795434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関係演算とは、関係データベースの表から目的のデータを取り出す演算のことを言います。</a:t>
            </a:r>
            <a:endParaRPr lang="en-US" altLang="ja-JP" b="0" dirty="0"/>
          </a:p>
          <a:p>
            <a:r>
              <a:rPr lang="ja-JP" altLang="en-US" b="0" dirty="0"/>
              <a:t>関係演算では</a:t>
            </a:r>
            <a:r>
              <a:rPr lang="en-US" altLang="ja-JP" b="0" dirty="0"/>
              <a:t>SQL</a:t>
            </a:r>
            <a:r>
              <a:rPr lang="ja-JP" altLang="en-US" b="0" dirty="0"/>
              <a:t>と呼ばれる言語を使用します。</a:t>
            </a:r>
            <a:endParaRPr lang="en-US" altLang="ja-JP" b="0" dirty="0"/>
          </a:p>
          <a:p>
            <a:r>
              <a:rPr lang="ja-JP" altLang="en-US" b="0" dirty="0"/>
              <a:t>データ定義言語やデータ操作言語を用いて、データベースの表の定義、データの抽出などの操作を行います。</a:t>
            </a:r>
            <a:endParaRPr lang="en-US" altLang="ja-JP" b="0" dirty="0"/>
          </a:p>
          <a:p>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25</a:t>
            </a:fld>
            <a:endParaRPr kumimoji="1" lang="ja-JP" altLang="en-US"/>
          </a:p>
        </p:txBody>
      </p:sp>
    </p:spTree>
    <p:extLst>
      <p:ext uri="{BB962C8B-B14F-4D97-AF65-F5344CB8AC3E}">
        <p14:creationId xmlns:p14="http://schemas.microsoft.com/office/powerpoint/2010/main" val="27589247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t>SQL</a:t>
            </a:r>
            <a:r>
              <a:rPr lang="ja-JP" altLang="en-US" b="0" dirty="0"/>
              <a:t>の“</a:t>
            </a:r>
            <a:r>
              <a:rPr lang="en-US" altLang="ja-JP" b="0" dirty="0"/>
              <a:t>SELECT</a:t>
            </a:r>
            <a:r>
              <a:rPr lang="ja-JP" altLang="en-US" b="0" dirty="0"/>
              <a:t>”文で並べ替えを行うと気に使う文として、“</a:t>
            </a:r>
            <a:r>
              <a:rPr lang="en-US" altLang="ja-JP" b="0" dirty="0"/>
              <a:t>ORDER</a:t>
            </a:r>
            <a:r>
              <a:rPr lang="ja-JP" altLang="en-US" b="0" dirty="0"/>
              <a:t> </a:t>
            </a:r>
            <a:r>
              <a:rPr lang="en-US" altLang="ja-JP" b="0" dirty="0"/>
              <a:t>BY</a:t>
            </a:r>
            <a:r>
              <a:rPr lang="ja-JP" altLang="en-US" b="0" dirty="0"/>
              <a:t>”が用意されています。</a:t>
            </a:r>
            <a:endParaRPr lang="en-US" altLang="ja-JP" b="0" dirty="0"/>
          </a:p>
          <a:p>
            <a:r>
              <a:rPr lang="ja-JP" altLang="en-US" b="0" dirty="0"/>
              <a:t>昇順の場合は“</a:t>
            </a:r>
            <a:r>
              <a:rPr lang="en-US" altLang="ja-JP" b="0" dirty="0"/>
              <a:t>ASC</a:t>
            </a:r>
            <a:r>
              <a:rPr lang="ja-JP" altLang="en-US" b="0" dirty="0"/>
              <a:t>”、降順の場合は“</a:t>
            </a:r>
            <a:r>
              <a:rPr lang="en-US" altLang="ja-JP" b="0" dirty="0"/>
              <a:t>DESC</a:t>
            </a:r>
            <a:r>
              <a:rPr lang="ja-JP" altLang="en-US" b="0" dirty="0"/>
              <a:t>”を追加します。</a:t>
            </a:r>
            <a:endParaRPr lang="en-US" altLang="ja-JP" b="0" dirty="0"/>
          </a:p>
          <a:p>
            <a:endParaRPr lang="en-US" altLang="ja-JP" b="0" dirty="0"/>
          </a:p>
          <a:p>
            <a:r>
              <a:rPr lang="ja-JP" altLang="en-US" b="0" dirty="0"/>
              <a:t>集合関数とは、指定した列の値を集計する関数のことを言います。</a:t>
            </a:r>
            <a:endParaRPr lang="en-US" altLang="ja-JP" b="0" dirty="0"/>
          </a:p>
          <a:p>
            <a:r>
              <a:rPr lang="ja-JP" altLang="en-US" b="0" dirty="0"/>
              <a:t>“</a:t>
            </a:r>
            <a:r>
              <a:rPr lang="en-US" altLang="ja-JP" b="0" dirty="0"/>
              <a:t>SUM</a:t>
            </a:r>
            <a:r>
              <a:rPr lang="ja-JP" altLang="en-US" b="0" dirty="0"/>
              <a:t>”、“</a:t>
            </a:r>
            <a:r>
              <a:rPr lang="en-US" altLang="ja-JP" b="0" dirty="0"/>
              <a:t>AVG</a:t>
            </a:r>
            <a:r>
              <a:rPr lang="ja-JP" altLang="en-US" b="0" dirty="0"/>
              <a:t>”、“</a:t>
            </a:r>
            <a:r>
              <a:rPr lang="en-US" altLang="ja-JP" b="0" dirty="0"/>
              <a:t>MAX</a:t>
            </a:r>
            <a:r>
              <a:rPr lang="ja-JP" altLang="en-US" b="0" dirty="0"/>
              <a:t>”、“</a:t>
            </a:r>
            <a:r>
              <a:rPr lang="en-US" altLang="ja-JP" b="0" dirty="0"/>
              <a:t>MIN</a:t>
            </a:r>
            <a:r>
              <a:rPr lang="ja-JP" altLang="en-US" b="0" dirty="0"/>
              <a:t>”、“</a:t>
            </a:r>
            <a:r>
              <a:rPr lang="en-US" altLang="ja-JP" b="0" dirty="0"/>
              <a:t>COUNT</a:t>
            </a:r>
            <a:r>
              <a:rPr lang="ja-JP" altLang="en-US" b="0" dirty="0"/>
              <a:t>”などが集合関数として用意されています。</a:t>
            </a:r>
            <a:endParaRPr lang="en-US" altLang="ja-JP" b="0" dirty="0"/>
          </a:p>
          <a:p>
            <a:endParaRPr lang="en-US" altLang="ja-JP" b="0" dirty="0"/>
          </a:p>
          <a:p>
            <a:r>
              <a:rPr lang="ja-JP" altLang="en-US" b="0" dirty="0"/>
              <a:t>“</a:t>
            </a:r>
            <a:r>
              <a:rPr lang="en-US" altLang="ja-JP" b="0" dirty="0"/>
              <a:t>SELECT</a:t>
            </a:r>
            <a:r>
              <a:rPr lang="ja-JP" altLang="en-US" b="0" dirty="0"/>
              <a:t>”文で“</a:t>
            </a:r>
            <a:r>
              <a:rPr lang="en-US" altLang="ja-JP" b="0" dirty="0"/>
              <a:t>GROUP BY</a:t>
            </a:r>
            <a:r>
              <a:rPr lang="ja-JP" altLang="en-US" b="0" dirty="0"/>
              <a:t>”を使用すると、指定した列の内容が一致する行を、一つのまとまった行にグループ化することができます。</a:t>
            </a:r>
            <a:endParaRPr lang="en-US" altLang="ja-JP" b="0" dirty="0"/>
          </a:p>
          <a:p>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26</a:t>
            </a:fld>
            <a:endParaRPr kumimoji="1" lang="ja-JP" altLang="en-US"/>
          </a:p>
        </p:txBody>
      </p:sp>
    </p:spTree>
    <p:extLst>
      <p:ext uri="{BB962C8B-B14F-4D97-AF65-F5344CB8AC3E}">
        <p14:creationId xmlns:p14="http://schemas.microsoft.com/office/powerpoint/2010/main" val="30872883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lang="en-US" altLang="ja-JP" dirty="0"/>
              <a:t>SELECT</a:t>
            </a:r>
            <a:r>
              <a:rPr lang="ja-JP" altLang="en-US" dirty="0"/>
              <a:t>”文の後に続く“</a:t>
            </a:r>
            <a:r>
              <a:rPr lang="en-US" altLang="ja-JP" dirty="0"/>
              <a:t>WHERE</a:t>
            </a:r>
            <a:r>
              <a:rPr lang="ja-JP" altLang="en-US" dirty="0"/>
              <a:t>”の中に、さらに“</a:t>
            </a:r>
            <a:r>
              <a:rPr lang="en-US" altLang="ja-JP" dirty="0"/>
              <a:t>SELECT</a:t>
            </a:r>
            <a:r>
              <a:rPr lang="ja-JP" altLang="en-US" dirty="0"/>
              <a:t>”文を追加することで、いったん抽出した結果からさらにデータを抽出することができます。</a:t>
            </a:r>
            <a:endParaRPr lang="en-US" altLang="ja-JP" dirty="0"/>
          </a:p>
          <a:p>
            <a:r>
              <a:rPr lang="ja-JP" altLang="en-US" dirty="0"/>
              <a:t>これを副問合せと言います。</a:t>
            </a:r>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27</a:t>
            </a:fld>
            <a:endParaRPr kumimoji="1" lang="ja-JP" altLang="en-US"/>
          </a:p>
        </p:txBody>
      </p:sp>
    </p:spTree>
    <p:extLst>
      <p:ext uri="{BB962C8B-B14F-4D97-AF65-F5344CB8AC3E}">
        <p14:creationId xmlns:p14="http://schemas.microsoft.com/office/powerpoint/2010/main" val="1792779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t>NoSQL</a:t>
            </a:r>
            <a:r>
              <a:rPr lang="ja-JP" altLang="en-US" b="0" dirty="0"/>
              <a:t>は、</a:t>
            </a:r>
            <a:r>
              <a:rPr lang="en-US" altLang="ja-JP" b="0" dirty="0"/>
              <a:t>SQL</a:t>
            </a:r>
            <a:r>
              <a:rPr lang="ja-JP" altLang="en-US" b="0" dirty="0"/>
              <a:t>を使わないで操作するデータベース全般のことを言います。</a:t>
            </a:r>
            <a:endParaRPr lang="en-US" altLang="ja-JP" b="0" dirty="0"/>
          </a:p>
          <a:p>
            <a:r>
              <a:rPr lang="en-US" altLang="ja-JP" b="0" dirty="0"/>
              <a:t>NoSQL</a:t>
            </a:r>
            <a:r>
              <a:rPr lang="ja-JP" altLang="en-US" b="0" dirty="0"/>
              <a:t>のデータベースにはキーバリュー型、カラム指向型、ドキュメント指向型、グラフ指向型などうに分類できます。</a:t>
            </a:r>
            <a:endParaRPr lang="en-US" altLang="ja-JP" b="0" dirty="0"/>
          </a:p>
          <a:p>
            <a:endParaRPr lang="en-US" altLang="ja-JP" b="0" dirty="0"/>
          </a:p>
          <a:p>
            <a:r>
              <a:rPr lang="ja-JP" altLang="en-US" b="0" dirty="0"/>
              <a:t>キーバリュー型保存したいデータと、そのデータを一意に識別できるキーを組みとして管理します。</a:t>
            </a:r>
            <a:endParaRPr lang="en-US" altLang="ja-JP" b="0" dirty="0"/>
          </a:p>
          <a:p>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28</a:t>
            </a:fld>
            <a:endParaRPr kumimoji="1" lang="ja-JP" altLang="en-US"/>
          </a:p>
        </p:txBody>
      </p:sp>
    </p:spTree>
    <p:extLst>
      <p:ext uri="{BB962C8B-B14F-4D97-AF65-F5344CB8AC3E}">
        <p14:creationId xmlns:p14="http://schemas.microsoft.com/office/powerpoint/2010/main" val="17933800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カラム指向型キーに対するカラムを自由に追加できます。</a:t>
            </a:r>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29</a:t>
            </a:fld>
            <a:endParaRPr kumimoji="1" lang="ja-JP" altLang="en-US"/>
          </a:p>
        </p:txBody>
      </p:sp>
    </p:spTree>
    <p:extLst>
      <p:ext uri="{BB962C8B-B14F-4D97-AF65-F5344CB8AC3E}">
        <p14:creationId xmlns:p14="http://schemas.microsoft.com/office/powerpoint/2010/main" val="37253270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ドキュメント型は、ドキュメント</a:t>
            </a:r>
            <a:r>
              <a:rPr lang="en-US" altLang="ja-JP" dirty="0"/>
              <a:t>1</a:t>
            </a:r>
            <a:r>
              <a:rPr lang="ja-JP" altLang="en-US" dirty="0"/>
              <a:t>件が</a:t>
            </a:r>
            <a:r>
              <a:rPr lang="en-US" altLang="ja-JP" dirty="0"/>
              <a:t>1</a:t>
            </a:r>
            <a:r>
              <a:rPr lang="ja-JP" altLang="en-US" dirty="0"/>
              <a:t>つのデータとなります。</a:t>
            </a:r>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30</a:t>
            </a:fld>
            <a:endParaRPr kumimoji="1" lang="ja-JP" altLang="en-US"/>
          </a:p>
        </p:txBody>
      </p:sp>
    </p:spTree>
    <p:extLst>
      <p:ext uri="{BB962C8B-B14F-4D97-AF65-F5344CB8AC3E}">
        <p14:creationId xmlns:p14="http://schemas.microsoft.com/office/powerpoint/2010/main" val="2013019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スキーマデータベースにどのような種類のデータを、どのような構造で格納するかを定義したものです。</a:t>
            </a:r>
            <a:endParaRPr lang="en-US" altLang="ja-JP" b="0" dirty="0"/>
          </a:p>
          <a:p>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スキーマはとても抽象的で説明が難しい概念です。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Microsoft</a:t>
            </a:r>
            <a:r>
              <a:rPr lang="ja-JP" altLang="en-US" dirty="0"/>
              <a:t>社の</a:t>
            </a:r>
            <a:r>
              <a:rPr lang="en-US" altLang="ja-JP" dirty="0"/>
              <a:t>Access</a:t>
            </a:r>
            <a:r>
              <a:rPr lang="ja-JP" altLang="en-US" dirty="0"/>
              <a:t>では、スキーマの説明にスライドの図を用いて説明をしています。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4</a:t>
            </a:fld>
            <a:endParaRPr kumimoji="1" lang="ja-JP" altLang="en-US"/>
          </a:p>
        </p:txBody>
      </p:sp>
    </p:spTree>
    <p:extLst>
      <p:ext uri="{BB962C8B-B14F-4D97-AF65-F5344CB8AC3E}">
        <p14:creationId xmlns:p14="http://schemas.microsoft.com/office/powerpoint/2010/main" val="36732513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グラフ指向型は、グラフ理論に基づいてノード間を方向性のある関係でつなぎます。</a:t>
            </a:r>
            <a:endParaRPr lang="en-US" altLang="ja-JP" dirty="0"/>
          </a:p>
          <a:p>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31</a:t>
            </a:fld>
            <a:endParaRPr kumimoji="1" lang="ja-JP" altLang="en-US"/>
          </a:p>
        </p:txBody>
      </p:sp>
    </p:spTree>
    <p:extLst>
      <p:ext uri="{BB962C8B-B14F-4D97-AF65-F5344CB8AC3E}">
        <p14:creationId xmlns:p14="http://schemas.microsoft.com/office/powerpoint/2010/main" val="12868370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データベースの応用には、データウェアハウス、データレイク、データマートなどがあります。</a:t>
            </a:r>
            <a:endParaRPr lang="en-US" altLang="ja-JP" b="0" u="none" dirty="0"/>
          </a:p>
          <a:p>
            <a:r>
              <a:rPr lang="ja-JP" altLang="en-US" b="0" u="none" dirty="0"/>
              <a:t>それぞれの関係はスライドの図で捉えてみて下さい。</a:t>
            </a:r>
            <a:endParaRPr lang="en-US" altLang="ja-JP" b="0" u="none" dirty="0"/>
          </a:p>
          <a:p>
            <a:endParaRPr lang="en-US" altLang="ja-JP" b="0" u="none" dirty="0"/>
          </a:p>
          <a:p>
            <a:r>
              <a:rPr lang="ja-JP" altLang="en-US" b="0" u="none" dirty="0"/>
              <a:t>また、可視化した結果を得るための手段に</a:t>
            </a:r>
            <a:r>
              <a:rPr lang="en-US" altLang="ja-JP" b="0" u="none" dirty="0"/>
              <a:t>BI</a:t>
            </a:r>
            <a:r>
              <a:rPr lang="ja-JP" altLang="en-US" b="0" u="none" dirty="0"/>
              <a:t>ツールがあり、下記のようなデータの整理の中で、有用なデータを見つけることをデータマイニングと言います。</a:t>
            </a:r>
            <a:endParaRPr lang="en-US" altLang="ja-JP" b="0" u="none" dirty="0"/>
          </a:p>
          <a:p>
            <a:endParaRPr lang="en-US" altLang="ja-JP" b="0" u="none" dirty="0"/>
          </a:p>
          <a:p>
            <a:endParaRPr lang="en-US" altLang="ja-JP" b="0" u="none" dirty="0"/>
          </a:p>
          <a:p>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32</a:t>
            </a:fld>
            <a:endParaRPr kumimoji="1" lang="ja-JP" altLang="en-US"/>
          </a:p>
        </p:txBody>
      </p:sp>
    </p:spTree>
    <p:extLst>
      <p:ext uri="{BB962C8B-B14F-4D97-AF65-F5344CB8AC3E}">
        <p14:creationId xmlns:p14="http://schemas.microsoft.com/office/powerpoint/2010/main" val="39389342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ビッグデータは、多種多様で高頻度に大量のデータのことを言います。</a:t>
            </a:r>
            <a:endParaRPr lang="en-US" altLang="ja-JP" b="0" dirty="0"/>
          </a:p>
          <a:p>
            <a:r>
              <a:rPr lang="ja-JP" altLang="en-US" b="0" dirty="0"/>
              <a:t>例えば、多くの利用者の一人ひとりの毎日のデータなどが手に入るならば、それはビッグデータと言えます。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33</a:t>
            </a:fld>
            <a:endParaRPr kumimoji="1" lang="ja-JP" altLang="en-US"/>
          </a:p>
        </p:txBody>
      </p:sp>
    </p:spTree>
    <p:extLst>
      <p:ext uri="{BB962C8B-B14F-4D97-AF65-F5344CB8AC3E}">
        <p14:creationId xmlns:p14="http://schemas.microsoft.com/office/powerpoint/2010/main" val="41802104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データ資源の管理にはリポジトリやデータディクショナリが利用されます。</a:t>
            </a:r>
            <a:endParaRPr lang="en-US" altLang="ja-JP" b="0" dirty="0"/>
          </a:p>
          <a:p>
            <a:endParaRPr kumimoji="1" lang="en-US" altLang="ja-JP" b="0" dirty="0"/>
          </a:p>
          <a:p>
            <a:pPr marL="0" indent="0">
              <a:buFont typeface="Arial" panose="020B0604020202020204" pitchFamily="34" charset="0"/>
              <a:buNone/>
            </a:pPr>
            <a:r>
              <a:rPr lang="ja-JP" altLang="en-US" b="0" dirty="0"/>
              <a:t>リポジトリは、ソフトウェアの開発や保守などで、ファイルやプログラム、設定情報などを保管するデータベースのことを言います。</a:t>
            </a:r>
            <a:br>
              <a:rPr lang="en-US" altLang="ja-JP" b="0" dirty="0"/>
            </a:br>
            <a:r>
              <a:rPr lang="en-US" altLang="ja-JP" b="0" dirty="0"/>
              <a:t>Git</a:t>
            </a:r>
            <a:r>
              <a:rPr lang="ja-JP" altLang="en-US" b="0" dirty="0"/>
              <a:t>や</a:t>
            </a:r>
            <a:r>
              <a:rPr lang="en-US" altLang="ja-JP" b="0" dirty="0"/>
              <a:t>SVN</a:t>
            </a:r>
            <a:r>
              <a:rPr lang="ja-JP" altLang="en-US" b="0" dirty="0"/>
              <a:t>などが有名なリポジトリです。</a:t>
            </a:r>
            <a:endParaRPr lang="en-US" altLang="ja-JP" b="0" dirty="0"/>
          </a:p>
          <a:p>
            <a:endParaRPr lang="en-US" altLang="ja-JP" b="0" dirty="0"/>
          </a:p>
          <a:p>
            <a:pPr marL="0" indent="0">
              <a:buFont typeface="Arial" panose="020B0604020202020204" pitchFamily="34" charset="0"/>
              <a:buNone/>
            </a:pPr>
            <a:r>
              <a:rPr lang="ja-JP" altLang="en-US" b="0" dirty="0"/>
              <a:t>データディクショナリは、そのシステムで扱うデータの定義をまとめた一覧のことを指します。</a:t>
            </a:r>
            <a:endParaRPr lang="en-US" altLang="ja-JP" b="0" dirty="0"/>
          </a:p>
          <a:p>
            <a:pPr marL="0" indent="0">
              <a:buFont typeface="Arial" panose="020B0604020202020204" pitchFamily="34" charset="0"/>
              <a:buNone/>
            </a:pPr>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34</a:t>
            </a:fld>
            <a:endParaRPr kumimoji="1" lang="ja-JP" altLang="en-US"/>
          </a:p>
        </p:txBody>
      </p:sp>
    </p:spTree>
    <p:extLst>
      <p:ext uri="{BB962C8B-B14F-4D97-AF65-F5344CB8AC3E}">
        <p14:creationId xmlns:p14="http://schemas.microsoft.com/office/powerpoint/2010/main" val="4246302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一つ前のスライドで示したスキーマの例を用いて、</a:t>
            </a:r>
            <a:r>
              <a:rPr kumimoji="1" lang="en-US" altLang="ja-JP" dirty="0"/>
              <a:t>CAT</a:t>
            </a:r>
            <a:r>
              <a:rPr kumimoji="1" lang="ja-JP" altLang="en-US" dirty="0"/>
              <a:t>の関係データベースを作ってみましょう。</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この関係データベースの表が、概念スキーマと言います。</a:t>
            </a:r>
            <a:endParaRPr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5</a:t>
            </a:fld>
            <a:endParaRPr kumimoji="1" lang="ja-JP" altLang="en-US"/>
          </a:p>
        </p:txBody>
      </p:sp>
    </p:spTree>
    <p:extLst>
      <p:ext uri="{BB962C8B-B14F-4D97-AF65-F5344CB8AC3E}">
        <p14:creationId xmlns:p14="http://schemas.microsoft.com/office/powerpoint/2010/main" val="14772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外部スキーマは概念スキーマのうち、利用者など外部の人間に見せても良い部分だけを抜き出したものである。</a:t>
            </a:r>
            <a:endParaRPr lang="en-US" altLang="ja-JP" b="0" dirty="0"/>
          </a:p>
          <a:p>
            <a:endParaRPr lang="en-US" altLang="ja-JP" b="0" dirty="0"/>
          </a:p>
          <a:p>
            <a:r>
              <a:rPr lang="ja-JP" altLang="en-US" b="0" dirty="0"/>
              <a:t>ここでは最初に作った概念スキーマをもとにして、外部スキーマを</a:t>
            </a:r>
            <a:r>
              <a:rPr lang="en-US" altLang="ja-JP" b="0" dirty="0"/>
              <a:t>2</a:t>
            </a:r>
            <a:r>
              <a:rPr lang="ja-JP" altLang="en-US" b="0" dirty="0"/>
              <a:t>例表示しています。</a:t>
            </a:r>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6</a:t>
            </a:fld>
            <a:endParaRPr kumimoji="1" lang="ja-JP" altLang="en-US"/>
          </a:p>
        </p:txBody>
      </p:sp>
    </p:spTree>
    <p:extLst>
      <p:ext uri="{BB962C8B-B14F-4D97-AF65-F5344CB8AC3E}">
        <p14:creationId xmlns:p14="http://schemas.microsoft.com/office/powerpoint/2010/main" val="3087687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内部スキーマは、概念スキーマで定義したデータベースのデータを記録媒体（</a:t>
            </a:r>
            <a:r>
              <a:rPr lang="en-US" altLang="ja-JP" dirty="0"/>
              <a:t>HDD</a:t>
            </a:r>
            <a:r>
              <a:rPr lang="ja-JP" altLang="en-US" dirty="0"/>
              <a:t>や</a:t>
            </a:r>
            <a:r>
              <a:rPr lang="en-US" altLang="ja-JP" dirty="0"/>
              <a:t>SSD</a:t>
            </a:r>
            <a:r>
              <a:rPr lang="ja-JP" altLang="en-US" dirty="0"/>
              <a:t>など）にどのように格納するかを定義したものです。</a:t>
            </a:r>
            <a:endParaRPr lang="en-US" altLang="ja-JP" dirty="0"/>
          </a:p>
          <a:p>
            <a:endParaRPr lang="en-US" altLang="ja-JP" dirty="0"/>
          </a:p>
          <a:p>
            <a:r>
              <a:rPr lang="ja-JP" altLang="en-US" dirty="0"/>
              <a:t>データを扱う人間は、概念スキーマや外部スキーマを通してデータを閲覧するため、内部スキーマを直接見る必要はありません。</a:t>
            </a:r>
            <a:endParaRPr lang="en-US" altLang="ja-JP" dirty="0"/>
          </a:p>
          <a:p>
            <a:r>
              <a:rPr lang="ja-JP" altLang="en-US" dirty="0"/>
              <a:t>我々が欲しいものはデータベースから抽出した必要なデータだけです。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そのため、コンピュータの中でデータがどのように配置されているかなど、知ってもあまり意味はないでしょう。</a:t>
            </a:r>
            <a:endParaRPr lang="en-US" altLang="ja-JP" dirty="0"/>
          </a:p>
          <a:p>
            <a:endParaRPr lang="en-US" altLang="ja-JP" dirty="0"/>
          </a:p>
          <a:p>
            <a:r>
              <a:rPr lang="ja-JP" altLang="en-US" dirty="0"/>
              <a:t>しかし、外部スキーマ、概念スキーマ、内部スキーマの関係は理解しておいてください。</a:t>
            </a:r>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7</a:t>
            </a:fld>
            <a:endParaRPr kumimoji="1" lang="ja-JP" altLang="en-US"/>
          </a:p>
        </p:txBody>
      </p:sp>
    </p:spTree>
    <p:extLst>
      <p:ext uri="{BB962C8B-B14F-4D97-AF65-F5344CB8AC3E}">
        <p14:creationId xmlns:p14="http://schemas.microsoft.com/office/powerpoint/2010/main" val="3257294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t>データベース管理システムは、複数の利用者で大量のデータを共同利用できるように管理するソフトウェアのことです。</a:t>
            </a:r>
            <a:endParaRPr lang="en-US" altLang="ja-JP" b="0" dirty="0"/>
          </a:p>
          <a:p>
            <a:r>
              <a:rPr lang="ja-JP" altLang="en-US" b="0" dirty="0"/>
              <a:t>多くの利用者がデータベースに直接アクセスした場合、データの不整合や不具合が発生します。</a:t>
            </a:r>
            <a:endParaRPr lang="en-US" altLang="ja-JP" b="0" dirty="0"/>
          </a:p>
          <a:p>
            <a:r>
              <a:rPr lang="ja-JP" altLang="en-US" b="0" dirty="0"/>
              <a:t>そのため、</a:t>
            </a:r>
            <a:r>
              <a:rPr lang="en-US" altLang="ja-JP" b="0" dirty="0"/>
              <a:t>DBMS</a:t>
            </a:r>
            <a:r>
              <a:rPr lang="ja-JP" altLang="en-US" b="0" dirty="0"/>
              <a:t>を通じてデータベースへアクセスします。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8</a:t>
            </a:fld>
            <a:endParaRPr kumimoji="1" lang="ja-JP" altLang="en-US"/>
          </a:p>
        </p:txBody>
      </p:sp>
    </p:spTree>
    <p:extLst>
      <p:ext uri="{BB962C8B-B14F-4D97-AF65-F5344CB8AC3E}">
        <p14:creationId xmlns:p14="http://schemas.microsoft.com/office/powerpoint/2010/main" val="328136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t>E-R</a:t>
            </a:r>
            <a:r>
              <a:rPr lang="ja-JP" altLang="en-US" b="0" dirty="0"/>
              <a:t>図は、象業務を構成する実体と、実体間の関連を表した図のことを言います</a:t>
            </a:r>
            <a:endParaRPr lang="en-US" altLang="ja-JP" b="0" dirty="0"/>
          </a:p>
          <a:p>
            <a:endParaRPr lang="en-US" altLang="ja-JP" b="0" dirty="0"/>
          </a:p>
          <a:p>
            <a:r>
              <a:rPr lang="en-US" altLang="ja-JP" b="0" dirty="0"/>
              <a:t>Entity</a:t>
            </a:r>
            <a:r>
              <a:rPr lang="ja-JP" altLang="en-US" b="0" dirty="0"/>
              <a:t>は日本語で訳した場合、“実体”、“存在する物”などの抽象的な言葉に置き換えられます。</a:t>
            </a:r>
            <a:endParaRPr lang="en-US" altLang="ja-JP" b="0" dirty="0"/>
          </a:p>
          <a:p>
            <a:r>
              <a:rPr lang="ja-JP" altLang="en-US" b="0" dirty="0"/>
              <a:t>もしあなたが自身の部屋にいたならば、</a:t>
            </a:r>
            <a:r>
              <a:rPr lang="en-US" altLang="ja-JP" b="0" dirty="0"/>
              <a:t>Entity</a:t>
            </a:r>
            <a:r>
              <a:rPr lang="ja-JP" altLang="en-US" b="0" dirty="0"/>
              <a:t>は“机”、“パソコン”、“ベッド”、“ボールペン”などが当てはまりまする。</a:t>
            </a:r>
            <a:endParaRPr lang="en-US" altLang="ja-JP" b="0" dirty="0"/>
          </a:p>
          <a:p>
            <a:r>
              <a:rPr lang="ja-JP" altLang="en-US" b="0" dirty="0"/>
              <a:t>あなたが仕事中ならば、</a:t>
            </a:r>
            <a:r>
              <a:rPr lang="en-US" altLang="ja-JP" b="0" dirty="0"/>
              <a:t>Entity</a:t>
            </a:r>
            <a:r>
              <a:rPr lang="ja-JP" altLang="en-US" b="0" dirty="0"/>
              <a:t>は“会社”、“上司からの指示”、“顧客からの注文”などが当てはまります。</a:t>
            </a:r>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9</a:t>
            </a:fld>
            <a:endParaRPr kumimoji="1" lang="ja-JP" altLang="en-US"/>
          </a:p>
        </p:txBody>
      </p:sp>
    </p:spTree>
    <p:extLst>
      <p:ext uri="{BB962C8B-B14F-4D97-AF65-F5344CB8AC3E}">
        <p14:creationId xmlns:p14="http://schemas.microsoft.com/office/powerpoint/2010/main" val="3730529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u="none" dirty="0"/>
              <a:t>主キーは、表の中の行を一意に識別するための列のことを言います。</a:t>
            </a:r>
            <a:endParaRPr lang="en-US" altLang="ja-JP" b="0" u="none" dirty="0"/>
          </a:p>
          <a:p>
            <a:endParaRPr lang="en-US" altLang="ja-JP" b="0" u="none" dirty="0"/>
          </a:p>
          <a:p>
            <a:endParaRPr lang="en-US" altLang="ja-JP" b="0" u="none" dirty="0"/>
          </a:p>
          <a:p>
            <a:endParaRPr lang="en-US" altLang="ja-JP" b="0" u="none" dirty="0"/>
          </a:p>
          <a:p>
            <a:endParaRPr lang="en-US" altLang="ja-JP" b="0" u="none"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10</a:t>
            </a:fld>
            <a:endParaRPr kumimoji="1" lang="ja-JP" altLang="en-US"/>
          </a:p>
        </p:txBody>
      </p:sp>
    </p:spTree>
    <p:extLst>
      <p:ext uri="{BB962C8B-B14F-4D97-AF65-F5344CB8AC3E}">
        <p14:creationId xmlns:p14="http://schemas.microsoft.com/office/powerpoint/2010/main" val="935485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a:extLst>
              <a:ext uri="{FF2B5EF4-FFF2-40B4-BE49-F238E27FC236}">
                <a16:creationId xmlns:a16="http://schemas.microsoft.com/office/drawing/2014/main" id="{8424A270-8055-4370-9615-882F33F84876}"/>
              </a:ext>
            </a:extLst>
          </p:cNvPr>
          <p:cNvSpPr>
            <a:spLocks noGrp="1"/>
          </p:cNvSpPr>
          <p:nvPr>
            <p:ph type="dt" sz="half" idx="10"/>
          </p:nvPr>
        </p:nvSpPr>
        <p:spPr/>
        <p:txBody>
          <a:bodyPr/>
          <a:lstStyle/>
          <a:p>
            <a:fld id="{20F89E9C-2785-4320-870B-1677101DE577}" type="datetime1">
              <a:rPr kumimoji="1" lang="ja-JP" altLang="en-US" smtClean="0"/>
              <a:t>2024/8/12</a:t>
            </a:fld>
            <a:endParaRPr kumimoji="1" lang="ja-JP" altLang="en-US"/>
          </a:p>
        </p:txBody>
      </p:sp>
      <p:sp>
        <p:nvSpPr>
          <p:cNvPr id="8" name="フッター プレースホルダー 7">
            <a:extLst>
              <a:ext uri="{FF2B5EF4-FFF2-40B4-BE49-F238E27FC236}">
                <a16:creationId xmlns:a16="http://schemas.microsoft.com/office/drawing/2014/main" id="{3449C893-CDE3-4C09-B122-962936279D6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0872279-E7CA-48F4-AEB0-804865E80486}"/>
              </a:ext>
            </a:extLst>
          </p:cNvPr>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85024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F17F54-C2E2-44C7-987D-3FA0AB7247C4}" type="datetime1">
              <a:rPr kumimoji="1" lang="ja-JP" altLang="en-US" smtClean="0"/>
              <a:t>2024/8/12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199998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88DD37-EFCE-4898-9C5E-9E441BC45B20}" type="datetime1">
              <a:rPr kumimoji="1" lang="ja-JP" altLang="en-US" smtClean="0"/>
              <a:t>2024/8/12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48984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0491D8-D4FA-4AEC-B078-7D46B0E85530}" type="datetime1">
              <a:rPr kumimoji="1" lang="ja-JP" altLang="en-US" smtClean="0"/>
              <a:t>2024/8/12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79823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D9FCCD-23AD-463C-875B-D5B6FCECC67D}" type="datetime1">
              <a:rPr kumimoji="1" lang="ja-JP" altLang="en-US" smtClean="0"/>
              <a:t>2024/8/12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22373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D8CFC79-95FF-471B-AA29-3B3C79D90FEE}" type="datetime1">
              <a:rPr kumimoji="1" lang="ja-JP" altLang="en-US" smtClean="0"/>
              <a:t>2024/8/12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0831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C55ED30-B938-41B2-8DF5-0373AEF48668}" type="datetime1">
              <a:rPr kumimoji="1" lang="ja-JP" altLang="en-US" smtClean="0"/>
              <a:t>2024/8/12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514253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B229B1C-D6D1-47A6-A912-42EE111E52C2}" type="datetime1">
              <a:rPr kumimoji="1" lang="ja-JP" altLang="en-US" smtClean="0"/>
              <a:t>2024/8/12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93364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2CE55E-E1DD-4BED-847D-74005574F34A}" type="datetime1">
              <a:rPr kumimoji="1" lang="ja-JP" altLang="en-US" smtClean="0"/>
              <a:t>2024/8/12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07617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3E062F-103C-4713-9B79-66C20B5F9625}" type="datetime1">
              <a:rPr kumimoji="1" lang="ja-JP" altLang="en-US" smtClean="0"/>
              <a:t>2024/8/12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49288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2D4004-FCAD-4116-B57D-50D09041A5E0}" type="datetime1">
              <a:rPr kumimoji="1" lang="ja-JP" altLang="en-US" smtClean="0"/>
              <a:t>2024/8/12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28649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405D6-644B-4BF8-9075-7350A23EB435}" type="datetime1">
              <a:rPr kumimoji="1" lang="ja-JP" altLang="en-US" smtClean="0"/>
              <a:t>2024/8/12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321785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sqlbolt.com/" TargetMode="External"/><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データベース技術</a:t>
            </a:r>
            <a:br>
              <a:rPr lang="en-US" altLang="ja-JP" dirty="0"/>
            </a:b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FA2DC25-A550-43E6-AF98-8358ED7395B9}"/>
              </a:ext>
            </a:extLst>
          </p:cNvPr>
          <p:cNvSpPr>
            <a:spLocks noGrp="1"/>
          </p:cNvSpPr>
          <p:nvPr>
            <p:ph type="sldNum" sz="quarter" idx="12"/>
          </p:nvPr>
        </p:nvSpPr>
        <p:spPr/>
        <p:txBody>
          <a:bodyPr/>
          <a:lstStyle/>
          <a:p>
            <a:fld id="{F8DEEB91-50FB-4D13-8684-2052AAEB8771}" type="slidenum">
              <a:rPr kumimoji="1" lang="ja-JP" altLang="en-US" smtClean="0"/>
              <a:t>1</a:t>
            </a:fld>
            <a:endParaRPr kumimoji="1" lang="ja-JP" altLang="en-US"/>
          </a:p>
        </p:txBody>
      </p:sp>
    </p:spTree>
    <p:extLst>
      <p:ext uri="{BB962C8B-B14F-4D97-AF65-F5344CB8AC3E}">
        <p14:creationId xmlns:p14="http://schemas.microsoft.com/office/powerpoint/2010/main" val="1707005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データベース設計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10</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646331"/>
          </a:xfrm>
          <a:prstGeom prst="rect">
            <a:avLst/>
          </a:prstGeom>
          <a:noFill/>
        </p:spPr>
        <p:txBody>
          <a:bodyPr wrap="square" rtlCol="0">
            <a:spAutoFit/>
          </a:bodyPr>
          <a:lstStyle/>
          <a:p>
            <a:r>
              <a:rPr lang="ja-JP" altLang="en-US" b="1" dirty="0"/>
              <a:t>表の設計</a:t>
            </a:r>
            <a:endParaRPr lang="en-US" altLang="ja-JP" b="1" dirty="0"/>
          </a:p>
          <a:p>
            <a:r>
              <a:rPr lang="ja-JP" altLang="en-US" dirty="0"/>
              <a:t>主キーは、</a:t>
            </a:r>
            <a:r>
              <a:rPr lang="ja-JP" altLang="en-US" u="sng" dirty="0"/>
              <a:t>表の中の行を一意に識別するための列</a:t>
            </a:r>
            <a:r>
              <a:rPr lang="ja-JP" altLang="en-US" dirty="0"/>
              <a:t>のこと。</a:t>
            </a:r>
            <a:endParaRPr lang="en-US" altLang="ja-JP" dirty="0"/>
          </a:p>
        </p:txBody>
      </p:sp>
      <p:graphicFrame>
        <p:nvGraphicFramePr>
          <p:cNvPr id="5" name="表 23">
            <a:extLst>
              <a:ext uri="{FF2B5EF4-FFF2-40B4-BE49-F238E27FC236}">
                <a16:creationId xmlns:a16="http://schemas.microsoft.com/office/drawing/2014/main" id="{2DFFE330-C5CE-1972-5691-753706720811}"/>
              </a:ext>
            </a:extLst>
          </p:cNvPr>
          <p:cNvGraphicFramePr>
            <a:graphicFrameLocks noGrp="1"/>
          </p:cNvGraphicFramePr>
          <p:nvPr>
            <p:extLst>
              <p:ext uri="{D42A27DB-BD31-4B8C-83A1-F6EECF244321}">
                <p14:modId xmlns:p14="http://schemas.microsoft.com/office/powerpoint/2010/main" val="2295380389"/>
              </p:ext>
            </p:extLst>
          </p:nvPr>
        </p:nvGraphicFramePr>
        <p:xfrm>
          <a:off x="689426" y="2215038"/>
          <a:ext cx="9053289" cy="1691640"/>
        </p:xfrm>
        <a:graphic>
          <a:graphicData uri="http://schemas.openxmlformats.org/drawingml/2006/table">
            <a:tbl>
              <a:tblPr firstRow="1" bandRow="1">
                <a:tableStyleId>{5940675A-B579-460E-94D1-54222C63F5DA}</a:tableStyleId>
              </a:tblPr>
              <a:tblGrid>
                <a:gridCol w="1293327">
                  <a:extLst>
                    <a:ext uri="{9D8B030D-6E8A-4147-A177-3AD203B41FA5}">
                      <a16:colId xmlns:a16="http://schemas.microsoft.com/office/drawing/2014/main" val="1649491291"/>
                    </a:ext>
                  </a:extLst>
                </a:gridCol>
                <a:gridCol w="1293327">
                  <a:extLst>
                    <a:ext uri="{9D8B030D-6E8A-4147-A177-3AD203B41FA5}">
                      <a16:colId xmlns:a16="http://schemas.microsoft.com/office/drawing/2014/main" val="2994853735"/>
                    </a:ext>
                  </a:extLst>
                </a:gridCol>
                <a:gridCol w="1293327">
                  <a:extLst>
                    <a:ext uri="{9D8B030D-6E8A-4147-A177-3AD203B41FA5}">
                      <a16:colId xmlns:a16="http://schemas.microsoft.com/office/drawing/2014/main" val="2261399001"/>
                    </a:ext>
                  </a:extLst>
                </a:gridCol>
                <a:gridCol w="1293327">
                  <a:extLst>
                    <a:ext uri="{9D8B030D-6E8A-4147-A177-3AD203B41FA5}">
                      <a16:colId xmlns:a16="http://schemas.microsoft.com/office/drawing/2014/main" val="3361670058"/>
                    </a:ext>
                  </a:extLst>
                </a:gridCol>
                <a:gridCol w="1293327">
                  <a:extLst>
                    <a:ext uri="{9D8B030D-6E8A-4147-A177-3AD203B41FA5}">
                      <a16:colId xmlns:a16="http://schemas.microsoft.com/office/drawing/2014/main" val="2490938910"/>
                    </a:ext>
                  </a:extLst>
                </a:gridCol>
                <a:gridCol w="1293327">
                  <a:extLst>
                    <a:ext uri="{9D8B030D-6E8A-4147-A177-3AD203B41FA5}">
                      <a16:colId xmlns:a16="http://schemas.microsoft.com/office/drawing/2014/main" val="1931355250"/>
                    </a:ext>
                  </a:extLst>
                </a:gridCol>
                <a:gridCol w="1293327">
                  <a:extLst>
                    <a:ext uri="{9D8B030D-6E8A-4147-A177-3AD203B41FA5}">
                      <a16:colId xmlns:a16="http://schemas.microsoft.com/office/drawing/2014/main" val="2230844935"/>
                    </a:ext>
                  </a:extLst>
                </a:gridCol>
              </a:tblGrid>
              <a:tr h="370840">
                <a:tc>
                  <a:txBody>
                    <a:bodyPr/>
                    <a:lstStyle/>
                    <a:p>
                      <a:pPr algn="ctr"/>
                      <a:r>
                        <a:rPr kumimoji="1" lang="ja-JP" altLang="en-US" sz="1600" dirty="0"/>
                        <a:t>名前</a:t>
                      </a:r>
                    </a:p>
                  </a:txBody>
                  <a:tcPr anchor="ctr"/>
                </a:tc>
                <a:tc>
                  <a:txBody>
                    <a:bodyPr/>
                    <a:lstStyle/>
                    <a:p>
                      <a:pPr algn="ctr"/>
                      <a:r>
                        <a:rPr kumimoji="1" lang="ja-JP" altLang="en-US" sz="1600" dirty="0"/>
                        <a:t>種別</a:t>
                      </a:r>
                    </a:p>
                  </a:txBody>
                  <a:tcPr anchor="ctr"/>
                </a:tc>
                <a:tc>
                  <a:txBody>
                    <a:bodyPr/>
                    <a:lstStyle/>
                    <a:p>
                      <a:pPr algn="ctr"/>
                      <a:r>
                        <a:rPr kumimoji="1" lang="ja-JP" altLang="en-US" sz="1600" dirty="0"/>
                        <a:t>年齢</a:t>
                      </a:r>
                    </a:p>
                  </a:txBody>
                  <a:tcPr anchor="ctr"/>
                </a:tc>
                <a:tc>
                  <a:txBody>
                    <a:bodyPr/>
                    <a:lstStyle/>
                    <a:p>
                      <a:pPr algn="ctr"/>
                      <a:r>
                        <a:rPr kumimoji="1" lang="ja-JP" altLang="en-US" sz="1600" dirty="0"/>
                        <a:t>去勢したか</a:t>
                      </a:r>
                    </a:p>
                  </a:txBody>
                  <a:tcPr anchor="ctr"/>
                </a:tc>
                <a:tc>
                  <a:txBody>
                    <a:bodyPr/>
                    <a:lstStyle/>
                    <a:p>
                      <a:pPr algn="ctr"/>
                      <a:r>
                        <a:rPr kumimoji="1" lang="ja-JP" altLang="en-US" sz="1600" dirty="0"/>
                        <a:t>爪の除去</a:t>
                      </a:r>
                    </a:p>
                  </a:txBody>
                  <a:tcPr anchor="ctr"/>
                </a:tc>
                <a:tc>
                  <a:txBody>
                    <a:bodyPr/>
                    <a:lstStyle/>
                    <a:p>
                      <a:pPr algn="ctr"/>
                      <a:r>
                        <a:rPr kumimoji="1" lang="ja-JP" altLang="en-US" sz="1600" dirty="0"/>
                        <a:t>ライセンス</a:t>
                      </a:r>
                    </a:p>
                  </a:txBody>
                  <a:tcPr anchor="ctr"/>
                </a:tc>
                <a:tc>
                  <a:txBody>
                    <a:bodyPr/>
                    <a:lstStyle/>
                    <a:p>
                      <a:pPr algn="ctr"/>
                      <a:r>
                        <a:rPr kumimoji="1" lang="ja-JP" altLang="en-US" sz="1600" dirty="0"/>
                        <a:t>飼い主</a:t>
                      </a:r>
                    </a:p>
                  </a:txBody>
                  <a:tcPr anchor="ctr"/>
                </a:tc>
                <a:extLst>
                  <a:ext uri="{0D108BD9-81ED-4DB2-BD59-A6C34878D82A}">
                    <a16:rowId xmlns:a16="http://schemas.microsoft.com/office/drawing/2014/main" val="533143591"/>
                  </a:ext>
                </a:extLst>
              </a:tr>
              <a:tr h="370840">
                <a:tc>
                  <a:txBody>
                    <a:bodyPr/>
                    <a:lstStyle/>
                    <a:p>
                      <a:pPr algn="ctr"/>
                      <a:r>
                        <a:rPr kumimoji="1" lang="en-US" altLang="ja-JP" sz="1600" dirty="0"/>
                        <a:t>Izzy</a:t>
                      </a:r>
                      <a:endParaRPr kumimoji="1" lang="ja-JP" altLang="en-US" sz="1600" dirty="0"/>
                    </a:p>
                  </a:txBody>
                  <a:tcPr anchor="ctr"/>
                </a:tc>
                <a:tc>
                  <a:txBody>
                    <a:bodyPr/>
                    <a:lstStyle/>
                    <a:p>
                      <a:pPr algn="ctr"/>
                      <a:r>
                        <a:rPr kumimoji="1" lang="en-US" altLang="ja-JP" sz="1600" dirty="0"/>
                        <a:t>Siamese</a:t>
                      </a:r>
                      <a:endParaRPr kumimoji="1" lang="ja-JP" altLang="en-US" sz="1600" dirty="0"/>
                    </a:p>
                  </a:txBody>
                  <a:tcPr anchor="ctr"/>
                </a:tc>
                <a:tc>
                  <a:txBody>
                    <a:bodyPr/>
                    <a:lstStyle/>
                    <a:p>
                      <a:pPr algn="ctr"/>
                      <a:r>
                        <a:rPr kumimoji="1" lang="en-US" altLang="ja-JP" sz="1600" dirty="0"/>
                        <a:t>6</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no</a:t>
                      </a:r>
                      <a:endParaRPr kumimoji="1" lang="ja-JP" altLang="en-US" sz="1600" dirty="0"/>
                    </a:p>
                  </a:txBody>
                  <a:tcPr anchor="ctr"/>
                </a:tc>
                <a:tc>
                  <a:txBody>
                    <a:bodyPr/>
                    <a:lstStyle/>
                    <a:p>
                      <a:pPr algn="ctr"/>
                      <a:r>
                        <a:rPr kumimoji="1" lang="en-US" altLang="ja-JP" sz="1600" dirty="0"/>
                        <a:t>04mis4v69f</a:t>
                      </a:r>
                      <a:endParaRPr kumimoji="1" lang="ja-JP" altLang="en-US" sz="1600" dirty="0"/>
                    </a:p>
                  </a:txBody>
                  <a:tcPr anchor="ctr"/>
                </a:tc>
                <a:tc>
                  <a:txBody>
                    <a:bodyPr/>
                    <a:lstStyle/>
                    <a:p>
                      <a:pPr algn="ctr"/>
                      <a:r>
                        <a:rPr lang="en-US" altLang="ja-JP" sz="1600" dirty="0"/>
                        <a:t>John Smith</a:t>
                      </a:r>
                      <a:endParaRPr kumimoji="1" lang="ja-JP" altLang="en-US" sz="1600" dirty="0"/>
                    </a:p>
                  </a:txBody>
                  <a:tcPr anchor="ctr"/>
                </a:tc>
                <a:extLst>
                  <a:ext uri="{0D108BD9-81ED-4DB2-BD59-A6C34878D82A}">
                    <a16:rowId xmlns:a16="http://schemas.microsoft.com/office/drawing/2014/main" val="1056509004"/>
                  </a:ext>
                </a:extLst>
              </a:tr>
              <a:tr h="370840">
                <a:tc>
                  <a:txBody>
                    <a:bodyPr/>
                    <a:lstStyle/>
                    <a:p>
                      <a:pPr algn="ctr"/>
                      <a:r>
                        <a:rPr lang="en-US" altLang="ja-JP" sz="1600" dirty="0"/>
                        <a:t>Cleo</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t>American shorthair</a:t>
                      </a:r>
                    </a:p>
                  </a:txBody>
                  <a:tcPr anchor="ctr"/>
                </a:tc>
                <a:tc>
                  <a:txBody>
                    <a:bodyPr/>
                    <a:lstStyle/>
                    <a:p>
                      <a:pPr algn="ctr"/>
                      <a:r>
                        <a:rPr kumimoji="1" lang="en-US" altLang="ja-JP" sz="1600" dirty="0"/>
                        <a:t>3</a:t>
                      </a:r>
                      <a:endParaRPr kumimoji="1" lang="ja-JP" altLang="en-US" sz="1600" dirty="0"/>
                    </a:p>
                  </a:txBody>
                  <a:tcPr anchor="ctr"/>
                </a:tc>
                <a:tc>
                  <a:txBody>
                    <a:bodyPr/>
                    <a:lstStyle/>
                    <a:p>
                      <a:pPr algn="ctr"/>
                      <a:r>
                        <a:rPr kumimoji="1" lang="en-US" altLang="ja-JP" sz="1600" dirty="0"/>
                        <a:t>no</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r9lwguy9sm</a:t>
                      </a:r>
                      <a:endParaRPr kumimoji="1" lang="ja-JP" altLang="en-US" sz="1600" dirty="0"/>
                    </a:p>
                  </a:txBody>
                  <a:tcPr anchor="ctr"/>
                </a:tc>
                <a:tc>
                  <a:txBody>
                    <a:bodyPr/>
                    <a:lstStyle/>
                    <a:p>
                      <a:pPr algn="ctr"/>
                      <a:r>
                        <a:rPr lang="en-US" altLang="ja-JP" sz="1600" dirty="0"/>
                        <a:t>Taylor Swift</a:t>
                      </a:r>
                      <a:endParaRPr kumimoji="1" lang="ja-JP" altLang="en-US" sz="1600" dirty="0"/>
                    </a:p>
                  </a:txBody>
                  <a:tcPr anchor="ctr"/>
                </a:tc>
                <a:extLst>
                  <a:ext uri="{0D108BD9-81ED-4DB2-BD59-A6C34878D82A}">
                    <a16:rowId xmlns:a16="http://schemas.microsoft.com/office/drawing/2014/main" val="1645737951"/>
                  </a:ext>
                </a:extLst>
              </a:tr>
              <a:tr h="370840">
                <a:tc>
                  <a:txBody>
                    <a:bodyPr/>
                    <a:lstStyle/>
                    <a:p>
                      <a:pPr algn="ctr"/>
                      <a:r>
                        <a:rPr lang="en-US" altLang="ja-JP" sz="1600" dirty="0"/>
                        <a:t>Daisy</a:t>
                      </a:r>
                      <a:endParaRPr kumimoji="1" lang="ja-JP" altLang="en-US" sz="1600" dirty="0"/>
                    </a:p>
                  </a:txBody>
                  <a:tcPr anchor="ctr"/>
                </a:tc>
                <a:tc>
                  <a:txBody>
                    <a:bodyPr/>
                    <a:lstStyle/>
                    <a:p>
                      <a:pPr algn="ctr"/>
                      <a:r>
                        <a:rPr lang="en-US" altLang="ja-JP" sz="1600" dirty="0"/>
                        <a:t>Bengal </a:t>
                      </a:r>
                      <a:endParaRPr kumimoji="1" lang="ja-JP" altLang="en-US" sz="1600" dirty="0"/>
                    </a:p>
                  </a:txBody>
                  <a:tcPr anchor="ctr"/>
                </a:tc>
                <a:tc>
                  <a:txBody>
                    <a:bodyPr/>
                    <a:lstStyle/>
                    <a:p>
                      <a:pPr algn="ctr"/>
                      <a:r>
                        <a:rPr kumimoji="1" lang="en-US" altLang="ja-JP" sz="1600" dirty="0"/>
                        <a:t>12</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nr92trxjzn</a:t>
                      </a:r>
                      <a:endParaRPr kumimoji="1" lang="ja-JP" altLang="en-US" sz="1600" dirty="0"/>
                    </a:p>
                  </a:txBody>
                  <a:tcPr anchor="ctr"/>
                </a:tc>
                <a:tc>
                  <a:txBody>
                    <a:bodyPr/>
                    <a:lstStyle/>
                    <a:p>
                      <a:pPr algn="ctr"/>
                      <a:r>
                        <a:rPr lang="en-US" altLang="ja-JP" sz="1600" dirty="0"/>
                        <a:t>Abbie Hanks</a:t>
                      </a:r>
                      <a:endParaRPr kumimoji="1" lang="ja-JP" altLang="en-US" sz="1600" dirty="0"/>
                    </a:p>
                  </a:txBody>
                  <a:tcPr anchor="ctr"/>
                </a:tc>
                <a:extLst>
                  <a:ext uri="{0D108BD9-81ED-4DB2-BD59-A6C34878D82A}">
                    <a16:rowId xmlns:a16="http://schemas.microsoft.com/office/drawing/2014/main" val="2265815079"/>
                  </a:ext>
                </a:extLst>
              </a:tr>
            </a:tbl>
          </a:graphicData>
        </a:graphic>
      </p:graphicFrame>
      <p:sp>
        <p:nvSpPr>
          <p:cNvPr id="6" name="テキスト ボックス 5">
            <a:extLst>
              <a:ext uri="{FF2B5EF4-FFF2-40B4-BE49-F238E27FC236}">
                <a16:creationId xmlns:a16="http://schemas.microsoft.com/office/drawing/2014/main" id="{BF11BA15-E9FB-8509-5E67-809BF59BCA32}"/>
              </a:ext>
            </a:extLst>
          </p:cNvPr>
          <p:cNvSpPr txBox="1"/>
          <p:nvPr/>
        </p:nvSpPr>
        <p:spPr>
          <a:xfrm>
            <a:off x="620486" y="4094202"/>
            <a:ext cx="10961915" cy="2031325"/>
          </a:xfrm>
          <a:prstGeom prst="rect">
            <a:avLst/>
          </a:prstGeom>
          <a:noFill/>
        </p:spPr>
        <p:txBody>
          <a:bodyPr wrap="square" rtlCol="0">
            <a:spAutoFit/>
          </a:bodyPr>
          <a:lstStyle/>
          <a:p>
            <a:r>
              <a:rPr lang="ja-JP" altLang="en-US" dirty="0"/>
              <a:t>先ほど取り上げた上の表では、それぞれのペットのデータがまとめられている。</a:t>
            </a:r>
            <a:endParaRPr lang="en-US" altLang="ja-JP" dirty="0"/>
          </a:p>
          <a:p>
            <a:r>
              <a:rPr lang="ja-JP" altLang="en-US" dirty="0"/>
              <a:t>しかし、もしかしたらとてもよく似たペットのデータが追加されるかもしれない。</a:t>
            </a:r>
            <a:endParaRPr lang="en-US" altLang="ja-JP" dirty="0"/>
          </a:p>
          <a:p>
            <a:endParaRPr lang="en-US" altLang="ja-JP" dirty="0"/>
          </a:p>
          <a:p>
            <a:r>
              <a:rPr lang="ja-JP" altLang="en-US" dirty="0"/>
              <a:t>それぞれのペットに対して固有のキーワードをペットのデータに与えれば区別は可能だろう。</a:t>
            </a:r>
            <a:endParaRPr lang="en-US" altLang="ja-JP" dirty="0"/>
          </a:p>
          <a:p>
            <a:r>
              <a:rPr lang="ja-JP" altLang="en-US" dirty="0"/>
              <a:t>この固有のキーワードが“主キー”と呼ばれるものになる。</a:t>
            </a:r>
            <a:endParaRPr lang="en-US" altLang="ja-JP" dirty="0"/>
          </a:p>
          <a:p>
            <a:endParaRPr lang="en-US" altLang="ja-JP" dirty="0"/>
          </a:p>
          <a:p>
            <a:r>
              <a:rPr lang="ja-JP" altLang="en-US" dirty="0"/>
              <a:t>ライセンスは他のペットと同じ値にはならないならば、主キーになり得るだろう。</a:t>
            </a:r>
            <a:endParaRPr lang="en-US" altLang="ja-JP" dirty="0"/>
          </a:p>
        </p:txBody>
      </p:sp>
    </p:spTree>
    <p:extLst>
      <p:ext uri="{BB962C8B-B14F-4D97-AF65-F5344CB8AC3E}">
        <p14:creationId xmlns:p14="http://schemas.microsoft.com/office/powerpoint/2010/main" val="1268673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データベース設計</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11</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646331"/>
          </a:xfrm>
          <a:prstGeom prst="rect">
            <a:avLst/>
          </a:prstGeom>
          <a:noFill/>
        </p:spPr>
        <p:txBody>
          <a:bodyPr wrap="square" rtlCol="0">
            <a:spAutoFit/>
          </a:bodyPr>
          <a:lstStyle/>
          <a:p>
            <a:r>
              <a:rPr lang="ja-JP" altLang="en-US" b="1" dirty="0"/>
              <a:t>表の設計</a:t>
            </a:r>
            <a:endParaRPr lang="en-US" altLang="ja-JP" b="1" dirty="0"/>
          </a:p>
          <a:p>
            <a:r>
              <a:rPr lang="ja-JP" altLang="en-US" dirty="0"/>
              <a:t>外部キーは、</a:t>
            </a:r>
            <a:r>
              <a:rPr lang="ja-JP" altLang="en-US" u="sng" dirty="0"/>
              <a:t>他の表の主キーを参照している列</a:t>
            </a:r>
            <a:r>
              <a:rPr lang="ja-JP" altLang="en-US" dirty="0"/>
              <a:t>のこと。</a:t>
            </a:r>
            <a:endParaRPr lang="en-US" altLang="ja-JP" dirty="0"/>
          </a:p>
        </p:txBody>
      </p:sp>
      <p:graphicFrame>
        <p:nvGraphicFramePr>
          <p:cNvPr id="5" name="表 23">
            <a:extLst>
              <a:ext uri="{FF2B5EF4-FFF2-40B4-BE49-F238E27FC236}">
                <a16:creationId xmlns:a16="http://schemas.microsoft.com/office/drawing/2014/main" id="{2DFFE330-C5CE-1972-5691-753706720811}"/>
              </a:ext>
            </a:extLst>
          </p:cNvPr>
          <p:cNvGraphicFramePr>
            <a:graphicFrameLocks noGrp="1"/>
          </p:cNvGraphicFramePr>
          <p:nvPr>
            <p:extLst>
              <p:ext uri="{D42A27DB-BD31-4B8C-83A1-F6EECF244321}">
                <p14:modId xmlns:p14="http://schemas.microsoft.com/office/powerpoint/2010/main" val="3199127095"/>
              </p:ext>
            </p:extLst>
          </p:nvPr>
        </p:nvGraphicFramePr>
        <p:xfrm>
          <a:off x="1082764" y="2481800"/>
          <a:ext cx="5013236" cy="1483360"/>
        </p:xfrm>
        <a:graphic>
          <a:graphicData uri="http://schemas.openxmlformats.org/drawingml/2006/table">
            <a:tbl>
              <a:tblPr firstRow="1" bandRow="1">
                <a:tableStyleId>{5940675A-B579-460E-94D1-54222C63F5DA}</a:tableStyleId>
              </a:tblPr>
              <a:tblGrid>
                <a:gridCol w="1253309">
                  <a:extLst>
                    <a:ext uri="{9D8B030D-6E8A-4147-A177-3AD203B41FA5}">
                      <a16:colId xmlns:a16="http://schemas.microsoft.com/office/drawing/2014/main" val="114363566"/>
                    </a:ext>
                  </a:extLst>
                </a:gridCol>
                <a:gridCol w="1253309">
                  <a:extLst>
                    <a:ext uri="{9D8B030D-6E8A-4147-A177-3AD203B41FA5}">
                      <a16:colId xmlns:a16="http://schemas.microsoft.com/office/drawing/2014/main" val="1649491291"/>
                    </a:ext>
                  </a:extLst>
                </a:gridCol>
                <a:gridCol w="1253309">
                  <a:extLst>
                    <a:ext uri="{9D8B030D-6E8A-4147-A177-3AD203B41FA5}">
                      <a16:colId xmlns:a16="http://schemas.microsoft.com/office/drawing/2014/main" val="2994853735"/>
                    </a:ext>
                  </a:extLst>
                </a:gridCol>
                <a:gridCol w="1253309">
                  <a:extLst>
                    <a:ext uri="{9D8B030D-6E8A-4147-A177-3AD203B41FA5}">
                      <a16:colId xmlns:a16="http://schemas.microsoft.com/office/drawing/2014/main" val="2261399001"/>
                    </a:ext>
                  </a:extLst>
                </a:gridCol>
              </a:tblGrid>
              <a:tr h="370840">
                <a:tc>
                  <a:txBody>
                    <a:bodyPr/>
                    <a:lstStyle/>
                    <a:p>
                      <a:pPr algn="ctr"/>
                      <a:r>
                        <a:rPr kumimoji="1" lang="ja-JP" altLang="en-US" sz="1600" dirty="0"/>
                        <a:t>社員コード</a:t>
                      </a:r>
                    </a:p>
                  </a:txBody>
                  <a:tcPr anchor="ctr"/>
                </a:tc>
                <a:tc>
                  <a:txBody>
                    <a:bodyPr/>
                    <a:lstStyle/>
                    <a:p>
                      <a:pPr algn="ctr"/>
                      <a:r>
                        <a:rPr kumimoji="1" lang="ja-JP" altLang="en-US" sz="1600" dirty="0"/>
                        <a:t>名前</a:t>
                      </a:r>
                    </a:p>
                  </a:txBody>
                  <a:tcPr anchor="ctr"/>
                </a:tc>
                <a:tc>
                  <a:txBody>
                    <a:bodyPr/>
                    <a:lstStyle/>
                    <a:p>
                      <a:pPr algn="ctr"/>
                      <a:r>
                        <a:rPr kumimoji="1" lang="ja-JP" altLang="en-US" sz="1600" dirty="0"/>
                        <a:t>部署コード</a:t>
                      </a:r>
                    </a:p>
                  </a:txBody>
                  <a:tcPr anchor="ctr"/>
                </a:tc>
                <a:tc>
                  <a:txBody>
                    <a:bodyPr/>
                    <a:lstStyle/>
                    <a:p>
                      <a:pPr algn="ctr"/>
                      <a:r>
                        <a:rPr kumimoji="1" lang="ja-JP" altLang="en-US" sz="1600" dirty="0"/>
                        <a:t>給料</a:t>
                      </a:r>
                    </a:p>
                  </a:txBody>
                  <a:tcPr anchor="ctr"/>
                </a:tc>
                <a:extLst>
                  <a:ext uri="{0D108BD9-81ED-4DB2-BD59-A6C34878D82A}">
                    <a16:rowId xmlns:a16="http://schemas.microsoft.com/office/drawing/2014/main" val="533143591"/>
                  </a:ext>
                </a:extLst>
              </a:tr>
              <a:tr h="370840">
                <a:tc>
                  <a:txBody>
                    <a:bodyPr/>
                    <a:lstStyle/>
                    <a:p>
                      <a:pPr algn="ctr"/>
                      <a:r>
                        <a:rPr kumimoji="1" lang="en-US" altLang="ja-JP" sz="1600" dirty="0"/>
                        <a:t>10010</a:t>
                      </a:r>
                      <a:endParaRPr kumimoji="1" lang="ja-JP" altLang="en-US" sz="1600" dirty="0"/>
                    </a:p>
                  </a:txBody>
                  <a:tcPr anchor="ctr"/>
                </a:tc>
                <a:tc>
                  <a:txBody>
                    <a:bodyPr/>
                    <a:lstStyle/>
                    <a:p>
                      <a:pPr algn="ctr"/>
                      <a:r>
                        <a:rPr kumimoji="1" lang="ja-JP" altLang="en-US" sz="1600" dirty="0"/>
                        <a:t>伊藤幸子</a:t>
                      </a:r>
                    </a:p>
                  </a:txBody>
                  <a:tcPr anchor="ctr"/>
                </a:tc>
                <a:tc>
                  <a:txBody>
                    <a:bodyPr/>
                    <a:lstStyle/>
                    <a:p>
                      <a:pPr algn="ctr"/>
                      <a:r>
                        <a:rPr kumimoji="1" lang="en-US" altLang="ja-JP" sz="1600" dirty="0"/>
                        <a:t>101</a:t>
                      </a:r>
                      <a:endParaRPr kumimoji="1" lang="ja-JP" altLang="en-US" sz="1600" dirty="0"/>
                    </a:p>
                  </a:txBody>
                  <a:tcPr anchor="ctr"/>
                </a:tc>
                <a:tc>
                  <a:txBody>
                    <a:bodyPr/>
                    <a:lstStyle/>
                    <a:p>
                      <a:pPr algn="ctr"/>
                      <a:r>
                        <a:rPr kumimoji="1" lang="en-US" altLang="ja-JP" sz="1600" dirty="0"/>
                        <a:t>200,000</a:t>
                      </a:r>
                      <a:endParaRPr kumimoji="1" lang="ja-JP" altLang="en-US" sz="1600" dirty="0"/>
                    </a:p>
                  </a:txBody>
                  <a:tcPr anchor="ctr"/>
                </a:tc>
                <a:extLst>
                  <a:ext uri="{0D108BD9-81ED-4DB2-BD59-A6C34878D82A}">
                    <a16:rowId xmlns:a16="http://schemas.microsoft.com/office/drawing/2014/main" val="1056509004"/>
                  </a:ext>
                </a:extLst>
              </a:tr>
              <a:tr h="370840">
                <a:tc>
                  <a:txBody>
                    <a:bodyPr/>
                    <a:lstStyle/>
                    <a:p>
                      <a:pPr algn="ctr"/>
                      <a:r>
                        <a:rPr kumimoji="1" lang="en-US" altLang="ja-JP" sz="1600" dirty="0"/>
                        <a:t>10020</a:t>
                      </a:r>
                      <a:endParaRPr kumimoji="1" lang="ja-JP" altLang="en-US" sz="1600" dirty="0"/>
                    </a:p>
                  </a:txBody>
                  <a:tcPr anchor="ctr"/>
                </a:tc>
                <a:tc>
                  <a:txBody>
                    <a:bodyPr/>
                    <a:lstStyle/>
                    <a:p>
                      <a:pPr algn="ctr"/>
                      <a:r>
                        <a:rPr kumimoji="1" lang="ja-JP" altLang="en-US" sz="1600" dirty="0"/>
                        <a:t>斉藤栄一</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t>201</a:t>
                      </a:r>
                    </a:p>
                  </a:txBody>
                  <a:tcPr anchor="ctr"/>
                </a:tc>
                <a:tc>
                  <a:txBody>
                    <a:bodyPr/>
                    <a:lstStyle/>
                    <a:p>
                      <a:pPr algn="ctr"/>
                      <a:r>
                        <a:rPr kumimoji="1" lang="en-US" altLang="ja-JP" sz="1600" dirty="0"/>
                        <a:t>300,000</a:t>
                      </a:r>
                      <a:endParaRPr kumimoji="1" lang="ja-JP" altLang="en-US" sz="1600" dirty="0"/>
                    </a:p>
                  </a:txBody>
                  <a:tcPr anchor="ctr"/>
                </a:tc>
                <a:extLst>
                  <a:ext uri="{0D108BD9-81ED-4DB2-BD59-A6C34878D82A}">
                    <a16:rowId xmlns:a16="http://schemas.microsoft.com/office/drawing/2014/main" val="1645737951"/>
                  </a:ext>
                </a:extLst>
              </a:tr>
              <a:tr h="370840">
                <a:tc>
                  <a:txBody>
                    <a:bodyPr/>
                    <a:lstStyle/>
                    <a:p>
                      <a:pPr algn="ctr"/>
                      <a:r>
                        <a:rPr kumimoji="1" lang="en-US" altLang="ja-JP" sz="1600" dirty="0"/>
                        <a:t>10030</a:t>
                      </a:r>
                      <a:endParaRPr kumimoji="1" lang="ja-JP" altLang="en-US" sz="1600" dirty="0"/>
                    </a:p>
                  </a:txBody>
                  <a:tcPr anchor="ctr"/>
                </a:tc>
                <a:tc>
                  <a:txBody>
                    <a:bodyPr/>
                    <a:lstStyle/>
                    <a:p>
                      <a:pPr algn="ctr"/>
                      <a:r>
                        <a:rPr kumimoji="1" lang="ja-JP" altLang="en-US" sz="1600" dirty="0"/>
                        <a:t>鈴木裕一</a:t>
                      </a:r>
                    </a:p>
                  </a:txBody>
                  <a:tcPr anchor="ctr"/>
                </a:tc>
                <a:tc>
                  <a:txBody>
                    <a:bodyPr/>
                    <a:lstStyle/>
                    <a:p>
                      <a:pPr algn="ctr"/>
                      <a:r>
                        <a:rPr kumimoji="1" lang="en-US" altLang="ja-JP" sz="1600" dirty="0"/>
                        <a:t>101</a:t>
                      </a:r>
                      <a:endParaRPr kumimoji="1" lang="ja-JP" altLang="en-US" sz="1600" dirty="0"/>
                    </a:p>
                  </a:txBody>
                  <a:tcPr anchor="ctr"/>
                </a:tc>
                <a:tc>
                  <a:txBody>
                    <a:bodyPr/>
                    <a:lstStyle/>
                    <a:p>
                      <a:pPr algn="ctr"/>
                      <a:r>
                        <a:rPr kumimoji="1" lang="en-US" altLang="ja-JP" sz="1600" dirty="0"/>
                        <a:t>250,000</a:t>
                      </a:r>
                      <a:endParaRPr kumimoji="1" lang="ja-JP" altLang="en-US" sz="1600" dirty="0"/>
                    </a:p>
                  </a:txBody>
                  <a:tcPr anchor="ctr"/>
                </a:tc>
                <a:extLst>
                  <a:ext uri="{0D108BD9-81ED-4DB2-BD59-A6C34878D82A}">
                    <a16:rowId xmlns:a16="http://schemas.microsoft.com/office/drawing/2014/main" val="2265815079"/>
                  </a:ext>
                </a:extLst>
              </a:tr>
            </a:tbl>
          </a:graphicData>
        </a:graphic>
      </p:graphicFrame>
      <p:sp>
        <p:nvSpPr>
          <p:cNvPr id="6" name="テキスト ボックス 5">
            <a:extLst>
              <a:ext uri="{FF2B5EF4-FFF2-40B4-BE49-F238E27FC236}">
                <a16:creationId xmlns:a16="http://schemas.microsoft.com/office/drawing/2014/main" id="{BF11BA15-E9FB-8509-5E67-809BF59BCA32}"/>
              </a:ext>
            </a:extLst>
          </p:cNvPr>
          <p:cNvSpPr txBox="1"/>
          <p:nvPr/>
        </p:nvSpPr>
        <p:spPr>
          <a:xfrm>
            <a:off x="620486" y="4094202"/>
            <a:ext cx="10961915" cy="2585323"/>
          </a:xfrm>
          <a:prstGeom prst="rect">
            <a:avLst/>
          </a:prstGeom>
          <a:noFill/>
        </p:spPr>
        <p:txBody>
          <a:bodyPr wrap="square" rtlCol="0">
            <a:spAutoFit/>
          </a:bodyPr>
          <a:lstStyle/>
          <a:p>
            <a:r>
              <a:rPr lang="ja-JP" altLang="en-US" dirty="0"/>
              <a:t>今度は異なる</a:t>
            </a:r>
            <a:r>
              <a:rPr lang="en-US" altLang="ja-JP" dirty="0"/>
              <a:t>2</a:t>
            </a:r>
            <a:r>
              <a:rPr lang="ja-JP" altLang="en-US" dirty="0"/>
              <a:t>つの種類のデータベースがある場合を考える。</a:t>
            </a:r>
            <a:endParaRPr lang="en-US" altLang="ja-JP" dirty="0"/>
          </a:p>
          <a:p>
            <a:r>
              <a:rPr lang="ja-JP" altLang="en-US" dirty="0"/>
              <a:t>これら</a:t>
            </a:r>
            <a:r>
              <a:rPr lang="en-US" altLang="ja-JP" dirty="0"/>
              <a:t>2</a:t>
            </a:r>
            <a:r>
              <a:rPr lang="ja-JP" altLang="en-US" dirty="0"/>
              <a:t>つのデータベースを関連させるにはどうしたら良いか。</a:t>
            </a:r>
            <a:endParaRPr lang="en-US" altLang="ja-JP" dirty="0"/>
          </a:p>
          <a:p>
            <a:r>
              <a:rPr lang="ja-JP" altLang="en-US" dirty="0"/>
              <a:t>つまり、社員それぞれはどこの部署に所属しているのだろうか。</a:t>
            </a:r>
            <a:endParaRPr lang="en-US" altLang="ja-JP" dirty="0"/>
          </a:p>
          <a:p>
            <a:r>
              <a:rPr lang="ja-JP" altLang="en-US" dirty="0"/>
              <a:t>“外部キー”は他の表に入力されているデータを調べるためのものである。</a:t>
            </a:r>
            <a:endParaRPr lang="en-US" altLang="ja-JP" dirty="0"/>
          </a:p>
          <a:p>
            <a:endParaRPr lang="en-US" altLang="ja-JP" dirty="0"/>
          </a:p>
          <a:p>
            <a:r>
              <a:rPr lang="ja-JP" altLang="en-US" dirty="0"/>
              <a:t>社員それぞれの表に部署名を記載すれば良いという疑問は当然思い付くだろう。</a:t>
            </a:r>
            <a:endParaRPr lang="en-US" altLang="ja-JP" dirty="0"/>
          </a:p>
          <a:p>
            <a:r>
              <a:rPr lang="ja-JP" altLang="en-US" dirty="0"/>
              <a:t>しかし、部署のメンバーがそのままで部署名だけが変わるような場合を考えて欲しい。</a:t>
            </a:r>
            <a:endParaRPr lang="en-US" altLang="ja-JP" dirty="0"/>
          </a:p>
          <a:p>
            <a:r>
              <a:rPr lang="ja-JP" altLang="en-US" dirty="0"/>
              <a:t>一人ひとりの部署名を書き換えることは、とても大変だろう。</a:t>
            </a:r>
            <a:endParaRPr lang="en-US" altLang="ja-JP" dirty="0"/>
          </a:p>
          <a:p>
            <a:r>
              <a:rPr lang="ja-JP" altLang="en-US" dirty="0"/>
              <a:t>部署表のデータを入れ替えた方が、書き換える時間もかからず入力を間違えることも無い。</a:t>
            </a:r>
            <a:endParaRPr lang="en-US" altLang="ja-JP" dirty="0"/>
          </a:p>
        </p:txBody>
      </p:sp>
      <p:graphicFrame>
        <p:nvGraphicFramePr>
          <p:cNvPr id="7" name="表 23">
            <a:extLst>
              <a:ext uri="{FF2B5EF4-FFF2-40B4-BE49-F238E27FC236}">
                <a16:creationId xmlns:a16="http://schemas.microsoft.com/office/drawing/2014/main" id="{6F0DEA2E-4FF3-CD2F-AABB-53B674E005A2}"/>
              </a:ext>
            </a:extLst>
          </p:cNvPr>
          <p:cNvGraphicFramePr>
            <a:graphicFrameLocks noGrp="1"/>
          </p:cNvGraphicFramePr>
          <p:nvPr>
            <p:extLst>
              <p:ext uri="{D42A27DB-BD31-4B8C-83A1-F6EECF244321}">
                <p14:modId xmlns:p14="http://schemas.microsoft.com/office/powerpoint/2010/main" val="1386859280"/>
              </p:ext>
            </p:extLst>
          </p:nvPr>
        </p:nvGraphicFramePr>
        <p:xfrm>
          <a:off x="8089541" y="2481800"/>
          <a:ext cx="2506618" cy="1483360"/>
        </p:xfrm>
        <a:graphic>
          <a:graphicData uri="http://schemas.openxmlformats.org/drawingml/2006/table">
            <a:tbl>
              <a:tblPr firstRow="1" bandRow="1">
                <a:tableStyleId>{5940675A-B579-460E-94D1-54222C63F5DA}</a:tableStyleId>
              </a:tblPr>
              <a:tblGrid>
                <a:gridCol w="1253309">
                  <a:extLst>
                    <a:ext uri="{9D8B030D-6E8A-4147-A177-3AD203B41FA5}">
                      <a16:colId xmlns:a16="http://schemas.microsoft.com/office/drawing/2014/main" val="2994853735"/>
                    </a:ext>
                  </a:extLst>
                </a:gridCol>
                <a:gridCol w="1253309">
                  <a:extLst>
                    <a:ext uri="{9D8B030D-6E8A-4147-A177-3AD203B41FA5}">
                      <a16:colId xmlns:a16="http://schemas.microsoft.com/office/drawing/2014/main" val="2261399001"/>
                    </a:ext>
                  </a:extLst>
                </a:gridCol>
              </a:tblGrid>
              <a:tr h="370840">
                <a:tc>
                  <a:txBody>
                    <a:bodyPr/>
                    <a:lstStyle/>
                    <a:p>
                      <a:pPr algn="ctr"/>
                      <a:r>
                        <a:rPr kumimoji="1" lang="ja-JP" altLang="en-US" sz="1600" dirty="0"/>
                        <a:t>部署コード</a:t>
                      </a:r>
                    </a:p>
                  </a:txBody>
                  <a:tcPr anchor="ctr"/>
                </a:tc>
                <a:tc>
                  <a:txBody>
                    <a:bodyPr/>
                    <a:lstStyle/>
                    <a:p>
                      <a:pPr algn="ctr"/>
                      <a:r>
                        <a:rPr kumimoji="1" lang="ja-JP" altLang="en-US" sz="1600" dirty="0"/>
                        <a:t>部署名</a:t>
                      </a:r>
                    </a:p>
                  </a:txBody>
                  <a:tcPr anchor="ctr"/>
                </a:tc>
                <a:extLst>
                  <a:ext uri="{0D108BD9-81ED-4DB2-BD59-A6C34878D82A}">
                    <a16:rowId xmlns:a16="http://schemas.microsoft.com/office/drawing/2014/main" val="533143591"/>
                  </a:ext>
                </a:extLst>
              </a:tr>
              <a:tr h="370840">
                <a:tc>
                  <a:txBody>
                    <a:bodyPr/>
                    <a:lstStyle/>
                    <a:p>
                      <a:pPr algn="ctr"/>
                      <a:r>
                        <a:rPr kumimoji="1" lang="en-US" altLang="ja-JP" sz="1600" dirty="0"/>
                        <a:t>101</a:t>
                      </a:r>
                      <a:endParaRPr kumimoji="1" lang="ja-JP" altLang="en-US" sz="1600" dirty="0"/>
                    </a:p>
                  </a:txBody>
                  <a:tcPr anchor="ctr"/>
                </a:tc>
                <a:tc>
                  <a:txBody>
                    <a:bodyPr/>
                    <a:lstStyle/>
                    <a:p>
                      <a:pPr algn="ctr"/>
                      <a:r>
                        <a:rPr kumimoji="1" lang="ja-JP" altLang="en-US" sz="1600" dirty="0"/>
                        <a:t>第一営業部</a:t>
                      </a:r>
                    </a:p>
                  </a:txBody>
                  <a:tcPr anchor="ctr"/>
                </a:tc>
                <a:extLst>
                  <a:ext uri="{0D108BD9-81ED-4DB2-BD59-A6C34878D82A}">
                    <a16:rowId xmlns:a16="http://schemas.microsoft.com/office/drawing/2014/main" val="105650900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t>201</a:t>
                      </a:r>
                    </a:p>
                  </a:txBody>
                  <a:tcPr anchor="ctr"/>
                </a:tc>
                <a:tc>
                  <a:txBody>
                    <a:bodyPr/>
                    <a:lstStyle/>
                    <a:p>
                      <a:pPr algn="ctr"/>
                      <a:r>
                        <a:rPr kumimoji="1" lang="ja-JP" altLang="en-US" sz="1600" dirty="0"/>
                        <a:t>第二営業部</a:t>
                      </a:r>
                    </a:p>
                  </a:txBody>
                  <a:tcPr anchor="ctr"/>
                </a:tc>
                <a:extLst>
                  <a:ext uri="{0D108BD9-81ED-4DB2-BD59-A6C34878D82A}">
                    <a16:rowId xmlns:a16="http://schemas.microsoft.com/office/drawing/2014/main" val="1645737951"/>
                  </a:ext>
                </a:extLst>
              </a:tr>
              <a:tr h="370840">
                <a:tc>
                  <a:txBody>
                    <a:bodyPr/>
                    <a:lstStyle/>
                    <a:p>
                      <a:pPr algn="ctr"/>
                      <a:r>
                        <a:rPr kumimoji="1" lang="en-US" altLang="ja-JP" sz="1600" dirty="0"/>
                        <a:t>101</a:t>
                      </a:r>
                      <a:endParaRPr kumimoji="1" lang="ja-JP" altLang="en-US" sz="1600" dirty="0"/>
                    </a:p>
                  </a:txBody>
                  <a:tcPr anchor="ctr"/>
                </a:tc>
                <a:tc>
                  <a:txBody>
                    <a:bodyPr/>
                    <a:lstStyle/>
                    <a:p>
                      <a:pPr algn="ctr"/>
                      <a:r>
                        <a:rPr kumimoji="1" lang="ja-JP" altLang="en-US" sz="1600" dirty="0"/>
                        <a:t>総務部</a:t>
                      </a:r>
                    </a:p>
                  </a:txBody>
                  <a:tcPr anchor="ctr"/>
                </a:tc>
                <a:extLst>
                  <a:ext uri="{0D108BD9-81ED-4DB2-BD59-A6C34878D82A}">
                    <a16:rowId xmlns:a16="http://schemas.microsoft.com/office/drawing/2014/main" val="2265815079"/>
                  </a:ext>
                </a:extLst>
              </a:tr>
            </a:tbl>
          </a:graphicData>
        </a:graphic>
      </p:graphicFrame>
      <p:sp>
        <p:nvSpPr>
          <p:cNvPr id="8" name="テキスト ボックス 7">
            <a:extLst>
              <a:ext uri="{FF2B5EF4-FFF2-40B4-BE49-F238E27FC236}">
                <a16:creationId xmlns:a16="http://schemas.microsoft.com/office/drawing/2014/main" id="{FC10FE2B-7D4D-BA4F-EE81-EB8161051118}"/>
              </a:ext>
            </a:extLst>
          </p:cNvPr>
          <p:cNvSpPr txBox="1"/>
          <p:nvPr/>
        </p:nvSpPr>
        <p:spPr>
          <a:xfrm>
            <a:off x="1071879" y="2117468"/>
            <a:ext cx="1012372" cy="369332"/>
          </a:xfrm>
          <a:prstGeom prst="rect">
            <a:avLst/>
          </a:prstGeom>
          <a:noFill/>
        </p:spPr>
        <p:txBody>
          <a:bodyPr wrap="square" rtlCol="0">
            <a:spAutoFit/>
          </a:bodyPr>
          <a:lstStyle/>
          <a:p>
            <a:r>
              <a:rPr lang="ja-JP" altLang="en-US" dirty="0"/>
              <a:t>社員表</a:t>
            </a:r>
            <a:endParaRPr lang="en-US" altLang="ja-JP" dirty="0"/>
          </a:p>
        </p:txBody>
      </p:sp>
      <p:sp>
        <p:nvSpPr>
          <p:cNvPr id="9" name="テキスト ボックス 8">
            <a:extLst>
              <a:ext uri="{FF2B5EF4-FFF2-40B4-BE49-F238E27FC236}">
                <a16:creationId xmlns:a16="http://schemas.microsoft.com/office/drawing/2014/main" id="{ED798E49-283B-182D-BDAE-F5DBC270871E}"/>
              </a:ext>
            </a:extLst>
          </p:cNvPr>
          <p:cNvSpPr txBox="1"/>
          <p:nvPr/>
        </p:nvSpPr>
        <p:spPr>
          <a:xfrm>
            <a:off x="8089541" y="2117468"/>
            <a:ext cx="1012372" cy="369332"/>
          </a:xfrm>
          <a:prstGeom prst="rect">
            <a:avLst/>
          </a:prstGeom>
          <a:noFill/>
        </p:spPr>
        <p:txBody>
          <a:bodyPr wrap="square" rtlCol="0">
            <a:spAutoFit/>
          </a:bodyPr>
          <a:lstStyle/>
          <a:p>
            <a:r>
              <a:rPr lang="ja-JP" altLang="en-US" dirty="0"/>
              <a:t>部署表</a:t>
            </a:r>
            <a:endParaRPr lang="en-US" altLang="ja-JP" dirty="0"/>
          </a:p>
        </p:txBody>
      </p:sp>
    </p:spTree>
    <p:extLst>
      <p:ext uri="{BB962C8B-B14F-4D97-AF65-F5344CB8AC3E}">
        <p14:creationId xmlns:p14="http://schemas.microsoft.com/office/powerpoint/2010/main" val="3960018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データベース設計</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12</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4801314"/>
          </a:xfrm>
          <a:prstGeom prst="rect">
            <a:avLst/>
          </a:prstGeom>
          <a:noFill/>
        </p:spPr>
        <p:txBody>
          <a:bodyPr wrap="square" rtlCol="0">
            <a:spAutoFit/>
          </a:bodyPr>
          <a:lstStyle/>
          <a:p>
            <a:r>
              <a:rPr lang="ja-JP" altLang="en-US" b="1" dirty="0"/>
              <a:t>表の設計</a:t>
            </a:r>
            <a:endParaRPr lang="en-US" altLang="ja-JP" b="1" dirty="0"/>
          </a:p>
          <a:p>
            <a:r>
              <a:rPr lang="ja-JP" altLang="en-US" dirty="0"/>
              <a:t>主キーは、</a:t>
            </a:r>
            <a:r>
              <a:rPr lang="ja-JP" altLang="en-US" u="sng" dirty="0"/>
              <a:t>表の中の行を一意に識別するための列</a:t>
            </a:r>
            <a:r>
              <a:rPr lang="ja-JP" altLang="en-US" dirty="0"/>
              <a:t>のこと。</a:t>
            </a:r>
            <a:endParaRPr lang="en-US" altLang="ja-JP" dirty="0"/>
          </a:p>
          <a:p>
            <a:r>
              <a:rPr lang="ja-JP" altLang="en-US" dirty="0"/>
              <a:t>外部キーは、</a:t>
            </a:r>
            <a:r>
              <a:rPr lang="ja-JP" altLang="en-US" u="sng" dirty="0"/>
              <a:t>他の表の主キーを参照している列</a:t>
            </a:r>
            <a:r>
              <a:rPr lang="ja-JP" altLang="en-US" dirty="0"/>
              <a:t>のこと。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主キーを含む表をいくつか作成してみよう。</a:t>
            </a:r>
            <a:endParaRPr lang="en-US" altLang="ja-JP" dirty="0"/>
          </a:p>
          <a:p>
            <a:r>
              <a:rPr lang="ja-JP" altLang="en-US" dirty="0"/>
              <a:t>その後、一つの表に他の表の主キーを追加して表の関連付けをおこなってみよう。</a:t>
            </a:r>
            <a:endParaRPr lang="en-US" altLang="ja-JP" dirty="0"/>
          </a:p>
          <a:p>
            <a:endParaRPr lang="en-US" altLang="ja-JP" dirty="0"/>
          </a:p>
          <a:p>
            <a:r>
              <a:rPr lang="ja-JP" altLang="en-US" dirty="0"/>
              <a:t>ヒント</a:t>
            </a:r>
            <a:endParaRPr lang="en-US" altLang="ja-JP" dirty="0"/>
          </a:p>
          <a:p>
            <a:r>
              <a:rPr lang="ja-JP" altLang="en-US" dirty="0"/>
              <a:t>主キーと外部キーの関連を確認することが目的のため、これらが関係しやすい表を作成すると良い。</a:t>
            </a:r>
            <a:endParaRPr lang="en-US" altLang="ja-JP" dirty="0"/>
          </a:p>
          <a:p>
            <a:r>
              <a:rPr lang="ja-JP" altLang="en-US" dirty="0"/>
              <a:t>例えば、学校内でのあなたや友人達の名前と所属の表、所属先の名前の表などは分かりやすい例だろう。</a:t>
            </a:r>
            <a:endParaRPr lang="en-US" altLang="ja-JP" dirty="0"/>
          </a:p>
          <a:p>
            <a:r>
              <a:rPr lang="ja-JP" altLang="en-US" dirty="0"/>
              <a:t>あなたが気に入っている場所と、その場所の行政区画（省、県、市など）の表も作りやすい例だろう。</a:t>
            </a:r>
            <a:endParaRPr lang="en-US" altLang="ja-JP" dirty="0"/>
          </a:p>
          <a:p>
            <a:r>
              <a:rPr lang="ja-JP" altLang="en-US" dirty="0"/>
              <a:t>あなたの部屋にある物の名称の表とメーカーの表はどうだろうか。</a:t>
            </a:r>
            <a:endParaRPr lang="en-US" altLang="ja-JP" dirty="0"/>
          </a:p>
          <a:p>
            <a:endParaRPr lang="en-US" altLang="ja-JP" dirty="0"/>
          </a:p>
          <a:p>
            <a:r>
              <a:rPr lang="ja-JP" altLang="en-US" dirty="0"/>
              <a:t>データベースはデータがあってこそ意味を持つ。</a:t>
            </a:r>
            <a:endParaRPr lang="en-US" altLang="ja-JP" dirty="0"/>
          </a:p>
          <a:p>
            <a:r>
              <a:rPr lang="ja-JP" altLang="en-US" dirty="0"/>
              <a:t>まずは簡単なデータを用意し、そのデータを扱ってみよう。</a:t>
            </a:r>
            <a:endParaRPr lang="en-US" altLang="ja-JP" dirty="0"/>
          </a:p>
        </p:txBody>
      </p:sp>
    </p:spTree>
    <p:extLst>
      <p:ext uri="{BB962C8B-B14F-4D97-AF65-F5344CB8AC3E}">
        <p14:creationId xmlns:p14="http://schemas.microsoft.com/office/powerpoint/2010/main" val="158282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データの正規化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13</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1200329"/>
          </a:xfrm>
          <a:prstGeom prst="rect">
            <a:avLst/>
          </a:prstGeom>
          <a:noFill/>
        </p:spPr>
        <p:txBody>
          <a:bodyPr wrap="square" rtlCol="0">
            <a:spAutoFit/>
          </a:bodyPr>
          <a:lstStyle/>
          <a:p>
            <a:r>
              <a:rPr lang="ja-JP" altLang="en-US" b="1" dirty="0"/>
              <a:t>データの正規化</a:t>
            </a:r>
            <a:endParaRPr kumimoji="1" lang="en-US" altLang="ja-JP" b="1" dirty="0"/>
          </a:p>
          <a:p>
            <a:r>
              <a:rPr lang="ja-JP" altLang="en-US" dirty="0"/>
              <a:t>必要なデータ項目を整理して、データが重複しないように表を分割すること。</a:t>
            </a:r>
            <a:endParaRPr lang="en-US" altLang="ja-JP" dirty="0"/>
          </a:p>
          <a:p>
            <a:endParaRPr lang="en-US" altLang="ja-JP" dirty="0"/>
          </a:p>
          <a:p>
            <a:r>
              <a:rPr lang="ja-JP" altLang="en-US" dirty="0"/>
              <a:t>テキストと同じ例を用いて、データの正規化を実際に確認してみよう。</a:t>
            </a:r>
            <a:endParaRPr lang="en-US" altLang="ja-JP" dirty="0"/>
          </a:p>
        </p:txBody>
      </p:sp>
      <p:sp>
        <p:nvSpPr>
          <p:cNvPr id="6" name="正方形/長方形 5">
            <a:extLst>
              <a:ext uri="{FF2B5EF4-FFF2-40B4-BE49-F238E27FC236}">
                <a16:creationId xmlns:a16="http://schemas.microsoft.com/office/drawing/2014/main" id="{22867FB1-1B99-81B4-0806-7498FF265EF1}"/>
              </a:ext>
            </a:extLst>
          </p:cNvPr>
          <p:cNvSpPr/>
          <p:nvPr/>
        </p:nvSpPr>
        <p:spPr>
          <a:xfrm>
            <a:off x="1600200" y="3263635"/>
            <a:ext cx="1915886" cy="43542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非正規形</a:t>
            </a:r>
          </a:p>
        </p:txBody>
      </p:sp>
      <p:sp>
        <p:nvSpPr>
          <p:cNvPr id="7" name="正方形/長方形 6">
            <a:extLst>
              <a:ext uri="{FF2B5EF4-FFF2-40B4-BE49-F238E27FC236}">
                <a16:creationId xmlns:a16="http://schemas.microsoft.com/office/drawing/2014/main" id="{0E0EF734-226C-641D-894D-C0114F7E6CE1}"/>
              </a:ext>
            </a:extLst>
          </p:cNvPr>
          <p:cNvSpPr/>
          <p:nvPr/>
        </p:nvSpPr>
        <p:spPr>
          <a:xfrm>
            <a:off x="1600200" y="4130732"/>
            <a:ext cx="1915886" cy="43542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第</a:t>
            </a:r>
            <a:r>
              <a:rPr kumimoji="1" lang="en-US" altLang="ja-JP" dirty="0"/>
              <a:t>1</a:t>
            </a:r>
            <a:r>
              <a:rPr kumimoji="1" lang="ja-JP" altLang="en-US" dirty="0"/>
              <a:t>正規形</a:t>
            </a:r>
          </a:p>
        </p:txBody>
      </p:sp>
      <p:sp>
        <p:nvSpPr>
          <p:cNvPr id="8" name="正方形/長方形 7">
            <a:extLst>
              <a:ext uri="{FF2B5EF4-FFF2-40B4-BE49-F238E27FC236}">
                <a16:creationId xmlns:a16="http://schemas.microsoft.com/office/drawing/2014/main" id="{79B79BB4-FCD3-830F-4B91-56C367D9F115}"/>
              </a:ext>
            </a:extLst>
          </p:cNvPr>
          <p:cNvSpPr/>
          <p:nvPr/>
        </p:nvSpPr>
        <p:spPr>
          <a:xfrm>
            <a:off x="1600200" y="4997829"/>
            <a:ext cx="1915886" cy="43542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第</a:t>
            </a:r>
            <a:r>
              <a:rPr kumimoji="1" lang="en-US" altLang="ja-JP" dirty="0"/>
              <a:t>2</a:t>
            </a:r>
            <a:r>
              <a:rPr kumimoji="1" lang="ja-JP" altLang="en-US" dirty="0"/>
              <a:t>正規形</a:t>
            </a:r>
          </a:p>
        </p:txBody>
      </p:sp>
      <p:sp>
        <p:nvSpPr>
          <p:cNvPr id="9" name="正方形/長方形 8">
            <a:extLst>
              <a:ext uri="{FF2B5EF4-FFF2-40B4-BE49-F238E27FC236}">
                <a16:creationId xmlns:a16="http://schemas.microsoft.com/office/drawing/2014/main" id="{ABC017DA-49D2-7C26-62F7-9C95E5029D02}"/>
              </a:ext>
            </a:extLst>
          </p:cNvPr>
          <p:cNvSpPr/>
          <p:nvPr/>
        </p:nvSpPr>
        <p:spPr>
          <a:xfrm>
            <a:off x="1600200" y="5864927"/>
            <a:ext cx="1915886" cy="43542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第</a:t>
            </a:r>
            <a:r>
              <a:rPr kumimoji="1" lang="en-US" altLang="ja-JP" dirty="0"/>
              <a:t>3</a:t>
            </a:r>
            <a:r>
              <a:rPr kumimoji="1" lang="ja-JP" altLang="en-US" dirty="0"/>
              <a:t>正規形</a:t>
            </a:r>
          </a:p>
        </p:txBody>
      </p:sp>
      <p:cxnSp>
        <p:nvCxnSpPr>
          <p:cNvPr id="11" name="直線矢印コネクタ 10">
            <a:extLst>
              <a:ext uri="{FF2B5EF4-FFF2-40B4-BE49-F238E27FC236}">
                <a16:creationId xmlns:a16="http://schemas.microsoft.com/office/drawing/2014/main" id="{084D3A77-C7B5-3960-B058-3F12E0116C69}"/>
              </a:ext>
            </a:extLst>
          </p:cNvPr>
          <p:cNvCxnSpPr>
            <a:stCxn id="6" idx="2"/>
            <a:endCxn id="7" idx="0"/>
          </p:cNvCxnSpPr>
          <p:nvPr/>
        </p:nvCxnSpPr>
        <p:spPr>
          <a:xfrm>
            <a:off x="2558143" y="3699064"/>
            <a:ext cx="0" cy="43166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2" name="直線矢印コネクタ 11">
            <a:extLst>
              <a:ext uri="{FF2B5EF4-FFF2-40B4-BE49-F238E27FC236}">
                <a16:creationId xmlns:a16="http://schemas.microsoft.com/office/drawing/2014/main" id="{7EB88EA0-EAAB-C90F-CA9C-0A58373D368D}"/>
              </a:ext>
            </a:extLst>
          </p:cNvPr>
          <p:cNvCxnSpPr>
            <a:cxnSpLocks/>
            <a:stCxn id="7" idx="2"/>
            <a:endCxn id="8" idx="0"/>
          </p:cNvCxnSpPr>
          <p:nvPr/>
        </p:nvCxnSpPr>
        <p:spPr>
          <a:xfrm>
            <a:off x="2558143" y="4566161"/>
            <a:ext cx="0" cy="43166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5" name="直線矢印コネクタ 14">
            <a:extLst>
              <a:ext uri="{FF2B5EF4-FFF2-40B4-BE49-F238E27FC236}">
                <a16:creationId xmlns:a16="http://schemas.microsoft.com/office/drawing/2014/main" id="{C95861C0-60BC-5227-CB10-B8383F39689B}"/>
              </a:ext>
            </a:extLst>
          </p:cNvPr>
          <p:cNvCxnSpPr>
            <a:cxnSpLocks/>
            <a:stCxn id="8" idx="2"/>
            <a:endCxn id="9" idx="0"/>
          </p:cNvCxnSpPr>
          <p:nvPr/>
        </p:nvCxnSpPr>
        <p:spPr>
          <a:xfrm>
            <a:off x="2558143" y="5433258"/>
            <a:ext cx="0" cy="431669"/>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730467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データの正規化</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14</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646331"/>
          </a:xfrm>
          <a:prstGeom prst="rect">
            <a:avLst/>
          </a:prstGeom>
          <a:noFill/>
        </p:spPr>
        <p:txBody>
          <a:bodyPr wrap="square" rtlCol="0">
            <a:spAutoFit/>
          </a:bodyPr>
          <a:lstStyle/>
          <a:p>
            <a:r>
              <a:rPr lang="ja-JP" altLang="en-US" b="1" dirty="0"/>
              <a:t>非正規形</a:t>
            </a:r>
            <a:endParaRPr kumimoji="1" lang="en-US" altLang="ja-JP" b="1" dirty="0"/>
          </a:p>
          <a:p>
            <a:r>
              <a:rPr lang="ja-JP" altLang="en-US" dirty="0"/>
              <a:t>下記の表を使って非正規形の表を正規化してみよう。</a:t>
            </a:r>
            <a:endParaRPr lang="en-US" altLang="ja-JP" dirty="0"/>
          </a:p>
        </p:txBody>
      </p:sp>
      <p:graphicFrame>
        <p:nvGraphicFramePr>
          <p:cNvPr id="5" name="表 5">
            <a:extLst>
              <a:ext uri="{FF2B5EF4-FFF2-40B4-BE49-F238E27FC236}">
                <a16:creationId xmlns:a16="http://schemas.microsoft.com/office/drawing/2014/main" id="{A4B23977-A24C-0C09-8515-886FB951DD28}"/>
              </a:ext>
            </a:extLst>
          </p:cNvPr>
          <p:cNvGraphicFramePr>
            <a:graphicFrameLocks noGrp="1"/>
          </p:cNvGraphicFramePr>
          <p:nvPr>
            <p:extLst>
              <p:ext uri="{D42A27DB-BD31-4B8C-83A1-F6EECF244321}">
                <p14:modId xmlns:p14="http://schemas.microsoft.com/office/powerpoint/2010/main" val="3670685017"/>
              </p:ext>
            </p:extLst>
          </p:nvPr>
        </p:nvGraphicFramePr>
        <p:xfrm>
          <a:off x="729339" y="2559109"/>
          <a:ext cx="10733321" cy="100584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354182">
                  <a:extLst>
                    <a:ext uri="{9D8B030D-6E8A-4147-A177-3AD203B41FA5}">
                      <a16:colId xmlns:a16="http://schemas.microsoft.com/office/drawing/2014/main" val="1884183280"/>
                    </a:ext>
                  </a:extLst>
                </a:gridCol>
                <a:gridCol w="1208314">
                  <a:extLst>
                    <a:ext uri="{9D8B030D-6E8A-4147-A177-3AD203B41FA5}">
                      <a16:colId xmlns:a16="http://schemas.microsoft.com/office/drawing/2014/main" val="1708308604"/>
                    </a:ext>
                  </a:extLst>
                </a:gridCol>
                <a:gridCol w="1055915">
                  <a:extLst>
                    <a:ext uri="{9D8B030D-6E8A-4147-A177-3AD203B41FA5}">
                      <a16:colId xmlns:a16="http://schemas.microsoft.com/office/drawing/2014/main" val="1848790515"/>
                    </a:ext>
                  </a:extLst>
                </a:gridCol>
                <a:gridCol w="1186542">
                  <a:extLst>
                    <a:ext uri="{9D8B030D-6E8A-4147-A177-3AD203B41FA5}">
                      <a16:colId xmlns:a16="http://schemas.microsoft.com/office/drawing/2014/main" val="3127888587"/>
                    </a:ext>
                  </a:extLst>
                </a:gridCol>
                <a:gridCol w="1273629">
                  <a:extLst>
                    <a:ext uri="{9D8B030D-6E8A-4147-A177-3AD203B41FA5}">
                      <a16:colId xmlns:a16="http://schemas.microsoft.com/office/drawing/2014/main" val="2253749084"/>
                    </a:ext>
                  </a:extLst>
                </a:gridCol>
                <a:gridCol w="1132114">
                  <a:extLst>
                    <a:ext uri="{9D8B030D-6E8A-4147-A177-3AD203B41FA5}">
                      <a16:colId xmlns:a16="http://schemas.microsoft.com/office/drawing/2014/main" val="690324133"/>
                    </a:ext>
                  </a:extLst>
                </a:gridCol>
                <a:gridCol w="816431">
                  <a:extLst>
                    <a:ext uri="{9D8B030D-6E8A-4147-A177-3AD203B41FA5}">
                      <a16:colId xmlns:a16="http://schemas.microsoft.com/office/drawing/2014/main" val="1918320193"/>
                    </a:ext>
                  </a:extLst>
                </a:gridCol>
                <a:gridCol w="816431">
                  <a:extLst>
                    <a:ext uri="{9D8B030D-6E8A-4147-A177-3AD203B41FA5}">
                      <a16:colId xmlns:a16="http://schemas.microsoft.com/office/drawing/2014/main" val="83843734"/>
                    </a:ext>
                  </a:extLst>
                </a:gridCol>
                <a:gridCol w="816431">
                  <a:extLst>
                    <a:ext uri="{9D8B030D-6E8A-4147-A177-3AD203B41FA5}">
                      <a16:colId xmlns:a16="http://schemas.microsoft.com/office/drawing/2014/main" val="1673684260"/>
                    </a:ext>
                  </a:extLst>
                </a:gridCol>
              </a:tblGrid>
              <a:tr h="162964">
                <a:tc>
                  <a:txBody>
                    <a:bodyPr/>
                    <a:lstStyle/>
                    <a:p>
                      <a:pPr algn="ctr"/>
                      <a:r>
                        <a:rPr kumimoji="1" lang="ja-JP" altLang="en-US" sz="1600" dirty="0"/>
                        <a:t>受注番号</a:t>
                      </a:r>
                    </a:p>
                  </a:txBody>
                  <a:tcPr/>
                </a:tc>
                <a:tc>
                  <a:txBody>
                    <a:bodyPr/>
                    <a:lstStyle/>
                    <a:p>
                      <a:pPr algn="ctr"/>
                      <a:r>
                        <a:rPr kumimoji="1" lang="ja-JP" altLang="en-US" sz="1600" dirty="0"/>
                        <a:t>受注日</a:t>
                      </a:r>
                    </a:p>
                  </a:txBody>
                  <a:tcPr/>
                </a:tc>
                <a:tc>
                  <a:txBody>
                    <a:bodyPr/>
                    <a:lstStyle/>
                    <a:p>
                      <a:pPr algn="ctr"/>
                      <a:r>
                        <a:rPr kumimoji="1" lang="ja-JP" altLang="en-US" sz="1600" dirty="0"/>
                        <a:t>顧客コード</a:t>
                      </a:r>
                    </a:p>
                  </a:txBody>
                  <a:tcPr/>
                </a:tc>
                <a:tc>
                  <a:txBody>
                    <a:bodyPr/>
                    <a:lstStyle/>
                    <a:p>
                      <a:pPr algn="ctr"/>
                      <a:r>
                        <a:rPr kumimoji="1" lang="ja-JP" altLang="en-US" sz="1600" dirty="0"/>
                        <a:t>顧客名</a:t>
                      </a:r>
                    </a:p>
                  </a:txBody>
                  <a:tcPr/>
                </a:tc>
                <a:tc>
                  <a:txBody>
                    <a:bodyPr/>
                    <a:lstStyle/>
                    <a:p>
                      <a:pPr algn="ctr"/>
                      <a:r>
                        <a:rPr kumimoji="1" lang="ja-JP" altLang="en-US" sz="1600" dirty="0"/>
                        <a:t>合計金額</a:t>
                      </a:r>
                    </a:p>
                  </a:txBody>
                  <a:tcPr/>
                </a:tc>
                <a:tc>
                  <a:txBody>
                    <a:bodyPr/>
                    <a:lstStyle/>
                    <a:p>
                      <a:pPr algn="ctr"/>
                      <a:r>
                        <a:rPr kumimoji="1" lang="ja-JP" altLang="en-US" sz="1600" dirty="0"/>
                        <a:t>商品コード</a:t>
                      </a:r>
                    </a:p>
                  </a:txBody>
                  <a:tcPr/>
                </a:tc>
                <a:tc>
                  <a:txBody>
                    <a:bodyPr/>
                    <a:lstStyle/>
                    <a:p>
                      <a:pPr algn="ctr"/>
                      <a:r>
                        <a:rPr kumimoji="1" lang="ja-JP" altLang="en-US" sz="1600" dirty="0"/>
                        <a:t>商品名</a:t>
                      </a:r>
                    </a:p>
                  </a:txBody>
                  <a:tcPr/>
                </a:tc>
                <a:tc>
                  <a:txBody>
                    <a:bodyPr/>
                    <a:lstStyle/>
                    <a:p>
                      <a:pPr algn="ctr"/>
                      <a:r>
                        <a:rPr kumimoji="1" lang="ja-JP" altLang="en-US" sz="1600" dirty="0"/>
                        <a:t>数量</a:t>
                      </a:r>
                    </a:p>
                  </a:txBody>
                  <a:tcPr/>
                </a:tc>
                <a:tc>
                  <a:txBody>
                    <a:bodyPr/>
                    <a:lstStyle/>
                    <a:p>
                      <a:pPr algn="ctr"/>
                      <a:r>
                        <a:rPr kumimoji="1" lang="ja-JP" altLang="en-US" sz="1600" dirty="0"/>
                        <a:t>単価</a:t>
                      </a:r>
                    </a:p>
                  </a:txBody>
                  <a:tcPr/>
                </a:tc>
                <a:tc>
                  <a:txBody>
                    <a:bodyPr/>
                    <a:lstStyle/>
                    <a:p>
                      <a:pPr algn="ctr"/>
                      <a:r>
                        <a:rPr kumimoji="1" lang="ja-JP" altLang="en-US" sz="1600" dirty="0"/>
                        <a:t>金額</a:t>
                      </a:r>
                    </a:p>
                  </a:txBody>
                  <a:tcPr/>
                </a:tc>
                <a:extLst>
                  <a:ext uri="{0D108BD9-81ED-4DB2-BD59-A6C34878D82A}">
                    <a16:rowId xmlns:a16="http://schemas.microsoft.com/office/drawing/2014/main" val="2373436518"/>
                  </a:ext>
                </a:extLst>
              </a:tr>
              <a:tr h="162964">
                <a:tc rowSpan="2">
                  <a:txBody>
                    <a:bodyPr/>
                    <a:lstStyle/>
                    <a:p>
                      <a:pPr algn="ctr"/>
                      <a:r>
                        <a:rPr kumimoji="1" lang="en-US" altLang="ja-JP" sz="1600" dirty="0"/>
                        <a:t>10183</a:t>
                      </a:r>
                      <a:endParaRPr kumimoji="1" lang="ja-JP" altLang="en-US" sz="1600" dirty="0"/>
                    </a:p>
                  </a:txBody>
                  <a:tcPr anchor="ctr"/>
                </a:tc>
                <a:tc rowSpan="2">
                  <a:txBody>
                    <a:bodyPr/>
                    <a:lstStyle/>
                    <a:p>
                      <a:pPr algn="ctr"/>
                      <a:r>
                        <a:rPr kumimoji="1" lang="en-US" altLang="ja-JP" sz="1600" dirty="0"/>
                        <a:t>2021/10/01</a:t>
                      </a:r>
                      <a:endParaRPr kumimoji="1" lang="ja-JP" altLang="en-US" sz="1600" dirty="0"/>
                    </a:p>
                  </a:txBody>
                  <a:tcPr anchor="ctr"/>
                </a:tc>
                <a:tc rowSpan="2">
                  <a:txBody>
                    <a:bodyPr/>
                    <a:lstStyle/>
                    <a:p>
                      <a:pPr algn="ctr"/>
                      <a:r>
                        <a:rPr kumimoji="1" lang="en-US" altLang="ja-JP" sz="1600" dirty="0"/>
                        <a:t>G003</a:t>
                      </a:r>
                      <a:endParaRPr kumimoji="1" lang="ja-JP" altLang="en-US" sz="1600" dirty="0"/>
                    </a:p>
                  </a:txBody>
                  <a:tcPr anchor="ctr"/>
                </a:tc>
                <a:tc rowSpan="2">
                  <a:txBody>
                    <a:bodyPr/>
                    <a:lstStyle/>
                    <a:p>
                      <a:pPr algn="ctr"/>
                      <a:r>
                        <a:rPr kumimoji="1" lang="ja-JP" altLang="en-US" sz="1600" dirty="0"/>
                        <a:t>○△書店</a:t>
                      </a:r>
                    </a:p>
                  </a:txBody>
                  <a:tcPr anchor="ctr"/>
                </a:tc>
                <a:tc rowSpan="2">
                  <a:txBody>
                    <a:bodyPr/>
                    <a:lstStyle/>
                    <a:p>
                      <a:pPr algn="r"/>
                      <a:r>
                        <a:rPr kumimoji="1" lang="en-US" altLang="ja-JP" sz="1600" dirty="0"/>
                        <a:t>2,740</a:t>
                      </a:r>
                      <a:endParaRPr kumimoji="1" lang="ja-JP" altLang="en-US" sz="1600" dirty="0"/>
                    </a:p>
                  </a:txBody>
                  <a:tcPr anchor="ctr"/>
                </a:tc>
                <a:tc>
                  <a:txBody>
                    <a:bodyPr/>
                    <a:lstStyle/>
                    <a:p>
                      <a:pPr algn="ctr"/>
                      <a:r>
                        <a:rPr kumimoji="1" lang="en-US" altLang="ja-JP" sz="1600" dirty="0"/>
                        <a:t>C001</a:t>
                      </a:r>
                      <a:endParaRPr kumimoji="1" lang="ja-JP" altLang="en-US" sz="1600" dirty="0"/>
                    </a:p>
                  </a:txBody>
                  <a:tcPr anchor="ctr"/>
                </a:tc>
                <a:tc>
                  <a:txBody>
                    <a:bodyPr/>
                    <a:lstStyle/>
                    <a:p>
                      <a:pPr algn="ctr"/>
                      <a:r>
                        <a:rPr kumimoji="1" lang="ja-JP" altLang="en-US" sz="1600" dirty="0"/>
                        <a:t>ねこ手帳</a:t>
                      </a:r>
                    </a:p>
                  </a:txBody>
                  <a:tcPr anchor="ctr"/>
                </a:tc>
                <a:tc>
                  <a:txBody>
                    <a:bodyPr/>
                    <a:lstStyle/>
                    <a:p>
                      <a:pPr algn="ctr"/>
                      <a:r>
                        <a:rPr kumimoji="1" lang="en-US" altLang="ja-JP" sz="1600" dirty="0"/>
                        <a:t>1</a:t>
                      </a:r>
                      <a:endParaRPr kumimoji="1" lang="ja-JP" altLang="en-US" sz="1600" dirty="0"/>
                    </a:p>
                  </a:txBody>
                  <a:tcPr anchor="ctr"/>
                </a:tc>
                <a:tc>
                  <a:txBody>
                    <a:bodyPr/>
                    <a:lstStyle/>
                    <a:p>
                      <a:pPr algn="r"/>
                      <a:r>
                        <a:rPr kumimoji="1" lang="en-US" altLang="ja-JP" sz="1600" dirty="0"/>
                        <a:t>980</a:t>
                      </a:r>
                      <a:endParaRPr kumimoji="1" lang="ja-JP" altLang="en-US" sz="1600" dirty="0"/>
                    </a:p>
                  </a:txBody>
                  <a:tcPr anchor="ctr"/>
                </a:tc>
                <a:tc>
                  <a:txBody>
                    <a:bodyPr/>
                    <a:lstStyle/>
                    <a:p>
                      <a:pPr algn="r"/>
                      <a:r>
                        <a:rPr kumimoji="1" lang="en-US" altLang="ja-JP" sz="1600" dirty="0"/>
                        <a:t>980</a:t>
                      </a:r>
                      <a:endParaRPr kumimoji="1" lang="ja-JP" altLang="en-US" sz="1600" dirty="0"/>
                    </a:p>
                  </a:txBody>
                  <a:tcPr anchor="ctr"/>
                </a:tc>
                <a:extLst>
                  <a:ext uri="{0D108BD9-81ED-4DB2-BD59-A6C34878D82A}">
                    <a16:rowId xmlns:a16="http://schemas.microsoft.com/office/drawing/2014/main" val="3384075481"/>
                  </a:ext>
                </a:extLst>
              </a:tr>
              <a:tr h="162964">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en-US" altLang="ja-JP" sz="1600" dirty="0"/>
                        <a:t>D001</a:t>
                      </a:r>
                      <a:endParaRPr kumimoji="1" lang="ja-JP" altLang="en-US" sz="1600" dirty="0"/>
                    </a:p>
                  </a:txBody>
                  <a:tcPr anchor="ctr"/>
                </a:tc>
                <a:tc>
                  <a:txBody>
                    <a:bodyPr/>
                    <a:lstStyle/>
                    <a:p>
                      <a:pPr algn="ctr"/>
                      <a:r>
                        <a:rPr kumimoji="1" lang="ja-JP" altLang="en-US" sz="1600" dirty="0"/>
                        <a:t>いぬ手帳</a:t>
                      </a:r>
                    </a:p>
                  </a:txBody>
                  <a:tcPr anchor="ctr"/>
                </a:tc>
                <a:tc>
                  <a:txBody>
                    <a:bodyPr/>
                    <a:lstStyle/>
                    <a:p>
                      <a:pPr algn="ctr"/>
                      <a:r>
                        <a:rPr kumimoji="1" lang="en-US" altLang="ja-JP" sz="1600" dirty="0"/>
                        <a:t>2</a:t>
                      </a:r>
                      <a:endParaRPr kumimoji="1" lang="ja-JP" altLang="en-US" sz="1600" dirty="0"/>
                    </a:p>
                  </a:txBody>
                  <a:tcPr anchor="ctr"/>
                </a:tc>
                <a:tc>
                  <a:txBody>
                    <a:bodyPr/>
                    <a:lstStyle/>
                    <a:p>
                      <a:pPr algn="r"/>
                      <a:r>
                        <a:rPr kumimoji="1" lang="en-US" altLang="ja-JP" sz="1600" dirty="0"/>
                        <a:t>880</a:t>
                      </a:r>
                      <a:endParaRPr kumimoji="1" lang="ja-JP" altLang="en-US" sz="1600" dirty="0"/>
                    </a:p>
                  </a:txBody>
                  <a:tcPr anchor="ctr"/>
                </a:tc>
                <a:tc>
                  <a:txBody>
                    <a:bodyPr/>
                    <a:lstStyle/>
                    <a:p>
                      <a:pPr algn="r"/>
                      <a:r>
                        <a:rPr kumimoji="1" lang="en-US" altLang="ja-JP" sz="1600" dirty="0"/>
                        <a:t>1,760</a:t>
                      </a:r>
                      <a:endParaRPr kumimoji="1" lang="ja-JP" altLang="en-US" sz="1600" dirty="0"/>
                    </a:p>
                  </a:txBody>
                  <a:tcPr anchor="ctr"/>
                </a:tc>
                <a:extLst>
                  <a:ext uri="{0D108BD9-81ED-4DB2-BD59-A6C34878D82A}">
                    <a16:rowId xmlns:a16="http://schemas.microsoft.com/office/drawing/2014/main" val="309319083"/>
                  </a:ext>
                </a:extLst>
              </a:tr>
            </a:tbl>
          </a:graphicData>
        </a:graphic>
      </p:graphicFrame>
    </p:spTree>
    <p:extLst>
      <p:ext uri="{BB962C8B-B14F-4D97-AF65-F5344CB8AC3E}">
        <p14:creationId xmlns:p14="http://schemas.microsoft.com/office/powerpoint/2010/main" val="326915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データの正規化</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15</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923330"/>
          </a:xfrm>
          <a:prstGeom prst="rect">
            <a:avLst/>
          </a:prstGeom>
          <a:noFill/>
        </p:spPr>
        <p:txBody>
          <a:bodyPr wrap="square" rtlCol="0">
            <a:spAutoFit/>
          </a:bodyPr>
          <a:lstStyle/>
          <a:p>
            <a:r>
              <a:rPr lang="ja-JP" altLang="en-US" b="1" dirty="0"/>
              <a:t>第</a:t>
            </a:r>
            <a:r>
              <a:rPr lang="en-US" altLang="ja-JP" b="1" dirty="0"/>
              <a:t>1</a:t>
            </a:r>
            <a:r>
              <a:rPr lang="ja-JP" altLang="en-US" b="1" dirty="0"/>
              <a:t>正規形</a:t>
            </a:r>
            <a:endParaRPr kumimoji="1" lang="en-US" altLang="ja-JP" b="1" dirty="0"/>
          </a:p>
          <a:p>
            <a:r>
              <a:rPr lang="ja-JP" altLang="en-US" dirty="0"/>
              <a:t>繰り返している項目を別の表に分割し、主キーを見つける。</a:t>
            </a:r>
            <a:endParaRPr lang="en-US" altLang="ja-JP" dirty="0"/>
          </a:p>
          <a:p>
            <a:r>
              <a:rPr lang="ja-JP" altLang="en-US" dirty="0"/>
              <a:t>このときに、他の表と共通する項目を残しておく。</a:t>
            </a:r>
            <a:endParaRPr lang="en-US" altLang="ja-JP" dirty="0"/>
          </a:p>
        </p:txBody>
      </p:sp>
      <p:graphicFrame>
        <p:nvGraphicFramePr>
          <p:cNvPr id="5" name="表 5">
            <a:extLst>
              <a:ext uri="{FF2B5EF4-FFF2-40B4-BE49-F238E27FC236}">
                <a16:creationId xmlns:a16="http://schemas.microsoft.com/office/drawing/2014/main" id="{A4B23977-A24C-0C09-8515-886FB951DD28}"/>
              </a:ext>
            </a:extLst>
          </p:cNvPr>
          <p:cNvGraphicFramePr>
            <a:graphicFrameLocks noGrp="1"/>
          </p:cNvGraphicFramePr>
          <p:nvPr>
            <p:extLst>
              <p:ext uri="{D42A27DB-BD31-4B8C-83A1-F6EECF244321}">
                <p14:modId xmlns:p14="http://schemas.microsoft.com/office/powerpoint/2010/main" val="921282799"/>
              </p:ext>
            </p:extLst>
          </p:nvPr>
        </p:nvGraphicFramePr>
        <p:xfrm>
          <a:off x="729339" y="2559109"/>
          <a:ext cx="10733321" cy="100584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354182">
                  <a:extLst>
                    <a:ext uri="{9D8B030D-6E8A-4147-A177-3AD203B41FA5}">
                      <a16:colId xmlns:a16="http://schemas.microsoft.com/office/drawing/2014/main" val="1884183280"/>
                    </a:ext>
                  </a:extLst>
                </a:gridCol>
                <a:gridCol w="1208314">
                  <a:extLst>
                    <a:ext uri="{9D8B030D-6E8A-4147-A177-3AD203B41FA5}">
                      <a16:colId xmlns:a16="http://schemas.microsoft.com/office/drawing/2014/main" val="1708308604"/>
                    </a:ext>
                  </a:extLst>
                </a:gridCol>
                <a:gridCol w="1055915">
                  <a:extLst>
                    <a:ext uri="{9D8B030D-6E8A-4147-A177-3AD203B41FA5}">
                      <a16:colId xmlns:a16="http://schemas.microsoft.com/office/drawing/2014/main" val="1848790515"/>
                    </a:ext>
                  </a:extLst>
                </a:gridCol>
                <a:gridCol w="1186542">
                  <a:extLst>
                    <a:ext uri="{9D8B030D-6E8A-4147-A177-3AD203B41FA5}">
                      <a16:colId xmlns:a16="http://schemas.microsoft.com/office/drawing/2014/main" val="3127888587"/>
                    </a:ext>
                  </a:extLst>
                </a:gridCol>
                <a:gridCol w="1273629">
                  <a:extLst>
                    <a:ext uri="{9D8B030D-6E8A-4147-A177-3AD203B41FA5}">
                      <a16:colId xmlns:a16="http://schemas.microsoft.com/office/drawing/2014/main" val="2253749084"/>
                    </a:ext>
                  </a:extLst>
                </a:gridCol>
                <a:gridCol w="1132114">
                  <a:extLst>
                    <a:ext uri="{9D8B030D-6E8A-4147-A177-3AD203B41FA5}">
                      <a16:colId xmlns:a16="http://schemas.microsoft.com/office/drawing/2014/main" val="690324133"/>
                    </a:ext>
                  </a:extLst>
                </a:gridCol>
                <a:gridCol w="816431">
                  <a:extLst>
                    <a:ext uri="{9D8B030D-6E8A-4147-A177-3AD203B41FA5}">
                      <a16:colId xmlns:a16="http://schemas.microsoft.com/office/drawing/2014/main" val="1918320193"/>
                    </a:ext>
                  </a:extLst>
                </a:gridCol>
                <a:gridCol w="816431">
                  <a:extLst>
                    <a:ext uri="{9D8B030D-6E8A-4147-A177-3AD203B41FA5}">
                      <a16:colId xmlns:a16="http://schemas.microsoft.com/office/drawing/2014/main" val="83843734"/>
                    </a:ext>
                  </a:extLst>
                </a:gridCol>
                <a:gridCol w="816431">
                  <a:extLst>
                    <a:ext uri="{9D8B030D-6E8A-4147-A177-3AD203B41FA5}">
                      <a16:colId xmlns:a16="http://schemas.microsoft.com/office/drawing/2014/main" val="1673684260"/>
                    </a:ext>
                  </a:extLst>
                </a:gridCol>
              </a:tblGrid>
              <a:tr h="0">
                <a:tc>
                  <a:txBody>
                    <a:bodyPr/>
                    <a:lstStyle/>
                    <a:p>
                      <a:pPr algn="ctr"/>
                      <a:r>
                        <a:rPr kumimoji="1" lang="ja-JP" altLang="en-US" sz="1600" dirty="0"/>
                        <a:t>受注番号</a:t>
                      </a:r>
                    </a:p>
                  </a:txBody>
                  <a:tcPr/>
                </a:tc>
                <a:tc>
                  <a:txBody>
                    <a:bodyPr/>
                    <a:lstStyle/>
                    <a:p>
                      <a:pPr algn="ctr"/>
                      <a:r>
                        <a:rPr kumimoji="1" lang="ja-JP" altLang="en-US" sz="1600" dirty="0"/>
                        <a:t>受注日</a:t>
                      </a:r>
                    </a:p>
                  </a:txBody>
                  <a:tcPr/>
                </a:tc>
                <a:tc>
                  <a:txBody>
                    <a:bodyPr/>
                    <a:lstStyle/>
                    <a:p>
                      <a:pPr algn="ctr"/>
                      <a:r>
                        <a:rPr kumimoji="1" lang="ja-JP" altLang="en-US" sz="1600" dirty="0"/>
                        <a:t>顧客コード</a:t>
                      </a:r>
                    </a:p>
                  </a:txBody>
                  <a:tcPr/>
                </a:tc>
                <a:tc>
                  <a:txBody>
                    <a:bodyPr/>
                    <a:lstStyle/>
                    <a:p>
                      <a:pPr algn="ctr"/>
                      <a:r>
                        <a:rPr kumimoji="1" lang="ja-JP" altLang="en-US" sz="1600" dirty="0"/>
                        <a:t>顧客名</a:t>
                      </a:r>
                    </a:p>
                  </a:txBody>
                  <a:tcPr/>
                </a:tc>
                <a:tc>
                  <a:txBody>
                    <a:bodyPr/>
                    <a:lstStyle/>
                    <a:p>
                      <a:pPr algn="ctr"/>
                      <a:r>
                        <a:rPr kumimoji="1" lang="ja-JP" altLang="en-US" sz="1600" dirty="0"/>
                        <a:t>合計金額</a:t>
                      </a:r>
                    </a:p>
                  </a:txBody>
                  <a:tcPr/>
                </a:tc>
                <a:tc>
                  <a:txBody>
                    <a:bodyPr/>
                    <a:lstStyle/>
                    <a:p>
                      <a:pPr algn="ctr"/>
                      <a:r>
                        <a:rPr kumimoji="1" lang="ja-JP" altLang="en-US" sz="1600" dirty="0"/>
                        <a:t>商品コード</a:t>
                      </a:r>
                    </a:p>
                  </a:txBody>
                  <a:tcPr/>
                </a:tc>
                <a:tc>
                  <a:txBody>
                    <a:bodyPr/>
                    <a:lstStyle/>
                    <a:p>
                      <a:pPr algn="ctr"/>
                      <a:r>
                        <a:rPr kumimoji="1" lang="ja-JP" altLang="en-US" sz="1600" dirty="0"/>
                        <a:t>商品名</a:t>
                      </a:r>
                    </a:p>
                  </a:txBody>
                  <a:tcPr/>
                </a:tc>
                <a:tc>
                  <a:txBody>
                    <a:bodyPr/>
                    <a:lstStyle/>
                    <a:p>
                      <a:pPr algn="ctr"/>
                      <a:r>
                        <a:rPr kumimoji="1" lang="ja-JP" altLang="en-US" sz="1600" dirty="0"/>
                        <a:t>数量</a:t>
                      </a:r>
                    </a:p>
                  </a:txBody>
                  <a:tcPr/>
                </a:tc>
                <a:tc>
                  <a:txBody>
                    <a:bodyPr/>
                    <a:lstStyle/>
                    <a:p>
                      <a:pPr algn="ctr"/>
                      <a:r>
                        <a:rPr kumimoji="1" lang="ja-JP" altLang="en-US" sz="1600" dirty="0"/>
                        <a:t>単価</a:t>
                      </a:r>
                    </a:p>
                  </a:txBody>
                  <a:tcPr/>
                </a:tc>
                <a:tc>
                  <a:txBody>
                    <a:bodyPr/>
                    <a:lstStyle/>
                    <a:p>
                      <a:pPr algn="ctr"/>
                      <a:r>
                        <a:rPr kumimoji="1" lang="ja-JP" altLang="en-US" sz="1600" dirty="0"/>
                        <a:t>金額</a:t>
                      </a:r>
                    </a:p>
                  </a:txBody>
                  <a:tcPr/>
                </a:tc>
                <a:extLst>
                  <a:ext uri="{0D108BD9-81ED-4DB2-BD59-A6C34878D82A}">
                    <a16:rowId xmlns:a16="http://schemas.microsoft.com/office/drawing/2014/main" val="2373436518"/>
                  </a:ext>
                </a:extLst>
              </a:tr>
              <a:tr h="0">
                <a:tc rowSpan="2">
                  <a:txBody>
                    <a:bodyPr/>
                    <a:lstStyle/>
                    <a:p>
                      <a:pPr algn="ctr"/>
                      <a:r>
                        <a:rPr kumimoji="1" lang="en-US" altLang="ja-JP" sz="1600" dirty="0"/>
                        <a:t>10183</a:t>
                      </a:r>
                      <a:endParaRPr kumimoji="1" lang="ja-JP" altLang="en-US" sz="1600" dirty="0"/>
                    </a:p>
                  </a:txBody>
                  <a:tcPr anchor="ctr"/>
                </a:tc>
                <a:tc rowSpan="2">
                  <a:txBody>
                    <a:bodyPr/>
                    <a:lstStyle/>
                    <a:p>
                      <a:pPr algn="ctr"/>
                      <a:r>
                        <a:rPr kumimoji="1" lang="en-US" altLang="ja-JP" sz="1600" dirty="0"/>
                        <a:t>2021/10/01</a:t>
                      </a:r>
                      <a:endParaRPr kumimoji="1" lang="ja-JP" altLang="en-US" sz="1600" dirty="0"/>
                    </a:p>
                  </a:txBody>
                  <a:tcPr anchor="ctr"/>
                </a:tc>
                <a:tc rowSpan="2">
                  <a:txBody>
                    <a:bodyPr/>
                    <a:lstStyle/>
                    <a:p>
                      <a:pPr algn="ctr"/>
                      <a:r>
                        <a:rPr kumimoji="1" lang="en-US" altLang="ja-JP" sz="1600" dirty="0"/>
                        <a:t>G003</a:t>
                      </a:r>
                      <a:endParaRPr kumimoji="1" lang="ja-JP" altLang="en-US" sz="1600" dirty="0"/>
                    </a:p>
                  </a:txBody>
                  <a:tcPr anchor="ctr"/>
                </a:tc>
                <a:tc rowSpan="2">
                  <a:txBody>
                    <a:bodyPr/>
                    <a:lstStyle/>
                    <a:p>
                      <a:pPr algn="ctr"/>
                      <a:r>
                        <a:rPr kumimoji="1" lang="ja-JP" altLang="en-US" sz="1600" dirty="0"/>
                        <a:t>○△書店</a:t>
                      </a:r>
                    </a:p>
                  </a:txBody>
                  <a:tcPr anchor="ctr"/>
                </a:tc>
                <a:tc rowSpan="2">
                  <a:txBody>
                    <a:bodyPr/>
                    <a:lstStyle/>
                    <a:p>
                      <a:pPr algn="r"/>
                      <a:r>
                        <a:rPr kumimoji="1" lang="en-US" altLang="ja-JP" sz="1600" dirty="0"/>
                        <a:t>2,740</a:t>
                      </a:r>
                      <a:endParaRPr kumimoji="1" lang="ja-JP" altLang="en-US" sz="1600" dirty="0"/>
                    </a:p>
                  </a:txBody>
                  <a:tcPr anchor="ctr"/>
                </a:tc>
                <a:tc>
                  <a:txBody>
                    <a:bodyPr/>
                    <a:lstStyle/>
                    <a:p>
                      <a:pPr algn="ctr"/>
                      <a:r>
                        <a:rPr kumimoji="1" lang="en-US" altLang="ja-JP" sz="1600" dirty="0"/>
                        <a:t>C001</a:t>
                      </a:r>
                      <a:endParaRPr kumimoji="1" lang="ja-JP" altLang="en-US" sz="1600" dirty="0"/>
                    </a:p>
                  </a:txBody>
                  <a:tcPr anchor="ctr"/>
                </a:tc>
                <a:tc>
                  <a:txBody>
                    <a:bodyPr/>
                    <a:lstStyle/>
                    <a:p>
                      <a:pPr algn="ctr"/>
                      <a:r>
                        <a:rPr kumimoji="1" lang="ja-JP" altLang="en-US" sz="1600" dirty="0"/>
                        <a:t>ねこ手帳</a:t>
                      </a:r>
                    </a:p>
                  </a:txBody>
                  <a:tcPr anchor="ctr"/>
                </a:tc>
                <a:tc>
                  <a:txBody>
                    <a:bodyPr/>
                    <a:lstStyle/>
                    <a:p>
                      <a:pPr algn="ctr"/>
                      <a:r>
                        <a:rPr kumimoji="1" lang="en-US" altLang="ja-JP" sz="1600" dirty="0"/>
                        <a:t>1</a:t>
                      </a:r>
                      <a:endParaRPr kumimoji="1" lang="ja-JP" altLang="en-US" sz="1600" dirty="0"/>
                    </a:p>
                  </a:txBody>
                  <a:tcPr anchor="ctr"/>
                </a:tc>
                <a:tc>
                  <a:txBody>
                    <a:bodyPr/>
                    <a:lstStyle/>
                    <a:p>
                      <a:pPr algn="r"/>
                      <a:r>
                        <a:rPr kumimoji="1" lang="en-US" altLang="ja-JP" sz="1600" dirty="0"/>
                        <a:t>980</a:t>
                      </a:r>
                      <a:endParaRPr kumimoji="1" lang="ja-JP" altLang="en-US" sz="1600" dirty="0"/>
                    </a:p>
                  </a:txBody>
                  <a:tcPr anchor="ctr"/>
                </a:tc>
                <a:tc>
                  <a:txBody>
                    <a:bodyPr/>
                    <a:lstStyle/>
                    <a:p>
                      <a:pPr algn="r"/>
                      <a:r>
                        <a:rPr kumimoji="1" lang="en-US" altLang="ja-JP" sz="1600" dirty="0"/>
                        <a:t>980</a:t>
                      </a:r>
                      <a:endParaRPr kumimoji="1" lang="ja-JP" altLang="en-US" sz="1600" dirty="0"/>
                    </a:p>
                  </a:txBody>
                  <a:tcPr anchor="ctr"/>
                </a:tc>
                <a:extLst>
                  <a:ext uri="{0D108BD9-81ED-4DB2-BD59-A6C34878D82A}">
                    <a16:rowId xmlns:a16="http://schemas.microsoft.com/office/drawing/2014/main" val="3384075481"/>
                  </a:ext>
                </a:extLst>
              </a:tr>
              <a:tr h="0">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en-US" altLang="ja-JP" sz="1600" dirty="0"/>
                        <a:t>D001</a:t>
                      </a:r>
                      <a:endParaRPr kumimoji="1" lang="ja-JP" altLang="en-US" sz="1600" dirty="0"/>
                    </a:p>
                  </a:txBody>
                  <a:tcPr anchor="ctr"/>
                </a:tc>
                <a:tc>
                  <a:txBody>
                    <a:bodyPr/>
                    <a:lstStyle/>
                    <a:p>
                      <a:pPr algn="ctr"/>
                      <a:r>
                        <a:rPr kumimoji="1" lang="ja-JP" altLang="en-US" sz="1600" dirty="0"/>
                        <a:t>いぬ手帳</a:t>
                      </a:r>
                    </a:p>
                  </a:txBody>
                  <a:tcPr anchor="ctr"/>
                </a:tc>
                <a:tc>
                  <a:txBody>
                    <a:bodyPr/>
                    <a:lstStyle/>
                    <a:p>
                      <a:pPr algn="ctr"/>
                      <a:r>
                        <a:rPr kumimoji="1" lang="en-US" altLang="ja-JP" sz="1600" dirty="0"/>
                        <a:t>2</a:t>
                      </a:r>
                      <a:endParaRPr kumimoji="1" lang="ja-JP" altLang="en-US" sz="1600" dirty="0"/>
                    </a:p>
                  </a:txBody>
                  <a:tcPr anchor="ctr"/>
                </a:tc>
                <a:tc>
                  <a:txBody>
                    <a:bodyPr/>
                    <a:lstStyle/>
                    <a:p>
                      <a:pPr algn="r"/>
                      <a:r>
                        <a:rPr kumimoji="1" lang="en-US" altLang="ja-JP" sz="1600" dirty="0"/>
                        <a:t>880</a:t>
                      </a:r>
                      <a:endParaRPr kumimoji="1" lang="ja-JP" altLang="en-US" sz="1600" dirty="0"/>
                    </a:p>
                  </a:txBody>
                  <a:tcPr anchor="ctr"/>
                </a:tc>
                <a:tc>
                  <a:txBody>
                    <a:bodyPr/>
                    <a:lstStyle/>
                    <a:p>
                      <a:pPr algn="r"/>
                      <a:r>
                        <a:rPr kumimoji="1" lang="en-US" altLang="ja-JP" sz="1600" dirty="0"/>
                        <a:t>1,760</a:t>
                      </a:r>
                      <a:endParaRPr kumimoji="1" lang="ja-JP" altLang="en-US" sz="1600" dirty="0"/>
                    </a:p>
                  </a:txBody>
                  <a:tcPr anchor="ctr"/>
                </a:tc>
                <a:extLst>
                  <a:ext uri="{0D108BD9-81ED-4DB2-BD59-A6C34878D82A}">
                    <a16:rowId xmlns:a16="http://schemas.microsoft.com/office/drawing/2014/main" val="309319083"/>
                  </a:ext>
                </a:extLst>
              </a:tr>
            </a:tbl>
          </a:graphicData>
        </a:graphic>
      </p:graphicFrame>
      <p:graphicFrame>
        <p:nvGraphicFramePr>
          <p:cNvPr id="6" name="表 5">
            <a:extLst>
              <a:ext uri="{FF2B5EF4-FFF2-40B4-BE49-F238E27FC236}">
                <a16:creationId xmlns:a16="http://schemas.microsoft.com/office/drawing/2014/main" id="{035C8E90-ABA3-F580-C617-CEB6098A82F9}"/>
              </a:ext>
            </a:extLst>
          </p:cNvPr>
          <p:cNvGraphicFramePr>
            <a:graphicFrameLocks noGrp="1"/>
          </p:cNvGraphicFramePr>
          <p:nvPr>
            <p:extLst>
              <p:ext uri="{D42A27DB-BD31-4B8C-83A1-F6EECF244321}">
                <p14:modId xmlns:p14="http://schemas.microsoft.com/office/powerpoint/2010/main" val="1920376952"/>
              </p:ext>
            </p:extLst>
          </p:nvPr>
        </p:nvGraphicFramePr>
        <p:xfrm>
          <a:off x="729339" y="4460224"/>
          <a:ext cx="5878285" cy="67056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354182">
                  <a:extLst>
                    <a:ext uri="{9D8B030D-6E8A-4147-A177-3AD203B41FA5}">
                      <a16:colId xmlns:a16="http://schemas.microsoft.com/office/drawing/2014/main" val="1884183280"/>
                    </a:ext>
                  </a:extLst>
                </a:gridCol>
                <a:gridCol w="1208314">
                  <a:extLst>
                    <a:ext uri="{9D8B030D-6E8A-4147-A177-3AD203B41FA5}">
                      <a16:colId xmlns:a16="http://schemas.microsoft.com/office/drawing/2014/main" val="1708308604"/>
                    </a:ext>
                  </a:extLst>
                </a:gridCol>
                <a:gridCol w="1055915">
                  <a:extLst>
                    <a:ext uri="{9D8B030D-6E8A-4147-A177-3AD203B41FA5}">
                      <a16:colId xmlns:a16="http://schemas.microsoft.com/office/drawing/2014/main" val="1848790515"/>
                    </a:ext>
                  </a:extLst>
                </a:gridCol>
                <a:gridCol w="1186542">
                  <a:extLst>
                    <a:ext uri="{9D8B030D-6E8A-4147-A177-3AD203B41FA5}">
                      <a16:colId xmlns:a16="http://schemas.microsoft.com/office/drawing/2014/main" val="3127888587"/>
                    </a:ext>
                  </a:extLst>
                </a:gridCol>
              </a:tblGrid>
              <a:tr h="0">
                <a:tc>
                  <a:txBody>
                    <a:bodyPr/>
                    <a:lstStyle/>
                    <a:p>
                      <a:pPr algn="ctr"/>
                      <a:r>
                        <a:rPr kumimoji="1" lang="ja-JP" altLang="en-US" sz="1600" dirty="0"/>
                        <a:t>受注番号</a:t>
                      </a:r>
                    </a:p>
                  </a:txBody>
                  <a:tcPr/>
                </a:tc>
                <a:tc>
                  <a:txBody>
                    <a:bodyPr/>
                    <a:lstStyle/>
                    <a:p>
                      <a:pPr algn="ctr"/>
                      <a:r>
                        <a:rPr kumimoji="1" lang="ja-JP" altLang="en-US" sz="1600" dirty="0"/>
                        <a:t>受注日</a:t>
                      </a:r>
                    </a:p>
                  </a:txBody>
                  <a:tcPr/>
                </a:tc>
                <a:tc>
                  <a:txBody>
                    <a:bodyPr/>
                    <a:lstStyle/>
                    <a:p>
                      <a:pPr algn="ctr"/>
                      <a:r>
                        <a:rPr kumimoji="1" lang="ja-JP" altLang="en-US" sz="1600" dirty="0"/>
                        <a:t>顧客コード</a:t>
                      </a:r>
                    </a:p>
                  </a:txBody>
                  <a:tcPr/>
                </a:tc>
                <a:tc>
                  <a:txBody>
                    <a:bodyPr/>
                    <a:lstStyle/>
                    <a:p>
                      <a:pPr algn="ctr"/>
                      <a:r>
                        <a:rPr kumimoji="1" lang="ja-JP" altLang="en-US" sz="1600" dirty="0"/>
                        <a:t>顧客名</a:t>
                      </a:r>
                    </a:p>
                  </a:txBody>
                  <a:tcPr/>
                </a:tc>
                <a:tc>
                  <a:txBody>
                    <a:bodyPr/>
                    <a:lstStyle/>
                    <a:p>
                      <a:pPr algn="ctr"/>
                      <a:r>
                        <a:rPr kumimoji="1" lang="ja-JP" altLang="en-US" sz="1600" dirty="0"/>
                        <a:t>合計金額</a:t>
                      </a:r>
                    </a:p>
                  </a:txBody>
                  <a:tcPr/>
                </a:tc>
                <a:extLst>
                  <a:ext uri="{0D108BD9-81ED-4DB2-BD59-A6C34878D82A}">
                    <a16:rowId xmlns:a16="http://schemas.microsoft.com/office/drawing/2014/main" val="2373436518"/>
                  </a:ext>
                </a:extLst>
              </a:tr>
              <a:tr h="0">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2021/10/01</a:t>
                      </a:r>
                      <a:endParaRPr kumimoji="1" lang="ja-JP" altLang="en-US" sz="1600" dirty="0"/>
                    </a:p>
                  </a:txBody>
                  <a:tcPr anchor="ctr"/>
                </a:tc>
                <a:tc>
                  <a:txBody>
                    <a:bodyPr/>
                    <a:lstStyle/>
                    <a:p>
                      <a:pPr algn="ctr"/>
                      <a:r>
                        <a:rPr kumimoji="1" lang="en-US" altLang="ja-JP" sz="1600" dirty="0"/>
                        <a:t>G003</a:t>
                      </a:r>
                      <a:endParaRPr kumimoji="1" lang="ja-JP" altLang="en-US" sz="1600" dirty="0"/>
                    </a:p>
                  </a:txBody>
                  <a:tcPr anchor="ctr"/>
                </a:tc>
                <a:tc>
                  <a:txBody>
                    <a:bodyPr/>
                    <a:lstStyle/>
                    <a:p>
                      <a:pPr algn="ctr"/>
                      <a:r>
                        <a:rPr kumimoji="1" lang="ja-JP" altLang="en-US" sz="1600" dirty="0"/>
                        <a:t>○△書店</a:t>
                      </a:r>
                    </a:p>
                  </a:txBody>
                  <a:tcPr anchor="ctr"/>
                </a:tc>
                <a:tc>
                  <a:txBody>
                    <a:bodyPr/>
                    <a:lstStyle/>
                    <a:p>
                      <a:pPr algn="r"/>
                      <a:r>
                        <a:rPr kumimoji="1" lang="en-US" altLang="ja-JP" sz="1600" dirty="0"/>
                        <a:t>2,740</a:t>
                      </a:r>
                      <a:endParaRPr kumimoji="1" lang="ja-JP" altLang="en-US" sz="1600" dirty="0"/>
                    </a:p>
                  </a:txBody>
                  <a:tcPr anchor="ctr"/>
                </a:tc>
                <a:extLst>
                  <a:ext uri="{0D108BD9-81ED-4DB2-BD59-A6C34878D82A}">
                    <a16:rowId xmlns:a16="http://schemas.microsoft.com/office/drawing/2014/main" val="3384075481"/>
                  </a:ext>
                </a:extLst>
              </a:tr>
            </a:tbl>
          </a:graphicData>
        </a:graphic>
      </p:graphicFrame>
      <p:graphicFrame>
        <p:nvGraphicFramePr>
          <p:cNvPr id="9" name="表 5">
            <a:extLst>
              <a:ext uri="{FF2B5EF4-FFF2-40B4-BE49-F238E27FC236}">
                <a16:creationId xmlns:a16="http://schemas.microsoft.com/office/drawing/2014/main" id="{CA8092C5-2296-2BE0-5B1F-D21C41D9BCDB}"/>
              </a:ext>
            </a:extLst>
          </p:cNvPr>
          <p:cNvGraphicFramePr>
            <a:graphicFrameLocks noGrp="1"/>
          </p:cNvGraphicFramePr>
          <p:nvPr>
            <p:extLst>
              <p:ext uri="{D42A27DB-BD31-4B8C-83A1-F6EECF244321}">
                <p14:modId xmlns:p14="http://schemas.microsoft.com/office/powerpoint/2010/main" val="1996802627"/>
              </p:ext>
            </p:extLst>
          </p:nvPr>
        </p:nvGraphicFramePr>
        <p:xfrm>
          <a:off x="729339" y="5243830"/>
          <a:ext cx="5928368" cy="100584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273629">
                  <a:extLst>
                    <a:ext uri="{9D8B030D-6E8A-4147-A177-3AD203B41FA5}">
                      <a16:colId xmlns:a16="http://schemas.microsoft.com/office/drawing/2014/main" val="2253749084"/>
                    </a:ext>
                  </a:extLst>
                </a:gridCol>
                <a:gridCol w="1132114">
                  <a:extLst>
                    <a:ext uri="{9D8B030D-6E8A-4147-A177-3AD203B41FA5}">
                      <a16:colId xmlns:a16="http://schemas.microsoft.com/office/drawing/2014/main" val="690324133"/>
                    </a:ext>
                  </a:extLst>
                </a:gridCol>
                <a:gridCol w="816431">
                  <a:extLst>
                    <a:ext uri="{9D8B030D-6E8A-4147-A177-3AD203B41FA5}">
                      <a16:colId xmlns:a16="http://schemas.microsoft.com/office/drawing/2014/main" val="1918320193"/>
                    </a:ext>
                  </a:extLst>
                </a:gridCol>
                <a:gridCol w="816431">
                  <a:extLst>
                    <a:ext uri="{9D8B030D-6E8A-4147-A177-3AD203B41FA5}">
                      <a16:colId xmlns:a16="http://schemas.microsoft.com/office/drawing/2014/main" val="83843734"/>
                    </a:ext>
                  </a:extLst>
                </a:gridCol>
                <a:gridCol w="816431">
                  <a:extLst>
                    <a:ext uri="{9D8B030D-6E8A-4147-A177-3AD203B41FA5}">
                      <a16:colId xmlns:a16="http://schemas.microsoft.com/office/drawing/2014/main" val="1673684260"/>
                    </a:ext>
                  </a:extLst>
                </a:gridCol>
              </a:tblGrid>
              <a:tr h="223520">
                <a:tc>
                  <a:txBody>
                    <a:bodyPr/>
                    <a:lstStyle/>
                    <a:p>
                      <a:pPr algn="ctr"/>
                      <a:r>
                        <a:rPr kumimoji="1" lang="ja-JP" altLang="en-US" sz="1600" dirty="0"/>
                        <a:t>受注番号</a:t>
                      </a:r>
                    </a:p>
                  </a:txBody>
                  <a:tcPr/>
                </a:tc>
                <a:tc>
                  <a:txBody>
                    <a:bodyPr/>
                    <a:lstStyle/>
                    <a:p>
                      <a:pPr algn="ctr"/>
                      <a:r>
                        <a:rPr kumimoji="1" lang="ja-JP" altLang="en-US" sz="1600" dirty="0"/>
                        <a:t>商品コード</a:t>
                      </a:r>
                    </a:p>
                  </a:txBody>
                  <a:tcPr/>
                </a:tc>
                <a:tc>
                  <a:txBody>
                    <a:bodyPr/>
                    <a:lstStyle/>
                    <a:p>
                      <a:pPr algn="ctr"/>
                      <a:r>
                        <a:rPr kumimoji="1" lang="ja-JP" altLang="en-US" sz="1600" dirty="0"/>
                        <a:t>商品名</a:t>
                      </a:r>
                    </a:p>
                  </a:txBody>
                  <a:tcPr/>
                </a:tc>
                <a:tc>
                  <a:txBody>
                    <a:bodyPr/>
                    <a:lstStyle/>
                    <a:p>
                      <a:pPr algn="ctr"/>
                      <a:r>
                        <a:rPr kumimoji="1" lang="ja-JP" altLang="en-US" sz="1600" dirty="0"/>
                        <a:t>数量</a:t>
                      </a:r>
                    </a:p>
                  </a:txBody>
                  <a:tcPr/>
                </a:tc>
                <a:tc>
                  <a:txBody>
                    <a:bodyPr/>
                    <a:lstStyle/>
                    <a:p>
                      <a:pPr algn="ctr"/>
                      <a:r>
                        <a:rPr kumimoji="1" lang="ja-JP" altLang="en-US" sz="1600" dirty="0"/>
                        <a:t>単価</a:t>
                      </a:r>
                    </a:p>
                  </a:txBody>
                  <a:tcPr/>
                </a:tc>
                <a:tc>
                  <a:txBody>
                    <a:bodyPr/>
                    <a:lstStyle/>
                    <a:p>
                      <a:pPr algn="ctr"/>
                      <a:r>
                        <a:rPr kumimoji="1" lang="ja-JP" altLang="en-US" sz="1600" dirty="0"/>
                        <a:t>金額</a:t>
                      </a:r>
                    </a:p>
                  </a:txBody>
                  <a:tcPr/>
                </a:tc>
                <a:extLst>
                  <a:ext uri="{0D108BD9-81ED-4DB2-BD59-A6C34878D82A}">
                    <a16:rowId xmlns:a16="http://schemas.microsoft.com/office/drawing/2014/main" val="2373436518"/>
                  </a:ext>
                </a:extLst>
              </a:tr>
              <a:tr h="223520">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C001</a:t>
                      </a:r>
                      <a:endParaRPr kumimoji="1" lang="ja-JP" altLang="en-US" sz="1600" dirty="0"/>
                    </a:p>
                  </a:txBody>
                  <a:tcPr anchor="ctr"/>
                </a:tc>
                <a:tc>
                  <a:txBody>
                    <a:bodyPr/>
                    <a:lstStyle/>
                    <a:p>
                      <a:pPr algn="ctr"/>
                      <a:r>
                        <a:rPr kumimoji="1" lang="ja-JP" altLang="en-US" sz="1600" dirty="0"/>
                        <a:t>ねこ手帳</a:t>
                      </a:r>
                    </a:p>
                  </a:txBody>
                  <a:tcPr anchor="ctr"/>
                </a:tc>
                <a:tc>
                  <a:txBody>
                    <a:bodyPr/>
                    <a:lstStyle/>
                    <a:p>
                      <a:pPr algn="ctr"/>
                      <a:r>
                        <a:rPr kumimoji="1" lang="en-US" altLang="ja-JP" sz="1600" dirty="0"/>
                        <a:t>1</a:t>
                      </a:r>
                      <a:endParaRPr kumimoji="1" lang="ja-JP" altLang="en-US" sz="1600" dirty="0"/>
                    </a:p>
                  </a:txBody>
                  <a:tcPr anchor="ctr"/>
                </a:tc>
                <a:tc>
                  <a:txBody>
                    <a:bodyPr/>
                    <a:lstStyle/>
                    <a:p>
                      <a:pPr algn="r"/>
                      <a:r>
                        <a:rPr kumimoji="1" lang="en-US" altLang="ja-JP" sz="1600" dirty="0"/>
                        <a:t>980</a:t>
                      </a:r>
                      <a:endParaRPr kumimoji="1" lang="ja-JP" altLang="en-US" sz="1600" dirty="0"/>
                    </a:p>
                  </a:txBody>
                  <a:tcPr anchor="ctr"/>
                </a:tc>
                <a:tc>
                  <a:txBody>
                    <a:bodyPr/>
                    <a:lstStyle/>
                    <a:p>
                      <a:pPr algn="r"/>
                      <a:r>
                        <a:rPr kumimoji="1" lang="en-US" altLang="ja-JP" sz="1600" dirty="0"/>
                        <a:t>980</a:t>
                      </a:r>
                      <a:endParaRPr kumimoji="1" lang="ja-JP" altLang="en-US" sz="1600" dirty="0"/>
                    </a:p>
                  </a:txBody>
                  <a:tcPr anchor="ctr"/>
                </a:tc>
                <a:extLst>
                  <a:ext uri="{0D108BD9-81ED-4DB2-BD59-A6C34878D82A}">
                    <a16:rowId xmlns:a16="http://schemas.microsoft.com/office/drawing/2014/main" val="3384075481"/>
                  </a:ext>
                </a:extLst>
              </a:tr>
              <a:tr h="223520">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D001</a:t>
                      </a:r>
                      <a:endParaRPr kumimoji="1" lang="ja-JP" altLang="en-US" sz="1600" dirty="0"/>
                    </a:p>
                  </a:txBody>
                  <a:tcPr anchor="ctr"/>
                </a:tc>
                <a:tc>
                  <a:txBody>
                    <a:bodyPr/>
                    <a:lstStyle/>
                    <a:p>
                      <a:pPr algn="ctr"/>
                      <a:r>
                        <a:rPr kumimoji="1" lang="ja-JP" altLang="en-US" sz="1600" dirty="0"/>
                        <a:t>いぬ手帳</a:t>
                      </a:r>
                    </a:p>
                  </a:txBody>
                  <a:tcPr anchor="ctr"/>
                </a:tc>
                <a:tc>
                  <a:txBody>
                    <a:bodyPr/>
                    <a:lstStyle/>
                    <a:p>
                      <a:pPr algn="ctr"/>
                      <a:r>
                        <a:rPr kumimoji="1" lang="en-US" altLang="ja-JP" sz="1600" dirty="0"/>
                        <a:t>2</a:t>
                      </a:r>
                      <a:endParaRPr kumimoji="1" lang="ja-JP" altLang="en-US" sz="1600" dirty="0"/>
                    </a:p>
                  </a:txBody>
                  <a:tcPr anchor="ctr"/>
                </a:tc>
                <a:tc>
                  <a:txBody>
                    <a:bodyPr/>
                    <a:lstStyle/>
                    <a:p>
                      <a:pPr algn="r"/>
                      <a:r>
                        <a:rPr kumimoji="1" lang="en-US" altLang="ja-JP" sz="1600" dirty="0"/>
                        <a:t>880</a:t>
                      </a:r>
                      <a:endParaRPr kumimoji="1" lang="ja-JP" altLang="en-US" sz="1600" dirty="0"/>
                    </a:p>
                  </a:txBody>
                  <a:tcPr anchor="ctr"/>
                </a:tc>
                <a:tc>
                  <a:txBody>
                    <a:bodyPr/>
                    <a:lstStyle/>
                    <a:p>
                      <a:pPr algn="r"/>
                      <a:r>
                        <a:rPr kumimoji="1" lang="en-US" altLang="ja-JP" sz="1600" dirty="0"/>
                        <a:t>1,760</a:t>
                      </a:r>
                      <a:endParaRPr kumimoji="1" lang="ja-JP" altLang="en-US" sz="1600" dirty="0"/>
                    </a:p>
                  </a:txBody>
                  <a:tcPr anchor="ctr"/>
                </a:tc>
                <a:extLst>
                  <a:ext uri="{0D108BD9-81ED-4DB2-BD59-A6C34878D82A}">
                    <a16:rowId xmlns:a16="http://schemas.microsoft.com/office/drawing/2014/main" val="309319083"/>
                  </a:ext>
                </a:extLst>
              </a:tr>
            </a:tbl>
          </a:graphicData>
        </a:graphic>
      </p:graphicFrame>
      <p:sp>
        <p:nvSpPr>
          <p:cNvPr id="10" name="矢印: 下 9">
            <a:extLst>
              <a:ext uri="{FF2B5EF4-FFF2-40B4-BE49-F238E27FC236}">
                <a16:creationId xmlns:a16="http://schemas.microsoft.com/office/drawing/2014/main" id="{24F414FE-3D94-8D44-BB08-8F45477F03C9}"/>
              </a:ext>
            </a:extLst>
          </p:cNvPr>
          <p:cNvSpPr/>
          <p:nvPr/>
        </p:nvSpPr>
        <p:spPr>
          <a:xfrm>
            <a:off x="3380010" y="3677995"/>
            <a:ext cx="576942" cy="591441"/>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07652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データの正規化</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16</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646331"/>
          </a:xfrm>
          <a:prstGeom prst="rect">
            <a:avLst/>
          </a:prstGeom>
          <a:noFill/>
        </p:spPr>
        <p:txBody>
          <a:bodyPr wrap="square" rtlCol="0">
            <a:spAutoFit/>
          </a:bodyPr>
          <a:lstStyle/>
          <a:p>
            <a:r>
              <a:rPr lang="ja-JP" altLang="en-US" b="1" dirty="0"/>
              <a:t>第</a:t>
            </a:r>
            <a:r>
              <a:rPr lang="en-US" altLang="ja-JP" b="1" dirty="0"/>
              <a:t>2</a:t>
            </a:r>
            <a:r>
              <a:rPr lang="ja-JP" altLang="en-US" b="1" dirty="0"/>
              <a:t>正規形</a:t>
            </a:r>
            <a:endParaRPr kumimoji="1" lang="en-US" altLang="ja-JP" b="1" dirty="0"/>
          </a:p>
          <a:p>
            <a:r>
              <a:rPr lang="ja-JP" altLang="en-US" dirty="0"/>
              <a:t>主キーになっている項目の一部だけで決まる項目を別の表に分割する。</a:t>
            </a:r>
            <a:endParaRPr lang="en-US" altLang="ja-JP" dirty="0"/>
          </a:p>
        </p:txBody>
      </p:sp>
      <p:graphicFrame>
        <p:nvGraphicFramePr>
          <p:cNvPr id="6" name="表 5">
            <a:extLst>
              <a:ext uri="{FF2B5EF4-FFF2-40B4-BE49-F238E27FC236}">
                <a16:creationId xmlns:a16="http://schemas.microsoft.com/office/drawing/2014/main" id="{035C8E90-ABA3-F580-C617-CEB6098A82F9}"/>
              </a:ext>
            </a:extLst>
          </p:cNvPr>
          <p:cNvGraphicFramePr>
            <a:graphicFrameLocks noGrp="1"/>
          </p:cNvGraphicFramePr>
          <p:nvPr>
            <p:extLst>
              <p:ext uri="{D42A27DB-BD31-4B8C-83A1-F6EECF244321}">
                <p14:modId xmlns:p14="http://schemas.microsoft.com/office/powerpoint/2010/main" val="532118788"/>
              </p:ext>
            </p:extLst>
          </p:nvPr>
        </p:nvGraphicFramePr>
        <p:xfrm>
          <a:off x="729339" y="2559670"/>
          <a:ext cx="5878285" cy="67056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354182">
                  <a:extLst>
                    <a:ext uri="{9D8B030D-6E8A-4147-A177-3AD203B41FA5}">
                      <a16:colId xmlns:a16="http://schemas.microsoft.com/office/drawing/2014/main" val="1884183280"/>
                    </a:ext>
                  </a:extLst>
                </a:gridCol>
                <a:gridCol w="1208314">
                  <a:extLst>
                    <a:ext uri="{9D8B030D-6E8A-4147-A177-3AD203B41FA5}">
                      <a16:colId xmlns:a16="http://schemas.microsoft.com/office/drawing/2014/main" val="1708308604"/>
                    </a:ext>
                  </a:extLst>
                </a:gridCol>
                <a:gridCol w="1055915">
                  <a:extLst>
                    <a:ext uri="{9D8B030D-6E8A-4147-A177-3AD203B41FA5}">
                      <a16:colId xmlns:a16="http://schemas.microsoft.com/office/drawing/2014/main" val="1848790515"/>
                    </a:ext>
                  </a:extLst>
                </a:gridCol>
                <a:gridCol w="1186542">
                  <a:extLst>
                    <a:ext uri="{9D8B030D-6E8A-4147-A177-3AD203B41FA5}">
                      <a16:colId xmlns:a16="http://schemas.microsoft.com/office/drawing/2014/main" val="3127888587"/>
                    </a:ext>
                  </a:extLst>
                </a:gridCol>
              </a:tblGrid>
              <a:tr h="176879">
                <a:tc>
                  <a:txBody>
                    <a:bodyPr/>
                    <a:lstStyle/>
                    <a:p>
                      <a:pPr algn="ctr"/>
                      <a:r>
                        <a:rPr kumimoji="1" lang="ja-JP" altLang="en-US" sz="1600" dirty="0"/>
                        <a:t>受注番号</a:t>
                      </a:r>
                    </a:p>
                  </a:txBody>
                  <a:tcPr/>
                </a:tc>
                <a:tc>
                  <a:txBody>
                    <a:bodyPr/>
                    <a:lstStyle/>
                    <a:p>
                      <a:pPr algn="ctr"/>
                      <a:r>
                        <a:rPr kumimoji="1" lang="ja-JP" altLang="en-US" sz="1600" dirty="0"/>
                        <a:t>受注日</a:t>
                      </a:r>
                    </a:p>
                  </a:txBody>
                  <a:tcPr/>
                </a:tc>
                <a:tc>
                  <a:txBody>
                    <a:bodyPr/>
                    <a:lstStyle/>
                    <a:p>
                      <a:pPr algn="ctr"/>
                      <a:r>
                        <a:rPr kumimoji="1" lang="ja-JP" altLang="en-US" sz="1600" dirty="0"/>
                        <a:t>顧客コード</a:t>
                      </a:r>
                    </a:p>
                  </a:txBody>
                  <a:tcPr/>
                </a:tc>
                <a:tc>
                  <a:txBody>
                    <a:bodyPr/>
                    <a:lstStyle/>
                    <a:p>
                      <a:pPr algn="ctr"/>
                      <a:r>
                        <a:rPr kumimoji="1" lang="ja-JP" altLang="en-US" sz="1600" dirty="0"/>
                        <a:t>顧客名</a:t>
                      </a:r>
                    </a:p>
                  </a:txBody>
                  <a:tcPr/>
                </a:tc>
                <a:tc>
                  <a:txBody>
                    <a:bodyPr/>
                    <a:lstStyle/>
                    <a:p>
                      <a:pPr algn="ctr"/>
                      <a:r>
                        <a:rPr kumimoji="1" lang="ja-JP" altLang="en-US" sz="1600" dirty="0"/>
                        <a:t>合計金額</a:t>
                      </a:r>
                    </a:p>
                  </a:txBody>
                  <a:tcPr/>
                </a:tc>
                <a:extLst>
                  <a:ext uri="{0D108BD9-81ED-4DB2-BD59-A6C34878D82A}">
                    <a16:rowId xmlns:a16="http://schemas.microsoft.com/office/drawing/2014/main" val="2373436518"/>
                  </a:ext>
                </a:extLst>
              </a:tr>
              <a:tr h="176879">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2021/10/01</a:t>
                      </a:r>
                      <a:endParaRPr kumimoji="1" lang="ja-JP" altLang="en-US" sz="1600" dirty="0"/>
                    </a:p>
                  </a:txBody>
                  <a:tcPr anchor="ctr"/>
                </a:tc>
                <a:tc>
                  <a:txBody>
                    <a:bodyPr/>
                    <a:lstStyle/>
                    <a:p>
                      <a:pPr algn="ctr"/>
                      <a:r>
                        <a:rPr kumimoji="1" lang="en-US" altLang="ja-JP" sz="1600" dirty="0"/>
                        <a:t>G003</a:t>
                      </a:r>
                      <a:endParaRPr kumimoji="1" lang="ja-JP" altLang="en-US" sz="1600" dirty="0"/>
                    </a:p>
                  </a:txBody>
                  <a:tcPr anchor="ctr"/>
                </a:tc>
                <a:tc>
                  <a:txBody>
                    <a:bodyPr/>
                    <a:lstStyle/>
                    <a:p>
                      <a:pPr algn="ctr"/>
                      <a:r>
                        <a:rPr kumimoji="1" lang="ja-JP" altLang="en-US" sz="1600" dirty="0"/>
                        <a:t>○△書店</a:t>
                      </a:r>
                    </a:p>
                  </a:txBody>
                  <a:tcPr anchor="ctr"/>
                </a:tc>
                <a:tc>
                  <a:txBody>
                    <a:bodyPr/>
                    <a:lstStyle/>
                    <a:p>
                      <a:pPr algn="r"/>
                      <a:r>
                        <a:rPr kumimoji="1" lang="en-US" altLang="ja-JP" sz="1600" dirty="0"/>
                        <a:t>2,740</a:t>
                      </a:r>
                      <a:endParaRPr kumimoji="1" lang="ja-JP" altLang="en-US" sz="1600" dirty="0"/>
                    </a:p>
                  </a:txBody>
                  <a:tcPr anchor="ctr"/>
                </a:tc>
                <a:extLst>
                  <a:ext uri="{0D108BD9-81ED-4DB2-BD59-A6C34878D82A}">
                    <a16:rowId xmlns:a16="http://schemas.microsoft.com/office/drawing/2014/main" val="3384075481"/>
                  </a:ext>
                </a:extLst>
              </a:tr>
            </a:tbl>
          </a:graphicData>
        </a:graphic>
      </p:graphicFrame>
      <p:graphicFrame>
        <p:nvGraphicFramePr>
          <p:cNvPr id="9" name="表 5">
            <a:extLst>
              <a:ext uri="{FF2B5EF4-FFF2-40B4-BE49-F238E27FC236}">
                <a16:creationId xmlns:a16="http://schemas.microsoft.com/office/drawing/2014/main" id="{CA8092C5-2296-2BE0-5B1F-D21C41D9BCDB}"/>
              </a:ext>
            </a:extLst>
          </p:cNvPr>
          <p:cNvGraphicFramePr>
            <a:graphicFrameLocks noGrp="1"/>
          </p:cNvGraphicFramePr>
          <p:nvPr>
            <p:extLst>
              <p:ext uri="{D42A27DB-BD31-4B8C-83A1-F6EECF244321}">
                <p14:modId xmlns:p14="http://schemas.microsoft.com/office/powerpoint/2010/main" val="3775690292"/>
              </p:ext>
            </p:extLst>
          </p:nvPr>
        </p:nvGraphicFramePr>
        <p:xfrm>
          <a:off x="729339" y="3440157"/>
          <a:ext cx="5928368" cy="100584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273629">
                  <a:extLst>
                    <a:ext uri="{9D8B030D-6E8A-4147-A177-3AD203B41FA5}">
                      <a16:colId xmlns:a16="http://schemas.microsoft.com/office/drawing/2014/main" val="2253749084"/>
                    </a:ext>
                  </a:extLst>
                </a:gridCol>
                <a:gridCol w="1132114">
                  <a:extLst>
                    <a:ext uri="{9D8B030D-6E8A-4147-A177-3AD203B41FA5}">
                      <a16:colId xmlns:a16="http://schemas.microsoft.com/office/drawing/2014/main" val="690324133"/>
                    </a:ext>
                  </a:extLst>
                </a:gridCol>
                <a:gridCol w="816431">
                  <a:extLst>
                    <a:ext uri="{9D8B030D-6E8A-4147-A177-3AD203B41FA5}">
                      <a16:colId xmlns:a16="http://schemas.microsoft.com/office/drawing/2014/main" val="1918320193"/>
                    </a:ext>
                  </a:extLst>
                </a:gridCol>
                <a:gridCol w="816431">
                  <a:extLst>
                    <a:ext uri="{9D8B030D-6E8A-4147-A177-3AD203B41FA5}">
                      <a16:colId xmlns:a16="http://schemas.microsoft.com/office/drawing/2014/main" val="83843734"/>
                    </a:ext>
                  </a:extLst>
                </a:gridCol>
                <a:gridCol w="816431">
                  <a:extLst>
                    <a:ext uri="{9D8B030D-6E8A-4147-A177-3AD203B41FA5}">
                      <a16:colId xmlns:a16="http://schemas.microsoft.com/office/drawing/2014/main" val="1673684260"/>
                    </a:ext>
                  </a:extLst>
                </a:gridCol>
              </a:tblGrid>
              <a:tr h="170089">
                <a:tc>
                  <a:txBody>
                    <a:bodyPr/>
                    <a:lstStyle/>
                    <a:p>
                      <a:pPr algn="ctr"/>
                      <a:r>
                        <a:rPr kumimoji="1" lang="ja-JP" altLang="en-US" sz="1600" dirty="0"/>
                        <a:t>受注番号</a:t>
                      </a:r>
                    </a:p>
                  </a:txBody>
                  <a:tcPr/>
                </a:tc>
                <a:tc>
                  <a:txBody>
                    <a:bodyPr/>
                    <a:lstStyle/>
                    <a:p>
                      <a:pPr algn="ctr"/>
                      <a:r>
                        <a:rPr kumimoji="1" lang="ja-JP" altLang="en-US" sz="1600" dirty="0"/>
                        <a:t>商品コード</a:t>
                      </a:r>
                    </a:p>
                  </a:txBody>
                  <a:tcPr>
                    <a:solidFill>
                      <a:schemeClr val="accent6">
                        <a:lumMod val="20000"/>
                        <a:lumOff val="80000"/>
                      </a:schemeClr>
                    </a:solidFill>
                  </a:tcPr>
                </a:tc>
                <a:tc>
                  <a:txBody>
                    <a:bodyPr/>
                    <a:lstStyle/>
                    <a:p>
                      <a:pPr algn="ctr"/>
                      <a:r>
                        <a:rPr kumimoji="1" lang="ja-JP" altLang="en-US" sz="1600" dirty="0"/>
                        <a:t>商品名</a:t>
                      </a:r>
                    </a:p>
                  </a:txBody>
                  <a:tcPr>
                    <a:solidFill>
                      <a:schemeClr val="accent6">
                        <a:lumMod val="20000"/>
                        <a:lumOff val="80000"/>
                      </a:schemeClr>
                    </a:solidFill>
                  </a:tcPr>
                </a:tc>
                <a:tc>
                  <a:txBody>
                    <a:bodyPr/>
                    <a:lstStyle/>
                    <a:p>
                      <a:pPr algn="ctr"/>
                      <a:r>
                        <a:rPr kumimoji="1" lang="ja-JP" altLang="en-US" sz="1600" dirty="0"/>
                        <a:t>数量</a:t>
                      </a:r>
                    </a:p>
                  </a:txBody>
                  <a:tcPr/>
                </a:tc>
                <a:tc>
                  <a:txBody>
                    <a:bodyPr/>
                    <a:lstStyle/>
                    <a:p>
                      <a:pPr algn="ctr"/>
                      <a:r>
                        <a:rPr kumimoji="1" lang="ja-JP" altLang="en-US" sz="1600" dirty="0"/>
                        <a:t>単価</a:t>
                      </a:r>
                    </a:p>
                  </a:txBody>
                  <a:tcPr>
                    <a:solidFill>
                      <a:schemeClr val="accent6">
                        <a:lumMod val="20000"/>
                        <a:lumOff val="80000"/>
                      </a:schemeClr>
                    </a:solidFill>
                  </a:tcPr>
                </a:tc>
                <a:tc>
                  <a:txBody>
                    <a:bodyPr/>
                    <a:lstStyle/>
                    <a:p>
                      <a:pPr algn="ctr"/>
                      <a:r>
                        <a:rPr kumimoji="1" lang="ja-JP" altLang="en-US" sz="1600" dirty="0"/>
                        <a:t>金額</a:t>
                      </a:r>
                    </a:p>
                  </a:txBody>
                  <a:tcPr/>
                </a:tc>
                <a:extLst>
                  <a:ext uri="{0D108BD9-81ED-4DB2-BD59-A6C34878D82A}">
                    <a16:rowId xmlns:a16="http://schemas.microsoft.com/office/drawing/2014/main" val="2373436518"/>
                  </a:ext>
                </a:extLst>
              </a:tr>
              <a:tr h="170089">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C001</a:t>
                      </a:r>
                      <a:endParaRPr kumimoji="1" lang="ja-JP" altLang="en-US" sz="1600" dirty="0"/>
                    </a:p>
                  </a:txBody>
                  <a:tcPr anchor="ctr">
                    <a:solidFill>
                      <a:schemeClr val="accent6">
                        <a:lumMod val="20000"/>
                        <a:lumOff val="80000"/>
                      </a:schemeClr>
                    </a:solidFill>
                  </a:tcPr>
                </a:tc>
                <a:tc>
                  <a:txBody>
                    <a:bodyPr/>
                    <a:lstStyle/>
                    <a:p>
                      <a:pPr algn="ctr"/>
                      <a:r>
                        <a:rPr kumimoji="1" lang="ja-JP" altLang="en-US" sz="1600" dirty="0"/>
                        <a:t>ねこ手帳</a:t>
                      </a:r>
                    </a:p>
                  </a:txBody>
                  <a:tcPr anchor="ctr">
                    <a:solidFill>
                      <a:schemeClr val="accent6">
                        <a:lumMod val="20000"/>
                        <a:lumOff val="80000"/>
                      </a:schemeClr>
                    </a:solidFill>
                  </a:tcPr>
                </a:tc>
                <a:tc>
                  <a:txBody>
                    <a:bodyPr/>
                    <a:lstStyle/>
                    <a:p>
                      <a:pPr algn="ctr"/>
                      <a:r>
                        <a:rPr kumimoji="1" lang="en-US" altLang="ja-JP" sz="1600" dirty="0"/>
                        <a:t>1</a:t>
                      </a:r>
                      <a:endParaRPr kumimoji="1" lang="ja-JP" altLang="en-US" sz="1600" dirty="0"/>
                    </a:p>
                  </a:txBody>
                  <a:tcPr anchor="ctr"/>
                </a:tc>
                <a:tc>
                  <a:txBody>
                    <a:bodyPr/>
                    <a:lstStyle/>
                    <a:p>
                      <a:pPr algn="r"/>
                      <a:r>
                        <a:rPr kumimoji="1" lang="en-US" altLang="ja-JP" sz="1600" dirty="0"/>
                        <a:t>980</a:t>
                      </a:r>
                      <a:endParaRPr kumimoji="1" lang="ja-JP" altLang="en-US" sz="1600" dirty="0"/>
                    </a:p>
                  </a:txBody>
                  <a:tcPr anchor="ctr">
                    <a:solidFill>
                      <a:schemeClr val="accent6">
                        <a:lumMod val="20000"/>
                        <a:lumOff val="80000"/>
                      </a:schemeClr>
                    </a:solidFill>
                  </a:tcPr>
                </a:tc>
                <a:tc>
                  <a:txBody>
                    <a:bodyPr/>
                    <a:lstStyle/>
                    <a:p>
                      <a:pPr algn="r"/>
                      <a:r>
                        <a:rPr kumimoji="1" lang="en-US" altLang="ja-JP" sz="1600" dirty="0"/>
                        <a:t>980</a:t>
                      </a:r>
                      <a:endParaRPr kumimoji="1" lang="ja-JP" altLang="en-US" sz="1600" dirty="0"/>
                    </a:p>
                  </a:txBody>
                  <a:tcPr anchor="ctr"/>
                </a:tc>
                <a:extLst>
                  <a:ext uri="{0D108BD9-81ED-4DB2-BD59-A6C34878D82A}">
                    <a16:rowId xmlns:a16="http://schemas.microsoft.com/office/drawing/2014/main" val="3384075481"/>
                  </a:ext>
                </a:extLst>
              </a:tr>
              <a:tr h="170089">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D001</a:t>
                      </a:r>
                      <a:endParaRPr kumimoji="1" lang="ja-JP" altLang="en-US" sz="1600" dirty="0"/>
                    </a:p>
                  </a:txBody>
                  <a:tcPr anchor="ctr">
                    <a:solidFill>
                      <a:schemeClr val="accent6">
                        <a:lumMod val="20000"/>
                        <a:lumOff val="80000"/>
                      </a:schemeClr>
                    </a:solidFill>
                  </a:tcPr>
                </a:tc>
                <a:tc>
                  <a:txBody>
                    <a:bodyPr/>
                    <a:lstStyle/>
                    <a:p>
                      <a:pPr algn="ctr"/>
                      <a:r>
                        <a:rPr kumimoji="1" lang="ja-JP" altLang="en-US" sz="1600" dirty="0"/>
                        <a:t>いぬ手帳</a:t>
                      </a:r>
                    </a:p>
                  </a:txBody>
                  <a:tcPr anchor="ctr">
                    <a:solidFill>
                      <a:schemeClr val="accent6">
                        <a:lumMod val="20000"/>
                        <a:lumOff val="80000"/>
                      </a:schemeClr>
                    </a:solidFill>
                  </a:tcPr>
                </a:tc>
                <a:tc>
                  <a:txBody>
                    <a:bodyPr/>
                    <a:lstStyle/>
                    <a:p>
                      <a:pPr algn="ctr"/>
                      <a:r>
                        <a:rPr kumimoji="1" lang="en-US" altLang="ja-JP" sz="1600" dirty="0"/>
                        <a:t>2</a:t>
                      </a:r>
                      <a:endParaRPr kumimoji="1" lang="ja-JP" altLang="en-US" sz="1600" dirty="0"/>
                    </a:p>
                  </a:txBody>
                  <a:tcPr anchor="ctr"/>
                </a:tc>
                <a:tc>
                  <a:txBody>
                    <a:bodyPr/>
                    <a:lstStyle/>
                    <a:p>
                      <a:pPr algn="r"/>
                      <a:r>
                        <a:rPr kumimoji="1" lang="en-US" altLang="ja-JP" sz="1600" dirty="0"/>
                        <a:t>880</a:t>
                      </a:r>
                      <a:endParaRPr kumimoji="1" lang="ja-JP" altLang="en-US" sz="1600" dirty="0"/>
                    </a:p>
                  </a:txBody>
                  <a:tcPr anchor="ctr">
                    <a:solidFill>
                      <a:schemeClr val="accent6">
                        <a:lumMod val="20000"/>
                        <a:lumOff val="80000"/>
                      </a:schemeClr>
                    </a:solidFill>
                  </a:tcPr>
                </a:tc>
                <a:tc>
                  <a:txBody>
                    <a:bodyPr/>
                    <a:lstStyle/>
                    <a:p>
                      <a:pPr algn="r"/>
                      <a:r>
                        <a:rPr kumimoji="1" lang="en-US" altLang="ja-JP" sz="1600" dirty="0"/>
                        <a:t>1,760</a:t>
                      </a:r>
                      <a:endParaRPr kumimoji="1" lang="ja-JP" altLang="en-US" sz="1600" dirty="0"/>
                    </a:p>
                  </a:txBody>
                  <a:tcPr anchor="ctr"/>
                </a:tc>
                <a:extLst>
                  <a:ext uri="{0D108BD9-81ED-4DB2-BD59-A6C34878D82A}">
                    <a16:rowId xmlns:a16="http://schemas.microsoft.com/office/drawing/2014/main" val="309319083"/>
                  </a:ext>
                </a:extLst>
              </a:tr>
            </a:tbl>
          </a:graphicData>
        </a:graphic>
      </p:graphicFrame>
      <p:graphicFrame>
        <p:nvGraphicFramePr>
          <p:cNvPr id="10" name="表 5">
            <a:extLst>
              <a:ext uri="{FF2B5EF4-FFF2-40B4-BE49-F238E27FC236}">
                <a16:creationId xmlns:a16="http://schemas.microsoft.com/office/drawing/2014/main" id="{F4E0EB0A-4FD6-B725-E485-AE4C4D962C87}"/>
              </a:ext>
            </a:extLst>
          </p:cNvPr>
          <p:cNvGraphicFramePr>
            <a:graphicFrameLocks noGrp="1"/>
          </p:cNvGraphicFramePr>
          <p:nvPr>
            <p:extLst>
              <p:ext uri="{D42A27DB-BD31-4B8C-83A1-F6EECF244321}">
                <p14:modId xmlns:p14="http://schemas.microsoft.com/office/powerpoint/2010/main" val="574936663"/>
              </p:ext>
            </p:extLst>
          </p:nvPr>
        </p:nvGraphicFramePr>
        <p:xfrm>
          <a:off x="6999513" y="5496612"/>
          <a:ext cx="3222174" cy="1005840"/>
        </p:xfrm>
        <a:graphic>
          <a:graphicData uri="http://schemas.openxmlformats.org/drawingml/2006/table">
            <a:tbl>
              <a:tblPr firstRow="1" bandRow="1">
                <a:tableStyleId>{5940675A-B579-460E-94D1-54222C63F5DA}</a:tableStyleId>
              </a:tblPr>
              <a:tblGrid>
                <a:gridCol w="1273629">
                  <a:extLst>
                    <a:ext uri="{9D8B030D-6E8A-4147-A177-3AD203B41FA5}">
                      <a16:colId xmlns:a16="http://schemas.microsoft.com/office/drawing/2014/main" val="2253749084"/>
                    </a:ext>
                  </a:extLst>
                </a:gridCol>
                <a:gridCol w="1132114">
                  <a:extLst>
                    <a:ext uri="{9D8B030D-6E8A-4147-A177-3AD203B41FA5}">
                      <a16:colId xmlns:a16="http://schemas.microsoft.com/office/drawing/2014/main" val="690324133"/>
                    </a:ext>
                  </a:extLst>
                </a:gridCol>
                <a:gridCol w="816431">
                  <a:extLst>
                    <a:ext uri="{9D8B030D-6E8A-4147-A177-3AD203B41FA5}">
                      <a16:colId xmlns:a16="http://schemas.microsoft.com/office/drawing/2014/main" val="83843734"/>
                    </a:ext>
                  </a:extLst>
                </a:gridCol>
              </a:tblGrid>
              <a:tr h="145925">
                <a:tc>
                  <a:txBody>
                    <a:bodyPr/>
                    <a:lstStyle/>
                    <a:p>
                      <a:pPr algn="ctr"/>
                      <a:r>
                        <a:rPr kumimoji="1" lang="ja-JP" altLang="en-US" sz="1600" dirty="0"/>
                        <a:t>商品コード</a:t>
                      </a:r>
                    </a:p>
                  </a:txBody>
                  <a:tcPr/>
                </a:tc>
                <a:tc>
                  <a:txBody>
                    <a:bodyPr/>
                    <a:lstStyle/>
                    <a:p>
                      <a:pPr algn="ctr"/>
                      <a:r>
                        <a:rPr kumimoji="1" lang="ja-JP" altLang="en-US" sz="1600" dirty="0"/>
                        <a:t>商品名</a:t>
                      </a:r>
                    </a:p>
                  </a:txBody>
                  <a:tcPr/>
                </a:tc>
                <a:tc>
                  <a:txBody>
                    <a:bodyPr/>
                    <a:lstStyle/>
                    <a:p>
                      <a:pPr algn="ctr"/>
                      <a:r>
                        <a:rPr kumimoji="1" lang="ja-JP" altLang="en-US" sz="1600" dirty="0"/>
                        <a:t>単価</a:t>
                      </a:r>
                    </a:p>
                  </a:txBody>
                  <a:tcPr/>
                </a:tc>
                <a:extLst>
                  <a:ext uri="{0D108BD9-81ED-4DB2-BD59-A6C34878D82A}">
                    <a16:rowId xmlns:a16="http://schemas.microsoft.com/office/drawing/2014/main" val="2373436518"/>
                  </a:ext>
                </a:extLst>
              </a:tr>
              <a:tr h="145925">
                <a:tc>
                  <a:txBody>
                    <a:bodyPr/>
                    <a:lstStyle/>
                    <a:p>
                      <a:pPr algn="ctr"/>
                      <a:r>
                        <a:rPr kumimoji="1" lang="en-US" altLang="ja-JP" sz="1600" dirty="0"/>
                        <a:t>C001</a:t>
                      </a:r>
                      <a:endParaRPr kumimoji="1" lang="ja-JP" altLang="en-US" sz="1600" dirty="0"/>
                    </a:p>
                  </a:txBody>
                  <a:tcPr anchor="ctr"/>
                </a:tc>
                <a:tc>
                  <a:txBody>
                    <a:bodyPr/>
                    <a:lstStyle/>
                    <a:p>
                      <a:pPr algn="ctr"/>
                      <a:r>
                        <a:rPr kumimoji="1" lang="ja-JP" altLang="en-US" sz="1600" dirty="0"/>
                        <a:t>ねこ手帳</a:t>
                      </a:r>
                    </a:p>
                  </a:txBody>
                  <a:tcPr anchor="ctr"/>
                </a:tc>
                <a:tc>
                  <a:txBody>
                    <a:bodyPr/>
                    <a:lstStyle/>
                    <a:p>
                      <a:pPr algn="r"/>
                      <a:r>
                        <a:rPr kumimoji="1" lang="en-US" altLang="ja-JP" sz="1600" dirty="0"/>
                        <a:t>980</a:t>
                      </a:r>
                      <a:endParaRPr kumimoji="1" lang="ja-JP" altLang="en-US" sz="1600" dirty="0"/>
                    </a:p>
                  </a:txBody>
                  <a:tcPr anchor="ctr"/>
                </a:tc>
                <a:extLst>
                  <a:ext uri="{0D108BD9-81ED-4DB2-BD59-A6C34878D82A}">
                    <a16:rowId xmlns:a16="http://schemas.microsoft.com/office/drawing/2014/main" val="3384075481"/>
                  </a:ext>
                </a:extLst>
              </a:tr>
              <a:tr h="145925">
                <a:tc>
                  <a:txBody>
                    <a:bodyPr/>
                    <a:lstStyle/>
                    <a:p>
                      <a:pPr algn="ctr"/>
                      <a:r>
                        <a:rPr kumimoji="1" lang="en-US" altLang="ja-JP" sz="1600" dirty="0"/>
                        <a:t>D001</a:t>
                      </a:r>
                      <a:endParaRPr kumimoji="1" lang="ja-JP" altLang="en-US" sz="1600" dirty="0"/>
                    </a:p>
                  </a:txBody>
                  <a:tcPr anchor="ctr"/>
                </a:tc>
                <a:tc>
                  <a:txBody>
                    <a:bodyPr/>
                    <a:lstStyle/>
                    <a:p>
                      <a:pPr algn="ctr"/>
                      <a:r>
                        <a:rPr kumimoji="1" lang="ja-JP" altLang="en-US" sz="1600" dirty="0"/>
                        <a:t>いぬ手帳</a:t>
                      </a:r>
                    </a:p>
                  </a:txBody>
                  <a:tcPr anchor="ctr"/>
                </a:tc>
                <a:tc>
                  <a:txBody>
                    <a:bodyPr/>
                    <a:lstStyle/>
                    <a:p>
                      <a:pPr algn="r"/>
                      <a:r>
                        <a:rPr kumimoji="1" lang="en-US" altLang="ja-JP" sz="1600" dirty="0"/>
                        <a:t>880</a:t>
                      </a:r>
                      <a:endParaRPr kumimoji="1" lang="ja-JP" altLang="en-US" sz="1600" dirty="0"/>
                    </a:p>
                  </a:txBody>
                  <a:tcPr anchor="ctr"/>
                </a:tc>
                <a:extLst>
                  <a:ext uri="{0D108BD9-81ED-4DB2-BD59-A6C34878D82A}">
                    <a16:rowId xmlns:a16="http://schemas.microsoft.com/office/drawing/2014/main" val="309319083"/>
                  </a:ext>
                </a:extLst>
              </a:tr>
            </a:tbl>
          </a:graphicData>
        </a:graphic>
      </p:graphicFrame>
      <p:sp>
        <p:nvSpPr>
          <p:cNvPr id="11" name="矢印: 下 10">
            <a:extLst>
              <a:ext uri="{FF2B5EF4-FFF2-40B4-BE49-F238E27FC236}">
                <a16:creationId xmlns:a16="http://schemas.microsoft.com/office/drawing/2014/main" id="{550B638F-0E36-87E6-7FF5-80A53A00FC31}"/>
              </a:ext>
            </a:extLst>
          </p:cNvPr>
          <p:cNvSpPr/>
          <p:nvPr/>
        </p:nvSpPr>
        <p:spPr>
          <a:xfrm>
            <a:off x="2607124" y="4675584"/>
            <a:ext cx="576942" cy="591441"/>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7" name="四角形: 角を丸くする 6">
            <a:extLst>
              <a:ext uri="{FF2B5EF4-FFF2-40B4-BE49-F238E27FC236}">
                <a16:creationId xmlns:a16="http://schemas.microsoft.com/office/drawing/2014/main" id="{1D6067BA-7E45-F76D-C79B-CD653C5328A7}"/>
              </a:ext>
            </a:extLst>
          </p:cNvPr>
          <p:cNvSpPr/>
          <p:nvPr/>
        </p:nvSpPr>
        <p:spPr>
          <a:xfrm>
            <a:off x="522515" y="3380332"/>
            <a:ext cx="6291942" cy="1125491"/>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2" name="表 5">
            <a:extLst>
              <a:ext uri="{FF2B5EF4-FFF2-40B4-BE49-F238E27FC236}">
                <a16:creationId xmlns:a16="http://schemas.microsoft.com/office/drawing/2014/main" id="{CC7CC834-3D1C-73DB-9440-90438588C122}"/>
              </a:ext>
            </a:extLst>
          </p:cNvPr>
          <p:cNvGraphicFramePr>
            <a:graphicFrameLocks noGrp="1"/>
          </p:cNvGraphicFramePr>
          <p:nvPr>
            <p:extLst>
              <p:ext uri="{D42A27DB-BD31-4B8C-83A1-F6EECF244321}">
                <p14:modId xmlns:p14="http://schemas.microsoft.com/office/powerpoint/2010/main" val="2825048377"/>
              </p:ext>
            </p:extLst>
          </p:nvPr>
        </p:nvGraphicFramePr>
        <p:xfrm>
          <a:off x="729339" y="5496612"/>
          <a:ext cx="3979823" cy="100584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273629">
                  <a:extLst>
                    <a:ext uri="{9D8B030D-6E8A-4147-A177-3AD203B41FA5}">
                      <a16:colId xmlns:a16="http://schemas.microsoft.com/office/drawing/2014/main" val="2253749084"/>
                    </a:ext>
                  </a:extLst>
                </a:gridCol>
                <a:gridCol w="816431">
                  <a:extLst>
                    <a:ext uri="{9D8B030D-6E8A-4147-A177-3AD203B41FA5}">
                      <a16:colId xmlns:a16="http://schemas.microsoft.com/office/drawing/2014/main" val="1918320193"/>
                    </a:ext>
                  </a:extLst>
                </a:gridCol>
                <a:gridCol w="816431">
                  <a:extLst>
                    <a:ext uri="{9D8B030D-6E8A-4147-A177-3AD203B41FA5}">
                      <a16:colId xmlns:a16="http://schemas.microsoft.com/office/drawing/2014/main" val="1673684260"/>
                    </a:ext>
                  </a:extLst>
                </a:gridCol>
              </a:tblGrid>
              <a:tr h="170089">
                <a:tc>
                  <a:txBody>
                    <a:bodyPr/>
                    <a:lstStyle/>
                    <a:p>
                      <a:pPr algn="ctr"/>
                      <a:r>
                        <a:rPr kumimoji="1" lang="ja-JP" altLang="en-US" sz="1600" dirty="0"/>
                        <a:t>受注番号</a:t>
                      </a:r>
                    </a:p>
                  </a:txBody>
                  <a:tcPr/>
                </a:tc>
                <a:tc>
                  <a:txBody>
                    <a:bodyPr/>
                    <a:lstStyle/>
                    <a:p>
                      <a:pPr algn="ctr"/>
                      <a:r>
                        <a:rPr kumimoji="1" lang="ja-JP" altLang="en-US" sz="1600" dirty="0"/>
                        <a:t>商品コード</a:t>
                      </a:r>
                    </a:p>
                  </a:txBody>
                  <a:tcPr/>
                </a:tc>
                <a:tc>
                  <a:txBody>
                    <a:bodyPr/>
                    <a:lstStyle/>
                    <a:p>
                      <a:pPr algn="ctr"/>
                      <a:r>
                        <a:rPr kumimoji="1" lang="ja-JP" altLang="en-US" sz="1600" dirty="0"/>
                        <a:t>数量</a:t>
                      </a:r>
                    </a:p>
                  </a:txBody>
                  <a:tcPr/>
                </a:tc>
                <a:tc>
                  <a:txBody>
                    <a:bodyPr/>
                    <a:lstStyle/>
                    <a:p>
                      <a:pPr algn="ctr"/>
                      <a:r>
                        <a:rPr kumimoji="1" lang="ja-JP" altLang="en-US" sz="1600" dirty="0"/>
                        <a:t>金額</a:t>
                      </a:r>
                    </a:p>
                  </a:txBody>
                  <a:tcPr/>
                </a:tc>
                <a:extLst>
                  <a:ext uri="{0D108BD9-81ED-4DB2-BD59-A6C34878D82A}">
                    <a16:rowId xmlns:a16="http://schemas.microsoft.com/office/drawing/2014/main" val="2373436518"/>
                  </a:ext>
                </a:extLst>
              </a:tr>
              <a:tr h="170089">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C001</a:t>
                      </a:r>
                      <a:endParaRPr kumimoji="1" lang="ja-JP" altLang="en-US" sz="1600" dirty="0"/>
                    </a:p>
                  </a:txBody>
                  <a:tcPr anchor="ctr"/>
                </a:tc>
                <a:tc>
                  <a:txBody>
                    <a:bodyPr/>
                    <a:lstStyle/>
                    <a:p>
                      <a:pPr algn="ctr"/>
                      <a:r>
                        <a:rPr kumimoji="1" lang="en-US" altLang="ja-JP" sz="1600" dirty="0"/>
                        <a:t>1</a:t>
                      </a:r>
                      <a:endParaRPr kumimoji="1" lang="ja-JP" altLang="en-US" sz="1600" dirty="0"/>
                    </a:p>
                  </a:txBody>
                  <a:tcPr anchor="ctr"/>
                </a:tc>
                <a:tc>
                  <a:txBody>
                    <a:bodyPr/>
                    <a:lstStyle/>
                    <a:p>
                      <a:pPr algn="r"/>
                      <a:r>
                        <a:rPr kumimoji="1" lang="en-US" altLang="ja-JP" sz="1600" dirty="0"/>
                        <a:t>980</a:t>
                      </a:r>
                      <a:endParaRPr kumimoji="1" lang="ja-JP" altLang="en-US" sz="1600" dirty="0"/>
                    </a:p>
                  </a:txBody>
                  <a:tcPr anchor="ctr"/>
                </a:tc>
                <a:extLst>
                  <a:ext uri="{0D108BD9-81ED-4DB2-BD59-A6C34878D82A}">
                    <a16:rowId xmlns:a16="http://schemas.microsoft.com/office/drawing/2014/main" val="3384075481"/>
                  </a:ext>
                </a:extLst>
              </a:tr>
              <a:tr h="170089">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D001</a:t>
                      </a:r>
                      <a:endParaRPr kumimoji="1" lang="ja-JP" altLang="en-US" sz="1600" dirty="0"/>
                    </a:p>
                  </a:txBody>
                  <a:tcPr anchor="ctr"/>
                </a:tc>
                <a:tc>
                  <a:txBody>
                    <a:bodyPr/>
                    <a:lstStyle/>
                    <a:p>
                      <a:pPr algn="ctr"/>
                      <a:r>
                        <a:rPr kumimoji="1" lang="en-US" altLang="ja-JP" sz="1600" dirty="0"/>
                        <a:t>2</a:t>
                      </a:r>
                      <a:endParaRPr kumimoji="1" lang="ja-JP" altLang="en-US" sz="1600" dirty="0"/>
                    </a:p>
                  </a:txBody>
                  <a:tcPr anchor="ctr"/>
                </a:tc>
                <a:tc>
                  <a:txBody>
                    <a:bodyPr/>
                    <a:lstStyle/>
                    <a:p>
                      <a:pPr algn="r"/>
                      <a:r>
                        <a:rPr kumimoji="1" lang="en-US" altLang="ja-JP" sz="1600" dirty="0"/>
                        <a:t>1,760</a:t>
                      </a:r>
                      <a:endParaRPr kumimoji="1" lang="ja-JP" altLang="en-US" sz="1600" dirty="0"/>
                    </a:p>
                  </a:txBody>
                  <a:tcPr anchor="ctr"/>
                </a:tc>
                <a:extLst>
                  <a:ext uri="{0D108BD9-81ED-4DB2-BD59-A6C34878D82A}">
                    <a16:rowId xmlns:a16="http://schemas.microsoft.com/office/drawing/2014/main" val="309319083"/>
                  </a:ext>
                </a:extLst>
              </a:tr>
            </a:tbl>
          </a:graphicData>
        </a:graphic>
      </p:graphicFrame>
      <p:sp>
        <p:nvSpPr>
          <p:cNvPr id="14" name="テキスト ボックス 13">
            <a:extLst>
              <a:ext uri="{FF2B5EF4-FFF2-40B4-BE49-F238E27FC236}">
                <a16:creationId xmlns:a16="http://schemas.microsoft.com/office/drawing/2014/main" id="{F7E09F3E-B8EF-8AAC-9E80-F2C32C3E8576}"/>
              </a:ext>
            </a:extLst>
          </p:cNvPr>
          <p:cNvSpPr txBox="1"/>
          <p:nvPr/>
        </p:nvSpPr>
        <p:spPr>
          <a:xfrm>
            <a:off x="7162800" y="3522667"/>
            <a:ext cx="4691743" cy="923330"/>
          </a:xfrm>
          <a:prstGeom prst="rect">
            <a:avLst/>
          </a:prstGeom>
          <a:noFill/>
        </p:spPr>
        <p:txBody>
          <a:bodyPr wrap="square" rtlCol="0">
            <a:spAutoFit/>
          </a:bodyPr>
          <a:lstStyle/>
          <a:p>
            <a:r>
              <a:rPr lang="ja-JP" altLang="en-US" dirty="0"/>
              <a:t>色を塗った項目のうち、“商品名”と“単価”は“商品コード”だけで決まるため、これらを別の表に分割する。</a:t>
            </a:r>
            <a:endParaRPr lang="en-US" altLang="ja-JP" dirty="0"/>
          </a:p>
        </p:txBody>
      </p:sp>
      <p:sp>
        <p:nvSpPr>
          <p:cNvPr id="16" name="矢印: 下 15">
            <a:extLst>
              <a:ext uri="{FF2B5EF4-FFF2-40B4-BE49-F238E27FC236}">
                <a16:creationId xmlns:a16="http://schemas.microsoft.com/office/drawing/2014/main" id="{1F9F8335-D8CF-BB44-E48B-E5CB5E3F1218}"/>
              </a:ext>
            </a:extLst>
          </p:cNvPr>
          <p:cNvSpPr/>
          <p:nvPr/>
        </p:nvSpPr>
        <p:spPr>
          <a:xfrm rot="18900000">
            <a:off x="6220012" y="4675584"/>
            <a:ext cx="576942" cy="591441"/>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46812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データの正規化</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17</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923330"/>
          </a:xfrm>
          <a:prstGeom prst="rect">
            <a:avLst/>
          </a:prstGeom>
          <a:noFill/>
        </p:spPr>
        <p:txBody>
          <a:bodyPr wrap="square" rtlCol="0">
            <a:spAutoFit/>
          </a:bodyPr>
          <a:lstStyle/>
          <a:p>
            <a:r>
              <a:rPr lang="ja-JP" altLang="en-US" b="1" dirty="0"/>
              <a:t>第</a:t>
            </a:r>
            <a:r>
              <a:rPr lang="en-US" altLang="ja-JP" b="1" dirty="0"/>
              <a:t>3</a:t>
            </a:r>
            <a:r>
              <a:rPr lang="ja-JP" altLang="en-US" b="1" dirty="0"/>
              <a:t>正規形</a:t>
            </a:r>
            <a:endParaRPr kumimoji="1" lang="en-US" altLang="ja-JP" b="1" dirty="0"/>
          </a:p>
          <a:p>
            <a:r>
              <a:rPr lang="ja-JP" altLang="en-US" dirty="0"/>
              <a:t>主キー以外の項目で決まる項目を別の表に分割する。</a:t>
            </a:r>
            <a:endParaRPr lang="en-US" altLang="ja-JP" dirty="0"/>
          </a:p>
          <a:p>
            <a:r>
              <a:rPr lang="ja-JP" altLang="en-US" dirty="0"/>
              <a:t>また、計算で求められる項目も削除する。</a:t>
            </a:r>
            <a:endParaRPr lang="en-US" altLang="ja-JP" dirty="0"/>
          </a:p>
        </p:txBody>
      </p:sp>
      <p:graphicFrame>
        <p:nvGraphicFramePr>
          <p:cNvPr id="6" name="表 5">
            <a:extLst>
              <a:ext uri="{FF2B5EF4-FFF2-40B4-BE49-F238E27FC236}">
                <a16:creationId xmlns:a16="http://schemas.microsoft.com/office/drawing/2014/main" id="{035C8E90-ABA3-F580-C617-CEB6098A82F9}"/>
              </a:ext>
            </a:extLst>
          </p:cNvPr>
          <p:cNvGraphicFramePr>
            <a:graphicFrameLocks noGrp="1"/>
          </p:cNvGraphicFramePr>
          <p:nvPr>
            <p:extLst>
              <p:ext uri="{D42A27DB-BD31-4B8C-83A1-F6EECF244321}">
                <p14:modId xmlns:p14="http://schemas.microsoft.com/office/powerpoint/2010/main" val="2384152801"/>
              </p:ext>
            </p:extLst>
          </p:nvPr>
        </p:nvGraphicFramePr>
        <p:xfrm>
          <a:off x="729339" y="2559670"/>
          <a:ext cx="3635828" cy="67056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354182">
                  <a:extLst>
                    <a:ext uri="{9D8B030D-6E8A-4147-A177-3AD203B41FA5}">
                      <a16:colId xmlns:a16="http://schemas.microsoft.com/office/drawing/2014/main" val="1884183280"/>
                    </a:ext>
                  </a:extLst>
                </a:gridCol>
                <a:gridCol w="1208314">
                  <a:extLst>
                    <a:ext uri="{9D8B030D-6E8A-4147-A177-3AD203B41FA5}">
                      <a16:colId xmlns:a16="http://schemas.microsoft.com/office/drawing/2014/main" val="1708308604"/>
                    </a:ext>
                  </a:extLst>
                </a:gridCol>
              </a:tblGrid>
              <a:tr h="176879">
                <a:tc>
                  <a:txBody>
                    <a:bodyPr/>
                    <a:lstStyle/>
                    <a:p>
                      <a:pPr algn="ctr"/>
                      <a:r>
                        <a:rPr kumimoji="1" lang="ja-JP" altLang="en-US" sz="1600" dirty="0"/>
                        <a:t>受注番号</a:t>
                      </a:r>
                    </a:p>
                  </a:txBody>
                  <a:tcPr/>
                </a:tc>
                <a:tc>
                  <a:txBody>
                    <a:bodyPr/>
                    <a:lstStyle/>
                    <a:p>
                      <a:pPr algn="ctr"/>
                      <a:r>
                        <a:rPr kumimoji="1" lang="ja-JP" altLang="en-US" sz="1600" dirty="0"/>
                        <a:t>受注日</a:t>
                      </a:r>
                    </a:p>
                  </a:txBody>
                  <a:tcPr/>
                </a:tc>
                <a:tc>
                  <a:txBody>
                    <a:bodyPr/>
                    <a:lstStyle/>
                    <a:p>
                      <a:pPr algn="ctr"/>
                      <a:r>
                        <a:rPr kumimoji="1" lang="ja-JP" altLang="en-US" sz="1600" dirty="0"/>
                        <a:t>顧客コード</a:t>
                      </a:r>
                    </a:p>
                  </a:txBody>
                  <a:tcPr/>
                </a:tc>
                <a:extLst>
                  <a:ext uri="{0D108BD9-81ED-4DB2-BD59-A6C34878D82A}">
                    <a16:rowId xmlns:a16="http://schemas.microsoft.com/office/drawing/2014/main" val="2373436518"/>
                  </a:ext>
                </a:extLst>
              </a:tr>
              <a:tr h="266792">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2021/10/01</a:t>
                      </a:r>
                      <a:endParaRPr kumimoji="1" lang="ja-JP" altLang="en-US" sz="1600" dirty="0"/>
                    </a:p>
                  </a:txBody>
                  <a:tcPr anchor="ctr"/>
                </a:tc>
                <a:tc>
                  <a:txBody>
                    <a:bodyPr/>
                    <a:lstStyle/>
                    <a:p>
                      <a:pPr algn="ctr"/>
                      <a:r>
                        <a:rPr kumimoji="1" lang="en-US" altLang="ja-JP" sz="1600" dirty="0"/>
                        <a:t>G003</a:t>
                      </a:r>
                      <a:endParaRPr kumimoji="1" lang="ja-JP" altLang="en-US" sz="1600" dirty="0"/>
                    </a:p>
                  </a:txBody>
                  <a:tcPr anchor="ctr"/>
                </a:tc>
                <a:extLst>
                  <a:ext uri="{0D108BD9-81ED-4DB2-BD59-A6C34878D82A}">
                    <a16:rowId xmlns:a16="http://schemas.microsoft.com/office/drawing/2014/main" val="3384075481"/>
                  </a:ext>
                </a:extLst>
              </a:tr>
            </a:tbl>
          </a:graphicData>
        </a:graphic>
      </p:graphicFrame>
      <p:graphicFrame>
        <p:nvGraphicFramePr>
          <p:cNvPr id="9" name="表 5">
            <a:extLst>
              <a:ext uri="{FF2B5EF4-FFF2-40B4-BE49-F238E27FC236}">
                <a16:creationId xmlns:a16="http://schemas.microsoft.com/office/drawing/2014/main" id="{CA8092C5-2296-2BE0-5B1F-D21C41D9BCDB}"/>
              </a:ext>
            </a:extLst>
          </p:cNvPr>
          <p:cNvGraphicFramePr>
            <a:graphicFrameLocks noGrp="1"/>
          </p:cNvGraphicFramePr>
          <p:nvPr>
            <p:extLst>
              <p:ext uri="{D42A27DB-BD31-4B8C-83A1-F6EECF244321}">
                <p14:modId xmlns:p14="http://schemas.microsoft.com/office/powerpoint/2010/main" val="4111571039"/>
              </p:ext>
            </p:extLst>
          </p:nvPr>
        </p:nvGraphicFramePr>
        <p:xfrm>
          <a:off x="729339" y="4294112"/>
          <a:ext cx="3163392" cy="1005840"/>
        </p:xfrm>
        <a:graphic>
          <a:graphicData uri="http://schemas.openxmlformats.org/drawingml/2006/table">
            <a:tbl>
              <a:tblPr firstRow="1" bandRow="1">
                <a:tableStyleId>{5940675A-B579-460E-94D1-54222C63F5DA}</a:tableStyleId>
              </a:tblPr>
              <a:tblGrid>
                <a:gridCol w="1073332">
                  <a:extLst>
                    <a:ext uri="{9D8B030D-6E8A-4147-A177-3AD203B41FA5}">
                      <a16:colId xmlns:a16="http://schemas.microsoft.com/office/drawing/2014/main" val="734508966"/>
                    </a:ext>
                  </a:extLst>
                </a:gridCol>
                <a:gridCol w="1273629">
                  <a:extLst>
                    <a:ext uri="{9D8B030D-6E8A-4147-A177-3AD203B41FA5}">
                      <a16:colId xmlns:a16="http://schemas.microsoft.com/office/drawing/2014/main" val="2253749084"/>
                    </a:ext>
                  </a:extLst>
                </a:gridCol>
                <a:gridCol w="816431">
                  <a:extLst>
                    <a:ext uri="{9D8B030D-6E8A-4147-A177-3AD203B41FA5}">
                      <a16:colId xmlns:a16="http://schemas.microsoft.com/office/drawing/2014/main" val="1918320193"/>
                    </a:ext>
                  </a:extLst>
                </a:gridCol>
              </a:tblGrid>
              <a:tr h="170089">
                <a:tc>
                  <a:txBody>
                    <a:bodyPr/>
                    <a:lstStyle/>
                    <a:p>
                      <a:pPr algn="ctr"/>
                      <a:r>
                        <a:rPr kumimoji="1" lang="ja-JP" altLang="en-US" sz="1600" dirty="0"/>
                        <a:t>受注番号</a:t>
                      </a:r>
                    </a:p>
                  </a:txBody>
                  <a:tcPr/>
                </a:tc>
                <a:tc>
                  <a:txBody>
                    <a:bodyPr/>
                    <a:lstStyle/>
                    <a:p>
                      <a:pPr algn="ctr"/>
                      <a:r>
                        <a:rPr kumimoji="1" lang="ja-JP" altLang="en-US" sz="1600" dirty="0"/>
                        <a:t>商品コード</a:t>
                      </a:r>
                    </a:p>
                  </a:txBody>
                  <a:tcPr/>
                </a:tc>
                <a:tc>
                  <a:txBody>
                    <a:bodyPr/>
                    <a:lstStyle/>
                    <a:p>
                      <a:pPr algn="ctr"/>
                      <a:r>
                        <a:rPr kumimoji="1" lang="ja-JP" altLang="en-US" sz="1600" dirty="0"/>
                        <a:t>数量</a:t>
                      </a:r>
                    </a:p>
                  </a:txBody>
                  <a:tcPr/>
                </a:tc>
                <a:extLst>
                  <a:ext uri="{0D108BD9-81ED-4DB2-BD59-A6C34878D82A}">
                    <a16:rowId xmlns:a16="http://schemas.microsoft.com/office/drawing/2014/main" val="2373436518"/>
                  </a:ext>
                </a:extLst>
              </a:tr>
              <a:tr h="170089">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C001</a:t>
                      </a:r>
                      <a:endParaRPr kumimoji="1" lang="ja-JP" altLang="en-US" sz="1600" dirty="0"/>
                    </a:p>
                  </a:txBody>
                  <a:tcPr anchor="ctr"/>
                </a:tc>
                <a:tc>
                  <a:txBody>
                    <a:bodyPr/>
                    <a:lstStyle/>
                    <a:p>
                      <a:pPr algn="ctr"/>
                      <a:r>
                        <a:rPr kumimoji="1" lang="en-US" altLang="ja-JP" sz="1600" dirty="0"/>
                        <a:t>1</a:t>
                      </a:r>
                      <a:endParaRPr kumimoji="1" lang="ja-JP" altLang="en-US" sz="1600" dirty="0"/>
                    </a:p>
                  </a:txBody>
                  <a:tcPr anchor="ctr"/>
                </a:tc>
                <a:extLst>
                  <a:ext uri="{0D108BD9-81ED-4DB2-BD59-A6C34878D82A}">
                    <a16:rowId xmlns:a16="http://schemas.microsoft.com/office/drawing/2014/main" val="3384075481"/>
                  </a:ext>
                </a:extLst>
              </a:tr>
              <a:tr h="170089">
                <a:tc>
                  <a:txBody>
                    <a:bodyPr/>
                    <a:lstStyle/>
                    <a:p>
                      <a:pPr algn="ctr"/>
                      <a:r>
                        <a:rPr kumimoji="1" lang="en-US" altLang="ja-JP" sz="1600" dirty="0"/>
                        <a:t>10183</a:t>
                      </a:r>
                      <a:endParaRPr kumimoji="1" lang="ja-JP" altLang="en-US" sz="1600" dirty="0"/>
                    </a:p>
                  </a:txBody>
                  <a:tcPr anchor="ctr"/>
                </a:tc>
                <a:tc>
                  <a:txBody>
                    <a:bodyPr/>
                    <a:lstStyle/>
                    <a:p>
                      <a:pPr algn="ctr"/>
                      <a:r>
                        <a:rPr kumimoji="1" lang="en-US" altLang="ja-JP" sz="1600" dirty="0"/>
                        <a:t>D001</a:t>
                      </a:r>
                      <a:endParaRPr kumimoji="1" lang="ja-JP" altLang="en-US" sz="1600" dirty="0"/>
                    </a:p>
                  </a:txBody>
                  <a:tcPr anchor="ctr"/>
                </a:tc>
                <a:tc>
                  <a:txBody>
                    <a:bodyPr/>
                    <a:lstStyle/>
                    <a:p>
                      <a:pPr algn="ctr"/>
                      <a:r>
                        <a:rPr kumimoji="1" lang="en-US" altLang="ja-JP" sz="1600" dirty="0"/>
                        <a:t>2</a:t>
                      </a:r>
                      <a:endParaRPr kumimoji="1" lang="ja-JP" altLang="en-US" sz="1600" dirty="0"/>
                    </a:p>
                  </a:txBody>
                  <a:tcPr anchor="ctr"/>
                </a:tc>
                <a:extLst>
                  <a:ext uri="{0D108BD9-81ED-4DB2-BD59-A6C34878D82A}">
                    <a16:rowId xmlns:a16="http://schemas.microsoft.com/office/drawing/2014/main" val="309319083"/>
                  </a:ext>
                </a:extLst>
              </a:tr>
            </a:tbl>
          </a:graphicData>
        </a:graphic>
      </p:graphicFrame>
      <p:graphicFrame>
        <p:nvGraphicFramePr>
          <p:cNvPr id="10" name="表 5">
            <a:extLst>
              <a:ext uri="{FF2B5EF4-FFF2-40B4-BE49-F238E27FC236}">
                <a16:creationId xmlns:a16="http://schemas.microsoft.com/office/drawing/2014/main" id="{F4E0EB0A-4FD6-B725-E485-AE4C4D962C87}"/>
              </a:ext>
            </a:extLst>
          </p:cNvPr>
          <p:cNvGraphicFramePr>
            <a:graphicFrameLocks noGrp="1"/>
          </p:cNvGraphicFramePr>
          <p:nvPr>
            <p:extLst>
              <p:ext uri="{D42A27DB-BD31-4B8C-83A1-F6EECF244321}">
                <p14:modId xmlns:p14="http://schemas.microsoft.com/office/powerpoint/2010/main" val="1227948772"/>
              </p:ext>
            </p:extLst>
          </p:nvPr>
        </p:nvGraphicFramePr>
        <p:xfrm>
          <a:off x="729339" y="5496612"/>
          <a:ext cx="3222174" cy="1005840"/>
        </p:xfrm>
        <a:graphic>
          <a:graphicData uri="http://schemas.openxmlformats.org/drawingml/2006/table">
            <a:tbl>
              <a:tblPr firstRow="1" bandRow="1">
                <a:tableStyleId>{5940675A-B579-460E-94D1-54222C63F5DA}</a:tableStyleId>
              </a:tblPr>
              <a:tblGrid>
                <a:gridCol w="1273629">
                  <a:extLst>
                    <a:ext uri="{9D8B030D-6E8A-4147-A177-3AD203B41FA5}">
                      <a16:colId xmlns:a16="http://schemas.microsoft.com/office/drawing/2014/main" val="2253749084"/>
                    </a:ext>
                  </a:extLst>
                </a:gridCol>
                <a:gridCol w="1132114">
                  <a:extLst>
                    <a:ext uri="{9D8B030D-6E8A-4147-A177-3AD203B41FA5}">
                      <a16:colId xmlns:a16="http://schemas.microsoft.com/office/drawing/2014/main" val="690324133"/>
                    </a:ext>
                  </a:extLst>
                </a:gridCol>
                <a:gridCol w="816431">
                  <a:extLst>
                    <a:ext uri="{9D8B030D-6E8A-4147-A177-3AD203B41FA5}">
                      <a16:colId xmlns:a16="http://schemas.microsoft.com/office/drawing/2014/main" val="83843734"/>
                    </a:ext>
                  </a:extLst>
                </a:gridCol>
              </a:tblGrid>
              <a:tr h="145925">
                <a:tc>
                  <a:txBody>
                    <a:bodyPr/>
                    <a:lstStyle/>
                    <a:p>
                      <a:pPr algn="ctr"/>
                      <a:r>
                        <a:rPr kumimoji="1" lang="ja-JP" altLang="en-US" sz="1600" dirty="0"/>
                        <a:t>商品コード</a:t>
                      </a:r>
                    </a:p>
                  </a:txBody>
                  <a:tcPr/>
                </a:tc>
                <a:tc>
                  <a:txBody>
                    <a:bodyPr/>
                    <a:lstStyle/>
                    <a:p>
                      <a:pPr algn="ctr"/>
                      <a:r>
                        <a:rPr kumimoji="1" lang="ja-JP" altLang="en-US" sz="1600" dirty="0"/>
                        <a:t>商品名</a:t>
                      </a:r>
                    </a:p>
                  </a:txBody>
                  <a:tcPr/>
                </a:tc>
                <a:tc>
                  <a:txBody>
                    <a:bodyPr/>
                    <a:lstStyle/>
                    <a:p>
                      <a:pPr algn="ctr"/>
                      <a:r>
                        <a:rPr kumimoji="1" lang="ja-JP" altLang="en-US" sz="1600" dirty="0"/>
                        <a:t>単価</a:t>
                      </a:r>
                    </a:p>
                  </a:txBody>
                  <a:tcPr/>
                </a:tc>
                <a:extLst>
                  <a:ext uri="{0D108BD9-81ED-4DB2-BD59-A6C34878D82A}">
                    <a16:rowId xmlns:a16="http://schemas.microsoft.com/office/drawing/2014/main" val="2373436518"/>
                  </a:ext>
                </a:extLst>
              </a:tr>
              <a:tr h="145925">
                <a:tc>
                  <a:txBody>
                    <a:bodyPr/>
                    <a:lstStyle/>
                    <a:p>
                      <a:pPr algn="ctr"/>
                      <a:r>
                        <a:rPr kumimoji="1" lang="en-US" altLang="ja-JP" sz="1600" dirty="0"/>
                        <a:t>C001</a:t>
                      </a:r>
                      <a:endParaRPr kumimoji="1" lang="ja-JP" altLang="en-US" sz="1600" dirty="0"/>
                    </a:p>
                  </a:txBody>
                  <a:tcPr anchor="ctr"/>
                </a:tc>
                <a:tc>
                  <a:txBody>
                    <a:bodyPr/>
                    <a:lstStyle/>
                    <a:p>
                      <a:pPr algn="ctr"/>
                      <a:r>
                        <a:rPr kumimoji="1" lang="ja-JP" altLang="en-US" sz="1600" dirty="0"/>
                        <a:t>ねこ手帳</a:t>
                      </a:r>
                    </a:p>
                  </a:txBody>
                  <a:tcPr anchor="ctr"/>
                </a:tc>
                <a:tc>
                  <a:txBody>
                    <a:bodyPr/>
                    <a:lstStyle/>
                    <a:p>
                      <a:pPr algn="r"/>
                      <a:r>
                        <a:rPr kumimoji="1" lang="en-US" altLang="ja-JP" sz="1600" dirty="0"/>
                        <a:t>980</a:t>
                      </a:r>
                      <a:endParaRPr kumimoji="1" lang="ja-JP" altLang="en-US" sz="1600" dirty="0"/>
                    </a:p>
                  </a:txBody>
                  <a:tcPr anchor="ctr"/>
                </a:tc>
                <a:extLst>
                  <a:ext uri="{0D108BD9-81ED-4DB2-BD59-A6C34878D82A}">
                    <a16:rowId xmlns:a16="http://schemas.microsoft.com/office/drawing/2014/main" val="3384075481"/>
                  </a:ext>
                </a:extLst>
              </a:tr>
              <a:tr h="145925">
                <a:tc>
                  <a:txBody>
                    <a:bodyPr/>
                    <a:lstStyle/>
                    <a:p>
                      <a:pPr algn="ctr"/>
                      <a:r>
                        <a:rPr kumimoji="1" lang="en-US" altLang="ja-JP" sz="1600" dirty="0"/>
                        <a:t>D001</a:t>
                      </a:r>
                      <a:endParaRPr kumimoji="1" lang="ja-JP" altLang="en-US" sz="1600" dirty="0"/>
                    </a:p>
                  </a:txBody>
                  <a:tcPr anchor="ctr"/>
                </a:tc>
                <a:tc>
                  <a:txBody>
                    <a:bodyPr/>
                    <a:lstStyle/>
                    <a:p>
                      <a:pPr algn="ctr"/>
                      <a:r>
                        <a:rPr kumimoji="1" lang="ja-JP" altLang="en-US" sz="1600" dirty="0"/>
                        <a:t>いぬ手帳</a:t>
                      </a:r>
                    </a:p>
                  </a:txBody>
                  <a:tcPr anchor="ctr"/>
                </a:tc>
                <a:tc>
                  <a:txBody>
                    <a:bodyPr/>
                    <a:lstStyle/>
                    <a:p>
                      <a:pPr algn="r"/>
                      <a:r>
                        <a:rPr kumimoji="1" lang="en-US" altLang="ja-JP" sz="1600" dirty="0"/>
                        <a:t>880</a:t>
                      </a:r>
                      <a:endParaRPr kumimoji="1" lang="ja-JP" altLang="en-US" sz="1600" dirty="0"/>
                    </a:p>
                  </a:txBody>
                  <a:tcPr anchor="ctr"/>
                </a:tc>
                <a:extLst>
                  <a:ext uri="{0D108BD9-81ED-4DB2-BD59-A6C34878D82A}">
                    <a16:rowId xmlns:a16="http://schemas.microsoft.com/office/drawing/2014/main" val="309319083"/>
                  </a:ext>
                </a:extLst>
              </a:tr>
            </a:tbl>
          </a:graphicData>
        </a:graphic>
      </p:graphicFrame>
      <p:graphicFrame>
        <p:nvGraphicFramePr>
          <p:cNvPr id="13" name="表 12">
            <a:extLst>
              <a:ext uri="{FF2B5EF4-FFF2-40B4-BE49-F238E27FC236}">
                <a16:creationId xmlns:a16="http://schemas.microsoft.com/office/drawing/2014/main" id="{ABD65308-64B3-6D89-35F0-B11527B21A86}"/>
              </a:ext>
            </a:extLst>
          </p:cNvPr>
          <p:cNvGraphicFramePr>
            <a:graphicFrameLocks noGrp="1"/>
          </p:cNvGraphicFramePr>
          <p:nvPr>
            <p:extLst>
              <p:ext uri="{D42A27DB-BD31-4B8C-83A1-F6EECF244321}">
                <p14:modId xmlns:p14="http://schemas.microsoft.com/office/powerpoint/2010/main" val="336423071"/>
              </p:ext>
            </p:extLst>
          </p:nvPr>
        </p:nvGraphicFramePr>
        <p:xfrm>
          <a:off x="729339" y="3426891"/>
          <a:ext cx="2264229" cy="670560"/>
        </p:xfrm>
        <a:graphic>
          <a:graphicData uri="http://schemas.openxmlformats.org/drawingml/2006/table">
            <a:tbl>
              <a:tblPr firstRow="1" bandRow="1">
                <a:tableStyleId>{5940675A-B579-460E-94D1-54222C63F5DA}</a:tableStyleId>
              </a:tblPr>
              <a:tblGrid>
                <a:gridCol w="1208314">
                  <a:extLst>
                    <a:ext uri="{9D8B030D-6E8A-4147-A177-3AD203B41FA5}">
                      <a16:colId xmlns:a16="http://schemas.microsoft.com/office/drawing/2014/main" val="1708308604"/>
                    </a:ext>
                  </a:extLst>
                </a:gridCol>
                <a:gridCol w="1055915">
                  <a:extLst>
                    <a:ext uri="{9D8B030D-6E8A-4147-A177-3AD203B41FA5}">
                      <a16:colId xmlns:a16="http://schemas.microsoft.com/office/drawing/2014/main" val="1848790515"/>
                    </a:ext>
                  </a:extLst>
                </a:gridCol>
              </a:tblGrid>
              <a:tr h="176879">
                <a:tc>
                  <a:txBody>
                    <a:bodyPr/>
                    <a:lstStyle/>
                    <a:p>
                      <a:pPr algn="ctr"/>
                      <a:r>
                        <a:rPr kumimoji="1" lang="ja-JP" altLang="en-US" sz="1600" dirty="0"/>
                        <a:t>顧客コード</a:t>
                      </a:r>
                    </a:p>
                  </a:txBody>
                  <a:tcPr/>
                </a:tc>
                <a:tc>
                  <a:txBody>
                    <a:bodyPr/>
                    <a:lstStyle/>
                    <a:p>
                      <a:pPr algn="ctr"/>
                      <a:r>
                        <a:rPr kumimoji="1" lang="ja-JP" altLang="en-US" sz="1600" dirty="0"/>
                        <a:t>顧客名</a:t>
                      </a:r>
                    </a:p>
                  </a:txBody>
                  <a:tcPr/>
                </a:tc>
                <a:extLst>
                  <a:ext uri="{0D108BD9-81ED-4DB2-BD59-A6C34878D82A}">
                    <a16:rowId xmlns:a16="http://schemas.microsoft.com/office/drawing/2014/main" val="2373436518"/>
                  </a:ext>
                </a:extLst>
              </a:tr>
              <a:tr h="266792">
                <a:tc>
                  <a:txBody>
                    <a:bodyPr/>
                    <a:lstStyle/>
                    <a:p>
                      <a:pPr algn="ctr"/>
                      <a:r>
                        <a:rPr kumimoji="1" lang="en-US" altLang="ja-JP" sz="1600" dirty="0"/>
                        <a:t>G003</a:t>
                      </a:r>
                      <a:endParaRPr kumimoji="1" lang="ja-JP" altLang="en-US" sz="1600" dirty="0"/>
                    </a:p>
                  </a:txBody>
                  <a:tcPr anchor="ctr"/>
                </a:tc>
                <a:tc>
                  <a:txBody>
                    <a:bodyPr/>
                    <a:lstStyle/>
                    <a:p>
                      <a:pPr algn="ctr"/>
                      <a:r>
                        <a:rPr kumimoji="1" lang="ja-JP" altLang="en-US" sz="1600" dirty="0"/>
                        <a:t>○△書店</a:t>
                      </a:r>
                    </a:p>
                  </a:txBody>
                  <a:tcPr anchor="ctr"/>
                </a:tc>
                <a:extLst>
                  <a:ext uri="{0D108BD9-81ED-4DB2-BD59-A6C34878D82A}">
                    <a16:rowId xmlns:a16="http://schemas.microsoft.com/office/drawing/2014/main" val="3384075481"/>
                  </a:ext>
                </a:extLst>
              </a:tr>
            </a:tbl>
          </a:graphicData>
        </a:graphic>
      </p:graphicFrame>
      <p:sp>
        <p:nvSpPr>
          <p:cNvPr id="15" name="テキスト ボックス 14">
            <a:extLst>
              <a:ext uri="{FF2B5EF4-FFF2-40B4-BE49-F238E27FC236}">
                <a16:creationId xmlns:a16="http://schemas.microsoft.com/office/drawing/2014/main" id="{BB1F6C78-3114-3711-9D5D-B1F549C03D10}"/>
              </a:ext>
            </a:extLst>
          </p:cNvPr>
          <p:cNvSpPr txBox="1"/>
          <p:nvPr/>
        </p:nvSpPr>
        <p:spPr>
          <a:xfrm>
            <a:off x="5105396" y="3500479"/>
            <a:ext cx="4191000" cy="646331"/>
          </a:xfrm>
          <a:prstGeom prst="rect">
            <a:avLst/>
          </a:prstGeom>
          <a:noFill/>
        </p:spPr>
        <p:txBody>
          <a:bodyPr wrap="square" rtlCol="0">
            <a:spAutoFit/>
          </a:bodyPr>
          <a:lstStyle/>
          <a:p>
            <a:r>
              <a:rPr lang="ja-JP" altLang="en-US" dirty="0"/>
              <a:t>“顧客名”は主キー以外の“顧客コード”で決まるため、分割して別の表にする。</a:t>
            </a:r>
            <a:endParaRPr lang="en-US" altLang="ja-JP" dirty="0"/>
          </a:p>
        </p:txBody>
      </p:sp>
      <p:cxnSp>
        <p:nvCxnSpPr>
          <p:cNvPr id="18" name="直線矢印コネクタ 17">
            <a:extLst>
              <a:ext uri="{FF2B5EF4-FFF2-40B4-BE49-F238E27FC236}">
                <a16:creationId xmlns:a16="http://schemas.microsoft.com/office/drawing/2014/main" id="{1A53F1CE-87DF-8B04-3F6A-3EAAE87BEC21}"/>
              </a:ext>
            </a:extLst>
          </p:cNvPr>
          <p:cNvCxnSpPr/>
          <p:nvPr/>
        </p:nvCxnSpPr>
        <p:spPr>
          <a:xfrm flipH="1">
            <a:off x="3407229" y="3788229"/>
            <a:ext cx="1469571"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9" name="テキスト ボックス 18">
            <a:extLst>
              <a:ext uri="{FF2B5EF4-FFF2-40B4-BE49-F238E27FC236}">
                <a16:creationId xmlns:a16="http://schemas.microsoft.com/office/drawing/2014/main" id="{69084125-E6AF-74C3-5A06-C795ED87F38B}"/>
              </a:ext>
            </a:extLst>
          </p:cNvPr>
          <p:cNvSpPr txBox="1"/>
          <p:nvPr/>
        </p:nvSpPr>
        <p:spPr>
          <a:xfrm>
            <a:off x="5105395" y="4473866"/>
            <a:ext cx="5421091" cy="923330"/>
          </a:xfrm>
          <a:prstGeom prst="rect">
            <a:avLst/>
          </a:prstGeom>
          <a:noFill/>
        </p:spPr>
        <p:txBody>
          <a:bodyPr wrap="square" rtlCol="0">
            <a:spAutoFit/>
          </a:bodyPr>
          <a:lstStyle/>
          <a:p>
            <a:r>
              <a:rPr lang="ja-JP" altLang="en-US" dirty="0"/>
              <a:t>“金額”の項目が削除されているが、“商品コード”の表と組み合わせれば</a:t>
            </a:r>
            <a:r>
              <a:rPr lang="ja-JP" altLang="en-US" u="sng" dirty="0"/>
              <a:t>計算して求め直すことができる</a:t>
            </a:r>
            <a:r>
              <a:rPr lang="ja-JP" altLang="en-US" dirty="0"/>
              <a:t>ため、表に残す必要は無い。</a:t>
            </a:r>
            <a:endParaRPr lang="en-US" altLang="ja-JP" dirty="0"/>
          </a:p>
        </p:txBody>
      </p:sp>
      <p:cxnSp>
        <p:nvCxnSpPr>
          <p:cNvPr id="20" name="直線矢印コネクタ 19">
            <a:extLst>
              <a:ext uri="{FF2B5EF4-FFF2-40B4-BE49-F238E27FC236}">
                <a16:creationId xmlns:a16="http://schemas.microsoft.com/office/drawing/2014/main" id="{D57B46C2-4803-0C58-2B84-2D7FEADA21FD}"/>
              </a:ext>
            </a:extLst>
          </p:cNvPr>
          <p:cNvCxnSpPr>
            <a:cxnSpLocks/>
          </p:cNvCxnSpPr>
          <p:nvPr/>
        </p:nvCxnSpPr>
        <p:spPr>
          <a:xfrm flipH="1">
            <a:off x="4158343" y="4865914"/>
            <a:ext cx="718457"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2" name="テキスト ボックス 21">
            <a:extLst>
              <a:ext uri="{FF2B5EF4-FFF2-40B4-BE49-F238E27FC236}">
                <a16:creationId xmlns:a16="http://schemas.microsoft.com/office/drawing/2014/main" id="{4BA97948-D879-55BB-BEA1-F716B30AE6CB}"/>
              </a:ext>
            </a:extLst>
          </p:cNvPr>
          <p:cNvSpPr txBox="1"/>
          <p:nvPr/>
        </p:nvSpPr>
        <p:spPr>
          <a:xfrm>
            <a:off x="5105395" y="5652571"/>
            <a:ext cx="5421091" cy="646331"/>
          </a:xfrm>
          <a:prstGeom prst="rect">
            <a:avLst/>
          </a:prstGeom>
          <a:noFill/>
        </p:spPr>
        <p:txBody>
          <a:bodyPr wrap="square" rtlCol="0">
            <a:spAutoFit/>
          </a:bodyPr>
          <a:lstStyle/>
          <a:p>
            <a:r>
              <a:rPr lang="ja-JP" altLang="en-US" dirty="0"/>
              <a:t>第</a:t>
            </a:r>
            <a:r>
              <a:rPr lang="en-US" altLang="ja-JP" dirty="0"/>
              <a:t>3</a:t>
            </a:r>
            <a:r>
              <a:rPr lang="ja-JP" altLang="en-US" dirty="0"/>
              <a:t>正規形まで行うと、それぞれの表は</a:t>
            </a:r>
            <a:r>
              <a:rPr lang="ja-JP" altLang="en-US" u="sng" dirty="0"/>
              <a:t>これ以上分割できない所まで整理できている</a:t>
            </a:r>
            <a:r>
              <a:rPr lang="ja-JP" altLang="en-US" dirty="0"/>
              <a:t>。</a:t>
            </a:r>
            <a:endParaRPr lang="en-US" altLang="ja-JP" dirty="0"/>
          </a:p>
        </p:txBody>
      </p:sp>
    </p:spTree>
    <p:extLst>
      <p:ext uri="{BB962C8B-B14F-4D97-AF65-F5344CB8AC3E}">
        <p14:creationId xmlns:p14="http://schemas.microsoft.com/office/powerpoint/2010/main" val="3064823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データの正規化</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18</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5078313"/>
          </a:xfrm>
          <a:prstGeom prst="rect">
            <a:avLst/>
          </a:prstGeom>
          <a:noFill/>
        </p:spPr>
        <p:txBody>
          <a:bodyPr wrap="square" rtlCol="0">
            <a:spAutoFit/>
          </a:bodyPr>
          <a:lstStyle/>
          <a:p>
            <a:r>
              <a:rPr lang="ja-JP" altLang="en-US" b="1" dirty="0"/>
              <a:t>データを正規化する理由</a:t>
            </a:r>
            <a:endParaRPr kumimoji="1" lang="en-US" altLang="ja-JP" b="1" dirty="0"/>
          </a:p>
          <a:p>
            <a:r>
              <a:rPr lang="ja-JP" altLang="en-US" dirty="0"/>
              <a:t>データの正規化は、必要なデータ項目を整理して、データが重複しないように表を分割すること。</a:t>
            </a:r>
            <a:endParaRPr lang="en-US" altLang="ja-JP" dirty="0"/>
          </a:p>
          <a:p>
            <a:r>
              <a:rPr lang="ja-JP" altLang="en-US" dirty="0"/>
              <a:t>データの重複を無くすことで、データベースを操作するときに起こる更新の重複や、データの不一致を防ぐことができる。</a:t>
            </a:r>
            <a:endParaRPr lang="en-US" altLang="ja-JP" dirty="0"/>
          </a:p>
          <a:p>
            <a:endParaRPr lang="en-US" altLang="ja-JP" dirty="0"/>
          </a:p>
          <a:p>
            <a:r>
              <a:rPr lang="ja-JP" altLang="en-US" dirty="0"/>
              <a:t>さらに、データの正規化は次の利点もある。</a:t>
            </a:r>
            <a:endParaRPr lang="en-US" altLang="ja-JP" dirty="0"/>
          </a:p>
          <a:p>
            <a:pPr marL="285750" indent="-285750">
              <a:buFont typeface="Arial" panose="020B0604020202020204" pitchFamily="34" charset="0"/>
              <a:buChar char="•"/>
            </a:pPr>
            <a:r>
              <a:rPr lang="ja-JP" altLang="en-US" dirty="0"/>
              <a:t>データの追加が行いやすくなる</a:t>
            </a:r>
            <a:endParaRPr lang="en-US" altLang="ja-JP" dirty="0"/>
          </a:p>
          <a:p>
            <a:pPr marL="285750" indent="-285750">
              <a:buFont typeface="Arial" panose="020B0604020202020204" pitchFamily="34" charset="0"/>
              <a:buChar char="•"/>
            </a:pPr>
            <a:r>
              <a:rPr lang="ja-JP" altLang="en-US" dirty="0"/>
              <a:t>計算して得られるような、余計なデータを記録する必要が無くなる</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今回のように、顧客に商品を販売する場合はデータの正規化はとても便利な方法だろう。</a:t>
            </a:r>
            <a:endParaRPr lang="en-US" altLang="ja-JP" dirty="0"/>
          </a:p>
          <a:p>
            <a:r>
              <a:rPr lang="ja-JP" altLang="en-US" dirty="0"/>
              <a:t>他にもデータの正規化を行うと良いと思える事例は多くある。</a:t>
            </a:r>
            <a:endParaRPr lang="en-US" altLang="ja-JP" dirty="0"/>
          </a:p>
          <a:p>
            <a:r>
              <a:rPr lang="ja-JP" altLang="en-US" dirty="0"/>
              <a:t>以下の例について、非正規形の表を作成して、データの正規化を行うことに相応しいか考えてみよう。</a:t>
            </a:r>
            <a:endParaRPr lang="en-US" altLang="ja-JP" dirty="0"/>
          </a:p>
          <a:p>
            <a:pPr marL="285750" indent="-285750">
              <a:buFont typeface="Arial" panose="020B0604020202020204" pitchFamily="34" charset="0"/>
              <a:buChar char="•"/>
            </a:pPr>
            <a:r>
              <a:rPr lang="ja-JP" altLang="en-US" dirty="0"/>
              <a:t>レストランでお客に料理を提供する場合</a:t>
            </a:r>
            <a:endParaRPr lang="en-US" altLang="ja-JP" dirty="0"/>
          </a:p>
          <a:p>
            <a:pPr marL="285750" indent="-285750">
              <a:buFont typeface="Arial" panose="020B0604020202020204" pitchFamily="34" charset="0"/>
              <a:buChar char="•"/>
            </a:pPr>
            <a:r>
              <a:rPr lang="ja-JP" altLang="en-US" dirty="0"/>
              <a:t>災害地に救援物資を運ぶ場合</a:t>
            </a:r>
            <a:endParaRPr lang="en-US" altLang="ja-JP" dirty="0"/>
          </a:p>
          <a:p>
            <a:pPr marL="285750" indent="-285750">
              <a:buFont typeface="Arial" panose="020B0604020202020204" pitchFamily="34" charset="0"/>
              <a:buChar char="•"/>
            </a:pPr>
            <a:r>
              <a:rPr lang="ja-JP" altLang="en-US" dirty="0"/>
              <a:t>自国にやってきた外国人の履歴を照会する場合</a:t>
            </a:r>
            <a:endParaRPr lang="en-US" altLang="ja-JP" dirty="0"/>
          </a:p>
          <a:p>
            <a:r>
              <a:rPr lang="ja-JP" altLang="en-US" dirty="0"/>
              <a:t>他にはどのような例があるだろうか？</a:t>
            </a:r>
            <a:endParaRPr lang="en-US" altLang="ja-JP" dirty="0"/>
          </a:p>
        </p:txBody>
      </p:sp>
    </p:spTree>
    <p:extLst>
      <p:ext uri="{BB962C8B-B14F-4D97-AF65-F5344CB8AC3E}">
        <p14:creationId xmlns:p14="http://schemas.microsoft.com/office/powerpoint/2010/main" val="275190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トランザクション処理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19</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4801314"/>
          </a:xfrm>
          <a:prstGeom prst="rect">
            <a:avLst/>
          </a:prstGeom>
          <a:noFill/>
        </p:spPr>
        <p:txBody>
          <a:bodyPr wrap="square" rtlCol="0">
            <a:spAutoFit/>
          </a:bodyPr>
          <a:lstStyle/>
          <a:p>
            <a:r>
              <a:rPr lang="ja-JP" altLang="en-US" b="1" dirty="0"/>
              <a:t>トランザクション処理</a:t>
            </a:r>
            <a:endParaRPr kumimoji="1" lang="en-US" altLang="ja-JP" b="1" dirty="0"/>
          </a:p>
          <a:p>
            <a:r>
              <a:rPr lang="ja-JP" altLang="en-US" dirty="0"/>
              <a:t>データベースを更新するときに、切り離すことができない一連の処理のこと。</a:t>
            </a:r>
            <a:endParaRPr lang="en-US" altLang="ja-JP" dirty="0"/>
          </a:p>
          <a:p>
            <a:endParaRPr lang="en-US" altLang="ja-JP" dirty="0"/>
          </a:p>
          <a:p>
            <a:r>
              <a:rPr lang="ja-JP" altLang="en-US" dirty="0"/>
              <a:t>例えば、銀行の振込処理は以下の処理を行うが、この処理を途中で切り離すことはできない。</a:t>
            </a:r>
            <a:endParaRPr lang="en-US" altLang="ja-JP" dirty="0"/>
          </a:p>
          <a:p>
            <a:pPr marL="285750" indent="-285750">
              <a:buFont typeface="Arial" panose="020B0604020202020204" pitchFamily="34" charset="0"/>
              <a:buChar char="•"/>
            </a:pPr>
            <a:r>
              <a:rPr lang="ja-JP" altLang="en-US" dirty="0"/>
              <a:t>振込する人の口座からお金を減らす</a:t>
            </a:r>
            <a:endParaRPr lang="en-US" altLang="ja-JP" dirty="0"/>
          </a:p>
          <a:p>
            <a:pPr marL="285750" indent="-285750">
              <a:buFont typeface="Arial" panose="020B0604020202020204" pitchFamily="34" charset="0"/>
              <a:buChar char="•"/>
            </a:pPr>
            <a:r>
              <a:rPr lang="ja-JP" altLang="en-US" dirty="0"/>
              <a:t>振込先の口座のお金を増やす</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上の例の場合で、もしも途中で切り離してしまった場合、振込する人の口座からお金は減るが、振込先の口座にはお金が増えないことになる。これではお金を送金できない！</a:t>
            </a:r>
            <a:endParaRPr lang="en-US" altLang="ja-JP" dirty="0"/>
          </a:p>
          <a:p>
            <a:r>
              <a:rPr lang="ja-JP" altLang="en-US" dirty="0"/>
              <a:t>このようにトランザクション処理に該当するような処理には何があるだろうか。例えば以下の例はどうだろうか？</a:t>
            </a:r>
            <a:endParaRPr lang="en-US" altLang="ja-JP" dirty="0"/>
          </a:p>
          <a:p>
            <a:pPr marL="285750" indent="-285750">
              <a:buFont typeface="Arial" panose="020B0604020202020204" pitchFamily="34" charset="0"/>
              <a:buChar char="•"/>
            </a:pPr>
            <a:r>
              <a:rPr lang="ja-JP" altLang="en-US" dirty="0"/>
              <a:t>レストランでお客からの注文を受けて料理を出すまで</a:t>
            </a:r>
            <a:endParaRPr lang="en-US" altLang="ja-JP" dirty="0"/>
          </a:p>
          <a:p>
            <a:pPr marL="285750" indent="-285750">
              <a:buFont typeface="Arial" panose="020B0604020202020204" pitchFamily="34" charset="0"/>
              <a:buChar char="•"/>
            </a:pPr>
            <a:r>
              <a:rPr lang="ja-JP" altLang="en-US" dirty="0"/>
              <a:t>友人に電話をかけて会話が終わるまで</a:t>
            </a:r>
            <a:endParaRPr lang="en-US" altLang="ja-JP" dirty="0"/>
          </a:p>
          <a:p>
            <a:pPr marL="285750" indent="-285750">
              <a:buFont typeface="Arial" panose="020B0604020202020204" pitchFamily="34" charset="0"/>
              <a:buChar char="•"/>
            </a:pPr>
            <a:r>
              <a:rPr lang="ja-JP" altLang="en-US" dirty="0"/>
              <a:t>飛行機の搭乗手続き</a:t>
            </a:r>
            <a:endParaRPr lang="en-US" altLang="ja-JP" dirty="0"/>
          </a:p>
          <a:p>
            <a:endParaRPr lang="en-US" altLang="ja-JP" dirty="0"/>
          </a:p>
          <a:p>
            <a:r>
              <a:rPr lang="ja-JP" altLang="en-US" dirty="0"/>
              <a:t>他にはどのような例があるだろうか。</a:t>
            </a:r>
            <a:endParaRPr lang="en-US" altLang="ja-JP" dirty="0"/>
          </a:p>
        </p:txBody>
      </p:sp>
    </p:spTree>
    <p:extLst>
      <p:ext uri="{BB962C8B-B14F-4D97-AF65-F5344CB8AC3E}">
        <p14:creationId xmlns:p14="http://schemas.microsoft.com/office/powerpoint/2010/main" val="548565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5078313"/>
          </a:xfrm>
          <a:prstGeom prst="rect">
            <a:avLst/>
          </a:prstGeom>
          <a:noFill/>
        </p:spPr>
        <p:txBody>
          <a:bodyPr wrap="square" rtlCol="0">
            <a:spAutoFit/>
          </a:bodyPr>
          <a:lstStyle/>
          <a:p>
            <a:r>
              <a:rPr lang="ja-JP" altLang="en-US" b="1" dirty="0"/>
              <a:t>データベース（</a:t>
            </a:r>
            <a:r>
              <a:rPr lang="en-US" altLang="ja-JP" b="1" dirty="0"/>
              <a:t>DB</a:t>
            </a:r>
            <a:r>
              <a:rPr lang="ja-JP" altLang="en-US" b="1" dirty="0"/>
              <a:t>：</a:t>
            </a:r>
            <a:r>
              <a:rPr lang="en-US" altLang="ja-JP" b="1" dirty="0"/>
              <a:t>Data Base</a:t>
            </a:r>
            <a:r>
              <a:rPr lang="ja-JP" altLang="en-US" b="1" dirty="0"/>
              <a:t>）</a:t>
            </a:r>
            <a:endParaRPr lang="en-US" altLang="ja-JP" b="1" dirty="0"/>
          </a:p>
          <a:p>
            <a:r>
              <a:rPr lang="ja-JP" altLang="en-US" dirty="0"/>
              <a:t>一定の規則に従って関連性のあるデータを蓄積したもののこと。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データベースは、ある特定のデータを収集し、使いやすい形に格納した情報の集まりのことを指す。</a:t>
            </a:r>
            <a:endParaRPr lang="en-US" altLang="ja-JP" dirty="0"/>
          </a:p>
          <a:p>
            <a:r>
              <a:rPr lang="ja-JP" altLang="en-US" dirty="0"/>
              <a:t>例えば</a:t>
            </a:r>
            <a:r>
              <a:rPr lang="en-US" altLang="ja-JP" dirty="0"/>
              <a:t>…</a:t>
            </a:r>
          </a:p>
          <a:p>
            <a:r>
              <a:rPr lang="ja-JP" altLang="en-US" dirty="0"/>
              <a:t>あなたの家族のプロフィール（名前、年齢、性別、身長、</a:t>
            </a:r>
            <a:r>
              <a:rPr lang="en-US" altLang="ja-JP" dirty="0"/>
              <a:t>etc. …</a:t>
            </a:r>
            <a:r>
              <a:rPr lang="ja-JP" altLang="en-US" dirty="0"/>
              <a:t>）</a:t>
            </a:r>
            <a:endParaRPr lang="en-US" altLang="ja-JP" dirty="0"/>
          </a:p>
          <a:p>
            <a:r>
              <a:rPr lang="ja-JP" altLang="en-US" dirty="0"/>
              <a:t>あなたのお気に入りの場所（名称、住所、訪れた回数、初めて訪れた日、</a:t>
            </a:r>
            <a:r>
              <a:rPr lang="en-US" altLang="ja-JP" dirty="0"/>
              <a:t>etc. …</a:t>
            </a:r>
            <a:r>
              <a:rPr lang="ja-JP" altLang="en-US" dirty="0"/>
              <a:t>）</a:t>
            </a:r>
            <a:endParaRPr lang="en-US" altLang="ja-JP" dirty="0"/>
          </a:p>
          <a:p>
            <a:r>
              <a:rPr lang="ja-JP" altLang="en-US" dirty="0"/>
              <a:t>あなたの家にある食材の種類と量</a:t>
            </a:r>
            <a:endParaRPr lang="en-US" altLang="ja-JP" dirty="0"/>
          </a:p>
          <a:p>
            <a:r>
              <a:rPr lang="ja-JP" altLang="en-US" dirty="0"/>
              <a:t>あなたの友人のリスト（名前、年齢、住所、今の職業、</a:t>
            </a:r>
            <a:r>
              <a:rPr lang="en-US" altLang="ja-JP" dirty="0"/>
              <a:t>etc. …</a:t>
            </a:r>
            <a:r>
              <a:rPr lang="ja-JP" altLang="en-US" dirty="0"/>
              <a:t>）</a:t>
            </a:r>
            <a:endParaRPr lang="en-US" altLang="ja-JP" dirty="0"/>
          </a:p>
          <a:p>
            <a:endParaRPr lang="en-US" altLang="ja-JP" dirty="0"/>
          </a:p>
          <a:p>
            <a:r>
              <a:rPr lang="ja-JP" altLang="en-US" dirty="0"/>
              <a:t>データベースを扱うには、元となるデータが必要である。</a:t>
            </a:r>
            <a:endParaRPr lang="en-US" altLang="ja-JP" dirty="0"/>
          </a:p>
          <a:p>
            <a:r>
              <a:rPr lang="ja-JP" altLang="en-US" dirty="0"/>
              <a:t>何かデータを用意してみよう。</a:t>
            </a:r>
            <a:endParaRPr lang="en-US" altLang="ja-JP" dirty="0"/>
          </a:p>
          <a:p>
            <a:endParaRPr lang="en-US" altLang="ja-JP" dirty="0"/>
          </a:p>
          <a:p>
            <a:r>
              <a:rPr lang="ja-JP" altLang="en-US" b="1" dirty="0"/>
              <a:t>注意</a:t>
            </a:r>
            <a:endParaRPr lang="en-US" altLang="ja-JP" b="1" dirty="0"/>
          </a:p>
          <a:p>
            <a:r>
              <a:rPr lang="ja-JP" altLang="en-US" dirty="0"/>
              <a:t>データは場合によっては個人の情報に関係するものも多く含まれる。</a:t>
            </a:r>
            <a:endParaRPr lang="en-US" altLang="ja-JP" dirty="0"/>
          </a:p>
          <a:p>
            <a:r>
              <a:rPr lang="ja-JP" altLang="en-US" dirty="0"/>
              <a:t>データを用意するときは、自分や相手の個人情報の取扱いに気を付けよう。</a:t>
            </a:r>
            <a:endParaRPr lang="en-US" altLang="ja-JP" dirty="0"/>
          </a:p>
        </p:txBody>
      </p:sp>
    </p:spTree>
    <p:extLst>
      <p:ext uri="{BB962C8B-B14F-4D97-AF65-F5344CB8AC3E}">
        <p14:creationId xmlns:p14="http://schemas.microsoft.com/office/powerpoint/2010/main" val="855058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トランザクション処理</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20</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923330"/>
          </a:xfrm>
          <a:prstGeom prst="rect">
            <a:avLst/>
          </a:prstGeom>
          <a:noFill/>
        </p:spPr>
        <p:txBody>
          <a:bodyPr wrap="square" rtlCol="0">
            <a:spAutoFit/>
          </a:bodyPr>
          <a:lstStyle/>
          <a:p>
            <a:r>
              <a:rPr lang="ja-JP" altLang="en-US" b="1" dirty="0"/>
              <a:t>排他制御</a:t>
            </a:r>
            <a:endParaRPr kumimoji="1" lang="en-US" altLang="ja-JP" b="1" dirty="0"/>
          </a:p>
          <a:p>
            <a:r>
              <a:rPr lang="ja-JP" altLang="en-US" dirty="0"/>
              <a:t>データベース更新時にデータの不整合が発生しないように、データの更新中はアクセスを制限して、別のトランザクションから更新できないように制御すること。</a:t>
            </a:r>
            <a:endParaRPr lang="en-US" altLang="ja-JP" dirty="0"/>
          </a:p>
        </p:txBody>
      </p:sp>
      <p:cxnSp>
        <p:nvCxnSpPr>
          <p:cNvPr id="6" name="直線矢印コネクタ 5">
            <a:extLst>
              <a:ext uri="{FF2B5EF4-FFF2-40B4-BE49-F238E27FC236}">
                <a16:creationId xmlns:a16="http://schemas.microsoft.com/office/drawing/2014/main" id="{DBACF428-5927-083D-286B-EC2C939139D3}"/>
              </a:ext>
            </a:extLst>
          </p:cNvPr>
          <p:cNvCxnSpPr>
            <a:cxnSpLocks/>
          </p:cNvCxnSpPr>
          <p:nvPr/>
        </p:nvCxnSpPr>
        <p:spPr>
          <a:xfrm>
            <a:off x="8453463" y="2589149"/>
            <a:ext cx="0" cy="323470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1" name="テキスト ボックス 10">
            <a:extLst>
              <a:ext uri="{FF2B5EF4-FFF2-40B4-BE49-F238E27FC236}">
                <a16:creationId xmlns:a16="http://schemas.microsoft.com/office/drawing/2014/main" id="{30F5106B-0B3B-6972-E757-FBC8027829E5}"/>
              </a:ext>
            </a:extLst>
          </p:cNvPr>
          <p:cNvSpPr txBox="1"/>
          <p:nvPr/>
        </p:nvSpPr>
        <p:spPr>
          <a:xfrm>
            <a:off x="8556179" y="2394467"/>
            <a:ext cx="1399504" cy="369332"/>
          </a:xfrm>
          <a:prstGeom prst="rect">
            <a:avLst/>
          </a:prstGeom>
          <a:noFill/>
        </p:spPr>
        <p:txBody>
          <a:bodyPr wrap="square" rtlCol="0">
            <a:spAutoFit/>
          </a:bodyPr>
          <a:lstStyle/>
          <a:p>
            <a:r>
              <a:rPr kumimoji="1" lang="ja-JP" altLang="en-US" dirty="0"/>
              <a:t>在庫数</a:t>
            </a:r>
            <a:r>
              <a:rPr kumimoji="1" lang="en-US" altLang="ja-JP" dirty="0"/>
              <a:t>100</a:t>
            </a:r>
            <a:endParaRPr kumimoji="1" lang="ja-JP" altLang="en-US" dirty="0"/>
          </a:p>
        </p:txBody>
      </p:sp>
      <p:sp>
        <p:nvSpPr>
          <p:cNvPr id="12" name="正方形/長方形 11">
            <a:extLst>
              <a:ext uri="{FF2B5EF4-FFF2-40B4-BE49-F238E27FC236}">
                <a16:creationId xmlns:a16="http://schemas.microsoft.com/office/drawing/2014/main" id="{11CD9906-5234-2EFA-1514-A63AF873D908}"/>
              </a:ext>
            </a:extLst>
          </p:cNvPr>
          <p:cNvSpPr/>
          <p:nvPr/>
        </p:nvSpPr>
        <p:spPr>
          <a:xfrm>
            <a:off x="5719091" y="3369295"/>
            <a:ext cx="2117985" cy="651964"/>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トランザクション</a:t>
            </a:r>
            <a:r>
              <a:rPr lang="en-US" altLang="ja-JP" dirty="0"/>
              <a:t>1</a:t>
            </a:r>
          </a:p>
          <a:p>
            <a:pPr algn="ctr"/>
            <a:r>
              <a:rPr kumimoji="1" lang="ja-JP" altLang="en-US" dirty="0"/>
              <a:t>（出庫処理</a:t>
            </a:r>
            <a:r>
              <a:rPr kumimoji="1" lang="en-US" altLang="ja-JP" dirty="0"/>
              <a:t>20</a:t>
            </a:r>
            <a:r>
              <a:rPr kumimoji="1" lang="ja-JP" altLang="en-US" dirty="0"/>
              <a:t>個）</a:t>
            </a:r>
          </a:p>
        </p:txBody>
      </p:sp>
      <p:sp>
        <p:nvSpPr>
          <p:cNvPr id="14" name="左中かっこ 13">
            <a:extLst>
              <a:ext uri="{FF2B5EF4-FFF2-40B4-BE49-F238E27FC236}">
                <a16:creationId xmlns:a16="http://schemas.microsoft.com/office/drawing/2014/main" id="{C0628412-6CE1-F4CE-4260-CD501337A2D9}"/>
              </a:ext>
            </a:extLst>
          </p:cNvPr>
          <p:cNvSpPr/>
          <p:nvPr/>
        </p:nvSpPr>
        <p:spPr>
          <a:xfrm>
            <a:off x="7954769" y="3292927"/>
            <a:ext cx="381000" cy="1408463"/>
          </a:xfrm>
          <a:prstGeom prst="leftBrace">
            <a:avLst>
              <a:gd name="adj1" fmla="val 39762"/>
              <a:gd name="adj2" fmla="val 27587"/>
            </a:avLst>
          </a:prstGeom>
          <a:noFill/>
          <a:ln w="19050">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894440A3-A93B-1F87-431D-ECFE45A13AA4}"/>
              </a:ext>
            </a:extLst>
          </p:cNvPr>
          <p:cNvSpPr/>
          <p:nvPr/>
        </p:nvSpPr>
        <p:spPr>
          <a:xfrm>
            <a:off x="5601397" y="4215333"/>
            <a:ext cx="2117985" cy="651964"/>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トランザクション</a:t>
            </a:r>
            <a:r>
              <a:rPr lang="en-US" altLang="ja-JP" dirty="0"/>
              <a:t>2</a:t>
            </a:r>
          </a:p>
          <a:p>
            <a:pPr algn="ctr"/>
            <a:r>
              <a:rPr kumimoji="1" lang="ja-JP" altLang="en-US" dirty="0"/>
              <a:t>（出庫処理</a:t>
            </a:r>
            <a:r>
              <a:rPr kumimoji="1" lang="en-US" altLang="ja-JP" dirty="0"/>
              <a:t>30</a:t>
            </a:r>
            <a:r>
              <a:rPr kumimoji="1" lang="ja-JP" altLang="en-US" dirty="0"/>
              <a:t>個）</a:t>
            </a:r>
          </a:p>
        </p:txBody>
      </p:sp>
      <p:sp>
        <p:nvSpPr>
          <p:cNvPr id="19" name="テキスト ボックス 18">
            <a:extLst>
              <a:ext uri="{FF2B5EF4-FFF2-40B4-BE49-F238E27FC236}">
                <a16:creationId xmlns:a16="http://schemas.microsoft.com/office/drawing/2014/main" id="{CC17AB52-8238-EEBE-9F97-EF05530743BC}"/>
              </a:ext>
            </a:extLst>
          </p:cNvPr>
          <p:cNvSpPr txBox="1"/>
          <p:nvPr/>
        </p:nvSpPr>
        <p:spPr>
          <a:xfrm>
            <a:off x="8556179" y="3074824"/>
            <a:ext cx="1399504" cy="369332"/>
          </a:xfrm>
          <a:prstGeom prst="rect">
            <a:avLst/>
          </a:prstGeom>
          <a:solidFill>
            <a:schemeClr val="accent5">
              <a:lumMod val="20000"/>
              <a:lumOff val="80000"/>
            </a:schemeClr>
          </a:solidFill>
        </p:spPr>
        <p:txBody>
          <a:bodyPr wrap="square" rtlCol="0">
            <a:spAutoFit/>
          </a:bodyPr>
          <a:lstStyle/>
          <a:p>
            <a:r>
              <a:rPr kumimoji="1" lang="ja-JP" altLang="en-US" dirty="0"/>
              <a:t>在庫数</a:t>
            </a:r>
            <a:r>
              <a:rPr kumimoji="1" lang="en-US" altLang="ja-JP" dirty="0"/>
              <a:t>100</a:t>
            </a:r>
            <a:endParaRPr kumimoji="1" lang="ja-JP" altLang="en-US" dirty="0"/>
          </a:p>
        </p:txBody>
      </p:sp>
      <p:sp>
        <p:nvSpPr>
          <p:cNvPr id="21" name="左中かっこ 20">
            <a:extLst>
              <a:ext uri="{FF2B5EF4-FFF2-40B4-BE49-F238E27FC236}">
                <a16:creationId xmlns:a16="http://schemas.microsoft.com/office/drawing/2014/main" id="{E9F6BED8-93F5-9BD5-6E77-18A1C6EE8D78}"/>
              </a:ext>
            </a:extLst>
          </p:cNvPr>
          <p:cNvSpPr/>
          <p:nvPr/>
        </p:nvSpPr>
        <p:spPr>
          <a:xfrm>
            <a:off x="7837076" y="4144306"/>
            <a:ext cx="381000" cy="1408463"/>
          </a:xfrm>
          <a:prstGeom prst="leftBrace">
            <a:avLst>
              <a:gd name="adj1" fmla="val 39762"/>
              <a:gd name="adj2" fmla="val 27587"/>
            </a:avLst>
          </a:prstGeom>
          <a:noFill/>
          <a:ln w="19050">
            <a:solidFill>
              <a:schemeClr val="accent6">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2" name="テキスト ボックス 21">
            <a:extLst>
              <a:ext uri="{FF2B5EF4-FFF2-40B4-BE49-F238E27FC236}">
                <a16:creationId xmlns:a16="http://schemas.microsoft.com/office/drawing/2014/main" id="{E6C3C06C-AC9D-5A55-9D19-2B7897AE82E8}"/>
              </a:ext>
            </a:extLst>
          </p:cNvPr>
          <p:cNvSpPr txBox="1"/>
          <p:nvPr/>
        </p:nvSpPr>
        <p:spPr>
          <a:xfrm>
            <a:off x="8556178" y="3936194"/>
            <a:ext cx="1399504" cy="369332"/>
          </a:xfrm>
          <a:prstGeom prst="rect">
            <a:avLst/>
          </a:prstGeom>
          <a:solidFill>
            <a:schemeClr val="accent6">
              <a:lumMod val="20000"/>
              <a:lumOff val="80000"/>
            </a:schemeClr>
          </a:solidFill>
        </p:spPr>
        <p:txBody>
          <a:bodyPr wrap="square" rtlCol="0">
            <a:spAutoFit/>
          </a:bodyPr>
          <a:lstStyle/>
          <a:p>
            <a:r>
              <a:rPr kumimoji="1" lang="ja-JP" altLang="en-US" dirty="0"/>
              <a:t>在庫数</a:t>
            </a:r>
            <a:r>
              <a:rPr kumimoji="1" lang="en-US" altLang="ja-JP" dirty="0"/>
              <a:t>100</a:t>
            </a:r>
            <a:endParaRPr kumimoji="1" lang="ja-JP" altLang="en-US" dirty="0"/>
          </a:p>
        </p:txBody>
      </p:sp>
      <p:sp>
        <p:nvSpPr>
          <p:cNvPr id="24" name="テキスト ボックス 23">
            <a:extLst>
              <a:ext uri="{FF2B5EF4-FFF2-40B4-BE49-F238E27FC236}">
                <a16:creationId xmlns:a16="http://schemas.microsoft.com/office/drawing/2014/main" id="{47F89931-AD9D-0F01-82E2-40526480A3E4}"/>
              </a:ext>
            </a:extLst>
          </p:cNvPr>
          <p:cNvSpPr txBox="1"/>
          <p:nvPr/>
        </p:nvSpPr>
        <p:spPr>
          <a:xfrm>
            <a:off x="8556179" y="4497965"/>
            <a:ext cx="1399504" cy="369332"/>
          </a:xfrm>
          <a:prstGeom prst="rect">
            <a:avLst/>
          </a:prstGeom>
          <a:solidFill>
            <a:schemeClr val="accent5">
              <a:lumMod val="20000"/>
              <a:lumOff val="80000"/>
            </a:schemeClr>
          </a:solidFill>
        </p:spPr>
        <p:txBody>
          <a:bodyPr wrap="square" rtlCol="0">
            <a:spAutoFit/>
          </a:bodyPr>
          <a:lstStyle/>
          <a:p>
            <a:r>
              <a:rPr kumimoji="1" lang="ja-JP" altLang="en-US" dirty="0"/>
              <a:t>在庫数</a:t>
            </a:r>
            <a:r>
              <a:rPr kumimoji="1" lang="en-US" altLang="ja-JP" dirty="0"/>
              <a:t>80</a:t>
            </a:r>
            <a:endParaRPr kumimoji="1" lang="ja-JP" altLang="en-US" dirty="0"/>
          </a:p>
        </p:txBody>
      </p:sp>
      <p:sp>
        <p:nvSpPr>
          <p:cNvPr id="25" name="テキスト ボックス 24">
            <a:extLst>
              <a:ext uri="{FF2B5EF4-FFF2-40B4-BE49-F238E27FC236}">
                <a16:creationId xmlns:a16="http://schemas.microsoft.com/office/drawing/2014/main" id="{649D49E6-6D35-C77C-F205-E3F9EB826821}"/>
              </a:ext>
            </a:extLst>
          </p:cNvPr>
          <p:cNvSpPr txBox="1"/>
          <p:nvPr/>
        </p:nvSpPr>
        <p:spPr>
          <a:xfrm>
            <a:off x="8556178" y="5368103"/>
            <a:ext cx="1399504" cy="369332"/>
          </a:xfrm>
          <a:prstGeom prst="rect">
            <a:avLst/>
          </a:prstGeom>
          <a:solidFill>
            <a:schemeClr val="accent6">
              <a:lumMod val="20000"/>
              <a:lumOff val="80000"/>
            </a:schemeClr>
          </a:solidFill>
        </p:spPr>
        <p:txBody>
          <a:bodyPr wrap="square" rtlCol="0">
            <a:spAutoFit/>
          </a:bodyPr>
          <a:lstStyle/>
          <a:p>
            <a:r>
              <a:rPr kumimoji="1" lang="ja-JP" altLang="en-US" dirty="0"/>
              <a:t>在庫数</a:t>
            </a:r>
            <a:r>
              <a:rPr kumimoji="1" lang="en-US" altLang="ja-JP" dirty="0"/>
              <a:t>70</a:t>
            </a:r>
            <a:endParaRPr kumimoji="1" lang="ja-JP" altLang="en-US" dirty="0"/>
          </a:p>
        </p:txBody>
      </p:sp>
      <p:sp>
        <p:nvSpPr>
          <p:cNvPr id="26" name="吹き出し: 角を丸めた四角形 25">
            <a:extLst>
              <a:ext uri="{FF2B5EF4-FFF2-40B4-BE49-F238E27FC236}">
                <a16:creationId xmlns:a16="http://schemas.microsoft.com/office/drawing/2014/main" id="{3DC41ABB-EE44-80EB-5EA1-E638B3A6DD58}"/>
              </a:ext>
            </a:extLst>
          </p:cNvPr>
          <p:cNvSpPr/>
          <p:nvPr/>
        </p:nvSpPr>
        <p:spPr>
          <a:xfrm>
            <a:off x="10058399" y="2844781"/>
            <a:ext cx="1693428" cy="397327"/>
          </a:xfrm>
          <a:prstGeom prst="wedgeRoundRectCallout">
            <a:avLst>
              <a:gd name="adj1" fmla="val -56831"/>
              <a:gd name="adj2" fmla="val 405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在庫数を確認</a:t>
            </a:r>
          </a:p>
        </p:txBody>
      </p:sp>
      <p:sp>
        <p:nvSpPr>
          <p:cNvPr id="28" name="吹き出し: 角を丸めた四角形 27">
            <a:extLst>
              <a:ext uri="{FF2B5EF4-FFF2-40B4-BE49-F238E27FC236}">
                <a16:creationId xmlns:a16="http://schemas.microsoft.com/office/drawing/2014/main" id="{440CBD8C-D8F1-4E0D-49FD-BA709AB3977A}"/>
              </a:ext>
            </a:extLst>
          </p:cNvPr>
          <p:cNvSpPr/>
          <p:nvPr/>
        </p:nvSpPr>
        <p:spPr>
          <a:xfrm>
            <a:off x="10058399" y="3775293"/>
            <a:ext cx="1693428" cy="397327"/>
          </a:xfrm>
          <a:prstGeom prst="wedgeRoundRectCallout">
            <a:avLst>
              <a:gd name="adj1" fmla="val -56831"/>
              <a:gd name="adj2" fmla="val 405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在庫数を確認</a:t>
            </a:r>
          </a:p>
        </p:txBody>
      </p:sp>
      <p:sp>
        <p:nvSpPr>
          <p:cNvPr id="29" name="吹き出し: 角を丸めた四角形 28">
            <a:extLst>
              <a:ext uri="{FF2B5EF4-FFF2-40B4-BE49-F238E27FC236}">
                <a16:creationId xmlns:a16="http://schemas.microsoft.com/office/drawing/2014/main" id="{5477713E-9DEE-6262-FA03-C64382AB203B}"/>
              </a:ext>
            </a:extLst>
          </p:cNvPr>
          <p:cNvSpPr/>
          <p:nvPr/>
        </p:nvSpPr>
        <p:spPr>
          <a:xfrm>
            <a:off x="10058399" y="4361411"/>
            <a:ext cx="1693428" cy="397327"/>
          </a:xfrm>
          <a:prstGeom prst="wedgeRoundRectCallout">
            <a:avLst>
              <a:gd name="adj1" fmla="val -56831"/>
              <a:gd name="adj2" fmla="val 405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在庫数を更新</a:t>
            </a:r>
          </a:p>
        </p:txBody>
      </p:sp>
      <p:sp>
        <p:nvSpPr>
          <p:cNvPr id="30" name="吹き出し: 角を丸めた四角形 29">
            <a:extLst>
              <a:ext uri="{FF2B5EF4-FFF2-40B4-BE49-F238E27FC236}">
                <a16:creationId xmlns:a16="http://schemas.microsoft.com/office/drawing/2014/main" id="{119D36B5-CC8B-859A-7AF3-C49B6E9CFC6F}"/>
              </a:ext>
            </a:extLst>
          </p:cNvPr>
          <p:cNvSpPr/>
          <p:nvPr/>
        </p:nvSpPr>
        <p:spPr>
          <a:xfrm>
            <a:off x="10058399" y="5178989"/>
            <a:ext cx="1693428" cy="397327"/>
          </a:xfrm>
          <a:prstGeom prst="wedgeRoundRectCallout">
            <a:avLst>
              <a:gd name="adj1" fmla="val -56831"/>
              <a:gd name="adj2" fmla="val 405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在庫数を更新</a:t>
            </a:r>
          </a:p>
        </p:txBody>
      </p:sp>
    </p:spTree>
    <p:extLst>
      <p:ext uri="{BB962C8B-B14F-4D97-AF65-F5344CB8AC3E}">
        <p14:creationId xmlns:p14="http://schemas.microsoft.com/office/powerpoint/2010/main" val="922974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トランザクション処理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21</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923330"/>
          </a:xfrm>
          <a:prstGeom prst="rect">
            <a:avLst/>
          </a:prstGeom>
          <a:noFill/>
        </p:spPr>
        <p:txBody>
          <a:bodyPr wrap="square" rtlCol="0">
            <a:spAutoFit/>
          </a:bodyPr>
          <a:lstStyle/>
          <a:p>
            <a:r>
              <a:rPr lang="ja-JP" altLang="en-US" b="1" dirty="0"/>
              <a:t>排他制御</a:t>
            </a:r>
            <a:endParaRPr kumimoji="1" lang="en-US" altLang="ja-JP" b="1" dirty="0"/>
          </a:p>
          <a:p>
            <a:r>
              <a:rPr lang="ja-JP" altLang="en-US" dirty="0"/>
              <a:t>データベース更新時にデータの不整合が発生しないように、データの更新中はアクセスを制限して、別のトランザクションから更新できないように制御すること。</a:t>
            </a:r>
            <a:endParaRPr lang="en-US" altLang="ja-JP" dirty="0"/>
          </a:p>
        </p:txBody>
      </p:sp>
      <p:cxnSp>
        <p:nvCxnSpPr>
          <p:cNvPr id="6" name="直線矢印コネクタ 5">
            <a:extLst>
              <a:ext uri="{FF2B5EF4-FFF2-40B4-BE49-F238E27FC236}">
                <a16:creationId xmlns:a16="http://schemas.microsoft.com/office/drawing/2014/main" id="{DBACF428-5927-083D-286B-EC2C939139D3}"/>
              </a:ext>
            </a:extLst>
          </p:cNvPr>
          <p:cNvCxnSpPr>
            <a:cxnSpLocks/>
          </p:cNvCxnSpPr>
          <p:nvPr/>
        </p:nvCxnSpPr>
        <p:spPr>
          <a:xfrm>
            <a:off x="8453463" y="2589149"/>
            <a:ext cx="0" cy="3234708"/>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1" name="テキスト ボックス 10">
            <a:extLst>
              <a:ext uri="{FF2B5EF4-FFF2-40B4-BE49-F238E27FC236}">
                <a16:creationId xmlns:a16="http://schemas.microsoft.com/office/drawing/2014/main" id="{30F5106B-0B3B-6972-E757-FBC8027829E5}"/>
              </a:ext>
            </a:extLst>
          </p:cNvPr>
          <p:cNvSpPr txBox="1"/>
          <p:nvPr/>
        </p:nvSpPr>
        <p:spPr>
          <a:xfrm>
            <a:off x="8556179" y="2394467"/>
            <a:ext cx="1399504" cy="369332"/>
          </a:xfrm>
          <a:prstGeom prst="rect">
            <a:avLst/>
          </a:prstGeom>
          <a:noFill/>
        </p:spPr>
        <p:txBody>
          <a:bodyPr wrap="square" rtlCol="0">
            <a:spAutoFit/>
          </a:bodyPr>
          <a:lstStyle/>
          <a:p>
            <a:r>
              <a:rPr kumimoji="1" lang="ja-JP" altLang="en-US" dirty="0"/>
              <a:t>在庫数</a:t>
            </a:r>
            <a:r>
              <a:rPr kumimoji="1" lang="en-US" altLang="ja-JP" dirty="0"/>
              <a:t>100</a:t>
            </a:r>
            <a:endParaRPr kumimoji="1" lang="ja-JP" altLang="en-US" dirty="0"/>
          </a:p>
        </p:txBody>
      </p:sp>
      <p:sp>
        <p:nvSpPr>
          <p:cNvPr id="12" name="正方形/長方形 11">
            <a:extLst>
              <a:ext uri="{FF2B5EF4-FFF2-40B4-BE49-F238E27FC236}">
                <a16:creationId xmlns:a16="http://schemas.microsoft.com/office/drawing/2014/main" id="{11CD9906-5234-2EFA-1514-A63AF873D908}"/>
              </a:ext>
            </a:extLst>
          </p:cNvPr>
          <p:cNvSpPr/>
          <p:nvPr/>
        </p:nvSpPr>
        <p:spPr>
          <a:xfrm>
            <a:off x="5719091" y="3105552"/>
            <a:ext cx="2117985" cy="651964"/>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トランザクション</a:t>
            </a:r>
            <a:r>
              <a:rPr lang="en-US" altLang="ja-JP" dirty="0"/>
              <a:t>1</a:t>
            </a:r>
          </a:p>
          <a:p>
            <a:pPr algn="ctr"/>
            <a:r>
              <a:rPr kumimoji="1" lang="ja-JP" altLang="en-US" dirty="0"/>
              <a:t>（出庫処理</a:t>
            </a:r>
            <a:r>
              <a:rPr kumimoji="1" lang="en-US" altLang="ja-JP" dirty="0"/>
              <a:t>20</a:t>
            </a:r>
            <a:r>
              <a:rPr kumimoji="1" lang="ja-JP" altLang="en-US" dirty="0"/>
              <a:t>個）</a:t>
            </a:r>
          </a:p>
        </p:txBody>
      </p:sp>
      <p:sp>
        <p:nvSpPr>
          <p:cNvPr id="14" name="左中かっこ 13">
            <a:extLst>
              <a:ext uri="{FF2B5EF4-FFF2-40B4-BE49-F238E27FC236}">
                <a16:creationId xmlns:a16="http://schemas.microsoft.com/office/drawing/2014/main" id="{C0628412-6CE1-F4CE-4260-CD501337A2D9}"/>
              </a:ext>
            </a:extLst>
          </p:cNvPr>
          <p:cNvSpPr/>
          <p:nvPr/>
        </p:nvSpPr>
        <p:spPr>
          <a:xfrm>
            <a:off x="7954769" y="3292928"/>
            <a:ext cx="381000" cy="651964"/>
          </a:xfrm>
          <a:prstGeom prst="leftBrace">
            <a:avLst>
              <a:gd name="adj1" fmla="val 39762"/>
              <a:gd name="adj2" fmla="val 27587"/>
            </a:avLst>
          </a:prstGeom>
          <a:noFill/>
          <a:ln w="19050">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894440A3-A93B-1F87-431D-ECFE45A13AA4}"/>
              </a:ext>
            </a:extLst>
          </p:cNvPr>
          <p:cNvSpPr/>
          <p:nvPr/>
        </p:nvSpPr>
        <p:spPr>
          <a:xfrm>
            <a:off x="5719090" y="4283603"/>
            <a:ext cx="2117985" cy="651964"/>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トランザクション</a:t>
            </a:r>
            <a:r>
              <a:rPr lang="en-US" altLang="ja-JP" dirty="0"/>
              <a:t>2</a:t>
            </a:r>
          </a:p>
          <a:p>
            <a:pPr algn="ctr"/>
            <a:r>
              <a:rPr kumimoji="1" lang="ja-JP" altLang="en-US" dirty="0"/>
              <a:t>（出庫処理</a:t>
            </a:r>
            <a:r>
              <a:rPr kumimoji="1" lang="en-US" altLang="ja-JP" dirty="0"/>
              <a:t>30</a:t>
            </a:r>
            <a:r>
              <a:rPr kumimoji="1" lang="ja-JP" altLang="en-US" dirty="0"/>
              <a:t>個）</a:t>
            </a:r>
          </a:p>
        </p:txBody>
      </p:sp>
      <p:sp>
        <p:nvSpPr>
          <p:cNvPr id="19" name="テキスト ボックス 18">
            <a:extLst>
              <a:ext uri="{FF2B5EF4-FFF2-40B4-BE49-F238E27FC236}">
                <a16:creationId xmlns:a16="http://schemas.microsoft.com/office/drawing/2014/main" id="{CC17AB52-8238-EEBE-9F97-EF05530743BC}"/>
              </a:ext>
            </a:extLst>
          </p:cNvPr>
          <p:cNvSpPr txBox="1"/>
          <p:nvPr/>
        </p:nvSpPr>
        <p:spPr>
          <a:xfrm>
            <a:off x="8556179" y="3074824"/>
            <a:ext cx="1399504" cy="369332"/>
          </a:xfrm>
          <a:prstGeom prst="rect">
            <a:avLst/>
          </a:prstGeom>
          <a:solidFill>
            <a:schemeClr val="accent5">
              <a:lumMod val="20000"/>
              <a:lumOff val="80000"/>
            </a:schemeClr>
          </a:solidFill>
        </p:spPr>
        <p:txBody>
          <a:bodyPr wrap="square" rtlCol="0">
            <a:spAutoFit/>
          </a:bodyPr>
          <a:lstStyle/>
          <a:p>
            <a:r>
              <a:rPr kumimoji="1" lang="ja-JP" altLang="en-US" dirty="0"/>
              <a:t>在庫数</a:t>
            </a:r>
            <a:r>
              <a:rPr kumimoji="1" lang="en-US" altLang="ja-JP" dirty="0"/>
              <a:t>100</a:t>
            </a:r>
            <a:endParaRPr kumimoji="1" lang="ja-JP" altLang="en-US" dirty="0"/>
          </a:p>
        </p:txBody>
      </p:sp>
      <p:sp>
        <p:nvSpPr>
          <p:cNvPr id="21" name="左中かっこ 20">
            <a:extLst>
              <a:ext uri="{FF2B5EF4-FFF2-40B4-BE49-F238E27FC236}">
                <a16:creationId xmlns:a16="http://schemas.microsoft.com/office/drawing/2014/main" id="{E9F6BED8-93F5-9BD5-6E77-18A1C6EE8D78}"/>
              </a:ext>
            </a:extLst>
          </p:cNvPr>
          <p:cNvSpPr/>
          <p:nvPr/>
        </p:nvSpPr>
        <p:spPr>
          <a:xfrm>
            <a:off x="7954769" y="4397242"/>
            <a:ext cx="381000" cy="722991"/>
          </a:xfrm>
          <a:prstGeom prst="leftBrace">
            <a:avLst>
              <a:gd name="adj1" fmla="val 39762"/>
              <a:gd name="adj2" fmla="val 27587"/>
            </a:avLst>
          </a:prstGeom>
          <a:noFill/>
          <a:ln w="19050">
            <a:solidFill>
              <a:schemeClr val="accent6">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2" name="テキスト ボックス 21">
            <a:extLst>
              <a:ext uri="{FF2B5EF4-FFF2-40B4-BE49-F238E27FC236}">
                <a16:creationId xmlns:a16="http://schemas.microsoft.com/office/drawing/2014/main" id="{E6C3C06C-AC9D-5A55-9D19-2B7897AE82E8}"/>
              </a:ext>
            </a:extLst>
          </p:cNvPr>
          <p:cNvSpPr txBox="1"/>
          <p:nvPr/>
        </p:nvSpPr>
        <p:spPr>
          <a:xfrm>
            <a:off x="8556178" y="4201590"/>
            <a:ext cx="1399504" cy="369332"/>
          </a:xfrm>
          <a:prstGeom prst="rect">
            <a:avLst/>
          </a:prstGeom>
          <a:solidFill>
            <a:schemeClr val="accent6">
              <a:lumMod val="20000"/>
              <a:lumOff val="80000"/>
            </a:schemeClr>
          </a:solidFill>
        </p:spPr>
        <p:txBody>
          <a:bodyPr wrap="square" rtlCol="0">
            <a:spAutoFit/>
          </a:bodyPr>
          <a:lstStyle/>
          <a:p>
            <a:r>
              <a:rPr kumimoji="1" lang="ja-JP" altLang="en-US" dirty="0"/>
              <a:t>在庫数</a:t>
            </a:r>
            <a:r>
              <a:rPr kumimoji="1" lang="en-US" altLang="ja-JP" dirty="0"/>
              <a:t>80</a:t>
            </a:r>
            <a:endParaRPr kumimoji="1" lang="ja-JP" altLang="en-US" dirty="0"/>
          </a:p>
        </p:txBody>
      </p:sp>
      <p:sp>
        <p:nvSpPr>
          <p:cNvPr id="24" name="テキスト ボックス 23">
            <a:extLst>
              <a:ext uri="{FF2B5EF4-FFF2-40B4-BE49-F238E27FC236}">
                <a16:creationId xmlns:a16="http://schemas.microsoft.com/office/drawing/2014/main" id="{47F89931-AD9D-0F01-82E2-40526480A3E4}"/>
              </a:ext>
            </a:extLst>
          </p:cNvPr>
          <p:cNvSpPr txBox="1"/>
          <p:nvPr/>
        </p:nvSpPr>
        <p:spPr>
          <a:xfrm>
            <a:off x="8556179" y="3681738"/>
            <a:ext cx="1399504" cy="369332"/>
          </a:xfrm>
          <a:prstGeom prst="rect">
            <a:avLst/>
          </a:prstGeom>
          <a:solidFill>
            <a:schemeClr val="accent5">
              <a:lumMod val="20000"/>
              <a:lumOff val="80000"/>
            </a:schemeClr>
          </a:solidFill>
        </p:spPr>
        <p:txBody>
          <a:bodyPr wrap="square" rtlCol="0">
            <a:spAutoFit/>
          </a:bodyPr>
          <a:lstStyle/>
          <a:p>
            <a:r>
              <a:rPr kumimoji="1" lang="ja-JP" altLang="en-US" dirty="0"/>
              <a:t>在庫数</a:t>
            </a:r>
            <a:r>
              <a:rPr kumimoji="1" lang="en-US" altLang="ja-JP" dirty="0"/>
              <a:t>80</a:t>
            </a:r>
            <a:endParaRPr kumimoji="1" lang="ja-JP" altLang="en-US" dirty="0"/>
          </a:p>
        </p:txBody>
      </p:sp>
      <p:sp>
        <p:nvSpPr>
          <p:cNvPr id="25" name="テキスト ボックス 24">
            <a:extLst>
              <a:ext uri="{FF2B5EF4-FFF2-40B4-BE49-F238E27FC236}">
                <a16:creationId xmlns:a16="http://schemas.microsoft.com/office/drawing/2014/main" id="{649D49E6-6D35-C77C-F205-E3F9EB826821}"/>
              </a:ext>
            </a:extLst>
          </p:cNvPr>
          <p:cNvSpPr txBox="1"/>
          <p:nvPr/>
        </p:nvSpPr>
        <p:spPr>
          <a:xfrm>
            <a:off x="8556178" y="4915268"/>
            <a:ext cx="1399504" cy="369332"/>
          </a:xfrm>
          <a:prstGeom prst="rect">
            <a:avLst/>
          </a:prstGeom>
          <a:solidFill>
            <a:schemeClr val="accent6">
              <a:lumMod val="20000"/>
              <a:lumOff val="80000"/>
            </a:schemeClr>
          </a:solidFill>
        </p:spPr>
        <p:txBody>
          <a:bodyPr wrap="square" rtlCol="0">
            <a:spAutoFit/>
          </a:bodyPr>
          <a:lstStyle/>
          <a:p>
            <a:r>
              <a:rPr kumimoji="1" lang="ja-JP" altLang="en-US" dirty="0"/>
              <a:t>在庫数</a:t>
            </a:r>
            <a:r>
              <a:rPr kumimoji="1" lang="en-US" altLang="ja-JP" dirty="0"/>
              <a:t>50</a:t>
            </a:r>
            <a:endParaRPr kumimoji="1" lang="ja-JP" altLang="en-US" dirty="0"/>
          </a:p>
        </p:txBody>
      </p:sp>
      <p:sp>
        <p:nvSpPr>
          <p:cNvPr id="26" name="吹き出し: 角を丸めた四角形 25">
            <a:extLst>
              <a:ext uri="{FF2B5EF4-FFF2-40B4-BE49-F238E27FC236}">
                <a16:creationId xmlns:a16="http://schemas.microsoft.com/office/drawing/2014/main" id="{3DC41ABB-EE44-80EB-5EA1-E638B3A6DD58}"/>
              </a:ext>
            </a:extLst>
          </p:cNvPr>
          <p:cNvSpPr/>
          <p:nvPr/>
        </p:nvSpPr>
        <p:spPr>
          <a:xfrm>
            <a:off x="10058399" y="2844781"/>
            <a:ext cx="1693428" cy="397327"/>
          </a:xfrm>
          <a:prstGeom prst="wedgeRoundRectCallout">
            <a:avLst>
              <a:gd name="adj1" fmla="val -56831"/>
              <a:gd name="adj2" fmla="val 405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在庫数を確認</a:t>
            </a:r>
          </a:p>
        </p:txBody>
      </p:sp>
      <p:sp>
        <p:nvSpPr>
          <p:cNvPr id="28" name="吹き出し: 角を丸めた四角形 27">
            <a:extLst>
              <a:ext uri="{FF2B5EF4-FFF2-40B4-BE49-F238E27FC236}">
                <a16:creationId xmlns:a16="http://schemas.microsoft.com/office/drawing/2014/main" id="{440CBD8C-D8F1-4E0D-49FD-BA709AB3977A}"/>
              </a:ext>
            </a:extLst>
          </p:cNvPr>
          <p:cNvSpPr/>
          <p:nvPr/>
        </p:nvSpPr>
        <p:spPr>
          <a:xfrm>
            <a:off x="10058399" y="4069076"/>
            <a:ext cx="1693428" cy="397327"/>
          </a:xfrm>
          <a:prstGeom prst="wedgeRoundRectCallout">
            <a:avLst>
              <a:gd name="adj1" fmla="val -56831"/>
              <a:gd name="adj2" fmla="val 405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在庫数を確認</a:t>
            </a:r>
          </a:p>
        </p:txBody>
      </p:sp>
      <p:sp>
        <p:nvSpPr>
          <p:cNvPr id="29" name="吹き出し: 角を丸めた四角形 28">
            <a:extLst>
              <a:ext uri="{FF2B5EF4-FFF2-40B4-BE49-F238E27FC236}">
                <a16:creationId xmlns:a16="http://schemas.microsoft.com/office/drawing/2014/main" id="{5477713E-9DEE-6262-FA03-C64382AB203B}"/>
              </a:ext>
            </a:extLst>
          </p:cNvPr>
          <p:cNvSpPr/>
          <p:nvPr/>
        </p:nvSpPr>
        <p:spPr>
          <a:xfrm>
            <a:off x="10058399" y="3469077"/>
            <a:ext cx="1693428" cy="397327"/>
          </a:xfrm>
          <a:prstGeom prst="wedgeRoundRectCallout">
            <a:avLst>
              <a:gd name="adj1" fmla="val -56831"/>
              <a:gd name="adj2" fmla="val 405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在庫数を更新</a:t>
            </a:r>
          </a:p>
        </p:txBody>
      </p:sp>
      <p:sp>
        <p:nvSpPr>
          <p:cNvPr id="30" name="吹き出し: 角を丸めた四角形 29">
            <a:extLst>
              <a:ext uri="{FF2B5EF4-FFF2-40B4-BE49-F238E27FC236}">
                <a16:creationId xmlns:a16="http://schemas.microsoft.com/office/drawing/2014/main" id="{119D36B5-CC8B-859A-7AF3-C49B6E9CFC6F}"/>
              </a:ext>
            </a:extLst>
          </p:cNvPr>
          <p:cNvSpPr/>
          <p:nvPr/>
        </p:nvSpPr>
        <p:spPr>
          <a:xfrm>
            <a:off x="10058399" y="4722906"/>
            <a:ext cx="1693428" cy="397327"/>
          </a:xfrm>
          <a:prstGeom prst="wedgeRoundRectCallout">
            <a:avLst>
              <a:gd name="adj1" fmla="val -56831"/>
              <a:gd name="adj2" fmla="val 405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在庫数を更新</a:t>
            </a:r>
          </a:p>
        </p:txBody>
      </p:sp>
      <p:sp>
        <p:nvSpPr>
          <p:cNvPr id="31" name="テキスト ボックス 30">
            <a:extLst>
              <a:ext uri="{FF2B5EF4-FFF2-40B4-BE49-F238E27FC236}">
                <a16:creationId xmlns:a16="http://schemas.microsoft.com/office/drawing/2014/main" id="{5A7EAAA6-43BA-C1D2-FAFC-D0B403425E8F}"/>
              </a:ext>
            </a:extLst>
          </p:cNvPr>
          <p:cNvSpPr txBox="1"/>
          <p:nvPr/>
        </p:nvSpPr>
        <p:spPr>
          <a:xfrm>
            <a:off x="620485" y="4358588"/>
            <a:ext cx="10961913" cy="2031325"/>
          </a:xfrm>
          <a:prstGeom prst="rect">
            <a:avLst/>
          </a:prstGeom>
          <a:noFill/>
        </p:spPr>
        <p:txBody>
          <a:bodyPr wrap="square" rtlCol="0">
            <a:spAutoFit/>
          </a:bodyPr>
          <a:lstStyle/>
          <a:p>
            <a:r>
              <a:rPr kumimoji="1" lang="en-US" altLang="ja-JP" dirty="0"/>
              <a:t>【</a:t>
            </a:r>
            <a:r>
              <a:rPr kumimoji="1" lang="ja-JP" altLang="en-US" dirty="0"/>
              <a:t>質問</a:t>
            </a:r>
            <a:r>
              <a:rPr kumimoji="1" lang="en-US" altLang="ja-JP" dirty="0"/>
              <a:t>】</a:t>
            </a:r>
          </a:p>
          <a:p>
            <a:r>
              <a:rPr lang="ja-JP" altLang="en-US" dirty="0"/>
              <a:t>右の例は正しい在庫処理の方法である。</a:t>
            </a:r>
            <a:endParaRPr lang="en-US" altLang="ja-JP" dirty="0"/>
          </a:p>
          <a:p>
            <a:r>
              <a:rPr lang="ja-JP" altLang="en-US" dirty="0"/>
              <a:t>先程の間違った例と何が違うだろうか？</a:t>
            </a:r>
            <a:endParaRPr lang="en-US" altLang="ja-JP" dirty="0"/>
          </a:p>
          <a:p>
            <a:r>
              <a:rPr lang="ja-JP" altLang="en-US" dirty="0"/>
              <a:t>そして、必ずこのような処理にするためにはどのようなことをすべきだろうか？</a:t>
            </a:r>
            <a:endParaRPr lang="en-US" altLang="ja-JP" dirty="0"/>
          </a:p>
          <a:p>
            <a:endParaRPr kumimoji="1" lang="en-US" altLang="ja-JP" dirty="0"/>
          </a:p>
          <a:p>
            <a:r>
              <a:rPr kumimoji="1" lang="ja-JP" altLang="en-US" dirty="0"/>
              <a:t>このような処理は、仕事だけでなく多くの場面で出会うだろう。</a:t>
            </a:r>
            <a:endParaRPr kumimoji="1" lang="en-US" altLang="ja-JP" dirty="0"/>
          </a:p>
          <a:p>
            <a:r>
              <a:rPr lang="ja-JP" altLang="en-US" dirty="0"/>
              <a:t>あなたのこれまでの経験から、このような処理が必要な場面を紹介して欲しい。</a:t>
            </a:r>
            <a:endParaRPr kumimoji="1" lang="en-US" altLang="ja-JP" dirty="0"/>
          </a:p>
        </p:txBody>
      </p:sp>
    </p:spTree>
    <p:extLst>
      <p:ext uri="{BB962C8B-B14F-4D97-AF65-F5344CB8AC3E}">
        <p14:creationId xmlns:p14="http://schemas.microsoft.com/office/powerpoint/2010/main" val="3260839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トランザクション処理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22</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923330"/>
          </a:xfrm>
          <a:prstGeom prst="rect">
            <a:avLst/>
          </a:prstGeom>
          <a:noFill/>
        </p:spPr>
        <p:txBody>
          <a:bodyPr wrap="square" rtlCol="0">
            <a:spAutoFit/>
          </a:bodyPr>
          <a:lstStyle/>
          <a:p>
            <a:r>
              <a:rPr lang="ja-JP" altLang="en-US" b="1" dirty="0"/>
              <a:t>デッドロック</a:t>
            </a:r>
            <a:endParaRPr kumimoji="1" lang="en-US" altLang="ja-JP" b="1" dirty="0"/>
          </a:p>
          <a:p>
            <a:r>
              <a:rPr lang="ja-JP" altLang="en-US" dirty="0"/>
              <a:t>お互いに相手が終わるのを待っていて動けなくなっている状態のこと。</a:t>
            </a:r>
            <a:endParaRPr lang="en-US" altLang="ja-JP" dirty="0"/>
          </a:p>
          <a:p>
            <a:r>
              <a:rPr lang="ja-JP" altLang="en-US" dirty="0"/>
              <a:t>以下のような事例を指す。</a:t>
            </a:r>
            <a:endParaRPr lang="en-US" altLang="ja-JP" dirty="0"/>
          </a:p>
        </p:txBody>
      </p:sp>
      <p:sp>
        <p:nvSpPr>
          <p:cNvPr id="5" name="四角形: 角を丸くする 4">
            <a:extLst>
              <a:ext uri="{FF2B5EF4-FFF2-40B4-BE49-F238E27FC236}">
                <a16:creationId xmlns:a16="http://schemas.microsoft.com/office/drawing/2014/main" id="{ACB5C119-816A-66EC-1ADE-7DF57E89DFAD}"/>
              </a:ext>
            </a:extLst>
          </p:cNvPr>
          <p:cNvSpPr/>
          <p:nvPr/>
        </p:nvSpPr>
        <p:spPr>
          <a:xfrm>
            <a:off x="4573816" y="2557320"/>
            <a:ext cx="1469571" cy="6323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支店</a:t>
            </a:r>
            <a:r>
              <a:rPr kumimoji="1" lang="en-US" altLang="ja-JP" dirty="0"/>
              <a:t>A</a:t>
            </a:r>
            <a:r>
              <a:rPr kumimoji="1" lang="ja-JP" altLang="en-US" dirty="0"/>
              <a:t>の</a:t>
            </a:r>
            <a:br>
              <a:rPr kumimoji="1" lang="en-US" altLang="ja-JP" dirty="0"/>
            </a:br>
            <a:r>
              <a:rPr kumimoji="1" lang="ja-JP" altLang="en-US" dirty="0"/>
              <a:t>商品在庫</a:t>
            </a:r>
          </a:p>
        </p:txBody>
      </p:sp>
      <p:sp>
        <p:nvSpPr>
          <p:cNvPr id="8" name="正方形/長方形 7">
            <a:extLst>
              <a:ext uri="{FF2B5EF4-FFF2-40B4-BE49-F238E27FC236}">
                <a16:creationId xmlns:a16="http://schemas.microsoft.com/office/drawing/2014/main" id="{D92D1C9F-59B7-421E-CEB4-0A24C5B47FD8}"/>
              </a:ext>
            </a:extLst>
          </p:cNvPr>
          <p:cNvSpPr/>
          <p:nvPr/>
        </p:nvSpPr>
        <p:spPr>
          <a:xfrm>
            <a:off x="8296730" y="2557320"/>
            <a:ext cx="1295400" cy="632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処理</a:t>
            </a:r>
            <a:r>
              <a:rPr lang="en-US" altLang="ja-JP" dirty="0"/>
              <a:t>2</a:t>
            </a:r>
            <a:endParaRPr kumimoji="1" lang="ja-JP" altLang="en-US" dirty="0"/>
          </a:p>
        </p:txBody>
      </p:sp>
      <p:cxnSp>
        <p:nvCxnSpPr>
          <p:cNvPr id="10" name="直線矢印コネクタ 9">
            <a:extLst>
              <a:ext uri="{FF2B5EF4-FFF2-40B4-BE49-F238E27FC236}">
                <a16:creationId xmlns:a16="http://schemas.microsoft.com/office/drawing/2014/main" id="{F4CC9C9C-696A-9F49-26EA-E7D1169B5C5A}"/>
              </a:ext>
            </a:extLst>
          </p:cNvPr>
          <p:cNvCxnSpPr>
            <a:cxnSpLocks/>
            <a:stCxn id="5" idx="2"/>
          </p:cNvCxnSpPr>
          <p:nvPr/>
        </p:nvCxnSpPr>
        <p:spPr>
          <a:xfrm>
            <a:off x="5308602" y="3189620"/>
            <a:ext cx="0" cy="245927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7" name="四角形: 角を丸くする 16">
            <a:extLst>
              <a:ext uri="{FF2B5EF4-FFF2-40B4-BE49-F238E27FC236}">
                <a16:creationId xmlns:a16="http://schemas.microsoft.com/office/drawing/2014/main" id="{BBDE98E3-1301-EAE1-1320-39F2CAB02C0A}"/>
              </a:ext>
            </a:extLst>
          </p:cNvPr>
          <p:cNvSpPr/>
          <p:nvPr/>
        </p:nvSpPr>
        <p:spPr>
          <a:xfrm>
            <a:off x="6435272" y="2557320"/>
            <a:ext cx="1469571" cy="6323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支店</a:t>
            </a:r>
            <a:r>
              <a:rPr kumimoji="1" lang="en-US" altLang="ja-JP" dirty="0"/>
              <a:t>B</a:t>
            </a:r>
            <a:r>
              <a:rPr kumimoji="1" lang="ja-JP" altLang="en-US" dirty="0"/>
              <a:t>の</a:t>
            </a:r>
            <a:br>
              <a:rPr kumimoji="1" lang="en-US" altLang="ja-JP" dirty="0"/>
            </a:br>
            <a:r>
              <a:rPr kumimoji="1" lang="ja-JP" altLang="en-US" dirty="0"/>
              <a:t>商品在庫</a:t>
            </a:r>
          </a:p>
        </p:txBody>
      </p:sp>
      <p:cxnSp>
        <p:nvCxnSpPr>
          <p:cNvPr id="18" name="直線矢印コネクタ 17">
            <a:extLst>
              <a:ext uri="{FF2B5EF4-FFF2-40B4-BE49-F238E27FC236}">
                <a16:creationId xmlns:a16="http://schemas.microsoft.com/office/drawing/2014/main" id="{1B1BDD10-E4F6-AEB9-98A9-19295AABCC2B}"/>
              </a:ext>
            </a:extLst>
          </p:cNvPr>
          <p:cNvCxnSpPr>
            <a:cxnSpLocks/>
            <a:stCxn id="17" idx="2"/>
          </p:cNvCxnSpPr>
          <p:nvPr/>
        </p:nvCxnSpPr>
        <p:spPr>
          <a:xfrm>
            <a:off x="7170058" y="3189620"/>
            <a:ext cx="0" cy="245927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直線矢印コネクタ 18">
            <a:extLst>
              <a:ext uri="{FF2B5EF4-FFF2-40B4-BE49-F238E27FC236}">
                <a16:creationId xmlns:a16="http://schemas.microsoft.com/office/drawing/2014/main" id="{5A766088-8CAC-E581-02AB-4E02C0D90395}"/>
              </a:ext>
            </a:extLst>
          </p:cNvPr>
          <p:cNvCxnSpPr>
            <a:cxnSpLocks/>
            <a:stCxn id="8" idx="2"/>
          </p:cNvCxnSpPr>
          <p:nvPr/>
        </p:nvCxnSpPr>
        <p:spPr>
          <a:xfrm>
            <a:off x="8944430" y="3189621"/>
            <a:ext cx="0" cy="245927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1" name="正方形/長方形 20">
            <a:extLst>
              <a:ext uri="{FF2B5EF4-FFF2-40B4-BE49-F238E27FC236}">
                <a16:creationId xmlns:a16="http://schemas.microsoft.com/office/drawing/2014/main" id="{61E7B931-013E-2877-B950-8F29845CF635}"/>
              </a:ext>
            </a:extLst>
          </p:cNvPr>
          <p:cNvSpPr/>
          <p:nvPr/>
        </p:nvSpPr>
        <p:spPr>
          <a:xfrm>
            <a:off x="2886529" y="2557320"/>
            <a:ext cx="1295400" cy="632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処理</a:t>
            </a:r>
            <a:r>
              <a:rPr kumimoji="1" lang="en-US" altLang="ja-JP" dirty="0"/>
              <a:t>1</a:t>
            </a:r>
            <a:endParaRPr kumimoji="1" lang="ja-JP" altLang="en-US" dirty="0"/>
          </a:p>
        </p:txBody>
      </p:sp>
      <p:cxnSp>
        <p:nvCxnSpPr>
          <p:cNvPr id="22" name="直線矢印コネクタ 21">
            <a:extLst>
              <a:ext uri="{FF2B5EF4-FFF2-40B4-BE49-F238E27FC236}">
                <a16:creationId xmlns:a16="http://schemas.microsoft.com/office/drawing/2014/main" id="{22E0DD19-ED1D-F590-1D22-DA1A36330BAE}"/>
              </a:ext>
            </a:extLst>
          </p:cNvPr>
          <p:cNvCxnSpPr>
            <a:cxnSpLocks/>
            <a:stCxn id="21" idx="2"/>
          </p:cNvCxnSpPr>
          <p:nvPr/>
        </p:nvCxnSpPr>
        <p:spPr>
          <a:xfrm>
            <a:off x="3534229" y="3189621"/>
            <a:ext cx="0" cy="245927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直線矢印コネクタ 23">
            <a:extLst>
              <a:ext uri="{FF2B5EF4-FFF2-40B4-BE49-F238E27FC236}">
                <a16:creationId xmlns:a16="http://schemas.microsoft.com/office/drawing/2014/main" id="{BD1CD801-3503-2CC5-8234-00DFDBDB9BC7}"/>
              </a:ext>
            </a:extLst>
          </p:cNvPr>
          <p:cNvCxnSpPr/>
          <p:nvPr/>
        </p:nvCxnSpPr>
        <p:spPr>
          <a:xfrm>
            <a:off x="3534229" y="3669056"/>
            <a:ext cx="1774372"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cxnSp>
        <p:nvCxnSpPr>
          <p:cNvPr id="25" name="直線矢印コネクタ 24">
            <a:extLst>
              <a:ext uri="{FF2B5EF4-FFF2-40B4-BE49-F238E27FC236}">
                <a16:creationId xmlns:a16="http://schemas.microsoft.com/office/drawing/2014/main" id="{7636DE8E-939E-16CE-F960-3A74AB739DF8}"/>
              </a:ext>
            </a:extLst>
          </p:cNvPr>
          <p:cNvCxnSpPr/>
          <p:nvPr/>
        </p:nvCxnSpPr>
        <p:spPr>
          <a:xfrm>
            <a:off x="3534229" y="4093599"/>
            <a:ext cx="1774372"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cxnSp>
        <p:nvCxnSpPr>
          <p:cNvPr id="26" name="直線矢印コネクタ 25">
            <a:extLst>
              <a:ext uri="{FF2B5EF4-FFF2-40B4-BE49-F238E27FC236}">
                <a16:creationId xmlns:a16="http://schemas.microsoft.com/office/drawing/2014/main" id="{66337711-F018-B634-D20E-2C1CEAA05E3D}"/>
              </a:ext>
            </a:extLst>
          </p:cNvPr>
          <p:cNvCxnSpPr>
            <a:cxnSpLocks/>
          </p:cNvCxnSpPr>
          <p:nvPr/>
        </p:nvCxnSpPr>
        <p:spPr>
          <a:xfrm>
            <a:off x="3534229" y="4594342"/>
            <a:ext cx="3635828"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cxnSp>
        <p:nvCxnSpPr>
          <p:cNvPr id="28" name="直線矢印コネクタ 27">
            <a:extLst>
              <a:ext uri="{FF2B5EF4-FFF2-40B4-BE49-F238E27FC236}">
                <a16:creationId xmlns:a16="http://schemas.microsoft.com/office/drawing/2014/main" id="{A6D48EAF-0289-7AF1-4149-E97CBE923513}"/>
              </a:ext>
            </a:extLst>
          </p:cNvPr>
          <p:cNvCxnSpPr>
            <a:cxnSpLocks/>
          </p:cNvCxnSpPr>
          <p:nvPr/>
        </p:nvCxnSpPr>
        <p:spPr>
          <a:xfrm flipH="1">
            <a:off x="7170058" y="3669056"/>
            <a:ext cx="1774372"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cxnSp>
        <p:nvCxnSpPr>
          <p:cNvPr id="29" name="直線矢印コネクタ 28">
            <a:extLst>
              <a:ext uri="{FF2B5EF4-FFF2-40B4-BE49-F238E27FC236}">
                <a16:creationId xmlns:a16="http://schemas.microsoft.com/office/drawing/2014/main" id="{2A9F308A-8E46-B996-45F4-DC8987171664}"/>
              </a:ext>
            </a:extLst>
          </p:cNvPr>
          <p:cNvCxnSpPr>
            <a:cxnSpLocks/>
          </p:cNvCxnSpPr>
          <p:nvPr/>
        </p:nvCxnSpPr>
        <p:spPr>
          <a:xfrm flipH="1">
            <a:off x="7170058" y="4115371"/>
            <a:ext cx="1774372"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cxnSp>
        <p:nvCxnSpPr>
          <p:cNvPr id="30" name="直線矢印コネクタ 29">
            <a:extLst>
              <a:ext uri="{FF2B5EF4-FFF2-40B4-BE49-F238E27FC236}">
                <a16:creationId xmlns:a16="http://schemas.microsoft.com/office/drawing/2014/main" id="{D228EEEC-84BD-6E5A-CD21-4DBFB3CC6042}"/>
              </a:ext>
            </a:extLst>
          </p:cNvPr>
          <p:cNvCxnSpPr>
            <a:cxnSpLocks/>
          </p:cNvCxnSpPr>
          <p:nvPr/>
        </p:nvCxnSpPr>
        <p:spPr>
          <a:xfrm flipH="1">
            <a:off x="5308601" y="5051543"/>
            <a:ext cx="3635829"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sp>
        <p:nvSpPr>
          <p:cNvPr id="41" name="吹き出し: 角を丸めた四角形 40">
            <a:extLst>
              <a:ext uri="{FF2B5EF4-FFF2-40B4-BE49-F238E27FC236}">
                <a16:creationId xmlns:a16="http://schemas.microsoft.com/office/drawing/2014/main" id="{86E15396-8D25-E035-A7CF-551E7499AE11}"/>
              </a:ext>
            </a:extLst>
          </p:cNvPr>
          <p:cNvSpPr/>
          <p:nvPr/>
        </p:nvSpPr>
        <p:spPr>
          <a:xfrm>
            <a:off x="1579338" y="3224814"/>
            <a:ext cx="1587498" cy="669472"/>
          </a:xfrm>
          <a:prstGeom prst="wedgeRoundRectCallout">
            <a:avLst>
              <a:gd name="adj1" fmla="val 71967"/>
              <a:gd name="adj2" fmla="val 1128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a:t>支店</a:t>
            </a:r>
            <a:r>
              <a:rPr kumimoji="1" lang="en-US" altLang="ja-JP" dirty="0"/>
              <a:t>A</a:t>
            </a:r>
            <a:r>
              <a:rPr kumimoji="1" lang="ja-JP" altLang="en-US" dirty="0"/>
              <a:t>の商品在庫をロック</a:t>
            </a:r>
          </a:p>
        </p:txBody>
      </p:sp>
      <p:sp>
        <p:nvSpPr>
          <p:cNvPr id="43" name="吹き出し: 角を丸めた四角形 42">
            <a:extLst>
              <a:ext uri="{FF2B5EF4-FFF2-40B4-BE49-F238E27FC236}">
                <a16:creationId xmlns:a16="http://schemas.microsoft.com/office/drawing/2014/main" id="{7EF670C3-7E71-8A1B-1DD1-ACB383E3D6D8}"/>
              </a:ext>
            </a:extLst>
          </p:cNvPr>
          <p:cNvSpPr/>
          <p:nvPr/>
        </p:nvSpPr>
        <p:spPr>
          <a:xfrm>
            <a:off x="606879" y="4717391"/>
            <a:ext cx="2564494" cy="669472"/>
          </a:xfrm>
          <a:prstGeom prst="wedgeRoundRectCallout">
            <a:avLst>
              <a:gd name="adj1" fmla="val 97567"/>
              <a:gd name="adj2" fmla="val -5891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a:t>支店</a:t>
            </a:r>
            <a:r>
              <a:rPr kumimoji="1" lang="en-US" altLang="ja-JP" dirty="0"/>
              <a:t>B</a:t>
            </a:r>
            <a:r>
              <a:rPr kumimoji="1" lang="ja-JP" altLang="en-US" dirty="0"/>
              <a:t>の商品在庫</a:t>
            </a:r>
            <a:r>
              <a:rPr lang="ja-JP" altLang="en-US" dirty="0"/>
              <a:t>の</a:t>
            </a:r>
            <a:br>
              <a:rPr lang="en-US" altLang="ja-JP" dirty="0"/>
            </a:br>
            <a:r>
              <a:rPr kumimoji="1" lang="ja-JP" altLang="en-US" dirty="0"/>
              <a:t>更新ができるのを待つ</a:t>
            </a:r>
          </a:p>
        </p:txBody>
      </p:sp>
      <p:sp>
        <p:nvSpPr>
          <p:cNvPr id="45" name="吹き出し: 角を丸めた四角形 44">
            <a:extLst>
              <a:ext uri="{FF2B5EF4-FFF2-40B4-BE49-F238E27FC236}">
                <a16:creationId xmlns:a16="http://schemas.microsoft.com/office/drawing/2014/main" id="{909F6A19-B930-77ED-227A-4936719492FD}"/>
              </a:ext>
            </a:extLst>
          </p:cNvPr>
          <p:cNvSpPr/>
          <p:nvPr/>
        </p:nvSpPr>
        <p:spPr>
          <a:xfrm>
            <a:off x="1579338" y="3970810"/>
            <a:ext cx="1587498" cy="669472"/>
          </a:xfrm>
          <a:prstGeom prst="wedgeRoundRectCallout">
            <a:avLst>
              <a:gd name="adj1" fmla="val 69567"/>
              <a:gd name="adj2" fmla="val -34248"/>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a:t>支店</a:t>
            </a:r>
            <a:r>
              <a:rPr kumimoji="1" lang="en-US" altLang="ja-JP" dirty="0"/>
              <a:t>A</a:t>
            </a:r>
            <a:r>
              <a:rPr kumimoji="1" lang="ja-JP" altLang="en-US" dirty="0"/>
              <a:t>の商品在庫を更新</a:t>
            </a:r>
          </a:p>
        </p:txBody>
      </p:sp>
      <p:sp>
        <p:nvSpPr>
          <p:cNvPr id="46" name="吹き出し: 角を丸めた四角形 45">
            <a:extLst>
              <a:ext uri="{FF2B5EF4-FFF2-40B4-BE49-F238E27FC236}">
                <a16:creationId xmlns:a16="http://schemas.microsoft.com/office/drawing/2014/main" id="{67726646-D0C1-8323-0E22-21E3F6572234}"/>
              </a:ext>
            </a:extLst>
          </p:cNvPr>
          <p:cNvSpPr/>
          <p:nvPr/>
        </p:nvSpPr>
        <p:spPr>
          <a:xfrm flipH="1">
            <a:off x="9376226" y="3224814"/>
            <a:ext cx="1587498" cy="669472"/>
          </a:xfrm>
          <a:prstGeom prst="wedgeRoundRectCallout">
            <a:avLst>
              <a:gd name="adj1" fmla="val 71967"/>
              <a:gd name="adj2" fmla="val 1128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a:t>支店</a:t>
            </a:r>
            <a:r>
              <a:rPr lang="en-US" altLang="ja-JP" dirty="0"/>
              <a:t>B</a:t>
            </a:r>
            <a:r>
              <a:rPr kumimoji="1" lang="ja-JP" altLang="en-US" dirty="0"/>
              <a:t>の商品在庫をロック</a:t>
            </a:r>
          </a:p>
        </p:txBody>
      </p:sp>
      <p:sp>
        <p:nvSpPr>
          <p:cNvPr id="47" name="吹き出し: 角を丸めた四角形 46">
            <a:extLst>
              <a:ext uri="{FF2B5EF4-FFF2-40B4-BE49-F238E27FC236}">
                <a16:creationId xmlns:a16="http://schemas.microsoft.com/office/drawing/2014/main" id="{CEC82D90-C382-4051-4A24-E7D364115FBF}"/>
              </a:ext>
            </a:extLst>
          </p:cNvPr>
          <p:cNvSpPr/>
          <p:nvPr/>
        </p:nvSpPr>
        <p:spPr>
          <a:xfrm flipH="1">
            <a:off x="9376226" y="4717391"/>
            <a:ext cx="2564494" cy="669472"/>
          </a:xfrm>
          <a:prstGeom prst="wedgeRoundRectCallout">
            <a:avLst>
              <a:gd name="adj1" fmla="val 65377"/>
              <a:gd name="adj2" fmla="val -199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a:t>支店</a:t>
            </a:r>
            <a:r>
              <a:rPr kumimoji="1" lang="en-US" altLang="ja-JP" dirty="0"/>
              <a:t>A</a:t>
            </a:r>
            <a:r>
              <a:rPr kumimoji="1" lang="ja-JP" altLang="en-US" dirty="0"/>
              <a:t>の商品在庫</a:t>
            </a:r>
            <a:r>
              <a:rPr lang="ja-JP" altLang="en-US" dirty="0"/>
              <a:t>の</a:t>
            </a:r>
            <a:br>
              <a:rPr lang="en-US" altLang="ja-JP" dirty="0"/>
            </a:br>
            <a:r>
              <a:rPr kumimoji="1" lang="ja-JP" altLang="en-US" dirty="0"/>
              <a:t>更新ができるのを待つ</a:t>
            </a:r>
          </a:p>
        </p:txBody>
      </p:sp>
      <p:sp>
        <p:nvSpPr>
          <p:cNvPr id="48" name="吹き出し: 角を丸めた四角形 47">
            <a:extLst>
              <a:ext uri="{FF2B5EF4-FFF2-40B4-BE49-F238E27FC236}">
                <a16:creationId xmlns:a16="http://schemas.microsoft.com/office/drawing/2014/main" id="{B41ADEA9-9193-D83B-58F1-25C03DA70F7B}"/>
              </a:ext>
            </a:extLst>
          </p:cNvPr>
          <p:cNvSpPr/>
          <p:nvPr/>
        </p:nvSpPr>
        <p:spPr>
          <a:xfrm flipH="1">
            <a:off x="9376226" y="3970810"/>
            <a:ext cx="1587498" cy="669472"/>
          </a:xfrm>
          <a:prstGeom prst="wedgeRoundRectCallout">
            <a:avLst>
              <a:gd name="adj1" fmla="val 69567"/>
              <a:gd name="adj2" fmla="val -34248"/>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a:t>支店</a:t>
            </a:r>
            <a:r>
              <a:rPr kumimoji="1" lang="en-US" altLang="ja-JP" dirty="0"/>
              <a:t>B</a:t>
            </a:r>
            <a:r>
              <a:rPr kumimoji="1" lang="ja-JP" altLang="en-US" dirty="0"/>
              <a:t>の商品在庫を更新</a:t>
            </a:r>
          </a:p>
        </p:txBody>
      </p:sp>
    </p:spTree>
    <p:extLst>
      <p:ext uri="{BB962C8B-B14F-4D97-AF65-F5344CB8AC3E}">
        <p14:creationId xmlns:p14="http://schemas.microsoft.com/office/powerpoint/2010/main" val="1352690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データベースの障害回復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23</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3139321"/>
          </a:xfrm>
          <a:prstGeom prst="rect">
            <a:avLst/>
          </a:prstGeom>
          <a:noFill/>
        </p:spPr>
        <p:txBody>
          <a:bodyPr wrap="square" rtlCol="0">
            <a:spAutoFit/>
          </a:bodyPr>
          <a:lstStyle/>
          <a:p>
            <a:r>
              <a:rPr lang="ja-JP" altLang="en-US" b="1" dirty="0"/>
              <a:t>ログファイル（</a:t>
            </a:r>
            <a:r>
              <a:rPr lang="en-US" altLang="ja-JP" b="1" dirty="0"/>
              <a:t>log file</a:t>
            </a:r>
            <a:r>
              <a:rPr lang="ja-JP" altLang="en-US" b="1" dirty="0"/>
              <a:t>）</a:t>
            </a:r>
            <a:endParaRPr kumimoji="1" lang="en-US" altLang="ja-JP" b="1" dirty="0"/>
          </a:p>
          <a:p>
            <a:r>
              <a:rPr lang="ja-JP" altLang="en-US" dirty="0"/>
              <a:t>データベースの更新前や更新後の値を書き出して、データベースの更新記録を取ったもの。</a:t>
            </a:r>
            <a:endParaRPr lang="en-US" altLang="ja-JP" dirty="0"/>
          </a:p>
          <a:p>
            <a:endParaRPr lang="en-US" altLang="ja-JP" dirty="0"/>
          </a:p>
          <a:p>
            <a:endParaRPr lang="en-US" altLang="ja-JP" dirty="0"/>
          </a:p>
          <a:p>
            <a:r>
              <a:rPr lang="en-US" altLang="ja-JP" dirty="0"/>
              <a:t>【</a:t>
            </a:r>
            <a:r>
              <a:rPr lang="ja-JP" altLang="en-US" dirty="0"/>
              <a:t>補足</a:t>
            </a:r>
            <a:r>
              <a:rPr lang="en-US" altLang="ja-JP" dirty="0"/>
              <a:t>】</a:t>
            </a:r>
          </a:p>
          <a:p>
            <a:r>
              <a:rPr lang="ja-JP" altLang="en-US" dirty="0"/>
              <a:t>似たような作業を一日に何度も、そして毎日続けると、数日前の作業の内容を思い出すことは難しい。</a:t>
            </a:r>
            <a:endParaRPr lang="en-US" altLang="ja-JP" dirty="0"/>
          </a:p>
          <a:p>
            <a:r>
              <a:rPr lang="ja-JP" altLang="en-US" dirty="0"/>
              <a:t>この経験をしたことはあるだろうか？</a:t>
            </a:r>
            <a:endParaRPr lang="en-US" altLang="ja-JP" dirty="0"/>
          </a:p>
          <a:p>
            <a:r>
              <a:rPr lang="ja-JP" altLang="en-US" dirty="0"/>
              <a:t>例えば、ちょうど</a:t>
            </a:r>
            <a:r>
              <a:rPr lang="en-US" altLang="ja-JP" dirty="0"/>
              <a:t>1</a:t>
            </a:r>
            <a:r>
              <a:rPr lang="ja-JP" altLang="en-US" dirty="0"/>
              <a:t>週間前の朝、あなたは何を食べたか憶えているか？</a:t>
            </a:r>
            <a:endParaRPr lang="en-US" altLang="ja-JP" dirty="0"/>
          </a:p>
          <a:p>
            <a:r>
              <a:rPr lang="ja-JP" altLang="en-US" dirty="0"/>
              <a:t>このような記録を付けていくものが“ログファイル”である。</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3677144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データベースの障害回復</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24</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4524315"/>
          </a:xfrm>
          <a:prstGeom prst="rect">
            <a:avLst/>
          </a:prstGeom>
          <a:noFill/>
        </p:spPr>
        <p:txBody>
          <a:bodyPr wrap="square" rtlCol="0">
            <a:spAutoFit/>
          </a:bodyPr>
          <a:lstStyle/>
          <a:p>
            <a:r>
              <a:rPr lang="ja-JP" altLang="en-US" b="1" dirty="0"/>
              <a:t>データベースの機能回復</a:t>
            </a:r>
            <a:endParaRPr kumimoji="1" lang="en-US" altLang="ja-JP" b="1" dirty="0"/>
          </a:p>
          <a:p>
            <a:r>
              <a:rPr lang="ja-JP" altLang="en-US" dirty="0"/>
              <a:t>ロールフォワード（</a:t>
            </a:r>
            <a:r>
              <a:rPr lang="en-US" altLang="ja-JP" dirty="0"/>
              <a:t>Roll forward</a:t>
            </a:r>
            <a:r>
              <a:rPr lang="ja-JP" altLang="en-US" dirty="0"/>
              <a:t>）</a:t>
            </a:r>
            <a:endParaRPr lang="en-US" altLang="ja-JP" dirty="0"/>
          </a:p>
          <a:p>
            <a:r>
              <a:rPr lang="ja-JP" altLang="en-US" dirty="0"/>
              <a:t>バックアップした時点の状態に戻し、</a:t>
            </a:r>
            <a:r>
              <a:rPr lang="ja-JP" altLang="en-US" u="sng" dirty="0"/>
              <a:t>障害が起きる直前の状態までやり直す</a:t>
            </a:r>
            <a:r>
              <a:rPr lang="ja-JP" altLang="en-US" dirty="0"/>
              <a:t>こと。</a:t>
            </a:r>
            <a:endParaRPr lang="en-US" altLang="ja-JP" dirty="0"/>
          </a:p>
          <a:p>
            <a:endParaRPr lang="en-US" altLang="ja-JP" dirty="0"/>
          </a:p>
          <a:p>
            <a:r>
              <a:rPr lang="ja-JP" altLang="en-US" dirty="0"/>
              <a:t>ロールバック（</a:t>
            </a:r>
            <a:r>
              <a:rPr lang="en-US" altLang="ja-JP" dirty="0"/>
              <a:t>Rollback</a:t>
            </a:r>
            <a:r>
              <a:rPr lang="ja-JP" altLang="en-US" dirty="0"/>
              <a:t>）</a:t>
            </a:r>
            <a:endParaRPr lang="en-US" altLang="ja-JP" dirty="0"/>
          </a:p>
          <a:p>
            <a:r>
              <a:rPr lang="ja-JP" altLang="en-US" dirty="0"/>
              <a:t>トランザクション処理をするときに、</a:t>
            </a:r>
            <a:r>
              <a:rPr lang="ja-JP" altLang="en-US" u="sng" dirty="0"/>
              <a:t>それまでの結果を取り消して、やらなかったことにする</a:t>
            </a:r>
            <a:r>
              <a:rPr lang="ja-JP" altLang="en-US" dirty="0"/>
              <a:t>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例えば、数学の問題を解いた後、回答が間違っていたとしよう。どのように間違っている箇所をみつけるだろうか。</a:t>
            </a:r>
            <a:endParaRPr lang="en-US" altLang="ja-JP" dirty="0"/>
          </a:p>
          <a:p>
            <a:pPr marL="285750" indent="-285750">
              <a:buFont typeface="Arial" panose="020B0604020202020204" pitchFamily="34" charset="0"/>
              <a:buChar char="•"/>
            </a:pPr>
            <a:r>
              <a:rPr lang="ja-JP" altLang="en-US" dirty="0"/>
              <a:t>最初から解きなおすならば、それはロールフォワードと同じだろう。</a:t>
            </a:r>
            <a:endParaRPr lang="en-US" altLang="ja-JP" dirty="0"/>
          </a:p>
          <a:p>
            <a:pPr marL="285750" indent="-285750">
              <a:buFont typeface="Arial" panose="020B0604020202020204" pitchFamily="34" charset="0"/>
              <a:buChar char="•"/>
            </a:pPr>
            <a:r>
              <a:rPr lang="ja-JP" altLang="en-US" dirty="0"/>
              <a:t>回答から戻って計算式を見直すならば、ロールバックと同じだろう。</a:t>
            </a:r>
            <a:endParaRPr lang="en-US" altLang="ja-JP" dirty="0"/>
          </a:p>
          <a:p>
            <a:endParaRPr lang="en-US" altLang="ja-JP" dirty="0"/>
          </a:p>
          <a:p>
            <a:r>
              <a:rPr lang="ja-JP" altLang="en-US" dirty="0"/>
              <a:t>あなたが過去にやり直せる間違いをしたことがあったとき、それはどのようにやり直したか？</a:t>
            </a:r>
            <a:endParaRPr lang="en-US" altLang="ja-JP" dirty="0"/>
          </a:p>
          <a:p>
            <a:r>
              <a:rPr lang="ja-JP" altLang="en-US" dirty="0"/>
              <a:t>ロールフォワードだったか、それともロールバックだったか。</a:t>
            </a:r>
            <a:endParaRPr lang="en-US" altLang="ja-JP" dirty="0"/>
          </a:p>
          <a:p>
            <a:endParaRPr lang="en-US" altLang="ja-JP" dirty="0"/>
          </a:p>
        </p:txBody>
      </p:sp>
    </p:spTree>
    <p:extLst>
      <p:ext uri="{BB962C8B-B14F-4D97-AF65-F5344CB8AC3E}">
        <p14:creationId xmlns:p14="http://schemas.microsoft.com/office/powerpoint/2010/main" val="1131047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データ操作と</a:t>
            </a:r>
            <a:r>
              <a:rPr kumimoji="1" lang="en-US" altLang="ja-JP" dirty="0"/>
              <a:t>SQL</a:t>
            </a:r>
            <a:r>
              <a:rPr kumimoji="1" lang="ja-JP" altLang="en-US" dirty="0"/>
              <a:t>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25</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3416320"/>
          </a:xfrm>
          <a:prstGeom prst="rect">
            <a:avLst/>
          </a:prstGeom>
          <a:noFill/>
        </p:spPr>
        <p:txBody>
          <a:bodyPr wrap="square" rtlCol="0">
            <a:spAutoFit/>
          </a:bodyPr>
          <a:lstStyle/>
          <a:p>
            <a:r>
              <a:rPr lang="ja-JP" altLang="en-US" b="1" dirty="0"/>
              <a:t>関係演算</a:t>
            </a:r>
            <a:endParaRPr kumimoji="1" lang="en-US" altLang="ja-JP" b="1" dirty="0"/>
          </a:p>
          <a:p>
            <a:r>
              <a:rPr lang="ja-JP" altLang="en-US" dirty="0"/>
              <a:t>関係データベースの表から目的のデータを取り出す演算のこと。</a:t>
            </a:r>
            <a:endParaRPr lang="en-US" altLang="ja-JP" dirty="0"/>
          </a:p>
          <a:p>
            <a:endParaRPr lang="en-US" altLang="ja-JP" dirty="0"/>
          </a:p>
          <a:p>
            <a:r>
              <a:rPr lang="en-US" altLang="ja-JP" b="1" dirty="0"/>
              <a:t>SQL</a:t>
            </a:r>
          </a:p>
          <a:p>
            <a:r>
              <a:rPr lang="ja-JP" altLang="en-US" dirty="0"/>
              <a:t>関係データベースの表を定義したり、データを操作するときに使用する言語。</a:t>
            </a:r>
            <a:endParaRPr lang="en-US" altLang="ja-JP" dirty="0"/>
          </a:p>
          <a:p>
            <a:endParaRPr lang="en-US" altLang="ja-JP" dirty="0"/>
          </a:p>
          <a:p>
            <a:r>
              <a:rPr lang="ja-JP" altLang="en-US" b="1" dirty="0"/>
              <a:t>データ定義言語</a:t>
            </a:r>
            <a:endParaRPr lang="en-US" altLang="ja-JP" b="1" dirty="0"/>
          </a:p>
          <a:p>
            <a:r>
              <a:rPr lang="ja-JP" altLang="en-US" dirty="0"/>
              <a:t>データベースや表などを定義するときに使う言語。</a:t>
            </a:r>
            <a:endParaRPr lang="en-US" altLang="ja-JP" dirty="0"/>
          </a:p>
          <a:p>
            <a:endParaRPr lang="en-US" altLang="ja-JP" dirty="0"/>
          </a:p>
          <a:p>
            <a:r>
              <a:rPr lang="ja-JP" altLang="en-US" b="1" dirty="0"/>
              <a:t>データ操作言語</a:t>
            </a:r>
            <a:endParaRPr lang="en-US" altLang="ja-JP" b="1" dirty="0"/>
          </a:p>
          <a:p>
            <a:r>
              <a:rPr lang="ja-JP" altLang="en-US" dirty="0"/>
              <a:t>データの抽出や挿入、更新、削除などを行うときに使う言語。</a:t>
            </a:r>
            <a:endParaRPr lang="en-US" altLang="ja-JP" dirty="0"/>
          </a:p>
          <a:p>
            <a:endParaRPr lang="en-US" altLang="ja-JP" dirty="0"/>
          </a:p>
        </p:txBody>
      </p:sp>
    </p:spTree>
    <p:extLst>
      <p:ext uri="{BB962C8B-B14F-4D97-AF65-F5344CB8AC3E}">
        <p14:creationId xmlns:p14="http://schemas.microsoft.com/office/powerpoint/2010/main" val="3257636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en-US" altLang="ja-JP" dirty="0"/>
              <a:t>SQL</a:t>
            </a:r>
            <a:r>
              <a:rPr kumimoji="1" lang="ja-JP" altLang="en-US" dirty="0"/>
              <a:t>（並べ替え・グループ化）</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26</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3416320"/>
          </a:xfrm>
          <a:prstGeom prst="rect">
            <a:avLst/>
          </a:prstGeom>
          <a:noFill/>
        </p:spPr>
        <p:txBody>
          <a:bodyPr wrap="square" rtlCol="0">
            <a:spAutoFit/>
          </a:bodyPr>
          <a:lstStyle/>
          <a:p>
            <a:r>
              <a:rPr lang="ja-JP" altLang="en-US" b="1" dirty="0"/>
              <a:t>並べ替え</a:t>
            </a:r>
            <a:endParaRPr kumimoji="1" lang="en-US" altLang="ja-JP" b="1" dirty="0"/>
          </a:p>
          <a:p>
            <a:r>
              <a:rPr lang="en-US" altLang="ja-JP" dirty="0"/>
              <a:t>SQL</a:t>
            </a:r>
            <a:r>
              <a:rPr lang="ja-JP" altLang="en-US" dirty="0"/>
              <a:t>の“</a:t>
            </a:r>
            <a:r>
              <a:rPr lang="en-US" altLang="ja-JP" dirty="0"/>
              <a:t>SELECT</a:t>
            </a:r>
            <a:r>
              <a:rPr lang="ja-JP" altLang="en-US" dirty="0"/>
              <a:t>”文で並べ替えを行うと気に使う文として、“</a:t>
            </a:r>
            <a:r>
              <a:rPr lang="en-US" altLang="ja-JP" dirty="0"/>
              <a:t>ORDER</a:t>
            </a:r>
            <a:r>
              <a:rPr lang="ja-JP" altLang="en-US" dirty="0"/>
              <a:t> </a:t>
            </a:r>
            <a:r>
              <a:rPr lang="en-US" altLang="ja-JP" dirty="0"/>
              <a:t>BY</a:t>
            </a:r>
            <a:r>
              <a:rPr lang="ja-JP" altLang="en-US" dirty="0"/>
              <a:t>”が用意されている。</a:t>
            </a:r>
            <a:endParaRPr lang="en-US" altLang="ja-JP" dirty="0"/>
          </a:p>
          <a:p>
            <a:r>
              <a:rPr lang="ja-JP" altLang="en-US" dirty="0"/>
              <a:t>昇順の場合は“</a:t>
            </a:r>
            <a:r>
              <a:rPr lang="en-US" altLang="ja-JP" dirty="0"/>
              <a:t>ASC</a:t>
            </a:r>
            <a:r>
              <a:rPr lang="ja-JP" altLang="en-US" dirty="0"/>
              <a:t>”、降順の場合は“</a:t>
            </a:r>
            <a:r>
              <a:rPr lang="en-US" altLang="ja-JP" dirty="0"/>
              <a:t>DESC</a:t>
            </a:r>
            <a:r>
              <a:rPr lang="ja-JP" altLang="en-US" dirty="0"/>
              <a:t>”を追加する。</a:t>
            </a:r>
            <a:endParaRPr lang="en-US" altLang="ja-JP" dirty="0"/>
          </a:p>
          <a:p>
            <a:endParaRPr lang="en-US" altLang="ja-JP" dirty="0"/>
          </a:p>
          <a:p>
            <a:r>
              <a:rPr lang="ja-JP" altLang="en-US" b="1" dirty="0"/>
              <a:t>集合関数</a:t>
            </a:r>
            <a:endParaRPr lang="en-US" altLang="ja-JP" b="1" dirty="0"/>
          </a:p>
          <a:p>
            <a:r>
              <a:rPr lang="ja-JP" altLang="en-US" dirty="0"/>
              <a:t>指定した列の値を集計する場合、</a:t>
            </a:r>
            <a:r>
              <a:rPr lang="en-US" altLang="ja-JP" dirty="0"/>
              <a:t>SQL</a:t>
            </a:r>
            <a:r>
              <a:rPr lang="ja-JP" altLang="en-US" dirty="0"/>
              <a:t>には“</a:t>
            </a:r>
            <a:r>
              <a:rPr lang="en-US" altLang="ja-JP" dirty="0"/>
              <a:t>SUM</a:t>
            </a:r>
            <a:r>
              <a:rPr lang="ja-JP" altLang="en-US" dirty="0"/>
              <a:t>”、“</a:t>
            </a:r>
            <a:r>
              <a:rPr lang="en-US" altLang="ja-JP" dirty="0"/>
              <a:t>AVG</a:t>
            </a:r>
            <a:r>
              <a:rPr lang="ja-JP" altLang="en-US" dirty="0"/>
              <a:t>”、“</a:t>
            </a:r>
            <a:r>
              <a:rPr lang="en-US" altLang="ja-JP" dirty="0"/>
              <a:t>MAX</a:t>
            </a:r>
            <a:r>
              <a:rPr lang="ja-JP" altLang="en-US" dirty="0"/>
              <a:t>”、“</a:t>
            </a:r>
            <a:r>
              <a:rPr lang="en-US" altLang="ja-JP" dirty="0"/>
              <a:t>MIN</a:t>
            </a:r>
            <a:r>
              <a:rPr lang="ja-JP" altLang="en-US" dirty="0"/>
              <a:t>”、“</a:t>
            </a:r>
            <a:r>
              <a:rPr lang="en-US" altLang="ja-JP" dirty="0"/>
              <a:t>COUNT</a:t>
            </a:r>
            <a:r>
              <a:rPr lang="ja-JP" altLang="en-US" dirty="0"/>
              <a:t>”などの関数が用意されている。</a:t>
            </a:r>
            <a:endParaRPr lang="en-US" altLang="ja-JP" dirty="0"/>
          </a:p>
          <a:p>
            <a:endParaRPr lang="en-US" altLang="ja-JP" dirty="0"/>
          </a:p>
          <a:p>
            <a:r>
              <a:rPr lang="ja-JP" altLang="en-US" b="1" dirty="0"/>
              <a:t>グループ化</a:t>
            </a:r>
            <a:endParaRPr lang="en-US" altLang="ja-JP" b="1" dirty="0"/>
          </a:p>
          <a:p>
            <a:r>
              <a:rPr lang="ja-JP" altLang="en-US" dirty="0"/>
              <a:t>“</a:t>
            </a:r>
            <a:r>
              <a:rPr lang="en-US" altLang="ja-JP" dirty="0"/>
              <a:t>SELECT</a:t>
            </a:r>
            <a:r>
              <a:rPr lang="ja-JP" altLang="en-US" dirty="0"/>
              <a:t>”文で“</a:t>
            </a:r>
            <a:r>
              <a:rPr lang="en-US" altLang="ja-JP" dirty="0"/>
              <a:t>GROUP BY</a:t>
            </a:r>
            <a:r>
              <a:rPr lang="ja-JP" altLang="en-US" dirty="0"/>
              <a:t>”を使用すると、指定した列の内容が一致する行を、一つのまとまった行にすることができる。</a:t>
            </a:r>
            <a:endParaRPr lang="en-US" altLang="ja-JP" dirty="0"/>
          </a:p>
          <a:p>
            <a:endParaRPr lang="en-US" altLang="ja-JP" dirty="0"/>
          </a:p>
        </p:txBody>
      </p:sp>
    </p:spTree>
    <p:extLst>
      <p:ext uri="{BB962C8B-B14F-4D97-AF65-F5344CB8AC3E}">
        <p14:creationId xmlns:p14="http://schemas.microsoft.com/office/powerpoint/2010/main" val="2466707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en-US" altLang="ja-JP" dirty="0"/>
              <a:t>SQL</a:t>
            </a:r>
            <a:r>
              <a:rPr kumimoji="1" lang="ja-JP" altLang="en-US" dirty="0"/>
              <a:t>（副問合せ）</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27</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5078313"/>
          </a:xfrm>
          <a:prstGeom prst="rect">
            <a:avLst/>
          </a:prstGeom>
          <a:noFill/>
        </p:spPr>
        <p:txBody>
          <a:bodyPr wrap="square" rtlCol="0">
            <a:spAutoFit/>
          </a:bodyPr>
          <a:lstStyle/>
          <a:p>
            <a:r>
              <a:rPr lang="ja-JP" altLang="en-US" b="1" dirty="0"/>
              <a:t>副問合せ</a:t>
            </a:r>
            <a:endParaRPr kumimoji="1" lang="en-US" altLang="ja-JP" b="1" dirty="0"/>
          </a:p>
          <a:p>
            <a:r>
              <a:rPr lang="ja-JP" altLang="en-US" dirty="0"/>
              <a:t>“</a:t>
            </a:r>
            <a:r>
              <a:rPr lang="en-US" altLang="ja-JP" dirty="0"/>
              <a:t>SELECT</a:t>
            </a:r>
            <a:r>
              <a:rPr lang="ja-JP" altLang="en-US" dirty="0"/>
              <a:t>”文の後に続く“</a:t>
            </a:r>
            <a:r>
              <a:rPr lang="en-US" altLang="ja-JP" dirty="0"/>
              <a:t>WHERE</a:t>
            </a:r>
            <a:r>
              <a:rPr lang="ja-JP" altLang="en-US" dirty="0"/>
              <a:t>”の中に、さらに“</a:t>
            </a:r>
            <a:r>
              <a:rPr lang="en-US" altLang="ja-JP" dirty="0"/>
              <a:t>SELECT</a:t>
            </a:r>
            <a:r>
              <a:rPr lang="ja-JP" altLang="en-US" dirty="0"/>
              <a:t>”文を追加することで、いったん抽出した結果からさらに抽出することができる。</a:t>
            </a:r>
            <a:endParaRPr lang="en-US" altLang="ja-JP" dirty="0"/>
          </a:p>
          <a:p>
            <a:endParaRPr lang="en-US" altLang="ja-JP" dirty="0"/>
          </a:p>
          <a:p>
            <a:endParaRPr lang="en-US" altLang="ja-JP" dirty="0"/>
          </a:p>
          <a:p>
            <a:r>
              <a:rPr lang="en-US" altLang="ja-JP" dirty="0"/>
              <a:t>【</a:t>
            </a:r>
            <a:r>
              <a:rPr lang="ja-JP" altLang="en-US" dirty="0"/>
              <a:t>練習</a:t>
            </a:r>
            <a:r>
              <a:rPr lang="en-US" altLang="ja-JP" dirty="0"/>
              <a:t>】</a:t>
            </a:r>
          </a:p>
          <a:p>
            <a:r>
              <a:rPr lang="ja-JP" altLang="en-US" dirty="0"/>
              <a:t>一般的に、データベースを扱うために、</a:t>
            </a:r>
            <a:r>
              <a:rPr lang="en-US" altLang="ja-JP" dirty="0"/>
              <a:t>SQL</a:t>
            </a:r>
            <a:r>
              <a:rPr lang="ja-JP" altLang="en-US" dirty="0"/>
              <a:t>（</a:t>
            </a:r>
            <a:r>
              <a:rPr lang="en-US" altLang="ja-JP" dirty="0"/>
              <a:t>Structured Query Language</a:t>
            </a:r>
            <a:r>
              <a:rPr lang="ja-JP" altLang="en-US" dirty="0"/>
              <a:t>）という言語を用いることが多い。</a:t>
            </a:r>
            <a:endParaRPr lang="en-US" altLang="ja-JP" dirty="0"/>
          </a:p>
          <a:p>
            <a:r>
              <a:rPr lang="ja-JP" altLang="en-US" dirty="0"/>
              <a:t>しかし、プログラム言語と同じく、</a:t>
            </a:r>
            <a:r>
              <a:rPr lang="en-US" altLang="ja-JP" dirty="0"/>
              <a:t>SQL</a:t>
            </a:r>
            <a:r>
              <a:rPr lang="ja-JP" altLang="en-US" dirty="0"/>
              <a:t>も憶えることよりも扱えることの方が大事だ。</a:t>
            </a:r>
            <a:endParaRPr lang="en-US" altLang="ja-JP" dirty="0"/>
          </a:p>
          <a:p>
            <a:r>
              <a:rPr lang="ja-JP" altLang="en-US" dirty="0"/>
              <a:t>（扱えるようになれば、いつの間にか憶えている）</a:t>
            </a:r>
            <a:endParaRPr lang="en-US" altLang="ja-JP" dirty="0"/>
          </a:p>
          <a:p>
            <a:endParaRPr lang="en-US" altLang="ja-JP" dirty="0"/>
          </a:p>
          <a:p>
            <a:r>
              <a:rPr lang="ja-JP" altLang="en-US" dirty="0"/>
              <a:t>下記のウェブサイトはブラウザ上で</a:t>
            </a:r>
            <a:r>
              <a:rPr lang="en-US" altLang="ja-JP" dirty="0"/>
              <a:t>SQL</a:t>
            </a:r>
            <a:r>
              <a:rPr lang="ja-JP" altLang="en-US" dirty="0"/>
              <a:t>を扱うことができる。このサイトで実際に</a:t>
            </a:r>
            <a:r>
              <a:rPr lang="en-US" altLang="ja-JP" dirty="0"/>
              <a:t>SQL</a:t>
            </a:r>
            <a:r>
              <a:rPr lang="ja-JP" altLang="en-US" dirty="0"/>
              <a:t>を練習してみよう。</a:t>
            </a:r>
            <a:endParaRPr lang="en-US" altLang="ja-JP" dirty="0"/>
          </a:p>
          <a:p>
            <a:r>
              <a:rPr lang="en-US" altLang="ja-JP" dirty="0">
                <a:hlinkClick r:id="rId3"/>
              </a:rPr>
              <a:t>https://sqlbolt.com/</a:t>
            </a:r>
            <a:endParaRPr lang="en-US" altLang="ja-JP" dirty="0"/>
          </a:p>
          <a:p>
            <a:endParaRPr lang="en-US" altLang="ja-JP" dirty="0"/>
          </a:p>
          <a:p>
            <a:endParaRPr lang="en-US" altLang="ja-JP" dirty="0"/>
          </a:p>
          <a:p>
            <a:r>
              <a:rPr lang="en-US" altLang="ja-JP" dirty="0"/>
              <a:t>【</a:t>
            </a:r>
            <a:r>
              <a:rPr lang="ja-JP" altLang="en-US" dirty="0"/>
              <a:t>注意</a:t>
            </a:r>
            <a:r>
              <a:rPr lang="en-US" altLang="ja-JP" dirty="0"/>
              <a:t>】</a:t>
            </a:r>
          </a:p>
          <a:p>
            <a:r>
              <a:rPr lang="ja-JP" altLang="en-US" dirty="0"/>
              <a:t>このウェブサイトはテキストの順番通りに教えているわけではない。</a:t>
            </a:r>
            <a:endParaRPr lang="en-US" altLang="ja-JP" dirty="0"/>
          </a:p>
          <a:p>
            <a:r>
              <a:rPr lang="ja-JP" altLang="en-US" dirty="0"/>
              <a:t>また、テキストの内容よりも少し多くの</a:t>
            </a:r>
            <a:r>
              <a:rPr lang="en-US" altLang="ja-JP" dirty="0"/>
              <a:t>SQL</a:t>
            </a:r>
            <a:r>
              <a:rPr lang="ja-JP" altLang="en-US" dirty="0"/>
              <a:t>文を教えている。</a:t>
            </a:r>
            <a:endParaRPr lang="en-US" altLang="ja-JP" dirty="0"/>
          </a:p>
          <a:p>
            <a:r>
              <a:rPr lang="ja-JP" altLang="en-US" dirty="0"/>
              <a:t>テキストの内容やウェブサイトの説明文を読みながら</a:t>
            </a:r>
            <a:r>
              <a:rPr lang="en-US" altLang="ja-JP" dirty="0"/>
              <a:t>SQL</a:t>
            </a:r>
            <a:r>
              <a:rPr lang="ja-JP" altLang="en-US" dirty="0"/>
              <a:t>を理解し、データベースを使ってみよう。</a:t>
            </a:r>
            <a:endParaRPr lang="en-US" altLang="ja-JP" dirty="0"/>
          </a:p>
        </p:txBody>
      </p:sp>
    </p:spTree>
    <p:extLst>
      <p:ext uri="{BB962C8B-B14F-4D97-AF65-F5344CB8AC3E}">
        <p14:creationId xmlns:p14="http://schemas.microsoft.com/office/powerpoint/2010/main" val="1101268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データベースの応用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28</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1477328"/>
          </a:xfrm>
          <a:prstGeom prst="rect">
            <a:avLst/>
          </a:prstGeom>
          <a:noFill/>
        </p:spPr>
        <p:txBody>
          <a:bodyPr wrap="square" rtlCol="0">
            <a:spAutoFit/>
          </a:bodyPr>
          <a:lstStyle/>
          <a:p>
            <a:r>
              <a:rPr lang="en-US" altLang="ja-JP" b="1" dirty="0"/>
              <a:t>NoSQL</a:t>
            </a:r>
            <a:r>
              <a:rPr lang="ja-JP" altLang="en-US" b="1" dirty="0"/>
              <a:t>（</a:t>
            </a:r>
            <a:r>
              <a:rPr lang="en-US" altLang="ja-JP" b="1" dirty="0"/>
              <a:t>Not Only SQL</a:t>
            </a:r>
            <a:r>
              <a:rPr lang="ja-JP" altLang="en-US" b="1" dirty="0"/>
              <a:t>）</a:t>
            </a:r>
            <a:endParaRPr kumimoji="1" lang="en-US" altLang="ja-JP" b="1" dirty="0"/>
          </a:p>
          <a:p>
            <a:r>
              <a:rPr lang="en-US" altLang="ja-JP" dirty="0"/>
              <a:t>SQL</a:t>
            </a:r>
            <a:r>
              <a:rPr lang="ja-JP" altLang="en-US" dirty="0"/>
              <a:t>を使わないで操作するデータベース全般のことを言う。</a:t>
            </a:r>
            <a:endParaRPr lang="en-US" altLang="ja-JP" dirty="0"/>
          </a:p>
          <a:p>
            <a:endParaRPr lang="en-US" altLang="ja-JP" dirty="0"/>
          </a:p>
          <a:p>
            <a:r>
              <a:rPr lang="ja-JP" altLang="en-US" dirty="0"/>
              <a:t>キーバリュー型（</a:t>
            </a:r>
            <a:r>
              <a:rPr lang="en-US" altLang="ja-JP" dirty="0"/>
              <a:t>Key-Value store type</a:t>
            </a:r>
            <a:r>
              <a:rPr lang="ja-JP" altLang="en-US" dirty="0"/>
              <a:t>）</a:t>
            </a:r>
            <a:endParaRPr lang="en-US" altLang="ja-JP" dirty="0"/>
          </a:p>
          <a:p>
            <a:r>
              <a:rPr lang="ja-JP" altLang="en-US" dirty="0"/>
              <a:t>保存したいデータと、そのデータを一意に識別できるキーを組みとして管理する。</a:t>
            </a:r>
            <a:endParaRPr lang="en-US" altLang="ja-JP" dirty="0"/>
          </a:p>
        </p:txBody>
      </p:sp>
      <p:sp>
        <p:nvSpPr>
          <p:cNvPr id="5" name="正方形/長方形 4">
            <a:extLst>
              <a:ext uri="{FF2B5EF4-FFF2-40B4-BE49-F238E27FC236}">
                <a16:creationId xmlns:a16="http://schemas.microsoft.com/office/drawing/2014/main" id="{D3263FB2-A8C8-CFE1-EA07-7EB42B164698}"/>
              </a:ext>
            </a:extLst>
          </p:cNvPr>
          <p:cNvSpPr/>
          <p:nvPr/>
        </p:nvSpPr>
        <p:spPr>
          <a:xfrm>
            <a:off x="1055915" y="3429000"/>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a:t>
            </a:r>
            <a:endParaRPr kumimoji="1" lang="ja-JP" altLang="en-US" dirty="0"/>
          </a:p>
        </p:txBody>
      </p:sp>
      <p:sp>
        <p:nvSpPr>
          <p:cNvPr id="6" name="正方形/長方形 5">
            <a:extLst>
              <a:ext uri="{FF2B5EF4-FFF2-40B4-BE49-F238E27FC236}">
                <a16:creationId xmlns:a16="http://schemas.microsoft.com/office/drawing/2014/main" id="{692C1A33-8BF8-AB32-AFAD-4BAACBA67C77}"/>
              </a:ext>
            </a:extLst>
          </p:cNvPr>
          <p:cNvSpPr/>
          <p:nvPr/>
        </p:nvSpPr>
        <p:spPr>
          <a:xfrm>
            <a:off x="2438401" y="3429000"/>
            <a:ext cx="1077685"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Value</a:t>
            </a:r>
            <a:endParaRPr kumimoji="1" lang="ja-JP" altLang="en-US" dirty="0"/>
          </a:p>
        </p:txBody>
      </p:sp>
      <p:sp>
        <p:nvSpPr>
          <p:cNvPr id="9" name="正方形/長方形 8">
            <a:extLst>
              <a:ext uri="{FF2B5EF4-FFF2-40B4-BE49-F238E27FC236}">
                <a16:creationId xmlns:a16="http://schemas.microsoft.com/office/drawing/2014/main" id="{74F48264-077B-5A60-B10F-07FEAF8AB3EB}"/>
              </a:ext>
            </a:extLst>
          </p:cNvPr>
          <p:cNvSpPr/>
          <p:nvPr/>
        </p:nvSpPr>
        <p:spPr>
          <a:xfrm>
            <a:off x="1055915" y="4060372"/>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Key01</a:t>
            </a:r>
            <a:endParaRPr kumimoji="1" lang="ja-JP" altLang="en-US" dirty="0"/>
          </a:p>
        </p:txBody>
      </p:sp>
      <p:sp>
        <p:nvSpPr>
          <p:cNvPr id="10" name="正方形/長方形 9">
            <a:extLst>
              <a:ext uri="{FF2B5EF4-FFF2-40B4-BE49-F238E27FC236}">
                <a16:creationId xmlns:a16="http://schemas.microsoft.com/office/drawing/2014/main" id="{538B79FB-327B-206F-CCAD-E2064D81B57B}"/>
              </a:ext>
            </a:extLst>
          </p:cNvPr>
          <p:cNvSpPr/>
          <p:nvPr/>
        </p:nvSpPr>
        <p:spPr>
          <a:xfrm>
            <a:off x="2438401" y="4060372"/>
            <a:ext cx="5072742"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a:t>｛</a:t>
            </a:r>
            <a:r>
              <a:rPr kumimoji="1" lang="en-US" altLang="ja-JP" dirty="0"/>
              <a:t>age:45, gender: Male, Name: John Smith</a:t>
            </a:r>
            <a:r>
              <a:rPr kumimoji="1" lang="ja-JP" altLang="en-US" dirty="0"/>
              <a:t>｝</a:t>
            </a:r>
          </a:p>
        </p:txBody>
      </p:sp>
      <p:sp>
        <p:nvSpPr>
          <p:cNvPr id="11" name="正方形/長方形 10">
            <a:extLst>
              <a:ext uri="{FF2B5EF4-FFF2-40B4-BE49-F238E27FC236}">
                <a16:creationId xmlns:a16="http://schemas.microsoft.com/office/drawing/2014/main" id="{CE4BE292-7ECE-3502-18CD-CA4AE93D8348}"/>
              </a:ext>
            </a:extLst>
          </p:cNvPr>
          <p:cNvSpPr/>
          <p:nvPr/>
        </p:nvSpPr>
        <p:spPr>
          <a:xfrm>
            <a:off x="1055915" y="4552594"/>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Key02</a:t>
            </a:r>
            <a:endParaRPr kumimoji="1" lang="ja-JP" altLang="en-US" dirty="0"/>
          </a:p>
        </p:txBody>
      </p:sp>
      <p:sp>
        <p:nvSpPr>
          <p:cNvPr id="12" name="正方形/長方形 11">
            <a:extLst>
              <a:ext uri="{FF2B5EF4-FFF2-40B4-BE49-F238E27FC236}">
                <a16:creationId xmlns:a16="http://schemas.microsoft.com/office/drawing/2014/main" id="{8E47F4F8-84CF-C40D-E9FE-BFD3E8FEB04F}"/>
              </a:ext>
            </a:extLst>
          </p:cNvPr>
          <p:cNvSpPr/>
          <p:nvPr/>
        </p:nvSpPr>
        <p:spPr>
          <a:xfrm>
            <a:off x="2438401" y="4552594"/>
            <a:ext cx="5072742"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dirty="0"/>
              <a:t>{age: 29, job: Engineer, Name: Arakawa}</a:t>
            </a:r>
            <a:endParaRPr kumimoji="1" lang="ja-JP" altLang="en-US" dirty="0"/>
          </a:p>
        </p:txBody>
      </p:sp>
      <p:sp>
        <p:nvSpPr>
          <p:cNvPr id="13" name="正方形/長方形 12">
            <a:extLst>
              <a:ext uri="{FF2B5EF4-FFF2-40B4-BE49-F238E27FC236}">
                <a16:creationId xmlns:a16="http://schemas.microsoft.com/office/drawing/2014/main" id="{C196926F-F1EB-4112-3F92-F5E759931236}"/>
              </a:ext>
            </a:extLst>
          </p:cNvPr>
          <p:cNvSpPr/>
          <p:nvPr/>
        </p:nvSpPr>
        <p:spPr>
          <a:xfrm>
            <a:off x="1055915" y="5056218"/>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Key03</a:t>
            </a:r>
            <a:endParaRPr kumimoji="1" lang="ja-JP" altLang="en-US" dirty="0"/>
          </a:p>
        </p:txBody>
      </p:sp>
      <p:sp>
        <p:nvSpPr>
          <p:cNvPr id="14" name="正方形/長方形 13">
            <a:extLst>
              <a:ext uri="{FF2B5EF4-FFF2-40B4-BE49-F238E27FC236}">
                <a16:creationId xmlns:a16="http://schemas.microsoft.com/office/drawing/2014/main" id="{E0611E56-35DF-7CB3-12AC-F08CD144B63F}"/>
              </a:ext>
            </a:extLst>
          </p:cNvPr>
          <p:cNvSpPr/>
          <p:nvPr/>
        </p:nvSpPr>
        <p:spPr>
          <a:xfrm>
            <a:off x="2438401" y="5056218"/>
            <a:ext cx="5072742"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dirty="0"/>
              <a:t>{job: Sales, gender: Female, Name: Shimada}</a:t>
            </a:r>
            <a:endParaRPr kumimoji="1" lang="ja-JP" altLang="en-US" dirty="0"/>
          </a:p>
        </p:txBody>
      </p:sp>
      <p:sp>
        <p:nvSpPr>
          <p:cNvPr id="18" name="正方形/長方形 17">
            <a:extLst>
              <a:ext uri="{FF2B5EF4-FFF2-40B4-BE49-F238E27FC236}">
                <a16:creationId xmlns:a16="http://schemas.microsoft.com/office/drawing/2014/main" id="{49AC3EBC-2A4D-01FD-8168-41F2B608E9D7}"/>
              </a:ext>
            </a:extLst>
          </p:cNvPr>
          <p:cNvSpPr/>
          <p:nvPr/>
        </p:nvSpPr>
        <p:spPr>
          <a:xfrm>
            <a:off x="1055915" y="5559842"/>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Key03</a:t>
            </a:r>
            <a:endParaRPr kumimoji="1" lang="ja-JP" altLang="en-US" dirty="0"/>
          </a:p>
        </p:txBody>
      </p:sp>
      <p:sp>
        <p:nvSpPr>
          <p:cNvPr id="19" name="正方形/長方形 18">
            <a:extLst>
              <a:ext uri="{FF2B5EF4-FFF2-40B4-BE49-F238E27FC236}">
                <a16:creationId xmlns:a16="http://schemas.microsoft.com/office/drawing/2014/main" id="{D85485BD-300E-6556-8FFB-7E26981AE9CE}"/>
              </a:ext>
            </a:extLst>
          </p:cNvPr>
          <p:cNvSpPr/>
          <p:nvPr/>
        </p:nvSpPr>
        <p:spPr>
          <a:xfrm>
            <a:off x="2438401" y="5559842"/>
            <a:ext cx="5072742"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dirty="0"/>
              <a:t>{email: </a:t>
            </a:r>
            <a:r>
              <a:rPr kumimoji="1" lang="en-US" altLang="ja-JP" dirty="0" err="1"/>
              <a:t>misora@xxxx</a:t>
            </a:r>
            <a:r>
              <a:rPr lang="en-US" altLang="ja-JP" dirty="0" err="1"/>
              <a:t>.xxx</a:t>
            </a:r>
            <a:r>
              <a:rPr kumimoji="1" lang="en-US" altLang="ja-JP" dirty="0"/>
              <a:t>, Name: </a:t>
            </a:r>
            <a:r>
              <a:rPr kumimoji="1" lang="en-US" altLang="ja-JP" dirty="0" err="1"/>
              <a:t>Misora</a:t>
            </a:r>
            <a:r>
              <a:rPr kumimoji="1" lang="en-US" altLang="ja-JP" dirty="0"/>
              <a:t>}</a:t>
            </a:r>
            <a:endParaRPr kumimoji="1" lang="ja-JP" altLang="en-US" dirty="0"/>
          </a:p>
        </p:txBody>
      </p:sp>
      <p:cxnSp>
        <p:nvCxnSpPr>
          <p:cNvPr id="21" name="直線矢印コネクタ 20">
            <a:extLst>
              <a:ext uri="{FF2B5EF4-FFF2-40B4-BE49-F238E27FC236}">
                <a16:creationId xmlns:a16="http://schemas.microsoft.com/office/drawing/2014/main" id="{A6FEE5E3-4D08-96C7-E028-5D74138E4204}"/>
              </a:ext>
            </a:extLst>
          </p:cNvPr>
          <p:cNvCxnSpPr>
            <a:stCxn id="9" idx="3"/>
            <a:endCxn id="10" idx="1"/>
          </p:cNvCxnSpPr>
          <p:nvPr/>
        </p:nvCxnSpPr>
        <p:spPr>
          <a:xfrm>
            <a:off x="2133600" y="4267201"/>
            <a:ext cx="30480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直線矢印コネクタ 21">
            <a:extLst>
              <a:ext uri="{FF2B5EF4-FFF2-40B4-BE49-F238E27FC236}">
                <a16:creationId xmlns:a16="http://schemas.microsoft.com/office/drawing/2014/main" id="{E27A5E6A-2E30-4584-7F00-0B0CD09EAC5F}"/>
              </a:ext>
            </a:extLst>
          </p:cNvPr>
          <p:cNvCxnSpPr>
            <a:cxnSpLocks/>
            <a:stCxn id="11" idx="3"/>
            <a:endCxn id="12" idx="1"/>
          </p:cNvCxnSpPr>
          <p:nvPr/>
        </p:nvCxnSpPr>
        <p:spPr>
          <a:xfrm>
            <a:off x="2133600" y="4759423"/>
            <a:ext cx="30480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直線矢印コネクタ 24">
            <a:extLst>
              <a:ext uri="{FF2B5EF4-FFF2-40B4-BE49-F238E27FC236}">
                <a16:creationId xmlns:a16="http://schemas.microsoft.com/office/drawing/2014/main" id="{14FF3114-B9A5-798B-3ED3-9069A4DF9CAF}"/>
              </a:ext>
            </a:extLst>
          </p:cNvPr>
          <p:cNvCxnSpPr>
            <a:cxnSpLocks/>
            <a:stCxn id="13" idx="3"/>
            <a:endCxn id="14" idx="1"/>
          </p:cNvCxnSpPr>
          <p:nvPr/>
        </p:nvCxnSpPr>
        <p:spPr>
          <a:xfrm>
            <a:off x="2133600" y="5263047"/>
            <a:ext cx="30480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8" name="直線矢印コネクタ 27">
            <a:extLst>
              <a:ext uri="{FF2B5EF4-FFF2-40B4-BE49-F238E27FC236}">
                <a16:creationId xmlns:a16="http://schemas.microsoft.com/office/drawing/2014/main" id="{EB9BAE8E-C181-A27F-1EE9-CD9844DE32FD}"/>
              </a:ext>
            </a:extLst>
          </p:cNvPr>
          <p:cNvCxnSpPr>
            <a:cxnSpLocks/>
            <a:stCxn id="18" idx="3"/>
            <a:endCxn id="19" idx="1"/>
          </p:cNvCxnSpPr>
          <p:nvPr/>
        </p:nvCxnSpPr>
        <p:spPr>
          <a:xfrm>
            <a:off x="2133600" y="5766671"/>
            <a:ext cx="30480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044852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データベースの応用</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29</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1477328"/>
          </a:xfrm>
          <a:prstGeom prst="rect">
            <a:avLst/>
          </a:prstGeom>
          <a:noFill/>
        </p:spPr>
        <p:txBody>
          <a:bodyPr wrap="square" rtlCol="0">
            <a:spAutoFit/>
          </a:bodyPr>
          <a:lstStyle/>
          <a:p>
            <a:r>
              <a:rPr lang="en-US" altLang="ja-JP" b="1" dirty="0"/>
              <a:t>NoSQL</a:t>
            </a:r>
            <a:r>
              <a:rPr lang="ja-JP" altLang="en-US" b="1" dirty="0"/>
              <a:t>（</a:t>
            </a:r>
            <a:r>
              <a:rPr lang="en-US" altLang="ja-JP" b="1" dirty="0"/>
              <a:t>Not Only SQL</a:t>
            </a:r>
            <a:r>
              <a:rPr lang="ja-JP" altLang="en-US" b="1" dirty="0"/>
              <a:t>）</a:t>
            </a:r>
            <a:endParaRPr kumimoji="1" lang="en-US" altLang="ja-JP" b="1" dirty="0"/>
          </a:p>
          <a:p>
            <a:r>
              <a:rPr lang="en-US" altLang="ja-JP" dirty="0"/>
              <a:t>SQL</a:t>
            </a:r>
            <a:r>
              <a:rPr lang="ja-JP" altLang="en-US" dirty="0"/>
              <a:t>を使わないで操作するデータベース全般のことを言う。</a:t>
            </a:r>
            <a:endParaRPr lang="en-US" altLang="ja-JP" dirty="0"/>
          </a:p>
          <a:p>
            <a:endParaRPr lang="en-US" altLang="ja-JP" dirty="0"/>
          </a:p>
          <a:p>
            <a:r>
              <a:rPr lang="ja-JP" altLang="en-US" dirty="0"/>
              <a:t>カラム指向型（</a:t>
            </a:r>
            <a:r>
              <a:rPr lang="en-US" altLang="ja-JP" dirty="0"/>
              <a:t>Column Oriented store type</a:t>
            </a:r>
            <a:r>
              <a:rPr lang="ja-JP" altLang="en-US" dirty="0"/>
              <a:t>）</a:t>
            </a:r>
            <a:endParaRPr lang="en-US" altLang="ja-JP" dirty="0"/>
          </a:p>
          <a:p>
            <a:r>
              <a:rPr lang="ja-JP" altLang="en-US" dirty="0"/>
              <a:t>キーに対するカラム（項目）を自由に追加できる</a:t>
            </a:r>
            <a:endParaRPr lang="en-US" altLang="ja-JP" dirty="0"/>
          </a:p>
        </p:txBody>
      </p:sp>
      <p:sp>
        <p:nvSpPr>
          <p:cNvPr id="5" name="正方形/長方形 4">
            <a:extLst>
              <a:ext uri="{FF2B5EF4-FFF2-40B4-BE49-F238E27FC236}">
                <a16:creationId xmlns:a16="http://schemas.microsoft.com/office/drawing/2014/main" id="{D3263FB2-A8C8-CFE1-EA07-7EB42B164698}"/>
              </a:ext>
            </a:extLst>
          </p:cNvPr>
          <p:cNvSpPr/>
          <p:nvPr/>
        </p:nvSpPr>
        <p:spPr>
          <a:xfrm>
            <a:off x="1055915" y="3429000"/>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a:t>
            </a:r>
            <a:endParaRPr kumimoji="1" lang="ja-JP" altLang="en-US" dirty="0"/>
          </a:p>
        </p:txBody>
      </p:sp>
      <p:sp>
        <p:nvSpPr>
          <p:cNvPr id="6" name="正方形/長方形 5">
            <a:extLst>
              <a:ext uri="{FF2B5EF4-FFF2-40B4-BE49-F238E27FC236}">
                <a16:creationId xmlns:a16="http://schemas.microsoft.com/office/drawing/2014/main" id="{692C1A33-8BF8-AB32-AFAD-4BAACBA67C77}"/>
              </a:ext>
            </a:extLst>
          </p:cNvPr>
          <p:cNvSpPr/>
          <p:nvPr/>
        </p:nvSpPr>
        <p:spPr>
          <a:xfrm>
            <a:off x="2438401" y="3429000"/>
            <a:ext cx="1077685"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Value</a:t>
            </a:r>
            <a:endParaRPr kumimoji="1" lang="ja-JP" altLang="en-US" dirty="0"/>
          </a:p>
        </p:txBody>
      </p:sp>
      <p:sp>
        <p:nvSpPr>
          <p:cNvPr id="9" name="正方形/長方形 8">
            <a:extLst>
              <a:ext uri="{FF2B5EF4-FFF2-40B4-BE49-F238E27FC236}">
                <a16:creationId xmlns:a16="http://schemas.microsoft.com/office/drawing/2014/main" id="{74F48264-077B-5A60-B10F-07FEAF8AB3EB}"/>
              </a:ext>
            </a:extLst>
          </p:cNvPr>
          <p:cNvSpPr/>
          <p:nvPr/>
        </p:nvSpPr>
        <p:spPr>
          <a:xfrm>
            <a:off x="1055915" y="4443223"/>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Key01</a:t>
            </a:r>
            <a:endParaRPr kumimoji="1" lang="ja-JP" altLang="en-US" dirty="0"/>
          </a:p>
        </p:txBody>
      </p:sp>
      <p:sp>
        <p:nvSpPr>
          <p:cNvPr id="10" name="正方形/長方形 9">
            <a:extLst>
              <a:ext uri="{FF2B5EF4-FFF2-40B4-BE49-F238E27FC236}">
                <a16:creationId xmlns:a16="http://schemas.microsoft.com/office/drawing/2014/main" id="{538B79FB-327B-206F-CCAD-E2064D81B57B}"/>
              </a:ext>
            </a:extLst>
          </p:cNvPr>
          <p:cNvSpPr/>
          <p:nvPr/>
        </p:nvSpPr>
        <p:spPr>
          <a:xfrm>
            <a:off x="2438401" y="4443223"/>
            <a:ext cx="78377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45</a:t>
            </a:r>
            <a:endParaRPr kumimoji="1" lang="ja-JP" altLang="en-US" dirty="0"/>
          </a:p>
        </p:txBody>
      </p:sp>
      <p:sp>
        <p:nvSpPr>
          <p:cNvPr id="11" name="正方形/長方形 10">
            <a:extLst>
              <a:ext uri="{FF2B5EF4-FFF2-40B4-BE49-F238E27FC236}">
                <a16:creationId xmlns:a16="http://schemas.microsoft.com/office/drawing/2014/main" id="{CE4BE292-7ECE-3502-18CD-CA4AE93D8348}"/>
              </a:ext>
            </a:extLst>
          </p:cNvPr>
          <p:cNvSpPr/>
          <p:nvPr/>
        </p:nvSpPr>
        <p:spPr>
          <a:xfrm>
            <a:off x="1055915" y="4935445"/>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Key02</a:t>
            </a:r>
            <a:endParaRPr kumimoji="1" lang="ja-JP" altLang="en-US" dirty="0"/>
          </a:p>
        </p:txBody>
      </p:sp>
      <p:sp>
        <p:nvSpPr>
          <p:cNvPr id="12" name="正方形/長方形 11">
            <a:extLst>
              <a:ext uri="{FF2B5EF4-FFF2-40B4-BE49-F238E27FC236}">
                <a16:creationId xmlns:a16="http://schemas.microsoft.com/office/drawing/2014/main" id="{8E47F4F8-84CF-C40D-E9FE-BFD3E8FEB04F}"/>
              </a:ext>
            </a:extLst>
          </p:cNvPr>
          <p:cNvSpPr/>
          <p:nvPr/>
        </p:nvSpPr>
        <p:spPr>
          <a:xfrm>
            <a:off x="2438401" y="4935445"/>
            <a:ext cx="78377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29</a:t>
            </a:r>
            <a:endParaRPr kumimoji="1" lang="ja-JP" altLang="en-US" dirty="0"/>
          </a:p>
        </p:txBody>
      </p:sp>
      <p:sp>
        <p:nvSpPr>
          <p:cNvPr id="13" name="正方形/長方形 12">
            <a:extLst>
              <a:ext uri="{FF2B5EF4-FFF2-40B4-BE49-F238E27FC236}">
                <a16:creationId xmlns:a16="http://schemas.microsoft.com/office/drawing/2014/main" id="{C196926F-F1EB-4112-3F92-F5E759931236}"/>
              </a:ext>
            </a:extLst>
          </p:cNvPr>
          <p:cNvSpPr/>
          <p:nvPr/>
        </p:nvSpPr>
        <p:spPr>
          <a:xfrm>
            <a:off x="1055915" y="5439069"/>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Key03</a:t>
            </a:r>
            <a:endParaRPr kumimoji="1" lang="ja-JP" altLang="en-US" dirty="0"/>
          </a:p>
        </p:txBody>
      </p:sp>
      <p:sp>
        <p:nvSpPr>
          <p:cNvPr id="18" name="正方形/長方形 17">
            <a:extLst>
              <a:ext uri="{FF2B5EF4-FFF2-40B4-BE49-F238E27FC236}">
                <a16:creationId xmlns:a16="http://schemas.microsoft.com/office/drawing/2014/main" id="{49AC3EBC-2A4D-01FD-8168-41F2B608E9D7}"/>
              </a:ext>
            </a:extLst>
          </p:cNvPr>
          <p:cNvSpPr/>
          <p:nvPr/>
        </p:nvSpPr>
        <p:spPr>
          <a:xfrm>
            <a:off x="1055915" y="5942693"/>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Key03</a:t>
            </a:r>
            <a:endParaRPr kumimoji="1" lang="ja-JP" altLang="en-US" dirty="0"/>
          </a:p>
        </p:txBody>
      </p:sp>
      <p:sp>
        <p:nvSpPr>
          <p:cNvPr id="20" name="正方形/長方形 19">
            <a:extLst>
              <a:ext uri="{FF2B5EF4-FFF2-40B4-BE49-F238E27FC236}">
                <a16:creationId xmlns:a16="http://schemas.microsoft.com/office/drawing/2014/main" id="{F0439FDF-0DBD-3643-6BC7-CF2D7A7B385B}"/>
              </a:ext>
            </a:extLst>
          </p:cNvPr>
          <p:cNvSpPr/>
          <p:nvPr/>
        </p:nvSpPr>
        <p:spPr>
          <a:xfrm>
            <a:off x="2438401" y="3904792"/>
            <a:ext cx="78377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年齢</a:t>
            </a:r>
          </a:p>
        </p:txBody>
      </p:sp>
      <p:sp>
        <p:nvSpPr>
          <p:cNvPr id="23" name="正方形/長方形 22">
            <a:extLst>
              <a:ext uri="{FF2B5EF4-FFF2-40B4-BE49-F238E27FC236}">
                <a16:creationId xmlns:a16="http://schemas.microsoft.com/office/drawing/2014/main" id="{9ED7B972-3C63-D4AD-7ED1-0EC2F64B12CF}"/>
              </a:ext>
            </a:extLst>
          </p:cNvPr>
          <p:cNvSpPr/>
          <p:nvPr/>
        </p:nvSpPr>
        <p:spPr>
          <a:xfrm>
            <a:off x="3331027" y="3904792"/>
            <a:ext cx="892627"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性別</a:t>
            </a:r>
          </a:p>
        </p:txBody>
      </p:sp>
      <p:sp>
        <p:nvSpPr>
          <p:cNvPr id="24" name="正方形/長方形 23">
            <a:extLst>
              <a:ext uri="{FF2B5EF4-FFF2-40B4-BE49-F238E27FC236}">
                <a16:creationId xmlns:a16="http://schemas.microsoft.com/office/drawing/2014/main" id="{5271514A-DA3B-D349-D093-A330B628499F}"/>
              </a:ext>
            </a:extLst>
          </p:cNvPr>
          <p:cNvSpPr/>
          <p:nvPr/>
        </p:nvSpPr>
        <p:spPr>
          <a:xfrm>
            <a:off x="4332510" y="3904792"/>
            <a:ext cx="115389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職業</a:t>
            </a:r>
          </a:p>
        </p:txBody>
      </p:sp>
      <p:sp>
        <p:nvSpPr>
          <p:cNvPr id="26" name="正方形/長方形 25">
            <a:extLst>
              <a:ext uri="{FF2B5EF4-FFF2-40B4-BE49-F238E27FC236}">
                <a16:creationId xmlns:a16="http://schemas.microsoft.com/office/drawing/2014/main" id="{CA924168-5F0B-4A04-6400-06522EE4B605}"/>
              </a:ext>
            </a:extLst>
          </p:cNvPr>
          <p:cNvSpPr/>
          <p:nvPr/>
        </p:nvSpPr>
        <p:spPr>
          <a:xfrm>
            <a:off x="5595256" y="3904792"/>
            <a:ext cx="1872344"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メール</a:t>
            </a:r>
          </a:p>
        </p:txBody>
      </p:sp>
      <p:sp>
        <p:nvSpPr>
          <p:cNvPr id="27" name="正方形/長方形 26">
            <a:extLst>
              <a:ext uri="{FF2B5EF4-FFF2-40B4-BE49-F238E27FC236}">
                <a16:creationId xmlns:a16="http://schemas.microsoft.com/office/drawing/2014/main" id="{69BC9323-91BA-CF9D-0DF0-7CB2480363CC}"/>
              </a:ext>
            </a:extLst>
          </p:cNvPr>
          <p:cNvSpPr/>
          <p:nvPr/>
        </p:nvSpPr>
        <p:spPr>
          <a:xfrm>
            <a:off x="7652659" y="3904792"/>
            <a:ext cx="1317169"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名前</a:t>
            </a:r>
          </a:p>
        </p:txBody>
      </p:sp>
      <p:sp>
        <p:nvSpPr>
          <p:cNvPr id="33" name="正方形/長方形 32">
            <a:extLst>
              <a:ext uri="{FF2B5EF4-FFF2-40B4-BE49-F238E27FC236}">
                <a16:creationId xmlns:a16="http://schemas.microsoft.com/office/drawing/2014/main" id="{BCA15674-CE1A-B6F2-897F-5EF1C4136F69}"/>
              </a:ext>
            </a:extLst>
          </p:cNvPr>
          <p:cNvSpPr/>
          <p:nvPr/>
        </p:nvSpPr>
        <p:spPr>
          <a:xfrm>
            <a:off x="3331027" y="4443223"/>
            <a:ext cx="892627"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Male</a:t>
            </a:r>
            <a:endParaRPr kumimoji="1" lang="ja-JP" altLang="en-US" dirty="0"/>
          </a:p>
        </p:txBody>
      </p:sp>
      <p:sp>
        <p:nvSpPr>
          <p:cNvPr id="35" name="正方形/長方形 34">
            <a:extLst>
              <a:ext uri="{FF2B5EF4-FFF2-40B4-BE49-F238E27FC236}">
                <a16:creationId xmlns:a16="http://schemas.microsoft.com/office/drawing/2014/main" id="{0EE10775-80A0-3384-7759-10B2BA294D74}"/>
              </a:ext>
            </a:extLst>
          </p:cNvPr>
          <p:cNvSpPr/>
          <p:nvPr/>
        </p:nvSpPr>
        <p:spPr>
          <a:xfrm>
            <a:off x="3331027" y="5439069"/>
            <a:ext cx="892627"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Female</a:t>
            </a:r>
            <a:endParaRPr kumimoji="1" lang="ja-JP" altLang="en-US" dirty="0"/>
          </a:p>
        </p:txBody>
      </p:sp>
      <p:sp>
        <p:nvSpPr>
          <p:cNvPr id="37" name="正方形/長方形 36">
            <a:extLst>
              <a:ext uri="{FF2B5EF4-FFF2-40B4-BE49-F238E27FC236}">
                <a16:creationId xmlns:a16="http://schemas.microsoft.com/office/drawing/2014/main" id="{EAB81FD5-BCA3-D974-96AC-8C2694764782}"/>
              </a:ext>
            </a:extLst>
          </p:cNvPr>
          <p:cNvSpPr/>
          <p:nvPr/>
        </p:nvSpPr>
        <p:spPr>
          <a:xfrm>
            <a:off x="4332510" y="4935445"/>
            <a:ext cx="115389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Engineer</a:t>
            </a:r>
            <a:endParaRPr kumimoji="1" lang="ja-JP" altLang="en-US" dirty="0"/>
          </a:p>
        </p:txBody>
      </p:sp>
      <p:sp>
        <p:nvSpPr>
          <p:cNvPr id="38" name="正方形/長方形 37">
            <a:extLst>
              <a:ext uri="{FF2B5EF4-FFF2-40B4-BE49-F238E27FC236}">
                <a16:creationId xmlns:a16="http://schemas.microsoft.com/office/drawing/2014/main" id="{C783BD89-ADD0-22E5-F457-0D89276D1CF3}"/>
              </a:ext>
            </a:extLst>
          </p:cNvPr>
          <p:cNvSpPr/>
          <p:nvPr/>
        </p:nvSpPr>
        <p:spPr>
          <a:xfrm>
            <a:off x="5595256" y="5942693"/>
            <a:ext cx="1872344"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misora@xxxx</a:t>
            </a:r>
            <a:r>
              <a:rPr lang="en-US" altLang="ja-JP"/>
              <a:t>.xxx</a:t>
            </a:r>
            <a:endParaRPr kumimoji="1" lang="ja-JP" altLang="en-US" dirty="0"/>
          </a:p>
        </p:txBody>
      </p:sp>
      <p:sp>
        <p:nvSpPr>
          <p:cNvPr id="39" name="正方形/長方形 38">
            <a:extLst>
              <a:ext uri="{FF2B5EF4-FFF2-40B4-BE49-F238E27FC236}">
                <a16:creationId xmlns:a16="http://schemas.microsoft.com/office/drawing/2014/main" id="{D3364022-155C-EA6D-0024-4BD7DE9093F6}"/>
              </a:ext>
            </a:extLst>
          </p:cNvPr>
          <p:cNvSpPr/>
          <p:nvPr/>
        </p:nvSpPr>
        <p:spPr>
          <a:xfrm>
            <a:off x="7652659" y="5942693"/>
            <a:ext cx="1317169"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err="1"/>
              <a:t>Misora</a:t>
            </a:r>
            <a:endParaRPr kumimoji="1" lang="ja-JP" altLang="en-US" dirty="0"/>
          </a:p>
        </p:txBody>
      </p:sp>
      <p:sp>
        <p:nvSpPr>
          <p:cNvPr id="40" name="正方形/長方形 39">
            <a:extLst>
              <a:ext uri="{FF2B5EF4-FFF2-40B4-BE49-F238E27FC236}">
                <a16:creationId xmlns:a16="http://schemas.microsoft.com/office/drawing/2014/main" id="{9A47864E-1B4D-5DB1-509A-68D84755ADAB}"/>
              </a:ext>
            </a:extLst>
          </p:cNvPr>
          <p:cNvSpPr/>
          <p:nvPr/>
        </p:nvSpPr>
        <p:spPr>
          <a:xfrm>
            <a:off x="7652659" y="4443223"/>
            <a:ext cx="131717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John Smith</a:t>
            </a:r>
            <a:endParaRPr kumimoji="1" lang="ja-JP" altLang="en-US" dirty="0"/>
          </a:p>
        </p:txBody>
      </p:sp>
      <p:sp>
        <p:nvSpPr>
          <p:cNvPr id="41" name="正方形/長方形 40">
            <a:extLst>
              <a:ext uri="{FF2B5EF4-FFF2-40B4-BE49-F238E27FC236}">
                <a16:creationId xmlns:a16="http://schemas.microsoft.com/office/drawing/2014/main" id="{5639805F-AE9C-EBFC-0B01-9F531E32FDD1}"/>
              </a:ext>
            </a:extLst>
          </p:cNvPr>
          <p:cNvSpPr/>
          <p:nvPr/>
        </p:nvSpPr>
        <p:spPr>
          <a:xfrm>
            <a:off x="7652658" y="5439069"/>
            <a:ext cx="131717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Shimada</a:t>
            </a:r>
            <a:endParaRPr kumimoji="1" lang="ja-JP" altLang="en-US" dirty="0"/>
          </a:p>
        </p:txBody>
      </p:sp>
      <p:sp>
        <p:nvSpPr>
          <p:cNvPr id="42" name="正方形/長方形 41">
            <a:extLst>
              <a:ext uri="{FF2B5EF4-FFF2-40B4-BE49-F238E27FC236}">
                <a16:creationId xmlns:a16="http://schemas.microsoft.com/office/drawing/2014/main" id="{C96F3388-6C98-792A-CF46-58141B29BF8B}"/>
              </a:ext>
            </a:extLst>
          </p:cNvPr>
          <p:cNvSpPr/>
          <p:nvPr/>
        </p:nvSpPr>
        <p:spPr>
          <a:xfrm>
            <a:off x="4332510" y="5439068"/>
            <a:ext cx="115389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Sales</a:t>
            </a:r>
            <a:endParaRPr kumimoji="1" lang="ja-JP" altLang="en-US" dirty="0"/>
          </a:p>
        </p:txBody>
      </p:sp>
      <p:sp>
        <p:nvSpPr>
          <p:cNvPr id="43" name="正方形/長方形 42">
            <a:extLst>
              <a:ext uri="{FF2B5EF4-FFF2-40B4-BE49-F238E27FC236}">
                <a16:creationId xmlns:a16="http://schemas.microsoft.com/office/drawing/2014/main" id="{AAF32D60-B3D3-6E70-9EAF-3818A10A1C2A}"/>
              </a:ext>
            </a:extLst>
          </p:cNvPr>
          <p:cNvSpPr/>
          <p:nvPr/>
        </p:nvSpPr>
        <p:spPr>
          <a:xfrm>
            <a:off x="7652658" y="4935445"/>
            <a:ext cx="1317170"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Arakawa</a:t>
            </a:r>
            <a:endParaRPr kumimoji="1" lang="ja-JP" altLang="en-US" dirty="0"/>
          </a:p>
        </p:txBody>
      </p:sp>
    </p:spTree>
    <p:extLst>
      <p:ext uri="{BB962C8B-B14F-4D97-AF65-F5344CB8AC3E}">
        <p14:creationId xmlns:p14="http://schemas.microsoft.com/office/powerpoint/2010/main" val="292993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60F7E886-364D-B953-7B57-2666A187E161}"/>
              </a:ext>
            </a:extLst>
          </p:cNvPr>
          <p:cNvPicPr>
            <a:picLocks noChangeAspect="1"/>
          </p:cNvPicPr>
          <p:nvPr/>
        </p:nvPicPr>
        <p:blipFill>
          <a:blip r:embed="rId3"/>
          <a:stretch>
            <a:fillRect/>
          </a:stretch>
        </p:blipFill>
        <p:spPr>
          <a:xfrm>
            <a:off x="631371" y="3128941"/>
            <a:ext cx="5142857" cy="2533333"/>
          </a:xfrm>
          <a:prstGeom prst="rect">
            <a:avLst/>
          </a:prstGeom>
        </p:spPr>
      </p:pic>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3</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1477328"/>
          </a:xfrm>
          <a:prstGeom prst="rect">
            <a:avLst/>
          </a:prstGeom>
          <a:noFill/>
        </p:spPr>
        <p:txBody>
          <a:bodyPr wrap="square" rtlCol="0">
            <a:spAutoFit/>
          </a:bodyPr>
          <a:lstStyle/>
          <a:p>
            <a:r>
              <a:rPr lang="ja-JP" altLang="en-US" b="1" dirty="0"/>
              <a:t>データモデル（</a:t>
            </a:r>
            <a:r>
              <a:rPr lang="en-US" altLang="ja-JP" b="1" dirty="0"/>
              <a:t>Data Model</a:t>
            </a:r>
            <a:r>
              <a:rPr lang="ja-JP" altLang="en-US" b="1" dirty="0"/>
              <a:t>）と関係モデル</a:t>
            </a:r>
            <a:endParaRPr lang="en-US" altLang="ja-JP" b="1" dirty="0"/>
          </a:p>
          <a:p>
            <a:r>
              <a:rPr lang="ja-JP" altLang="en-US" dirty="0"/>
              <a:t>我々の世界で扱われるデータの集まりをデータベース上で利用できるように編集したもの。</a:t>
            </a:r>
            <a:endParaRPr lang="en-US" altLang="ja-JP" dirty="0"/>
          </a:p>
          <a:p>
            <a:endParaRPr lang="en-US" altLang="ja-JP" dirty="0"/>
          </a:p>
          <a:p>
            <a:r>
              <a:rPr lang="ja-JP" altLang="en-US" dirty="0"/>
              <a:t>データモデルは様々な種類が考えられている。</a:t>
            </a:r>
            <a:endParaRPr lang="en-US" altLang="ja-JP" dirty="0"/>
          </a:p>
          <a:p>
            <a:r>
              <a:rPr lang="ja-JP" altLang="en-US" dirty="0"/>
              <a:t>データモデルの一つである</a:t>
            </a:r>
            <a:r>
              <a:rPr lang="ja-JP" altLang="en-US" b="1" dirty="0"/>
              <a:t>関係モデルは、データの関係を数学モデルで表現したもの</a:t>
            </a:r>
            <a:r>
              <a:rPr lang="ja-JP" altLang="en-US" dirty="0"/>
              <a:t>。</a:t>
            </a:r>
            <a:endParaRPr lang="en-US" altLang="ja-JP" dirty="0"/>
          </a:p>
        </p:txBody>
      </p:sp>
      <p:sp>
        <p:nvSpPr>
          <p:cNvPr id="5" name="テキスト ボックス 4">
            <a:extLst>
              <a:ext uri="{FF2B5EF4-FFF2-40B4-BE49-F238E27FC236}">
                <a16:creationId xmlns:a16="http://schemas.microsoft.com/office/drawing/2014/main" id="{F0B0FADF-E237-DA77-B2A6-C1D29949F002}"/>
              </a:ext>
            </a:extLst>
          </p:cNvPr>
          <p:cNvSpPr txBox="1"/>
          <p:nvPr/>
        </p:nvSpPr>
        <p:spPr>
          <a:xfrm>
            <a:off x="625927" y="5653385"/>
            <a:ext cx="10961915" cy="923330"/>
          </a:xfrm>
          <a:prstGeom prst="rect">
            <a:avLst/>
          </a:prstGeom>
          <a:noFill/>
        </p:spPr>
        <p:txBody>
          <a:bodyPr wrap="square" rtlCol="0">
            <a:spAutoFit/>
          </a:bodyPr>
          <a:lstStyle/>
          <a:p>
            <a:r>
              <a:rPr lang="en-US" altLang="ja-JP" dirty="0"/>
              <a:t>【</a:t>
            </a:r>
            <a:r>
              <a:rPr lang="ja-JP" altLang="en-US" dirty="0"/>
              <a:t>質問</a:t>
            </a:r>
            <a:r>
              <a:rPr lang="en-US" altLang="ja-JP" dirty="0"/>
              <a:t>】</a:t>
            </a:r>
          </a:p>
          <a:p>
            <a:r>
              <a:rPr lang="ja-JP" altLang="en-US" dirty="0"/>
              <a:t>あなたが用意したデータを上のような関係モデルに当てはめてみよう。</a:t>
            </a:r>
            <a:endParaRPr lang="en-US" altLang="ja-JP" dirty="0"/>
          </a:p>
          <a:p>
            <a:r>
              <a:rPr lang="ja-JP" altLang="en-US" dirty="0"/>
              <a:t>（関係モデルに具体的なデータを入れたものが関係データベースである）</a:t>
            </a:r>
            <a:endParaRPr lang="en-US" altLang="ja-JP" dirty="0"/>
          </a:p>
        </p:txBody>
      </p:sp>
      <p:sp>
        <p:nvSpPr>
          <p:cNvPr id="8" name="テキスト ボックス 7">
            <a:extLst>
              <a:ext uri="{FF2B5EF4-FFF2-40B4-BE49-F238E27FC236}">
                <a16:creationId xmlns:a16="http://schemas.microsoft.com/office/drawing/2014/main" id="{1CDD8CA6-C4EA-D64A-05E2-8DE41809F950}"/>
              </a:ext>
            </a:extLst>
          </p:cNvPr>
          <p:cNvSpPr txBox="1"/>
          <p:nvPr/>
        </p:nvSpPr>
        <p:spPr>
          <a:xfrm>
            <a:off x="6096000" y="3909536"/>
            <a:ext cx="5921829" cy="1200329"/>
          </a:xfrm>
          <a:prstGeom prst="rect">
            <a:avLst/>
          </a:prstGeom>
          <a:noFill/>
        </p:spPr>
        <p:txBody>
          <a:bodyPr wrap="square" rtlCol="0">
            <a:spAutoFit/>
          </a:bodyPr>
          <a:lstStyle/>
          <a:p>
            <a:r>
              <a:rPr lang="en-US" altLang="ja-JP" dirty="0"/>
              <a:t>※</a:t>
            </a:r>
            <a:r>
              <a:rPr lang="ja-JP" altLang="en-US" dirty="0"/>
              <a:t>左図は</a:t>
            </a:r>
            <a:r>
              <a:rPr lang="en-US" altLang="ja-JP" dirty="0"/>
              <a:t>Wikipedia</a:t>
            </a:r>
            <a:r>
              <a:rPr lang="ja-JP" altLang="en-US" dirty="0"/>
              <a:t>の</a:t>
            </a:r>
            <a:r>
              <a:rPr lang="en-US" altLang="ja-JP" dirty="0"/>
              <a:t>”</a:t>
            </a:r>
            <a:r>
              <a:rPr lang="ja-JP" altLang="en-US" dirty="0"/>
              <a:t>組 </a:t>
            </a:r>
            <a:r>
              <a:rPr lang="en-US" altLang="ja-JP" dirty="0"/>
              <a:t>(</a:t>
            </a:r>
            <a:r>
              <a:rPr lang="ja-JP" altLang="en-US" dirty="0"/>
              <a:t>データベース</a:t>
            </a:r>
            <a:r>
              <a:rPr lang="en-US" altLang="ja-JP" dirty="0"/>
              <a:t>)”</a:t>
            </a:r>
            <a:r>
              <a:rPr lang="ja-JP" altLang="en-US" dirty="0"/>
              <a:t>の記事より引用</a:t>
            </a:r>
            <a:r>
              <a:rPr lang="en-US" altLang="ja-JP" dirty="0"/>
              <a:t> </a:t>
            </a:r>
          </a:p>
          <a:p>
            <a:r>
              <a:rPr lang="en-US" altLang="ja-JP" dirty="0"/>
              <a:t>https://commons.wikimedia.org/wiki/File:Relational_model_concepts_Version_Japanese.png</a:t>
            </a:r>
          </a:p>
          <a:p>
            <a:endParaRPr lang="en-US" altLang="ja-JP" dirty="0"/>
          </a:p>
        </p:txBody>
      </p:sp>
    </p:spTree>
    <p:extLst>
      <p:ext uri="{BB962C8B-B14F-4D97-AF65-F5344CB8AC3E}">
        <p14:creationId xmlns:p14="http://schemas.microsoft.com/office/powerpoint/2010/main" val="12182962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データベースの応用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30</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1477328"/>
          </a:xfrm>
          <a:prstGeom prst="rect">
            <a:avLst/>
          </a:prstGeom>
          <a:noFill/>
        </p:spPr>
        <p:txBody>
          <a:bodyPr wrap="square" rtlCol="0">
            <a:spAutoFit/>
          </a:bodyPr>
          <a:lstStyle/>
          <a:p>
            <a:r>
              <a:rPr lang="en-US" altLang="ja-JP" b="1" dirty="0"/>
              <a:t>NoSQL</a:t>
            </a:r>
            <a:r>
              <a:rPr lang="ja-JP" altLang="en-US" b="1" dirty="0"/>
              <a:t>（</a:t>
            </a:r>
            <a:r>
              <a:rPr lang="en-US" altLang="ja-JP" b="1" dirty="0"/>
              <a:t>Not Only SQL</a:t>
            </a:r>
            <a:r>
              <a:rPr lang="ja-JP" altLang="en-US" b="1" dirty="0"/>
              <a:t>）</a:t>
            </a:r>
            <a:endParaRPr kumimoji="1" lang="en-US" altLang="ja-JP" b="1" dirty="0"/>
          </a:p>
          <a:p>
            <a:r>
              <a:rPr lang="en-US" altLang="ja-JP" dirty="0"/>
              <a:t>SQL</a:t>
            </a:r>
            <a:r>
              <a:rPr lang="ja-JP" altLang="en-US" dirty="0"/>
              <a:t>を使わないで操作するデータベース全般のことを言う。</a:t>
            </a:r>
            <a:endParaRPr lang="en-US" altLang="ja-JP" dirty="0"/>
          </a:p>
          <a:p>
            <a:endParaRPr lang="en-US" altLang="ja-JP" dirty="0"/>
          </a:p>
          <a:p>
            <a:r>
              <a:rPr lang="ja-JP" altLang="en-US" dirty="0"/>
              <a:t>ドキュメント型（</a:t>
            </a:r>
            <a:r>
              <a:rPr lang="en-US" altLang="ja-JP" dirty="0"/>
              <a:t>Document Oriented store type</a:t>
            </a:r>
            <a:r>
              <a:rPr lang="ja-JP" altLang="en-US" dirty="0"/>
              <a:t>）</a:t>
            </a:r>
            <a:endParaRPr lang="en-US" altLang="ja-JP" dirty="0"/>
          </a:p>
          <a:p>
            <a:r>
              <a:rPr lang="ja-JP" altLang="en-US" dirty="0"/>
              <a:t>ドキュメント</a:t>
            </a:r>
            <a:r>
              <a:rPr lang="en-US" altLang="ja-JP" dirty="0"/>
              <a:t>1</a:t>
            </a:r>
            <a:r>
              <a:rPr lang="ja-JP" altLang="en-US" dirty="0"/>
              <a:t>件が</a:t>
            </a:r>
            <a:r>
              <a:rPr lang="en-US" altLang="ja-JP" dirty="0"/>
              <a:t>1</a:t>
            </a:r>
            <a:r>
              <a:rPr lang="ja-JP" altLang="en-US" dirty="0"/>
              <a:t>つのデータとなる。</a:t>
            </a:r>
            <a:endParaRPr lang="en-US" altLang="ja-JP" dirty="0"/>
          </a:p>
        </p:txBody>
      </p:sp>
      <p:sp>
        <p:nvSpPr>
          <p:cNvPr id="5" name="正方形/長方形 4">
            <a:extLst>
              <a:ext uri="{FF2B5EF4-FFF2-40B4-BE49-F238E27FC236}">
                <a16:creationId xmlns:a16="http://schemas.microsoft.com/office/drawing/2014/main" id="{D3263FB2-A8C8-CFE1-EA07-7EB42B164698}"/>
              </a:ext>
            </a:extLst>
          </p:cNvPr>
          <p:cNvSpPr/>
          <p:nvPr/>
        </p:nvSpPr>
        <p:spPr>
          <a:xfrm>
            <a:off x="1055915" y="3429000"/>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a:t>
            </a:r>
            <a:endParaRPr kumimoji="1" lang="ja-JP" altLang="en-US" dirty="0"/>
          </a:p>
        </p:txBody>
      </p:sp>
      <p:sp>
        <p:nvSpPr>
          <p:cNvPr id="6" name="正方形/長方形 5">
            <a:extLst>
              <a:ext uri="{FF2B5EF4-FFF2-40B4-BE49-F238E27FC236}">
                <a16:creationId xmlns:a16="http://schemas.microsoft.com/office/drawing/2014/main" id="{692C1A33-8BF8-AB32-AFAD-4BAACBA67C77}"/>
              </a:ext>
            </a:extLst>
          </p:cNvPr>
          <p:cNvSpPr/>
          <p:nvPr/>
        </p:nvSpPr>
        <p:spPr>
          <a:xfrm>
            <a:off x="2438401" y="3429000"/>
            <a:ext cx="1077685" cy="4136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Value</a:t>
            </a:r>
            <a:endParaRPr kumimoji="1" lang="ja-JP" altLang="en-US" dirty="0"/>
          </a:p>
        </p:txBody>
      </p:sp>
      <p:sp>
        <p:nvSpPr>
          <p:cNvPr id="9" name="正方形/長方形 8">
            <a:extLst>
              <a:ext uri="{FF2B5EF4-FFF2-40B4-BE49-F238E27FC236}">
                <a16:creationId xmlns:a16="http://schemas.microsoft.com/office/drawing/2014/main" id="{74F48264-077B-5A60-B10F-07FEAF8AB3EB}"/>
              </a:ext>
            </a:extLst>
          </p:cNvPr>
          <p:cNvSpPr/>
          <p:nvPr/>
        </p:nvSpPr>
        <p:spPr>
          <a:xfrm>
            <a:off x="1055915" y="4318292"/>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Key01</a:t>
            </a:r>
            <a:endParaRPr kumimoji="1" lang="ja-JP" altLang="en-US" dirty="0"/>
          </a:p>
        </p:txBody>
      </p:sp>
      <p:sp>
        <p:nvSpPr>
          <p:cNvPr id="11" name="正方形/長方形 10">
            <a:extLst>
              <a:ext uri="{FF2B5EF4-FFF2-40B4-BE49-F238E27FC236}">
                <a16:creationId xmlns:a16="http://schemas.microsoft.com/office/drawing/2014/main" id="{CE4BE292-7ECE-3502-18CD-CA4AE93D8348}"/>
              </a:ext>
            </a:extLst>
          </p:cNvPr>
          <p:cNvSpPr/>
          <p:nvPr/>
        </p:nvSpPr>
        <p:spPr>
          <a:xfrm>
            <a:off x="1055915" y="5608788"/>
            <a:ext cx="1077685" cy="413657"/>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Key02</a:t>
            </a:r>
            <a:endParaRPr kumimoji="1" lang="ja-JP" altLang="en-US" dirty="0"/>
          </a:p>
        </p:txBody>
      </p:sp>
      <p:sp>
        <p:nvSpPr>
          <p:cNvPr id="29" name="正方形/長方形 28">
            <a:extLst>
              <a:ext uri="{FF2B5EF4-FFF2-40B4-BE49-F238E27FC236}">
                <a16:creationId xmlns:a16="http://schemas.microsoft.com/office/drawing/2014/main" id="{36BC03EA-2860-1B93-AC82-B5C35E049860}"/>
              </a:ext>
            </a:extLst>
          </p:cNvPr>
          <p:cNvSpPr/>
          <p:nvPr/>
        </p:nvSpPr>
        <p:spPr>
          <a:xfrm>
            <a:off x="2438401" y="3916305"/>
            <a:ext cx="2505344" cy="12176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dirty="0"/>
              <a:t>{</a:t>
            </a:r>
          </a:p>
          <a:p>
            <a:r>
              <a:rPr lang="en-US" altLang="ja-JP" dirty="0"/>
              <a:t>   ID: Key01</a:t>
            </a:r>
          </a:p>
          <a:p>
            <a:r>
              <a:rPr kumimoji="1" lang="en-US" altLang="ja-JP" dirty="0"/>
              <a:t>   User: “John Smith”</a:t>
            </a:r>
          </a:p>
          <a:p>
            <a:r>
              <a:rPr kumimoji="1" lang="en-US" altLang="ja-JP" dirty="0"/>
              <a:t>}</a:t>
            </a:r>
            <a:endParaRPr kumimoji="1" lang="ja-JP" altLang="en-US" dirty="0"/>
          </a:p>
        </p:txBody>
      </p:sp>
      <p:sp>
        <p:nvSpPr>
          <p:cNvPr id="30" name="正方形/長方形 29">
            <a:extLst>
              <a:ext uri="{FF2B5EF4-FFF2-40B4-BE49-F238E27FC236}">
                <a16:creationId xmlns:a16="http://schemas.microsoft.com/office/drawing/2014/main" id="{79CBA104-9DAA-D8E5-AEFF-6D8DE172E2D3}"/>
              </a:ext>
            </a:extLst>
          </p:cNvPr>
          <p:cNvSpPr/>
          <p:nvPr/>
        </p:nvSpPr>
        <p:spPr>
          <a:xfrm>
            <a:off x="2438401" y="5206801"/>
            <a:ext cx="2505344" cy="12176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dirty="0"/>
              <a:t>{</a:t>
            </a:r>
          </a:p>
          <a:p>
            <a:r>
              <a:rPr lang="en-US" altLang="ja-JP" dirty="0"/>
              <a:t>   ID: Key02</a:t>
            </a:r>
          </a:p>
          <a:p>
            <a:r>
              <a:rPr kumimoji="1" lang="en-US" altLang="ja-JP" dirty="0"/>
              <a:t>   Job: “Engineer”</a:t>
            </a:r>
          </a:p>
          <a:p>
            <a:r>
              <a:rPr kumimoji="1" lang="en-US" altLang="ja-JP" dirty="0"/>
              <a:t>}</a:t>
            </a:r>
            <a:endParaRPr kumimoji="1" lang="ja-JP" altLang="en-US" dirty="0"/>
          </a:p>
        </p:txBody>
      </p:sp>
    </p:spTree>
    <p:extLst>
      <p:ext uri="{BB962C8B-B14F-4D97-AF65-F5344CB8AC3E}">
        <p14:creationId xmlns:p14="http://schemas.microsoft.com/office/powerpoint/2010/main" val="283783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データベースの応用</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31</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1477328"/>
          </a:xfrm>
          <a:prstGeom prst="rect">
            <a:avLst/>
          </a:prstGeom>
          <a:noFill/>
        </p:spPr>
        <p:txBody>
          <a:bodyPr wrap="square" rtlCol="0">
            <a:spAutoFit/>
          </a:bodyPr>
          <a:lstStyle/>
          <a:p>
            <a:r>
              <a:rPr lang="en-US" altLang="ja-JP" b="1" dirty="0"/>
              <a:t>NoSQL</a:t>
            </a:r>
            <a:r>
              <a:rPr lang="ja-JP" altLang="en-US" b="1" dirty="0"/>
              <a:t>（</a:t>
            </a:r>
            <a:r>
              <a:rPr lang="en-US" altLang="ja-JP" b="1" dirty="0"/>
              <a:t>Not Only SQL</a:t>
            </a:r>
            <a:r>
              <a:rPr lang="ja-JP" altLang="en-US" b="1" dirty="0"/>
              <a:t>）</a:t>
            </a:r>
            <a:endParaRPr kumimoji="1" lang="en-US" altLang="ja-JP" b="1" dirty="0"/>
          </a:p>
          <a:p>
            <a:r>
              <a:rPr lang="en-US" altLang="ja-JP" dirty="0"/>
              <a:t>SQL</a:t>
            </a:r>
            <a:r>
              <a:rPr lang="ja-JP" altLang="en-US" dirty="0"/>
              <a:t>を使わないで操作するデータベース全般のことを言う。</a:t>
            </a:r>
            <a:endParaRPr lang="en-US" altLang="ja-JP" dirty="0"/>
          </a:p>
          <a:p>
            <a:endParaRPr lang="en-US" altLang="ja-JP" dirty="0"/>
          </a:p>
          <a:p>
            <a:r>
              <a:rPr lang="ja-JP" altLang="en-US" dirty="0"/>
              <a:t>グラフ指向型（</a:t>
            </a:r>
            <a:r>
              <a:rPr lang="en-US" altLang="ja-JP" dirty="0"/>
              <a:t>Graph Type</a:t>
            </a:r>
            <a:r>
              <a:rPr lang="ja-JP" altLang="en-US" dirty="0"/>
              <a:t>）</a:t>
            </a:r>
            <a:endParaRPr lang="en-US" altLang="ja-JP" dirty="0"/>
          </a:p>
          <a:p>
            <a:r>
              <a:rPr lang="ja-JP" altLang="en-US" dirty="0"/>
              <a:t>グラフ理論に基づいてノード間を方向性のある関係でつなぐ。</a:t>
            </a:r>
            <a:endParaRPr lang="en-US" altLang="ja-JP" dirty="0"/>
          </a:p>
        </p:txBody>
      </p:sp>
      <p:grpSp>
        <p:nvGrpSpPr>
          <p:cNvPr id="10" name="グループ化 9">
            <a:extLst>
              <a:ext uri="{FF2B5EF4-FFF2-40B4-BE49-F238E27FC236}">
                <a16:creationId xmlns:a16="http://schemas.microsoft.com/office/drawing/2014/main" id="{4A37F14C-CDCB-621B-BFE1-58E9213DA682}"/>
              </a:ext>
            </a:extLst>
          </p:cNvPr>
          <p:cNvGrpSpPr/>
          <p:nvPr/>
        </p:nvGrpSpPr>
        <p:grpSpPr>
          <a:xfrm>
            <a:off x="1970313" y="5070553"/>
            <a:ext cx="2775856" cy="1230086"/>
            <a:chOff x="5551715" y="3842657"/>
            <a:chExt cx="2775856" cy="1230086"/>
          </a:xfrm>
        </p:grpSpPr>
        <p:sp>
          <p:nvSpPr>
            <p:cNvPr id="7" name="楕円 6">
              <a:extLst>
                <a:ext uri="{FF2B5EF4-FFF2-40B4-BE49-F238E27FC236}">
                  <a16:creationId xmlns:a16="http://schemas.microsoft.com/office/drawing/2014/main" id="{24CC058E-5BF9-68AD-6B3A-C735AF2AD98B}"/>
                </a:ext>
              </a:extLst>
            </p:cNvPr>
            <p:cNvSpPr/>
            <p:nvPr/>
          </p:nvSpPr>
          <p:spPr>
            <a:xfrm>
              <a:off x="5551715" y="3842657"/>
              <a:ext cx="2775856" cy="1230086"/>
            </a:xfrm>
            <a:prstGeom prst="ellipse">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Key01</a:t>
              </a:r>
            </a:p>
            <a:p>
              <a:pPr algn="ctr"/>
              <a:endParaRPr lang="en-US" altLang="ja-JP" dirty="0"/>
            </a:p>
            <a:p>
              <a:pPr algn="ctr"/>
              <a:endParaRPr kumimoji="1" lang="ja-JP" altLang="en-US" dirty="0"/>
            </a:p>
          </p:txBody>
        </p:sp>
        <p:sp>
          <p:nvSpPr>
            <p:cNvPr id="8" name="正方形/長方形 7">
              <a:extLst>
                <a:ext uri="{FF2B5EF4-FFF2-40B4-BE49-F238E27FC236}">
                  <a16:creationId xmlns:a16="http://schemas.microsoft.com/office/drawing/2014/main" id="{C4AA9BAE-EFFA-1657-C852-E6AA44070B9D}"/>
                </a:ext>
              </a:extLst>
            </p:cNvPr>
            <p:cNvSpPr/>
            <p:nvPr/>
          </p:nvSpPr>
          <p:spPr>
            <a:xfrm>
              <a:off x="5872843" y="4457700"/>
              <a:ext cx="2133600" cy="365125"/>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User: “John Smith”</a:t>
              </a:r>
              <a:endParaRPr kumimoji="1" lang="ja-JP" altLang="en-US" dirty="0"/>
            </a:p>
          </p:txBody>
        </p:sp>
      </p:grpSp>
      <p:grpSp>
        <p:nvGrpSpPr>
          <p:cNvPr id="12" name="グループ化 11">
            <a:extLst>
              <a:ext uri="{FF2B5EF4-FFF2-40B4-BE49-F238E27FC236}">
                <a16:creationId xmlns:a16="http://schemas.microsoft.com/office/drawing/2014/main" id="{B5C9EC48-D2F5-622C-BE75-B56C153D9554}"/>
              </a:ext>
            </a:extLst>
          </p:cNvPr>
          <p:cNvGrpSpPr/>
          <p:nvPr/>
        </p:nvGrpSpPr>
        <p:grpSpPr>
          <a:xfrm>
            <a:off x="4588332" y="3477055"/>
            <a:ext cx="2775856" cy="1230086"/>
            <a:chOff x="8648699" y="3842657"/>
            <a:chExt cx="2775856" cy="1230086"/>
          </a:xfrm>
        </p:grpSpPr>
        <p:sp>
          <p:nvSpPr>
            <p:cNvPr id="13" name="楕円 12">
              <a:extLst>
                <a:ext uri="{FF2B5EF4-FFF2-40B4-BE49-F238E27FC236}">
                  <a16:creationId xmlns:a16="http://schemas.microsoft.com/office/drawing/2014/main" id="{30D796C4-CA6D-3202-F874-13F64F05448B}"/>
                </a:ext>
              </a:extLst>
            </p:cNvPr>
            <p:cNvSpPr/>
            <p:nvPr/>
          </p:nvSpPr>
          <p:spPr>
            <a:xfrm>
              <a:off x="8648699" y="3842657"/>
              <a:ext cx="2775856" cy="1230086"/>
            </a:xfrm>
            <a:prstGeom prst="ellipse">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Key02</a:t>
              </a:r>
            </a:p>
            <a:p>
              <a:pPr algn="ctr"/>
              <a:endParaRPr lang="en-US" altLang="ja-JP" dirty="0"/>
            </a:p>
            <a:p>
              <a:pPr algn="ctr"/>
              <a:endParaRPr kumimoji="1" lang="ja-JP" altLang="en-US" dirty="0"/>
            </a:p>
          </p:txBody>
        </p:sp>
        <p:sp>
          <p:nvSpPr>
            <p:cNvPr id="14" name="正方形/長方形 13">
              <a:extLst>
                <a:ext uri="{FF2B5EF4-FFF2-40B4-BE49-F238E27FC236}">
                  <a16:creationId xmlns:a16="http://schemas.microsoft.com/office/drawing/2014/main" id="{9F571854-6526-52F4-B4D2-4424EEEEF467}"/>
                </a:ext>
              </a:extLst>
            </p:cNvPr>
            <p:cNvSpPr/>
            <p:nvPr/>
          </p:nvSpPr>
          <p:spPr>
            <a:xfrm>
              <a:off x="8969827" y="4457700"/>
              <a:ext cx="2133600" cy="365125"/>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Job: “Engineer”</a:t>
              </a:r>
              <a:endParaRPr kumimoji="1" lang="ja-JP" altLang="en-US" dirty="0"/>
            </a:p>
          </p:txBody>
        </p:sp>
      </p:grpSp>
      <p:grpSp>
        <p:nvGrpSpPr>
          <p:cNvPr id="21" name="グループ化 20">
            <a:extLst>
              <a:ext uri="{FF2B5EF4-FFF2-40B4-BE49-F238E27FC236}">
                <a16:creationId xmlns:a16="http://schemas.microsoft.com/office/drawing/2014/main" id="{4E0FEF35-D55D-F94B-C07F-FA860D408D1D}"/>
              </a:ext>
            </a:extLst>
          </p:cNvPr>
          <p:cNvGrpSpPr/>
          <p:nvPr/>
        </p:nvGrpSpPr>
        <p:grpSpPr>
          <a:xfrm>
            <a:off x="6629402" y="5253115"/>
            <a:ext cx="2775856" cy="1230086"/>
            <a:chOff x="8648699" y="5206801"/>
            <a:chExt cx="2775856" cy="1230086"/>
          </a:xfrm>
        </p:grpSpPr>
        <p:sp>
          <p:nvSpPr>
            <p:cNvPr id="15" name="楕円 14">
              <a:extLst>
                <a:ext uri="{FF2B5EF4-FFF2-40B4-BE49-F238E27FC236}">
                  <a16:creationId xmlns:a16="http://schemas.microsoft.com/office/drawing/2014/main" id="{D4CB7E48-BBAA-A1AF-F39E-EEF3967148E1}"/>
                </a:ext>
              </a:extLst>
            </p:cNvPr>
            <p:cNvSpPr/>
            <p:nvPr/>
          </p:nvSpPr>
          <p:spPr>
            <a:xfrm>
              <a:off x="8648699" y="5206801"/>
              <a:ext cx="2775856" cy="1230086"/>
            </a:xfrm>
            <a:prstGeom prst="ellipse">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Key03</a:t>
              </a:r>
            </a:p>
            <a:p>
              <a:pPr algn="ctr"/>
              <a:endParaRPr lang="en-US" altLang="ja-JP" dirty="0"/>
            </a:p>
            <a:p>
              <a:pPr algn="ctr"/>
              <a:endParaRPr kumimoji="1" lang="ja-JP" altLang="en-US" dirty="0"/>
            </a:p>
          </p:txBody>
        </p:sp>
        <p:sp>
          <p:nvSpPr>
            <p:cNvPr id="16" name="正方形/長方形 15">
              <a:extLst>
                <a:ext uri="{FF2B5EF4-FFF2-40B4-BE49-F238E27FC236}">
                  <a16:creationId xmlns:a16="http://schemas.microsoft.com/office/drawing/2014/main" id="{4D54F973-ABEA-CC32-442E-9381FE68EAED}"/>
                </a:ext>
              </a:extLst>
            </p:cNvPr>
            <p:cNvSpPr/>
            <p:nvPr/>
          </p:nvSpPr>
          <p:spPr>
            <a:xfrm>
              <a:off x="8969827" y="5821844"/>
              <a:ext cx="2133600" cy="365125"/>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Job: “Sales”</a:t>
              </a:r>
              <a:endParaRPr kumimoji="1" lang="ja-JP" altLang="en-US" dirty="0"/>
            </a:p>
          </p:txBody>
        </p:sp>
      </p:grpSp>
      <p:grpSp>
        <p:nvGrpSpPr>
          <p:cNvPr id="22" name="グループ化 21">
            <a:extLst>
              <a:ext uri="{FF2B5EF4-FFF2-40B4-BE49-F238E27FC236}">
                <a16:creationId xmlns:a16="http://schemas.microsoft.com/office/drawing/2014/main" id="{45092312-6673-7240-DB84-33F302AD83C6}"/>
              </a:ext>
            </a:extLst>
          </p:cNvPr>
          <p:cNvGrpSpPr/>
          <p:nvPr/>
        </p:nvGrpSpPr>
        <p:grpSpPr>
          <a:xfrm>
            <a:off x="8904515" y="3439434"/>
            <a:ext cx="2775856" cy="1230086"/>
            <a:chOff x="5551715" y="5351892"/>
            <a:chExt cx="2775856" cy="1230086"/>
          </a:xfrm>
        </p:grpSpPr>
        <p:sp>
          <p:nvSpPr>
            <p:cNvPr id="17" name="楕円 16">
              <a:extLst>
                <a:ext uri="{FF2B5EF4-FFF2-40B4-BE49-F238E27FC236}">
                  <a16:creationId xmlns:a16="http://schemas.microsoft.com/office/drawing/2014/main" id="{59CC6B6C-CF83-3EC2-BC68-453C90218EB6}"/>
                </a:ext>
              </a:extLst>
            </p:cNvPr>
            <p:cNvSpPr/>
            <p:nvPr/>
          </p:nvSpPr>
          <p:spPr>
            <a:xfrm>
              <a:off x="5551715" y="5351892"/>
              <a:ext cx="2775856" cy="1230086"/>
            </a:xfrm>
            <a:prstGeom prst="ellipse">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Key04</a:t>
              </a:r>
            </a:p>
            <a:p>
              <a:pPr algn="ctr"/>
              <a:endParaRPr lang="en-US" altLang="ja-JP" dirty="0"/>
            </a:p>
            <a:p>
              <a:pPr algn="ctr"/>
              <a:endParaRPr kumimoji="1" lang="ja-JP" altLang="en-US" dirty="0"/>
            </a:p>
          </p:txBody>
        </p:sp>
        <p:sp>
          <p:nvSpPr>
            <p:cNvPr id="18" name="正方形/長方形 17">
              <a:extLst>
                <a:ext uri="{FF2B5EF4-FFF2-40B4-BE49-F238E27FC236}">
                  <a16:creationId xmlns:a16="http://schemas.microsoft.com/office/drawing/2014/main" id="{D452A9D3-8498-2A75-F02D-9515D11AFDA6}"/>
                </a:ext>
              </a:extLst>
            </p:cNvPr>
            <p:cNvSpPr/>
            <p:nvPr/>
          </p:nvSpPr>
          <p:spPr>
            <a:xfrm>
              <a:off x="5872843" y="5966935"/>
              <a:ext cx="2133600" cy="365125"/>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User: “</a:t>
              </a:r>
              <a:r>
                <a:rPr kumimoji="1" lang="en-US" altLang="ja-JP" dirty="0" err="1"/>
                <a:t>Misora</a:t>
              </a:r>
              <a:r>
                <a:rPr kumimoji="1" lang="en-US" altLang="ja-JP" dirty="0"/>
                <a:t>”</a:t>
              </a:r>
              <a:endParaRPr kumimoji="1" lang="ja-JP" altLang="en-US" dirty="0"/>
            </a:p>
          </p:txBody>
        </p:sp>
      </p:grpSp>
      <p:sp>
        <p:nvSpPr>
          <p:cNvPr id="19" name="楕円 18">
            <a:extLst>
              <a:ext uri="{FF2B5EF4-FFF2-40B4-BE49-F238E27FC236}">
                <a16:creationId xmlns:a16="http://schemas.microsoft.com/office/drawing/2014/main" id="{081735A9-04B8-4C91-936B-8E41E7A970F4}"/>
              </a:ext>
            </a:extLst>
          </p:cNvPr>
          <p:cNvSpPr/>
          <p:nvPr/>
        </p:nvSpPr>
        <p:spPr>
          <a:xfrm>
            <a:off x="511629" y="3294493"/>
            <a:ext cx="1458684" cy="1230086"/>
          </a:xfrm>
          <a:prstGeom prst="ellipse">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Key</a:t>
            </a:r>
          </a:p>
          <a:p>
            <a:pPr algn="ctr"/>
            <a:endParaRPr lang="en-US" altLang="ja-JP" dirty="0"/>
          </a:p>
          <a:p>
            <a:pPr algn="ctr"/>
            <a:endParaRPr kumimoji="1" lang="ja-JP" altLang="en-US" dirty="0"/>
          </a:p>
        </p:txBody>
      </p:sp>
      <p:sp>
        <p:nvSpPr>
          <p:cNvPr id="20" name="正方形/長方形 19">
            <a:extLst>
              <a:ext uri="{FF2B5EF4-FFF2-40B4-BE49-F238E27FC236}">
                <a16:creationId xmlns:a16="http://schemas.microsoft.com/office/drawing/2014/main" id="{7D40DE0D-F6B0-F421-CDC1-A56E72A391D5}"/>
              </a:ext>
            </a:extLst>
          </p:cNvPr>
          <p:cNvSpPr/>
          <p:nvPr/>
        </p:nvSpPr>
        <p:spPr>
          <a:xfrm>
            <a:off x="680378" y="3909536"/>
            <a:ext cx="1121186" cy="365125"/>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Value</a:t>
            </a:r>
            <a:endParaRPr kumimoji="1" lang="ja-JP" altLang="en-US" dirty="0"/>
          </a:p>
        </p:txBody>
      </p:sp>
      <p:cxnSp>
        <p:nvCxnSpPr>
          <p:cNvPr id="24" name="直線矢印コネクタ 23">
            <a:extLst>
              <a:ext uri="{FF2B5EF4-FFF2-40B4-BE49-F238E27FC236}">
                <a16:creationId xmlns:a16="http://schemas.microsoft.com/office/drawing/2014/main" id="{ADDEACCF-6A82-98A4-2451-B69FCE69735D}"/>
              </a:ext>
            </a:extLst>
          </p:cNvPr>
          <p:cNvCxnSpPr>
            <a:stCxn id="7" idx="7"/>
            <a:endCxn id="13" idx="3"/>
          </p:cNvCxnSpPr>
          <p:nvPr/>
        </p:nvCxnSpPr>
        <p:spPr>
          <a:xfrm flipV="1">
            <a:off x="4339654" y="4526999"/>
            <a:ext cx="655193" cy="723696"/>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7" name="直線矢印コネクタ 26">
            <a:extLst>
              <a:ext uri="{FF2B5EF4-FFF2-40B4-BE49-F238E27FC236}">
                <a16:creationId xmlns:a16="http://schemas.microsoft.com/office/drawing/2014/main" id="{14A96A9A-A88D-C0E7-FC9F-D70A94895B4F}"/>
              </a:ext>
            </a:extLst>
          </p:cNvPr>
          <p:cNvCxnSpPr>
            <a:cxnSpLocks/>
          </p:cNvCxnSpPr>
          <p:nvPr/>
        </p:nvCxnSpPr>
        <p:spPr>
          <a:xfrm>
            <a:off x="6774487" y="4643304"/>
            <a:ext cx="537146" cy="706309"/>
          </a:xfrm>
          <a:prstGeom prst="straightConnector1">
            <a:avLst/>
          </a:prstGeom>
          <a:ln>
            <a:headEnd type="arrow" w="med" len="med"/>
            <a:tailEnd type="none" w="med" len="med"/>
          </a:ln>
        </p:spPr>
        <p:style>
          <a:lnRef idx="3">
            <a:schemeClr val="dk1"/>
          </a:lnRef>
          <a:fillRef idx="0">
            <a:schemeClr val="dk1"/>
          </a:fillRef>
          <a:effectRef idx="2">
            <a:schemeClr val="dk1"/>
          </a:effectRef>
          <a:fontRef idx="minor">
            <a:schemeClr val="tx1"/>
          </a:fontRef>
        </p:style>
      </p:cxnSp>
      <p:cxnSp>
        <p:nvCxnSpPr>
          <p:cNvPr id="31" name="直線矢印コネクタ 30">
            <a:extLst>
              <a:ext uri="{FF2B5EF4-FFF2-40B4-BE49-F238E27FC236}">
                <a16:creationId xmlns:a16="http://schemas.microsoft.com/office/drawing/2014/main" id="{94F42E26-C2BA-83D4-718F-4E89980A3075}"/>
              </a:ext>
            </a:extLst>
          </p:cNvPr>
          <p:cNvCxnSpPr>
            <a:cxnSpLocks/>
          </p:cNvCxnSpPr>
          <p:nvPr/>
        </p:nvCxnSpPr>
        <p:spPr>
          <a:xfrm>
            <a:off x="6928582" y="4581652"/>
            <a:ext cx="537146" cy="706309"/>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32" name="直線矢印コネクタ 31">
            <a:extLst>
              <a:ext uri="{FF2B5EF4-FFF2-40B4-BE49-F238E27FC236}">
                <a16:creationId xmlns:a16="http://schemas.microsoft.com/office/drawing/2014/main" id="{1FA6A8DE-2B80-F75D-B777-E8113AC8D155}"/>
              </a:ext>
            </a:extLst>
          </p:cNvPr>
          <p:cNvCxnSpPr>
            <a:cxnSpLocks/>
          </p:cNvCxnSpPr>
          <p:nvPr/>
        </p:nvCxnSpPr>
        <p:spPr>
          <a:xfrm flipV="1">
            <a:off x="8904515" y="4664224"/>
            <a:ext cx="731392" cy="676759"/>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35" name="直線矢印コネクタ 34">
            <a:extLst>
              <a:ext uri="{FF2B5EF4-FFF2-40B4-BE49-F238E27FC236}">
                <a16:creationId xmlns:a16="http://schemas.microsoft.com/office/drawing/2014/main" id="{5BA2C358-F937-A2B0-B4F2-AF26946E2CD9}"/>
              </a:ext>
            </a:extLst>
          </p:cNvPr>
          <p:cNvCxnSpPr>
            <a:cxnSpLocks/>
            <a:stCxn id="7" idx="6"/>
            <a:endCxn id="15" idx="2"/>
          </p:cNvCxnSpPr>
          <p:nvPr/>
        </p:nvCxnSpPr>
        <p:spPr>
          <a:xfrm>
            <a:off x="4746169" y="5685596"/>
            <a:ext cx="1883233" cy="182562"/>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38" name="テキスト ボックス 37">
            <a:extLst>
              <a:ext uri="{FF2B5EF4-FFF2-40B4-BE49-F238E27FC236}">
                <a16:creationId xmlns:a16="http://schemas.microsoft.com/office/drawing/2014/main" id="{73ED8387-1F84-DC7A-9D7B-4C8DAFFA7AA1}"/>
              </a:ext>
            </a:extLst>
          </p:cNvPr>
          <p:cNvSpPr txBox="1"/>
          <p:nvPr/>
        </p:nvSpPr>
        <p:spPr>
          <a:xfrm>
            <a:off x="3358241" y="4605834"/>
            <a:ext cx="1660072" cy="369332"/>
          </a:xfrm>
          <a:prstGeom prst="rect">
            <a:avLst/>
          </a:prstGeom>
          <a:noFill/>
        </p:spPr>
        <p:txBody>
          <a:bodyPr wrap="square" rtlCol="0">
            <a:spAutoFit/>
          </a:bodyPr>
          <a:lstStyle/>
          <a:p>
            <a:pPr algn="ctr"/>
            <a:r>
              <a:rPr kumimoji="1" lang="en-US" altLang="ja-JP" dirty="0"/>
              <a:t>Supervisor</a:t>
            </a:r>
            <a:endParaRPr kumimoji="1" lang="ja-JP" altLang="en-US" dirty="0"/>
          </a:p>
        </p:txBody>
      </p:sp>
      <p:sp>
        <p:nvSpPr>
          <p:cNvPr id="39" name="テキスト ボックス 38">
            <a:extLst>
              <a:ext uri="{FF2B5EF4-FFF2-40B4-BE49-F238E27FC236}">
                <a16:creationId xmlns:a16="http://schemas.microsoft.com/office/drawing/2014/main" id="{BCF69460-CFFB-4E06-73E0-7A3DA7315979}"/>
              </a:ext>
            </a:extLst>
          </p:cNvPr>
          <p:cNvSpPr txBox="1"/>
          <p:nvPr/>
        </p:nvSpPr>
        <p:spPr>
          <a:xfrm>
            <a:off x="4863106" y="5806347"/>
            <a:ext cx="1660072" cy="369332"/>
          </a:xfrm>
          <a:prstGeom prst="rect">
            <a:avLst/>
          </a:prstGeom>
          <a:noFill/>
        </p:spPr>
        <p:txBody>
          <a:bodyPr wrap="square" rtlCol="0">
            <a:spAutoFit/>
          </a:bodyPr>
          <a:lstStyle/>
          <a:p>
            <a:pPr algn="ctr"/>
            <a:r>
              <a:rPr kumimoji="1" lang="en-US" altLang="ja-JP" dirty="0"/>
              <a:t>Supervisor</a:t>
            </a:r>
            <a:endParaRPr kumimoji="1" lang="ja-JP" altLang="en-US" dirty="0"/>
          </a:p>
        </p:txBody>
      </p:sp>
      <p:sp>
        <p:nvSpPr>
          <p:cNvPr id="40" name="テキスト ボックス 39">
            <a:extLst>
              <a:ext uri="{FF2B5EF4-FFF2-40B4-BE49-F238E27FC236}">
                <a16:creationId xmlns:a16="http://schemas.microsoft.com/office/drawing/2014/main" id="{2A04FD9E-583A-A25B-55B9-9456F2C7DE0D}"/>
              </a:ext>
            </a:extLst>
          </p:cNvPr>
          <p:cNvSpPr txBox="1"/>
          <p:nvPr/>
        </p:nvSpPr>
        <p:spPr>
          <a:xfrm>
            <a:off x="6928582" y="4630605"/>
            <a:ext cx="1660072" cy="369332"/>
          </a:xfrm>
          <a:prstGeom prst="rect">
            <a:avLst/>
          </a:prstGeom>
          <a:noFill/>
        </p:spPr>
        <p:txBody>
          <a:bodyPr wrap="square" rtlCol="0">
            <a:spAutoFit/>
          </a:bodyPr>
          <a:lstStyle/>
          <a:p>
            <a:pPr algn="ctr"/>
            <a:r>
              <a:rPr kumimoji="1" lang="en-US" altLang="ja-JP" dirty="0"/>
              <a:t>follows</a:t>
            </a:r>
            <a:endParaRPr kumimoji="1" lang="ja-JP" altLang="en-US" dirty="0"/>
          </a:p>
        </p:txBody>
      </p:sp>
      <p:sp>
        <p:nvSpPr>
          <p:cNvPr id="41" name="テキスト ボックス 40">
            <a:extLst>
              <a:ext uri="{FF2B5EF4-FFF2-40B4-BE49-F238E27FC236}">
                <a16:creationId xmlns:a16="http://schemas.microsoft.com/office/drawing/2014/main" id="{156E7E8C-BCC8-E432-96A5-2C8879533AD6}"/>
              </a:ext>
            </a:extLst>
          </p:cNvPr>
          <p:cNvSpPr txBox="1"/>
          <p:nvPr/>
        </p:nvSpPr>
        <p:spPr>
          <a:xfrm>
            <a:off x="5687785" y="4904603"/>
            <a:ext cx="1660072" cy="369332"/>
          </a:xfrm>
          <a:prstGeom prst="rect">
            <a:avLst/>
          </a:prstGeom>
          <a:noFill/>
        </p:spPr>
        <p:txBody>
          <a:bodyPr wrap="square" rtlCol="0">
            <a:spAutoFit/>
          </a:bodyPr>
          <a:lstStyle/>
          <a:p>
            <a:pPr algn="ctr"/>
            <a:r>
              <a:rPr kumimoji="1" lang="en-US" altLang="ja-JP" dirty="0"/>
              <a:t>follows</a:t>
            </a:r>
            <a:endParaRPr kumimoji="1" lang="ja-JP" altLang="en-US" dirty="0"/>
          </a:p>
        </p:txBody>
      </p:sp>
      <p:sp>
        <p:nvSpPr>
          <p:cNvPr id="42" name="テキスト ボックス 41">
            <a:extLst>
              <a:ext uri="{FF2B5EF4-FFF2-40B4-BE49-F238E27FC236}">
                <a16:creationId xmlns:a16="http://schemas.microsoft.com/office/drawing/2014/main" id="{ED593AE1-259A-445E-52F8-D5AFC5E7435B}"/>
              </a:ext>
            </a:extLst>
          </p:cNvPr>
          <p:cNvSpPr txBox="1"/>
          <p:nvPr/>
        </p:nvSpPr>
        <p:spPr>
          <a:xfrm>
            <a:off x="8838851" y="4958937"/>
            <a:ext cx="1660072" cy="369332"/>
          </a:xfrm>
          <a:prstGeom prst="rect">
            <a:avLst/>
          </a:prstGeom>
          <a:noFill/>
        </p:spPr>
        <p:txBody>
          <a:bodyPr wrap="square" rtlCol="0">
            <a:spAutoFit/>
          </a:bodyPr>
          <a:lstStyle/>
          <a:p>
            <a:pPr algn="ctr"/>
            <a:r>
              <a:rPr lang="en-US" altLang="ja-JP" dirty="0"/>
              <a:t>customer</a:t>
            </a:r>
            <a:endParaRPr kumimoji="1" lang="ja-JP" altLang="en-US" dirty="0"/>
          </a:p>
        </p:txBody>
      </p:sp>
    </p:spTree>
    <p:extLst>
      <p:ext uri="{BB962C8B-B14F-4D97-AF65-F5344CB8AC3E}">
        <p14:creationId xmlns:p14="http://schemas.microsoft.com/office/powerpoint/2010/main" val="10894420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データベースの応用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32</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1200329"/>
          </a:xfrm>
          <a:prstGeom prst="rect">
            <a:avLst/>
          </a:prstGeom>
          <a:noFill/>
        </p:spPr>
        <p:txBody>
          <a:bodyPr wrap="square" rtlCol="0">
            <a:spAutoFit/>
          </a:bodyPr>
          <a:lstStyle/>
          <a:p>
            <a:r>
              <a:rPr lang="ja-JP" altLang="en-US" b="1" dirty="0"/>
              <a:t>データベースの応用</a:t>
            </a:r>
            <a:endParaRPr kumimoji="1" lang="en-US" altLang="ja-JP" b="1" dirty="0"/>
          </a:p>
          <a:p>
            <a:r>
              <a:rPr lang="ja-JP" altLang="en-US" u="sng" dirty="0"/>
              <a:t>データウェアハウス</a:t>
            </a:r>
            <a:r>
              <a:rPr lang="ja-JP" altLang="en-US" dirty="0"/>
              <a:t>、</a:t>
            </a:r>
            <a:r>
              <a:rPr lang="ja-JP" altLang="en-US" u="sng" dirty="0"/>
              <a:t>データレイク</a:t>
            </a:r>
            <a:r>
              <a:rPr lang="ja-JP" altLang="en-US" dirty="0"/>
              <a:t>、</a:t>
            </a:r>
            <a:r>
              <a:rPr lang="ja-JP" altLang="en-US" u="sng" dirty="0"/>
              <a:t>データマート</a:t>
            </a:r>
            <a:r>
              <a:rPr lang="ja-JP" altLang="en-US" dirty="0"/>
              <a:t>については、以下の図のような関係で捉えると良いだろう。</a:t>
            </a:r>
            <a:endParaRPr lang="en-US" altLang="ja-JP" dirty="0"/>
          </a:p>
          <a:p>
            <a:r>
              <a:rPr lang="ja-JP" altLang="en-US" dirty="0"/>
              <a:t>また、可視化した結果を得るための手段に</a:t>
            </a:r>
            <a:r>
              <a:rPr lang="en-US" altLang="ja-JP" u="sng" dirty="0"/>
              <a:t>BI</a:t>
            </a:r>
            <a:r>
              <a:rPr lang="ja-JP" altLang="en-US" u="sng" dirty="0"/>
              <a:t>ツール</a:t>
            </a:r>
            <a:r>
              <a:rPr lang="ja-JP" altLang="en-US" dirty="0"/>
              <a:t>があり、下記のようなデータの整理の中で、有用なデータを見つけることを</a:t>
            </a:r>
            <a:r>
              <a:rPr lang="ja-JP" altLang="en-US" u="sng" dirty="0"/>
              <a:t>データマイニング</a:t>
            </a:r>
            <a:r>
              <a:rPr lang="ja-JP" altLang="en-US" dirty="0"/>
              <a:t>という。</a:t>
            </a:r>
            <a:endParaRPr lang="en-US" altLang="ja-JP" dirty="0"/>
          </a:p>
        </p:txBody>
      </p:sp>
      <p:grpSp>
        <p:nvGrpSpPr>
          <p:cNvPr id="52" name="グループ化 51">
            <a:extLst>
              <a:ext uri="{FF2B5EF4-FFF2-40B4-BE49-F238E27FC236}">
                <a16:creationId xmlns:a16="http://schemas.microsoft.com/office/drawing/2014/main" id="{C96AE1E5-3C32-DD32-17E4-2E9876D6C022}"/>
              </a:ext>
            </a:extLst>
          </p:cNvPr>
          <p:cNvGrpSpPr/>
          <p:nvPr/>
        </p:nvGrpSpPr>
        <p:grpSpPr>
          <a:xfrm>
            <a:off x="1657678" y="2956618"/>
            <a:ext cx="8876644" cy="3114579"/>
            <a:chOff x="1747814" y="3135087"/>
            <a:chExt cx="8876644" cy="3114579"/>
          </a:xfrm>
        </p:grpSpPr>
        <p:pic>
          <p:nvPicPr>
            <p:cNvPr id="6" name="図 5" descr="アイコン, QR コード&#10;&#10;自動的に生成された説明">
              <a:extLst>
                <a:ext uri="{FF2B5EF4-FFF2-40B4-BE49-F238E27FC236}">
                  <a16:creationId xmlns:a16="http://schemas.microsoft.com/office/drawing/2014/main" id="{22844DBF-590A-E8B6-F759-57FF487EFA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31572" y="4939539"/>
              <a:ext cx="414966" cy="414966"/>
            </a:xfrm>
            <a:prstGeom prst="rect">
              <a:avLst/>
            </a:prstGeom>
          </p:spPr>
        </p:pic>
        <p:pic>
          <p:nvPicPr>
            <p:cNvPr id="8" name="図 7" descr="記号, ストリート, プレート, バス が含まれている画像&#10;&#10;自動的に生成された説明">
              <a:extLst>
                <a:ext uri="{FF2B5EF4-FFF2-40B4-BE49-F238E27FC236}">
                  <a16:creationId xmlns:a16="http://schemas.microsoft.com/office/drawing/2014/main" id="{61CDE53D-E403-7566-88E4-B93A704C33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31572" y="4282241"/>
              <a:ext cx="414966" cy="414966"/>
            </a:xfrm>
            <a:prstGeom prst="rect">
              <a:avLst/>
            </a:prstGeom>
          </p:spPr>
        </p:pic>
        <p:pic>
          <p:nvPicPr>
            <p:cNvPr id="10" name="図 9" descr="黒い背景に白い文字がある&#10;&#10;中程度の精度で自動的に生成された説明">
              <a:extLst>
                <a:ext uri="{FF2B5EF4-FFF2-40B4-BE49-F238E27FC236}">
                  <a16:creationId xmlns:a16="http://schemas.microsoft.com/office/drawing/2014/main" id="{4028B10D-21EF-6527-FF29-48CB080DC0A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31572" y="3624943"/>
              <a:ext cx="414966" cy="414966"/>
            </a:xfrm>
            <a:prstGeom prst="rect">
              <a:avLst/>
            </a:prstGeom>
          </p:spPr>
        </p:pic>
        <p:sp>
          <p:nvSpPr>
            <p:cNvPr id="11" name="フローチャート: 磁気ディスク 10">
              <a:extLst>
                <a:ext uri="{FF2B5EF4-FFF2-40B4-BE49-F238E27FC236}">
                  <a16:creationId xmlns:a16="http://schemas.microsoft.com/office/drawing/2014/main" id="{92BFCD93-F981-9089-F634-CE98E5B4A402}"/>
                </a:ext>
              </a:extLst>
            </p:cNvPr>
            <p:cNvSpPr/>
            <p:nvPr/>
          </p:nvSpPr>
          <p:spPr>
            <a:xfrm>
              <a:off x="3702453" y="4039909"/>
              <a:ext cx="805543" cy="864781"/>
            </a:xfrm>
            <a:prstGeom prst="flowChartMagneticDisk">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 name="フローチャート: 磁気ディスク 13">
              <a:extLst>
                <a:ext uri="{FF2B5EF4-FFF2-40B4-BE49-F238E27FC236}">
                  <a16:creationId xmlns:a16="http://schemas.microsoft.com/office/drawing/2014/main" id="{A0779649-AC92-9110-B33B-72F5FFE73A06}"/>
                </a:ext>
              </a:extLst>
            </p:cNvPr>
            <p:cNvSpPr/>
            <p:nvPr/>
          </p:nvSpPr>
          <p:spPr>
            <a:xfrm>
              <a:off x="5563911" y="4607057"/>
              <a:ext cx="805543" cy="297633"/>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5" name="フローチャート: 磁気ディスク 14">
              <a:extLst>
                <a:ext uri="{FF2B5EF4-FFF2-40B4-BE49-F238E27FC236}">
                  <a16:creationId xmlns:a16="http://schemas.microsoft.com/office/drawing/2014/main" id="{0D3F4F2B-6EBB-EC13-44F6-A743E688425D}"/>
                </a:ext>
              </a:extLst>
            </p:cNvPr>
            <p:cNvSpPr/>
            <p:nvPr/>
          </p:nvSpPr>
          <p:spPr>
            <a:xfrm>
              <a:off x="5563911" y="4324615"/>
              <a:ext cx="805543" cy="297633"/>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 name="フローチャート: 磁気ディスク 15">
              <a:extLst>
                <a:ext uri="{FF2B5EF4-FFF2-40B4-BE49-F238E27FC236}">
                  <a16:creationId xmlns:a16="http://schemas.microsoft.com/office/drawing/2014/main" id="{21E9824A-A357-DB33-9433-23E62838B844}"/>
                </a:ext>
              </a:extLst>
            </p:cNvPr>
            <p:cNvSpPr/>
            <p:nvPr/>
          </p:nvSpPr>
          <p:spPr>
            <a:xfrm>
              <a:off x="5563911" y="4042173"/>
              <a:ext cx="805543" cy="297633"/>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7" name="フローチャート: 磁気ディスク 16">
              <a:extLst>
                <a:ext uri="{FF2B5EF4-FFF2-40B4-BE49-F238E27FC236}">
                  <a16:creationId xmlns:a16="http://schemas.microsoft.com/office/drawing/2014/main" id="{ACBFDEA9-061C-EECC-BBFE-5E51EBEC74A8}"/>
                </a:ext>
              </a:extLst>
            </p:cNvPr>
            <p:cNvSpPr/>
            <p:nvPr/>
          </p:nvSpPr>
          <p:spPr>
            <a:xfrm>
              <a:off x="7425369" y="5056872"/>
              <a:ext cx="805543" cy="297633"/>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8" name="フローチャート: 磁気ディスク 17">
              <a:extLst>
                <a:ext uri="{FF2B5EF4-FFF2-40B4-BE49-F238E27FC236}">
                  <a16:creationId xmlns:a16="http://schemas.microsoft.com/office/drawing/2014/main" id="{7A81BCE9-0554-29B7-6948-53454F599D46}"/>
                </a:ext>
              </a:extLst>
            </p:cNvPr>
            <p:cNvSpPr/>
            <p:nvPr/>
          </p:nvSpPr>
          <p:spPr>
            <a:xfrm>
              <a:off x="7425369" y="4324615"/>
              <a:ext cx="805543" cy="297633"/>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9" name="フローチャート: 磁気ディスク 18">
              <a:extLst>
                <a:ext uri="{FF2B5EF4-FFF2-40B4-BE49-F238E27FC236}">
                  <a16:creationId xmlns:a16="http://schemas.microsoft.com/office/drawing/2014/main" id="{0F312F66-4514-1D27-6256-673CF21A9368}"/>
                </a:ext>
              </a:extLst>
            </p:cNvPr>
            <p:cNvSpPr/>
            <p:nvPr/>
          </p:nvSpPr>
          <p:spPr>
            <a:xfrm>
              <a:off x="7425369" y="3592358"/>
              <a:ext cx="805543" cy="297633"/>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pic>
          <p:nvPicPr>
            <p:cNvPr id="25" name="図 24" descr="図形 が含まれている画像&#10;&#10;自動的に生成された説明">
              <a:extLst>
                <a:ext uri="{FF2B5EF4-FFF2-40B4-BE49-F238E27FC236}">
                  <a16:creationId xmlns:a16="http://schemas.microsoft.com/office/drawing/2014/main" id="{30ADADB2-E829-9A81-38D6-E29DFB801AE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463083" y="3589791"/>
              <a:ext cx="435432" cy="435430"/>
            </a:xfrm>
            <a:prstGeom prst="rect">
              <a:avLst/>
            </a:prstGeom>
          </p:spPr>
        </p:pic>
        <p:pic>
          <p:nvPicPr>
            <p:cNvPr id="27" name="図 26" descr="アイコン&#10;&#10;自動的に生成された説明">
              <a:extLst>
                <a:ext uri="{FF2B5EF4-FFF2-40B4-BE49-F238E27FC236}">
                  <a16:creationId xmlns:a16="http://schemas.microsoft.com/office/drawing/2014/main" id="{087DFFB4-0D93-D361-388C-835BF642D65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78961" y="4271309"/>
              <a:ext cx="435432" cy="435430"/>
            </a:xfrm>
            <a:prstGeom prst="rect">
              <a:avLst/>
            </a:prstGeom>
          </p:spPr>
        </p:pic>
        <p:pic>
          <p:nvPicPr>
            <p:cNvPr id="29" name="図 28" descr="ロゴ, アイコン&#10;&#10;自動的に生成された説明">
              <a:extLst>
                <a:ext uri="{FF2B5EF4-FFF2-40B4-BE49-F238E27FC236}">
                  <a16:creationId xmlns:a16="http://schemas.microsoft.com/office/drawing/2014/main" id="{5E2AD123-4F4B-3E46-EB16-BCCD48A1352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98236" y="4948717"/>
              <a:ext cx="435432" cy="435430"/>
            </a:xfrm>
            <a:prstGeom prst="rect">
              <a:avLst/>
            </a:prstGeom>
          </p:spPr>
        </p:pic>
        <p:cxnSp>
          <p:nvCxnSpPr>
            <p:cNvPr id="31" name="直線矢印コネクタ 30">
              <a:extLst>
                <a:ext uri="{FF2B5EF4-FFF2-40B4-BE49-F238E27FC236}">
                  <a16:creationId xmlns:a16="http://schemas.microsoft.com/office/drawing/2014/main" id="{A8183F14-94D0-BAD5-E0CF-0B10AB7B339D}"/>
                </a:ext>
              </a:extLst>
            </p:cNvPr>
            <p:cNvCxnSpPr/>
            <p:nvPr/>
          </p:nvCxnSpPr>
          <p:spPr>
            <a:xfrm>
              <a:off x="8479972" y="3701143"/>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2" name="直線矢印コネクタ 31">
              <a:extLst>
                <a:ext uri="{FF2B5EF4-FFF2-40B4-BE49-F238E27FC236}">
                  <a16:creationId xmlns:a16="http://schemas.microsoft.com/office/drawing/2014/main" id="{FAF4EB2C-A306-F52E-839F-D6C2858CC763}"/>
                </a:ext>
              </a:extLst>
            </p:cNvPr>
            <p:cNvCxnSpPr/>
            <p:nvPr/>
          </p:nvCxnSpPr>
          <p:spPr>
            <a:xfrm>
              <a:off x="8479972" y="4495800"/>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3" name="直線矢印コネクタ 32">
              <a:extLst>
                <a:ext uri="{FF2B5EF4-FFF2-40B4-BE49-F238E27FC236}">
                  <a16:creationId xmlns:a16="http://schemas.microsoft.com/office/drawing/2014/main" id="{C7BB49E4-F931-3E08-AB2C-3C08788C6787}"/>
                </a:ext>
              </a:extLst>
            </p:cNvPr>
            <p:cNvCxnSpPr/>
            <p:nvPr/>
          </p:nvCxnSpPr>
          <p:spPr>
            <a:xfrm>
              <a:off x="8479972" y="5236028"/>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4" name="直線矢印コネクタ 33">
              <a:extLst>
                <a:ext uri="{FF2B5EF4-FFF2-40B4-BE49-F238E27FC236}">
                  <a16:creationId xmlns:a16="http://schemas.microsoft.com/office/drawing/2014/main" id="{F0ED4901-88FA-02B7-22A4-E61243E3D382}"/>
                </a:ext>
              </a:extLst>
            </p:cNvPr>
            <p:cNvCxnSpPr/>
            <p:nvPr/>
          </p:nvCxnSpPr>
          <p:spPr>
            <a:xfrm>
              <a:off x="6629401" y="4484913"/>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5" name="直線矢印コネクタ 34">
              <a:extLst>
                <a:ext uri="{FF2B5EF4-FFF2-40B4-BE49-F238E27FC236}">
                  <a16:creationId xmlns:a16="http://schemas.microsoft.com/office/drawing/2014/main" id="{2D5CB3B9-6D8F-1C1F-A632-454C357C2081}"/>
                </a:ext>
              </a:extLst>
            </p:cNvPr>
            <p:cNvCxnSpPr/>
            <p:nvPr/>
          </p:nvCxnSpPr>
          <p:spPr>
            <a:xfrm>
              <a:off x="4680858" y="4484913"/>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6" name="直線矢印コネクタ 35">
              <a:extLst>
                <a:ext uri="{FF2B5EF4-FFF2-40B4-BE49-F238E27FC236}">
                  <a16:creationId xmlns:a16="http://schemas.microsoft.com/office/drawing/2014/main" id="{04837E98-D232-D9C9-F86B-37D5CDF71C94}"/>
                </a:ext>
              </a:extLst>
            </p:cNvPr>
            <p:cNvCxnSpPr>
              <a:cxnSpLocks/>
            </p:cNvCxnSpPr>
            <p:nvPr/>
          </p:nvCxnSpPr>
          <p:spPr>
            <a:xfrm>
              <a:off x="2841173" y="4479713"/>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7" name="直線矢印コネクタ 36">
              <a:extLst>
                <a:ext uri="{FF2B5EF4-FFF2-40B4-BE49-F238E27FC236}">
                  <a16:creationId xmlns:a16="http://schemas.microsoft.com/office/drawing/2014/main" id="{44A17883-B88E-4A1A-4399-8888B53CEC9A}"/>
                </a:ext>
              </a:extLst>
            </p:cNvPr>
            <p:cNvCxnSpPr>
              <a:cxnSpLocks/>
            </p:cNvCxnSpPr>
            <p:nvPr/>
          </p:nvCxnSpPr>
          <p:spPr>
            <a:xfrm rot="1800000">
              <a:off x="2792317" y="4025220"/>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直線矢印コネクタ 38">
              <a:extLst>
                <a:ext uri="{FF2B5EF4-FFF2-40B4-BE49-F238E27FC236}">
                  <a16:creationId xmlns:a16="http://schemas.microsoft.com/office/drawing/2014/main" id="{A72458FA-7F06-7B5F-F2E6-CC7D4399DFDB}"/>
                </a:ext>
              </a:extLst>
            </p:cNvPr>
            <p:cNvCxnSpPr>
              <a:cxnSpLocks/>
            </p:cNvCxnSpPr>
            <p:nvPr/>
          </p:nvCxnSpPr>
          <p:spPr>
            <a:xfrm rot="-1800000">
              <a:off x="2792318" y="4934206"/>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0" name="直線矢印コネクタ 39">
              <a:extLst>
                <a:ext uri="{FF2B5EF4-FFF2-40B4-BE49-F238E27FC236}">
                  <a16:creationId xmlns:a16="http://schemas.microsoft.com/office/drawing/2014/main" id="{BEA32D1F-734B-269C-4960-9C534622FD12}"/>
                </a:ext>
              </a:extLst>
            </p:cNvPr>
            <p:cNvCxnSpPr>
              <a:cxnSpLocks/>
            </p:cNvCxnSpPr>
            <p:nvPr/>
          </p:nvCxnSpPr>
          <p:spPr>
            <a:xfrm rot="-1800000">
              <a:off x="6590244" y="4025220"/>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1" name="直線矢印コネクタ 40">
              <a:extLst>
                <a:ext uri="{FF2B5EF4-FFF2-40B4-BE49-F238E27FC236}">
                  <a16:creationId xmlns:a16="http://schemas.microsoft.com/office/drawing/2014/main" id="{71FFBEEE-5245-043C-A07B-FE14153514FF}"/>
                </a:ext>
              </a:extLst>
            </p:cNvPr>
            <p:cNvCxnSpPr>
              <a:cxnSpLocks/>
            </p:cNvCxnSpPr>
            <p:nvPr/>
          </p:nvCxnSpPr>
          <p:spPr>
            <a:xfrm rot="1800000">
              <a:off x="6590245" y="4934206"/>
              <a:ext cx="7293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テキスト ボックス 41">
              <a:extLst>
                <a:ext uri="{FF2B5EF4-FFF2-40B4-BE49-F238E27FC236}">
                  <a16:creationId xmlns:a16="http://schemas.microsoft.com/office/drawing/2014/main" id="{3C81D4FD-40E6-60DB-40D9-F648E42A7969}"/>
                </a:ext>
              </a:extLst>
            </p:cNvPr>
            <p:cNvSpPr txBox="1"/>
            <p:nvPr/>
          </p:nvSpPr>
          <p:spPr>
            <a:xfrm>
              <a:off x="7136899" y="5398851"/>
              <a:ext cx="1382482" cy="338554"/>
            </a:xfrm>
            <a:prstGeom prst="rect">
              <a:avLst/>
            </a:prstGeom>
            <a:noFill/>
          </p:spPr>
          <p:txBody>
            <a:bodyPr wrap="square" rtlCol="0">
              <a:spAutoFit/>
            </a:bodyPr>
            <a:lstStyle/>
            <a:p>
              <a:pPr algn="ctr"/>
              <a:r>
                <a:rPr lang="ja-JP" altLang="en-US" sz="1600" dirty="0"/>
                <a:t>データマート</a:t>
              </a:r>
              <a:endParaRPr kumimoji="1" lang="ja-JP" altLang="en-US" sz="1600" dirty="0"/>
            </a:p>
          </p:txBody>
        </p:sp>
        <p:sp>
          <p:nvSpPr>
            <p:cNvPr id="43" name="テキスト ボックス 42">
              <a:extLst>
                <a:ext uri="{FF2B5EF4-FFF2-40B4-BE49-F238E27FC236}">
                  <a16:creationId xmlns:a16="http://schemas.microsoft.com/office/drawing/2014/main" id="{E0198F7C-6BF7-9EAC-6CAC-432227961A9E}"/>
                </a:ext>
              </a:extLst>
            </p:cNvPr>
            <p:cNvSpPr txBox="1"/>
            <p:nvPr/>
          </p:nvSpPr>
          <p:spPr>
            <a:xfrm>
              <a:off x="7136899" y="4634651"/>
              <a:ext cx="1382482" cy="338554"/>
            </a:xfrm>
            <a:prstGeom prst="rect">
              <a:avLst/>
            </a:prstGeom>
            <a:noFill/>
          </p:spPr>
          <p:txBody>
            <a:bodyPr wrap="square" rtlCol="0">
              <a:spAutoFit/>
            </a:bodyPr>
            <a:lstStyle/>
            <a:p>
              <a:pPr algn="ctr"/>
              <a:r>
                <a:rPr lang="ja-JP" altLang="en-US" sz="1600" dirty="0"/>
                <a:t>データマート</a:t>
              </a:r>
              <a:endParaRPr kumimoji="1" lang="ja-JP" altLang="en-US" sz="1600" dirty="0"/>
            </a:p>
          </p:txBody>
        </p:sp>
        <p:sp>
          <p:nvSpPr>
            <p:cNvPr id="44" name="テキスト ボックス 43">
              <a:extLst>
                <a:ext uri="{FF2B5EF4-FFF2-40B4-BE49-F238E27FC236}">
                  <a16:creationId xmlns:a16="http://schemas.microsoft.com/office/drawing/2014/main" id="{8EBEAA03-A8CA-FAFB-D1A8-5625E38F056D}"/>
                </a:ext>
              </a:extLst>
            </p:cNvPr>
            <p:cNvSpPr txBox="1"/>
            <p:nvPr/>
          </p:nvSpPr>
          <p:spPr>
            <a:xfrm>
              <a:off x="7136899" y="3894423"/>
              <a:ext cx="1382482" cy="338554"/>
            </a:xfrm>
            <a:prstGeom prst="rect">
              <a:avLst/>
            </a:prstGeom>
            <a:noFill/>
          </p:spPr>
          <p:txBody>
            <a:bodyPr wrap="square" rtlCol="0">
              <a:spAutoFit/>
            </a:bodyPr>
            <a:lstStyle/>
            <a:p>
              <a:pPr algn="ctr"/>
              <a:r>
                <a:rPr lang="ja-JP" altLang="en-US" sz="1600" dirty="0"/>
                <a:t>データマート</a:t>
              </a:r>
              <a:endParaRPr kumimoji="1" lang="ja-JP" altLang="en-US" sz="1600" dirty="0"/>
            </a:p>
          </p:txBody>
        </p:sp>
        <p:sp>
          <p:nvSpPr>
            <p:cNvPr id="45" name="テキスト ボックス 44">
              <a:extLst>
                <a:ext uri="{FF2B5EF4-FFF2-40B4-BE49-F238E27FC236}">
                  <a16:creationId xmlns:a16="http://schemas.microsoft.com/office/drawing/2014/main" id="{B8E32EA0-470D-6C42-5BA6-51FE02A0ECEC}"/>
                </a:ext>
              </a:extLst>
            </p:cNvPr>
            <p:cNvSpPr txBox="1"/>
            <p:nvPr/>
          </p:nvSpPr>
          <p:spPr>
            <a:xfrm>
              <a:off x="5275441" y="4997155"/>
              <a:ext cx="1382482" cy="338554"/>
            </a:xfrm>
            <a:prstGeom prst="rect">
              <a:avLst/>
            </a:prstGeom>
            <a:noFill/>
          </p:spPr>
          <p:txBody>
            <a:bodyPr wrap="square" rtlCol="0">
              <a:spAutoFit/>
            </a:bodyPr>
            <a:lstStyle/>
            <a:p>
              <a:pPr algn="ctr"/>
              <a:r>
                <a:rPr lang="ja-JP" altLang="en-US" sz="1600" dirty="0"/>
                <a:t>ストレージ</a:t>
              </a:r>
              <a:endParaRPr kumimoji="1" lang="ja-JP" altLang="en-US" sz="1600" dirty="0"/>
            </a:p>
          </p:txBody>
        </p:sp>
        <p:sp>
          <p:nvSpPr>
            <p:cNvPr id="46" name="テキスト ボックス 45">
              <a:extLst>
                <a:ext uri="{FF2B5EF4-FFF2-40B4-BE49-F238E27FC236}">
                  <a16:creationId xmlns:a16="http://schemas.microsoft.com/office/drawing/2014/main" id="{9858E5C1-1988-CFA7-35DF-74ACBE721AA4}"/>
                </a:ext>
              </a:extLst>
            </p:cNvPr>
            <p:cNvSpPr txBox="1"/>
            <p:nvPr/>
          </p:nvSpPr>
          <p:spPr>
            <a:xfrm>
              <a:off x="3413984" y="4997155"/>
              <a:ext cx="1382482" cy="338554"/>
            </a:xfrm>
            <a:prstGeom prst="rect">
              <a:avLst/>
            </a:prstGeom>
            <a:noFill/>
          </p:spPr>
          <p:txBody>
            <a:bodyPr wrap="square" rtlCol="0">
              <a:spAutoFit/>
            </a:bodyPr>
            <a:lstStyle/>
            <a:p>
              <a:pPr algn="ctr"/>
              <a:r>
                <a:rPr lang="ja-JP" altLang="en-US" sz="1600" dirty="0"/>
                <a:t>データレイク</a:t>
              </a:r>
              <a:endParaRPr kumimoji="1" lang="ja-JP" altLang="en-US" sz="1600" dirty="0"/>
            </a:p>
          </p:txBody>
        </p:sp>
        <p:sp>
          <p:nvSpPr>
            <p:cNvPr id="47" name="テキスト ボックス 46">
              <a:extLst>
                <a:ext uri="{FF2B5EF4-FFF2-40B4-BE49-F238E27FC236}">
                  <a16:creationId xmlns:a16="http://schemas.microsoft.com/office/drawing/2014/main" id="{5E75CD90-1D37-240C-86F4-CF392BE84AB8}"/>
                </a:ext>
              </a:extLst>
            </p:cNvPr>
            <p:cNvSpPr txBox="1"/>
            <p:nvPr/>
          </p:nvSpPr>
          <p:spPr>
            <a:xfrm>
              <a:off x="1747814" y="5552679"/>
              <a:ext cx="1382482" cy="338554"/>
            </a:xfrm>
            <a:prstGeom prst="rect">
              <a:avLst/>
            </a:prstGeom>
            <a:noFill/>
          </p:spPr>
          <p:txBody>
            <a:bodyPr wrap="square" rtlCol="0">
              <a:spAutoFit/>
            </a:bodyPr>
            <a:lstStyle/>
            <a:p>
              <a:pPr algn="ctr"/>
              <a:r>
                <a:rPr lang="ja-JP" altLang="en-US" sz="1600" dirty="0"/>
                <a:t>データ</a:t>
              </a:r>
              <a:endParaRPr kumimoji="1" lang="ja-JP" altLang="en-US" sz="1600" dirty="0"/>
            </a:p>
          </p:txBody>
        </p:sp>
        <p:sp>
          <p:nvSpPr>
            <p:cNvPr id="48" name="テキスト ボックス 47">
              <a:extLst>
                <a:ext uri="{FF2B5EF4-FFF2-40B4-BE49-F238E27FC236}">
                  <a16:creationId xmlns:a16="http://schemas.microsoft.com/office/drawing/2014/main" id="{68A8E069-3B41-A1E9-B691-799D6415D1B1}"/>
                </a:ext>
              </a:extLst>
            </p:cNvPr>
            <p:cNvSpPr txBox="1"/>
            <p:nvPr/>
          </p:nvSpPr>
          <p:spPr>
            <a:xfrm>
              <a:off x="8737140" y="5552679"/>
              <a:ext cx="1887318" cy="338554"/>
            </a:xfrm>
            <a:prstGeom prst="rect">
              <a:avLst/>
            </a:prstGeom>
            <a:noFill/>
          </p:spPr>
          <p:txBody>
            <a:bodyPr wrap="square" rtlCol="0">
              <a:spAutoFit/>
            </a:bodyPr>
            <a:lstStyle/>
            <a:p>
              <a:pPr algn="ctr"/>
              <a:r>
                <a:rPr lang="ja-JP" altLang="en-US" sz="1600" dirty="0"/>
                <a:t>可視化した結果</a:t>
              </a:r>
              <a:endParaRPr kumimoji="1" lang="ja-JP" altLang="en-US" sz="1600" dirty="0"/>
            </a:p>
          </p:txBody>
        </p:sp>
        <p:sp>
          <p:nvSpPr>
            <p:cNvPr id="49" name="正方形/長方形 48">
              <a:extLst>
                <a:ext uri="{FF2B5EF4-FFF2-40B4-BE49-F238E27FC236}">
                  <a16:creationId xmlns:a16="http://schemas.microsoft.com/office/drawing/2014/main" id="{7D0705F6-7205-A532-F96A-B985C9E2B634}"/>
                </a:ext>
              </a:extLst>
            </p:cNvPr>
            <p:cNvSpPr/>
            <p:nvPr/>
          </p:nvSpPr>
          <p:spPr>
            <a:xfrm>
              <a:off x="5275441" y="3135087"/>
              <a:ext cx="3563760" cy="2756146"/>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dirty="0"/>
            </a:p>
          </p:txBody>
        </p:sp>
        <p:sp>
          <p:nvSpPr>
            <p:cNvPr id="50" name="テキスト ボックス 49">
              <a:extLst>
                <a:ext uri="{FF2B5EF4-FFF2-40B4-BE49-F238E27FC236}">
                  <a16:creationId xmlns:a16="http://schemas.microsoft.com/office/drawing/2014/main" id="{6A71B102-9FAD-2488-2F6A-A9EF5D139C68}"/>
                </a:ext>
              </a:extLst>
            </p:cNvPr>
            <p:cNvSpPr txBox="1"/>
            <p:nvPr/>
          </p:nvSpPr>
          <p:spPr>
            <a:xfrm>
              <a:off x="5529944" y="5911112"/>
              <a:ext cx="2950028" cy="338554"/>
            </a:xfrm>
            <a:prstGeom prst="rect">
              <a:avLst/>
            </a:prstGeom>
            <a:noFill/>
          </p:spPr>
          <p:txBody>
            <a:bodyPr wrap="square" rtlCol="0">
              <a:spAutoFit/>
            </a:bodyPr>
            <a:lstStyle/>
            <a:p>
              <a:pPr algn="ctr"/>
              <a:r>
                <a:rPr lang="ja-JP" altLang="en-US" sz="1600" dirty="0"/>
                <a:t>データウェアハウス</a:t>
              </a:r>
              <a:endParaRPr kumimoji="1" lang="ja-JP" altLang="en-US" sz="1600" dirty="0"/>
            </a:p>
          </p:txBody>
        </p:sp>
      </p:grpSp>
    </p:spTree>
    <p:extLst>
      <p:ext uri="{BB962C8B-B14F-4D97-AF65-F5344CB8AC3E}">
        <p14:creationId xmlns:p14="http://schemas.microsoft.com/office/powerpoint/2010/main" val="10257957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データベースの応用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33</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4801314"/>
          </a:xfrm>
          <a:prstGeom prst="rect">
            <a:avLst/>
          </a:prstGeom>
          <a:noFill/>
        </p:spPr>
        <p:txBody>
          <a:bodyPr wrap="square" rtlCol="0">
            <a:spAutoFit/>
          </a:bodyPr>
          <a:lstStyle/>
          <a:p>
            <a:r>
              <a:rPr lang="ja-JP" altLang="en-US" b="1" dirty="0"/>
              <a:t>ビッグデータ</a:t>
            </a:r>
            <a:endParaRPr kumimoji="1" lang="en-US" altLang="ja-JP" b="1" dirty="0"/>
          </a:p>
          <a:p>
            <a:r>
              <a:rPr lang="ja-JP" altLang="en-US" dirty="0"/>
              <a:t>多種多様で高頻度に大量のデータのこと。</a:t>
            </a:r>
            <a:endParaRPr lang="en-US" altLang="ja-JP" dirty="0"/>
          </a:p>
          <a:p>
            <a:r>
              <a:rPr lang="ja-JP" altLang="en-US" dirty="0"/>
              <a:t>例えば、多くの利用者の一人ひとりの毎日のデータなどが手に入るならば、それはビッグデータといえる。</a:t>
            </a:r>
            <a:endParaRPr lang="en-US" altLang="ja-JP" dirty="0"/>
          </a:p>
          <a:p>
            <a:endParaRPr lang="en-US" altLang="ja-JP" dirty="0"/>
          </a:p>
          <a:p>
            <a:endParaRPr lang="en-US" altLang="ja-JP" dirty="0"/>
          </a:p>
          <a:p>
            <a:r>
              <a:rPr lang="en-US" altLang="ja-JP" dirty="0"/>
              <a:t>【</a:t>
            </a:r>
            <a:r>
              <a:rPr lang="ja-JP" altLang="en-US" dirty="0"/>
              <a:t>具体的な事例</a:t>
            </a:r>
            <a:r>
              <a:rPr lang="en-US" altLang="ja-JP" dirty="0"/>
              <a:t>】</a:t>
            </a:r>
          </a:p>
          <a:p>
            <a:pPr marL="285750" indent="-285750">
              <a:buFont typeface="Arial" panose="020B0604020202020204" pitchFamily="34" charset="0"/>
              <a:buChar char="•"/>
            </a:pPr>
            <a:r>
              <a:rPr lang="ja-JP" altLang="en-US" dirty="0"/>
              <a:t>ヤクルト（</a:t>
            </a:r>
            <a:r>
              <a:rPr lang="en-US" altLang="ja-JP" dirty="0"/>
              <a:t>URL</a:t>
            </a:r>
            <a:r>
              <a:rPr lang="ja-JP" altLang="en-US" dirty="0"/>
              <a:t>：　</a:t>
            </a:r>
            <a:r>
              <a:rPr lang="en-US" altLang="ja-JP" dirty="0"/>
              <a:t>https://www.yakult.vn/https://www.yakult.vn/</a:t>
            </a:r>
            <a:r>
              <a:rPr lang="ja-JP" altLang="en-US" dirty="0"/>
              <a:t>）</a:t>
            </a:r>
            <a:br>
              <a:rPr lang="en-US" altLang="ja-JP" dirty="0"/>
            </a:br>
            <a:r>
              <a:rPr lang="ja-JP" altLang="en-US" dirty="0"/>
              <a:t>ビッグデータの活用の一つは、消費者の傾向調べることである。買った人の年齢、性別などのデータを集め、どのような人が多く買っているのかを調べることを行う。また、一年を通じて、消費者が多く買う時期を調べて仕入れや在庫の管理なども行う。このような調査にビッグデータが使われる。</a:t>
            </a:r>
            <a:br>
              <a:rPr lang="en-US" altLang="ja-JP" dirty="0"/>
            </a:br>
            <a:r>
              <a:rPr lang="ja-JP" altLang="en-US" dirty="0"/>
              <a:t>ヤクルトは、ビッグデータを使った分析によって</a:t>
            </a:r>
            <a:r>
              <a:rPr lang="en-US" altLang="ja-JP" dirty="0"/>
              <a:t>15</a:t>
            </a:r>
            <a:r>
              <a:rPr lang="ja-JP" altLang="en-US" dirty="0"/>
              <a:t>～</a:t>
            </a:r>
            <a:r>
              <a:rPr lang="en-US" altLang="ja-JP" dirty="0"/>
              <a:t>20%</a:t>
            </a:r>
            <a:r>
              <a:rPr lang="ja-JP" altLang="en-US" dirty="0"/>
              <a:t>の売上増加を達成した。</a:t>
            </a:r>
            <a:endParaRPr lang="en-US" altLang="ja-JP" dirty="0"/>
          </a:p>
          <a:p>
            <a:endParaRPr lang="en-US" altLang="ja-JP" dirty="0"/>
          </a:p>
          <a:p>
            <a:pPr marL="285750" indent="-285750">
              <a:buFont typeface="Arial" panose="020B0604020202020204" pitchFamily="34" charset="0"/>
              <a:buChar char="•"/>
            </a:pPr>
            <a:r>
              <a:rPr lang="ja-JP" altLang="en-US" dirty="0"/>
              <a:t>ホンダ（</a:t>
            </a:r>
            <a:r>
              <a:rPr lang="en-US" altLang="ja-JP" dirty="0"/>
              <a:t>URL</a:t>
            </a:r>
            <a:r>
              <a:rPr lang="ja-JP" altLang="en-US" dirty="0"/>
              <a:t>：</a:t>
            </a:r>
            <a:r>
              <a:rPr lang="en-US" altLang="ja-JP" dirty="0"/>
              <a:t>https://www.honda.com.vn</a:t>
            </a:r>
            <a:r>
              <a:rPr lang="ja-JP" altLang="en-US" dirty="0"/>
              <a:t>）</a:t>
            </a:r>
            <a:br>
              <a:rPr lang="en-US" altLang="ja-JP" dirty="0"/>
            </a:br>
            <a:r>
              <a:rPr lang="ja-JP" altLang="en-US" dirty="0"/>
              <a:t>自動車業界では、自動運転、故障の検知、交通状況の把握、自動車保険の設定などにビッグデータが使われている。道路の通行実績の情報を地図に表示するシステムでは、利用する人の走行を支援することができ、日本では</a:t>
            </a:r>
            <a:r>
              <a:rPr lang="en-US" altLang="ja-JP" dirty="0"/>
              <a:t>2011</a:t>
            </a:r>
            <a:r>
              <a:rPr lang="ja-JP" altLang="en-US" dirty="0"/>
              <a:t>年の東日本大震災でも活用された。</a:t>
            </a:r>
            <a:endParaRPr lang="en-US" altLang="ja-JP" dirty="0"/>
          </a:p>
          <a:p>
            <a:endParaRPr lang="en-US" altLang="ja-JP" dirty="0"/>
          </a:p>
        </p:txBody>
      </p:sp>
    </p:spTree>
    <p:extLst>
      <p:ext uri="{BB962C8B-B14F-4D97-AF65-F5344CB8AC3E}">
        <p14:creationId xmlns:p14="http://schemas.microsoft.com/office/powerpoint/2010/main" val="38238590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データベースの応用</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34</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2308324"/>
          </a:xfrm>
          <a:prstGeom prst="rect">
            <a:avLst/>
          </a:prstGeom>
          <a:noFill/>
        </p:spPr>
        <p:txBody>
          <a:bodyPr wrap="square" rtlCol="0">
            <a:spAutoFit/>
          </a:bodyPr>
          <a:lstStyle/>
          <a:p>
            <a:r>
              <a:rPr lang="ja-JP" altLang="en-US" b="1" dirty="0"/>
              <a:t>データ資源の管理</a:t>
            </a:r>
            <a:endParaRPr kumimoji="1" lang="en-US" altLang="ja-JP" b="1" dirty="0"/>
          </a:p>
          <a:p>
            <a:pPr marL="285750" indent="-285750">
              <a:buFont typeface="Arial" panose="020B0604020202020204" pitchFamily="34" charset="0"/>
              <a:buChar char="•"/>
            </a:pPr>
            <a:r>
              <a:rPr lang="ja-JP" altLang="en-US" dirty="0"/>
              <a:t>リポジトリ</a:t>
            </a:r>
            <a:br>
              <a:rPr lang="en-US" altLang="ja-JP" dirty="0"/>
            </a:br>
            <a:r>
              <a:rPr lang="ja-JP" altLang="en-US" dirty="0"/>
              <a:t>ソフトウェアの開発や保守などで、ファイルやプログラム、設定情報などを保管するデータベースのこと。</a:t>
            </a:r>
            <a:br>
              <a:rPr lang="en-US" altLang="ja-JP" dirty="0"/>
            </a:br>
            <a:r>
              <a:rPr lang="en-US" altLang="ja-JP" dirty="0"/>
              <a:t>Git</a:t>
            </a:r>
            <a:r>
              <a:rPr lang="ja-JP" altLang="en-US" dirty="0"/>
              <a:t>や</a:t>
            </a:r>
            <a:r>
              <a:rPr lang="en-US" altLang="ja-JP" dirty="0"/>
              <a:t>SVN</a:t>
            </a:r>
            <a:r>
              <a:rPr lang="ja-JP" altLang="en-US" dirty="0"/>
              <a:t>などが知られている。</a:t>
            </a:r>
            <a:endParaRPr lang="en-US" altLang="ja-JP" dirty="0"/>
          </a:p>
          <a:p>
            <a:endParaRPr lang="en-US" altLang="ja-JP" dirty="0"/>
          </a:p>
          <a:p>
            <a:pPr marL="285750" indent="-285750">
              <a:buFont typeface="Arial" panose="020B0604020202020204" pitchFamily="34" charset="0"/>
              <a:buChar char="•"/>
            </a:pPr>
            <a:r>
              <a:rPr lang="ja-JP" altLang="en-US" dirty="0"/>
              <a:t>データディクショナリ</a:t>
            </a:r>
            <a:br>
              <a:rPr lang="en-US" altLang="ja-JP" dirty="0"/>
            </a:br>
            <a:r>
              <a:rPr lang="ja-JP" altLang="en-US" dirty="0"/>
              <a:t>そのシステムで扱うデータの定義をまとめた一覧のこと</a:t>
            </a:r>
            <a:endParaRPr lang="en-US" altLang="ja-JP" dirty="0"/>
          </a:p>
          <a:p>
            <a:endParaRPr lang="en-US" altLang="ja-JP" dirty="0"/>
          </a:p>
        </p:txBody>
      </p:sp>
    </p:spTree>
    <p:extLst>
      <p:ext uri="{BB962C8B-B14F-4D97-AF65-F5344CB8AC3E}">
        <p14:creationId xmlns:p14="http://schemas.microsoft.com/office/powerpoint/2010/main" val="4036617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51462AA4-4631-21A1-D28A-6BE3892E3784}"/>
              </a:ext>
            </a:extLst>
          </p:cNvPr>
          <p:cNvSpPr/>
          <p:nvPr/>
        </p:nvSpPr>
        <p:spPr>
          <a:xfrm>
            <a:off x="4084320" y="3854830"/>
            <a:ext cx="862330" cy="22968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a:extLst>
              <a:ext uri="{FF2B5EF4-FFF2-40B4-BE49-F238E27FC236}">
                <a16:creationId xmlns:a16="http://schemas.microsoft.com/office/drawing/2014/main" id="{15D4B714-9C7A-262E-0DA8-CFCC13C3F1F3}"/>
              </a:ext>
            </a:extLst>
          </p:cNvPr>
          <p:cNvSpPr/>
          <p:nvPr/>
        </p:nvSpPr>
        <p:spPr>
          <a:xfrm>
            <a:off x="4187733" y="4073060"/>
            <a:ext cx="862330" cy="22968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6C9C9E34-F67D-15DD-4265-81CC010E1CA1}"/>
              </a:ext>
            </a:extLst>
          </p:cNvPr>
          <p:cNvSpPr/>
          <p:nvPr/>
        </p:nvSpPr>
        <p:spPr>
          <a:xfrm>
            <a:off x="3926835" y="4300298"/>
            <a:ext cx="1604015" cy="22968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a:extLst>
              <a:ext uri="{FF2B5EF4-FFF2-40B4-BE49-F238E27FC236}">
                <a16:creationId xmlns:a16="http://schemas.microsoft.com/office/drawing/2014/main" id="{33E04C21-E3D8-193D-501A-EF2A4130BF0E}"/>
              </a:ext>
            </a:extLst>
          </p:cNvPr>
          <p:cNvSpPr/>
          <p:nvPr/>
        </p:nvSpPr>
        <p:spPr>
          <a:xfrm>
            <a:off x="4356093" y="4498940"/>
            <a:ext cx="1107077" cy="22968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a:extLst>
              <a:ext uri="{FF2B5EF4-FFF2-40B4-BE49-F238E27FC236}">
                <a16:creationId xmlns:a16="http://schemas.microsoft.com/office/drawing/2014/main" id="{3569ED35-E090-C307-3DC7-4D307A7B0031}"/>
              </a:ext>
            </a:extLst>
          </p:cNvPr>
          <p:cNvSpPr/>
          <p:nvPr/>
        </p:nvSpPr>
        <p:spPr>
          <a:xfrm>
            <a:off x="4526087" y="4725837"/>
            <a:ext cx="1107077" cy="22968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id="{009BF64B-0B65-058F-F911-F41E19ED73AA}"/>
              </a:ext>
            </a:extLst>
          </p:cNvPr>
          <p:cNvSpPr/>
          <p:nvPr/>
        </p:nvSpPr>
        <p:spPr>
          <a:xfrm>
            <a:off x="4262841" y="4939511"/>
            <a:ext cx="862330" cy="22968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a:extLst>
              <a:ext uri="{FF2B5EF4-FFF2-40B4-BE49-F238E27FC236}">
                <a16:creationId xmlns:a16="http://schemas.microsoft.com/office/drawing/2014/main" id="{FC0DB6CE-EFB9-46B9-B691-5F8D988BD760}"/>
              </a:ext>
            </a:extLst>
          </p:cNvPr>
          <p:cNvSpPr/>
          <p:nvPr/>
        </p:nvSpPr>
        <p:spPr>
          <a:xfrm>
            <a:off x="4262841" y="5177466"/>
            <a:ext cx="862330" cy="22968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63A7F68B-BA32-1BF3-C2B8-BE940C224D06}"/>
              </a:ext>
            </a:extLst>
          </p:cNvPr>
          <p:cNvSpPr/>
          <p:nvPr/>
        </p:nvSpPr>
        <p:spPr>
          <a:xfrm>
            <a:off x="2977242" y="3854830"/>
            <a:ext cx="642258" cy="22968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74B0FDE6-0601-2574-CE9D-8561E4230310}"/>
              </a:ext>
            </a:extLst>
          </p:cNvPr>
          <p:cNvSpPr/>
          <p:nvPr/>
        </p:nvSpPr>
        <p:spPr>
          <a:xfrm>
            <a:off x="2977242" y="4084519"/>
            <a:ext cx="703218" cy="22968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0157D72C-7371-EBD5-56CD-5F27B9ECDDEA}"/>
              </a:ext>
            </a:extLst>
          </p:cNvPr>
          <p:cNvSpPr/>
          <p:nvPr/>
        </p:nvSpPr>
        <p:spPr>
          <a:xfrm>
            <a:off x="2977243" y="4288056"/>
            <a:ext cx="457200" cy="22968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E330FA07-E499-5F31-BC20-7608EC77927B}"/>
              </a:ext>
            </a:extLst>
          </p:cNvPr>
          <p:cNvSpPr/>
          <p:nvPr/>
        </p:nvSpPr>
        <p:spPr>
          <a:xfrm>
            <a:off x="2977242" y="4491593"/>
            <a:ext cx="870858" cy="22968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F2D8ADD1-7E47-BC9F-3E2F-E8B1C99527EC}"/>
              </a:ext>
            </a:extLst>
          </p:cNvPr>
          <p:cNvSpPr/>
          <p:nvPr/>
        </p:nvSpPr>
        <p:spPr>
          <a:xfrm>
            <a:off x="2977242" y="4709823"/>
            <a:ext cx="1107078" cy="22968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95D0C86F-F918-C30F-E6E6-10AEEA8A7AE9}"/>
              </a:ext>
            </a:extLst>
          </p:cNvPr>
          <p:cNvSpPr/>
          <p:nvPr/>
        </p:nvSpPr>
        <p:spPr>
          <a:xfrm>
            <a:off x="2977242" y="4939512"/>
            <a:ext cx="870858" cy="22968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EAB718F5-79B6-A33E-6020-486299D3A181}"/>
              </a:ext>
            </a:extLst>
          </p:cNvPr>
          <p:cNvSpPr/>
          <p:nvPr/>
        </p:nvSpPr>
        <p:spPr>
          <a:xfrm>
            <a:off x="2977242" y="5163616"/>
            <a:ext cx="779418" cy="22968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583E74ED-B5F8-7911-01BB-215DFAB7D231}"/>
              </a:ext>
            </a:extLst>
          </p:cNvPr>
          <p:cNvSpPr/>
          <p:nvPr/>
        </p:nvSpPr>
        <p:spPr>
          <a:xfrm>
            <a:off x="2362200" y="3235384"/>
            <a:ext cx="457200" cy="22968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4</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1754326"/>
          </a:xfrm>
          <a:prstGeom prst="rect">
            <a:avLst/>
          </a:prstGeom>
          <a:noFill/>
        </p:spPr>
        <p:txBody>
          <a:bodyPr wrap="square" rtlCol="0">
            <a:spAutoFit/>
          </a:bodyPr>
          <a:lstStyle/>
          <a:p>
            <a:r>
              <a:rPr lang="ja-JP" altLang="en-US" b="1" dirty="0"/>
              <a:t>スキーマ（</a:t>
            </a:r>
            <a:r>
              <a:rPr lang="en-US" altLang="ja-JP" b="1" dirty="0"/>
              <a:t>Schema</a:t>
            </a:r>
            <a:r>
              <a:rPr lang="ja-JP" altLang="en-US" b="1" dirty="0"/>
              <a:t>）</a:t>
            </a:r>
            <a:endParaRPr kumimoji="1" lang="en-US" altLang="ja-JP" b="1" dirty="0"/>
          </a:p>
          <a:p>
            <a:r>
              <a:rPr lang="ja-JP" altLang="en-US" dirty="0"/>
              <a:t>データベースにどのような種類のデータを、どのような構造で格納するかを定義したもの。</a:t>
            </a:r>
            <a:endParaRPr lang="en-US" altLang="ja-JP" dirty="0"/>
          </a:p>
          <a:p>
            <a:endParaRPr lang="en-US" altLang="ja-JP" dirty="0"/>
          </a:p>
          <a:p>
            <a:r>
              <a:rPr lang="en-US" altLang="ja-JP" dirty="0"/>
              <a:t>【</a:t>
            </a:r>
            <a:r>
              <a:rPr lang="ja-JP" altLang="en-US" dirty="0"/>
              <a:t>補足</a:t>
            </a:r>
            <a:r>
              <a:rPr lang="en-US" altLang="ja-JP" dirty="0"/>
              <a:t>】</a:t>
            </a:r>
          </a:p>
          <a:p>
            <a:r>
              <a:rPr lang="ja-JP" altLang="en-US" dirty="0"/>
              <a:t>スキーマはとても抽象的で説明が難しい概念だ。</a:t>
            </a:r>
            <a:r>
              <a:rPr lang="en-US" altLang="ja-JP" dirty="0"/>
              <a:t>Microsoft</a:t>
            </a:r>
            <a:r>
              <a:rPr lang="ja-JP" altLang="en-US" dirty="0"/>
              <a:t>社の</a:t>
            </a:r>
            <a:r>
              <a:rPr lang="en-US" altLang="ja-JP" dirty="0"/>
              <a:t>Access</a:t>
            </a:r>
            <a:r>
              <a:rPr lang="ja-JP" altLang="en-US" dirty="0"/>
              <a:t>ではスキーマの説明に以下の図を使って説明をしている。</a:t>
            </a:r>
            <a:endParaRPr lang="en-US" altLang="ja-JP" dirty="0"/>
          </a:p>
        </p:txBody>
      </p:sp>
      <p:sp>
        <p:nvSpPr>
          <p:cNvPr id="5" name="テキスト ボックス 4">
            <a:extLst>
              <a:ext uri="{FF2B5EF4-FFF2-40B4-BE49-F238E27FC236}">
                <a16:creationId xmlns:a16="http://schemas.microsoft.com/office/drawing/2014/main" id="{487B58CA-EF8F-2F5D-DB92-9EA621E4E222}"/>
              </a:ext>
            </a:extLst>
          </p:cNvPr>
          <p:cNvSpPr txBox="1"/>
          <p:nvPr/>
        </p:nvSpPr>
        <p:spPr>
          <a:xfrm>
            <a:off x="598714" y="3182044"/>
            <a:ext cx="6008912" cy="2893100"/>
          </a:xfrm>
          <a:prstGeom prst="rect">
            <a:avLst/>
          </a:prstGeom>
          <a:noFill/>
        </p:spPr>
        <p:txBody>
          <a:bodyPr wrap="square" rtlCol="0">
            <a:spAutoFit/>
          </a:bodyPr>
          <a:lstStyle/>
          <a:p>
            <a:r>
              <a:rPr lang="en-US" altLang="ja-JP" sz="1400" dirty="0">
                <a:latin typeface="Arial" panose="020B0604020202020204" pitchFamily="34" charset="0"/>
                <a:cs typeface="Arial" panose="020B0604020202020204" pitchFamily="34" charset="0"/>
              </a:rPr>
              <a:t>&lt;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 name="CAT"&gt;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xsd:complexType</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xsd:sequence</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 name="NAME" type="</a:t>
            </a:r>
            <a:r>
              <a:rPr lang="en-US" altLang="ja-JP" sz="1400" dirty="0" err="1">
                <a:latin typeface="Arial" panose="020B0604020202020204" pitchFamily="34" charset="0"/>
                <a:cs typeface="Arial" panose="020B0604020202020204" pitchFamily="34" charset="0"/>
              </a:rPr>
              <a:t>xsd:string</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 name="BREED" type="</a:t>
            </a:r>
            <a:r>
              <a:rPr lang="en-US" altLang="ja-JP" sz="1400" dirty="0" err="1">
                <a:latin typeface="Arial" panose="020B0604020202020204" pitchFamily="34" charset="0"/>
                <a:cs typeface="Arial" panose="020B0604020202020204" pitchFamily="34" charset="0"/>
              </a:rPr>
              <a:t>xsd:string</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 name="AGE" type="</a:t>
            </a:r>
            <a:r>
              <a:rPr lang="en-US" altLang="ja-JP" sz="1400" dirty="0" err="1">
                <a:latin typeface="Arial" panose="020B0604020202020204" pitchFamily="34" charset="0"/>
                <a:cs typeface="Arial" panose="020B0604020202020204" pitchFamily="34" charset="0"/>
              </a:rPr>
              <a:t>xsd:positiveInteger</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 name="ALTERED" type="</a:t>
            </a:r>
            <a:r>
              <a:rPr lang="en-US" altLang="ja-JP" sz="1400" dirty="0" err="1">
                <a:latin typeface="Arial" panose="020B0604020202020204" pitchFamily="34" charset="0"/>
                <a:cs typeface="Arial" panose="020B0604020202020204" pitchFamily="34" charset="0"/>
              </a:rPr>
              <a:t>xsd:boolean</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 name="DECLAWED" type="</a:t>
            </a:r>
            <a:r>
              <a:rPr lang="en-US" altLang="ja-JP" sz="1400" dirty="0" err="1">
                <a:latin typeface="Arial" panose="020B0604020202020204" pitchFamily="34" charset="0"/>
                <a:cs typeface="Arial" panose="020B0604020202020204" pitchFamily="34" charset="0"/>
              </a:rPr>
              <a:t>xsd:boolean</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 name="LICENSE" type="</a:t>
            </a:r>
            <a:r>
              <a:rPr lang="en-US" altLang="ja-JP" sz="1400" dirty="0" err="1">
                <a:latin typeface="Arial" panose="020B0604020202020204" pitchFamily="34" charset="0"/>
                <a:cs typeface="Arial" panose="020B0604020202020204" pitchFamily="34" charset="0"/>
              </a:rPr>
              <a:t>xsd:string</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 name="OWNER" type="</a:t>
            </a:r>
            <a:r>
              <a:rPr lang="en-US" altLang="ja-JP" sz="1400" dirty="0" err="1">
                <a:latin typeface="Arial" panose="020B0604020202020204" pitchFamily="34" charset="0"/>
                <a:cs typeface="Arial" panose="020B0604020202020204" pitchFamily="34" charset="0"/>
              </a:rPr>
              <a:t>xsd:string</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xsd:sequence</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    &lt;/</a:t>
            </a:r>
            <a:r>
              <a:rPr lang="en-US" altLang="ja-JP" sz="1400" dirty="0" err="1">
                <a:latin typeface="Arial" panose="020B0604020202020204" pitchFamily="34" charset="0"/>
                <a:cs typeface="Arial" panose="020B0604020202020204" pitchFamily="34" charset="0"/>
              </a:rPr>
              <a:t>xsd:complexType</a:t>
            </a:r>
            <a:r>
              <a:rPr lang="en-US" altLang="ja-JP" sz="1400" dirty="0">
                <a:latin typeface="Arial" panose="020B0604020202020204" pitchFamily="34" charset="0"/>
                <a:cs typeface="Arial" panose="020B0604020202020204" pitchFamily="34" charset="0"/>
              </a:rPr>
              <a:t>&gt; </a:t>
            </a:r>
          </a:p>
          <a:p>
            <a:r>
              <a:rPr lang="en-US" altLang="ja-JP" sz="1400" dirty="0">
                <a:latin typeface="Arial" panose="020B0604020202020204" pitchFamily="34" charset="0"/>
                <a:cs typeface="Arial" panose="020B0604020202020204" pitchFamily="34" charset="0"/>
              </a:rPr>
              <a:t>&lt;/</a:t>
            </a:r>
            <a:r>
              <a:rPr lang="en-US" altLang="ja-JP" sz="1400" dirty="0" err="1">
                <a:latin typeface="Arial" panose="020B0604020202020204" pitchFamily="34" charset="0"/>
                <a:cs typeface="Arial" panose="020B0604020202020204" pitchFamily="34" charset="0"/>
              </a:rPr>
              <a:t>xsd:element</a:t>
            </a:r>
            <a:r>
              <a:rPr lang="en-US" altLang="ja-JP" sz="1400" dirty="0">
                <a:latin typeface="Arial" panose="020B0604020202020204" pitchFamily="34" charset="0"/>
                <a:cs typeface="Arial" panose="020B0604020202020204" pitchFamily="34" charset="0"/>
              </a:rPr>
              <a:t>&gt; </a:t>
            </a:r>
            <a:endParaRPr kumimoji="1" lang="ja-JP" altLang="en-US" sz="1400" dirty="0">
              <a:latin typeface="Arial" panose="020B0604020202020204" pitchFamily="34" charset="0"/>
              <a:cs typeface="Arial" panose="020B0604020202020204" pitchFamily="34" charset="0"/>
            </a:endParaRPr>
          </a:p>
        </p:txBody>
      </p:sp>
      <p:sp>
        <p:nvSpPr>
          <p:cNvPr id="6" name="テキスト ボックス 5">
            <a:extLst>
              <a:ext uri="{FF2B5EF4-FFF2-40B4-BE49-F238E27FC236}">
                <a16:creationId xmlns:a16="http://schemas.microsoft.com/office/drawing/2014/main" id="{2D753A97-4AA2-FF86-7C9D-728446B3028D}"/>
              </a:ext>
            </a:extLst>
          </p:cNvPr>
          <p:cNvSpPr txBox="1"/>
          <p:nvPr/>
        </p:nvSpPr>
        <p:spPr>
          <a:xfrm>
            <a:off x="6074931" y="3182044"/>
            <a:ext cx="5725184" cy="2585323"/>
          </a:xfrm>
          <a:prstGeom prst="rect">
            <a:avLst/>
          </a:prstGeom>
          <a:noFill/>
        </p:spPr>
        <p:txBody>
          <a:bodyPr wrap="square" rtlCol="0">
            <a:spAutoFit/>
          </a:bodyPr>
          <a:lstStyle/>
          <a:p>
            <a:r>
              <a:rPr lang="ja-JP" altLang="en-US" dirty="0"/>
              <a:t>左の図について、細かい意味は知らなくても構わない。</a:t>
            </a:r>
            <a:endParaRPr lang="en-US" altLang="ja-JP" dirty="0"/>
          </a:p>
          <a:p>
            <a:r>
              <a:rPr lang="ja-JP" altLang="en-US" dirty="0"/>
              <a:t>“</a:t>
            </a:r>
            <a:r>
              <a:rPr lang="en-US" altLang="ja-JP" dirty="0"/>
              <a:t>CAT</a:t>
            </a:r>
            <a:r>
              <a:rPr lang="ja-JP" altLang="en-US" dirty="0"/>
              <a:t>”、“</a:t>
            </a:r>
            <a:r>
              <a:rPr lang="en-US" altLang="ja-JP" dirty="0"/>
              <a:t>NAME</a:t>
            </a:r>
            <a:r>
              <a:rPr lang="ja-JP" altLang="en-US" dirty="0"/>
              <a:t>”、“</a:t>
            </a:r>
            <a:r>
              <a:rPr lang="en-US" altLang="ja-JP" dirty="0"/>
              <a:t>AGE</a:t>
            </a:r>
            <a:r>
              <a:rPr lang="ja-JP" altLang="en-US" dirty="0"/>
              <a:t>”などのキーワードや、</a:t>
            </a:r>
            <a:endParaRPr lang="en-US" altLang="ja-JP" dirty="0"/>
          </a:p>
          <a:p>
            <a:r>
              <a:rPr lang="ja-JP" altLang="en-US" dirty="0"/>
              <a:t>“</a:t>
            </a:r>
            <a:r>
              <a:rPr lang="en-US" altLang="ja-JP" dirty="0"/>
              <a:t>string</a:t>
            </a:r>
            <a:r>
              <a:rPr lang="ja-JP" altLang="en-US" dirty="0"/>
              <a:t>”、“</a:t>
            </a:r>
            <a:r>
              <a:rPr lang="en-US" altLang="ja-JP" dirty="0" err="1"/>
              <a:t>boolean</a:t>
            </a:r>
            <a:r>
              <a:rPr lang="ja-JP" altLang="en-US" dirty="0"/>
              <a:t>”などの型に気付くだろうか。</a:t>
            </a:r>
            <a:endParaRPr lang="en-US" altLang="ja-JP" dirty="0"/>
          </a:p>
          <a:p>
            <a:r>
              <a:rPr lang="ja-JP" altLang="en-US" dirty="0"/>
              <a:t>これらは、スキーマで定義されるデータの意味や、そのデータがどのような型で保存されるのかを意味している。</a:t>
            </a:r>
            <a:endParaRPr lang="en-US" altLang="ja-JP" dirty="0"/>
          </a:p>
          <a:p>
            <a:endParaRPr lang="en-US" altLang="ja-JP" dirty="0"/>
          </a:p>
          <a:p>
            <a:r>
              <a:rPr lang="ja-JP" altLang="en-US" dirty="0"/>
              <a:t>型とは、“</a:t>
            </a:r>
            <a:r>
              <a:rPr lang="en-US" altLang="ja-JP" dirty="0"/>
              <a:t>string</a:t>
            </a:r>
            <a:r>
              <a:rPr lang="ja-JP" altLang="en-US" dirty="0"/>
              <a:t>”であれば文字列、“</a:t>
            </a:r>
            <a:r>
              <a:rPr lang="en-US" altLang="ja-JP" dirty="0" err="1"/>
              <a:t>boolean</a:t>
            </a:r>
            <a:r>
              <a:rPr lang="ja-JP" altLang="en-US" dirty="0"/>
              <a:t>”であれば</a:t>
            </a:r>
            <a:r>
              <a:rPr lang="en-US" altLang="ja-JP" dirty="0"/>
              <a:t>True/False</a:t>
            </a:r>
            <a:r>
              <a:rPr lang="ja-JP" altLang="en-US" dirty="0"/>
              <a:t>、“</a:t>
            </a:r>
            <a:r>
              <a:rPr lang="en-US" altLang="ja-JP" dirty="0" err="1"/>
              <a:t>positiveInteger</a:t>
            </a:r>
            <a:r>
              <a:rPr lang="ja-JP" altLang="en-US" dirty="0"/>
              <a:t>”であれば正の整数というデータのみ受け付ける、ということを意味する。</a:t>
            </a:r>
            <a:endParaRPr lang="en-US" altLang="ja-JP" dirty="0"/>
          </a:p>
        </p:txBody>
      </p:sp>
      <p:sp>
        <p:nvSpPr>
          <p:cNvPr id="22" name="テキスト ボックス 21">
            <a:extLst>
              <a:ext uri="{FF2B5EF4-FFF2-40B4-BE49-F238E27FC236}">
                <a16:creationId xmlns:a16="http://schemas.microsoft.com/office/drawing/2014/main" id="{D7D70634-DCDF-F9CE-0AF6-46278B55E33E}"/>
              </a:ext>
            </a:extLst>
          </p:cNvPr>
          <p:cNvSpPr txBox="1"/>
          <p:nvPr/>
        </p:nvSpPr>
        <p:spPr>
          <a:xfrm>
            <a:off x="625928" y="6088943"/>
            <a:ext cx="10961915" cy="646331"/>
          </a:xfrm>
          <a:prstGeom prst="rect">
            <a:avLst/>
          </a:prstGeom>
          <a:noFill/>
        </p:spPr>
        <p:txBody>
          <a:bodyPr wrap="square" rtlCol="0">
            <a:spAutoFit/>
          </a:bodyPr>
          <a:lstStyle/>
          <a:p>
            <a:r>
              <a:rPr lang="en-US" altLang="ja-JP" dirty="0"/>
              <a:t>【</a:t>
            </a:r>
            <a:r>
              <a:rPr lang="ja-JP" altLang="en-US" dirty="0"/>
              <a:t>質問</a:t>
            </a:r>
            <a:r>
              <a:rPr lang="en-US" altLang="ja-JP" dirty="0"/>
              <a:t>】</a:t>
            </a:r>
          </a:p>
          <a:p>
            <a:r>
              <a:rPr lang="ja-JP" altLang="en-US" dirty="0"/>
              <a:t>上で定義したスキーマは何を表しているだろうか？</a:t>
            </a:r>
            <a:endParaRPr lang="en-US" altLang="ja-JP" dirty="0"/>
          </a:p>
        </p:txBody>
      </p:sp>
    </p:spTree>
    <p:extLst>
      <p:ext uri="{BB962C8B-B14F-4D97-AF65-F5344CB8AC3E}">
        <p14:creationId xmlns:p14="http://schemas.microsoft.com/office/powerpoint/2010/main" val="41598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5</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646331"/>
          </a:xfrm>
          <a:prstGeom prst="rect">
            <a:avLst/>
          </a:prstGeom>
          <a:noFill/>
        </p:spPr>
        <p:txBody>
          <a:bodyPr wrap="square" rtlCol="0">
            <a:spAutoFit/>
          </a:bodyPr>
          <a:lstStyle/>
          <a:p>
            <a:r>
              <a:rPr lang="ja-JP" altLang="en-US" b="1" dirty="0"/>
              <a:t>概念スキーマ（</a:t>
            </a:r>
            <a:r>
              <a:rPr lang="en-US" altLang="ja-JP" b="1" dirty="0"/>
              <a:t>Conceptual Schema</a:t>
            </a:r>
            <a:r>
              <a:rPr lang="ja-JP" altLang="en-US" b="1" dirty="0"/>
              <a:t>）</a:t>
            </a:r>
            <a:endParaRPr kumimoji="1" lang="en-US" altLang="ja-JP" b="1" dirty="0"/>
          </a:p>
          <a:p>
            <a:r>
              <a:rPr lang="ja-JP" altLang="en-US" dirty="0"/>
              <a:t>先程の“</a:t>
            </a:r>
            <a:r>
              <a:rPr lang="en-US" altLang="ja-JP" dirty="0"/>
              <a:t>CAT</a:t>
            </a:r>
            <a:r>
              <a:rPr lang="ja-JP" altLang="en-US" dirty="0"/>
              <a:t>”のスキーマを使うと、以下の関係データベースを作ることができる。</a:t>
            </a:r>
            <a:endParaRPr lang="en-US" altLang="ja-JP" dirty="0"/>
          </a:p>
        </p:txBody>
      </p:sp>
      <p:graphicFrame>
        <p:nvGraphicFramePr>
          <p:cNvPr id="23" name="表 23">
            <a:extLst>
              <a:ext uri="{FF2B5EF4-FFF2-40B4-BE49-F238E27FC236}">
                <a16:creationId xmlns:a16="http://schemas.microsoft.com/office/drawing/2014/main" id="{70281DCE-4C4A-898C-F3E8-1D895CAAD7AF}"/>
              </a:ext>
            </a:extLst>
          </p:cNvPr>
          <p:cNvGraphicFramePr>
            <a:graphicFrameLocks noGrp="1"/>
          </p:cNvGraphicFramePr>
          <p:nvPr>
            <p:extLst>
              <p:ext uri="{D42A27DB-BD31-4B8C-83A1-F6EECF244321}">
                <p14:modId xmlns:p14="http://schemas.microsoft.com/office/powerpoint/2010/main" val="3794826289"/>
              </p:ext>
            </p:extLst>
          </p:nvPr>
        </p:nvGraphicFramePr>
        <p:xfrm>
          <a:off x="689426" y="2215038"/>
          <a:ext cx="9053289" cy="1691640"/>
        </p:xfrm>
        <a:graphic>
          <a:graphicData uri="http://schemas.openxmlformats.org/drawingml/2006/table">
            <a:tbl>
              <a:tblPr firstRow="1" bandRow="1">
                <a:tableStyleId>{5940675A-B579-460E-94D1-54222C63F5DA}</a:tableStyleId>
              </a:tblPr>
              <a:tblGrid>
                <a:gridCol w="1293327">
                  <a:extLst>
                    <a:ext uri="{9D8B030D-6E8A-4147-A177-3AD203B41FA5}">
                      <a16:colId xmlns:a16="http://schemas.microsoft.com/office/drawing/2014/main" val="1649491291"/>
                    </a:ext>
                  </a:extLst>
                </a:gridCol>
                <a:gridCol w="1293327">
                  <a:extLst>
                    <a:ext uri="{9D8B030D-6E8A-4147-A177-3AD203B41FA5}">
                      <a16:colId xmlns:a16="http://schemas.microsoft.com/office/drawing/2014/main" val="2994853735"/>
                    </a:ext>
                  </a:extLst>
                </a:gridCol>
                <a:gridCol w="1293327">
                  <a:extLst>
                    <a:ext uri="{9D8B030D-6E8A-4147-A177-3AD203B41FA5}">
                      <a16:colId xmlns:a16="http://schemas.microsoft.com/office/drawing/2014/main" val="2261399001"/>
                    </a:ext>
                  </a:extLst>
                </a:gridCol>
                <a:gridCol w="1293327">
                  <a:extLst>
                    <a:ext uri="{9D8B030D-6E8A-4147-A177-3AD203B41FA5}">
                      <a16:colId xmlns:a16="http://schemas.microsoft.com/office/drawing/2014/main" val="3361670058"/>
                    </a:ext>
                  </a:extLst>
                </a:gridCol>
                <a:gridCol w="1293327">
                  <a:extLst>
                    <a:ext uri="{9D8B030D-6E8A-4147-A177-3AD203B41FA5}">
                      <a16:colId xmlns:a16="http://schemas.microsoft.com/office/drawing/2014/main" val="2490938910"/>
                    </a:ext>
                  </a:extLst>
                </a:gridCol>
                <a:gridCol w="1293327">
                  <a:extLst>
                    <a:ext uri="{9D8B030D-6E8A-4147-A177-3AD203B41FA5}">
                      <a16:colId xmlns:a16="http://schemas.microsoft.com/office/drawing/2014/main" val="1931355250"/>
                    </a:ext>
                  </a:extLst>
                </a:gridCol>
                <a:gridCol w="1293327">
                  <a:extLst>
                    <a:ext uri="{9D8B030D-6E8A-4147-A177-3AD203B41FA5}">
                      <a16:colId xmlns:a16="http://schemas.microsoft.com/office/drawing/2014/main" val="2230844935"/>
                    </a:ext>
                  </a:extLst>
                </a:gridCol>
              </a:tblGrid>
              <a:tr h="370840">
                <a:tc>
                  <a:txBody>
                    <a:bodyPr/>
                    <a:lstStyle/>
                    <a:p>
                      <a:pPr algn="ctr"/>
                      <a:r>
                        <a:rPr kumimoji="1" lang="ja-JP" altLang="en-US" sz="1600" dirty="0"/>
                        <a:t>名前</a:t>
                      </a:r>
                    </a:p>
                  </a:txBody>
                  <a:tcPr anchor="ctr"/>
                </a:tc>
                <a:tc>
                  <a:txBody>
                    <a:bodyPr/>
                    <a:lstStyle/>
                    <a:p>
                      <a:pPr algn="ctr"/>
                      <a:r>
                        <a:rPr kumimoji="1" lang="ja-JP" altLang="en-US" sz="1600" dirty="0"/>
                        <a:t>種別</a:t>
                      </a:r>
                    </a:p>
                  </a:txBody>
                  <a:tcPr anchor="ctr"/>
                </a:tc>
                <a:tc>
                  <a:txBody>
                    <a:bodyPr/>
                    <a:lstStyle/>
                    <a:p>
                      <a:pPr algn="ctr"/>
                      <a:r>
                        <a:rPr kumimoji="1" lang="ja-JP" altLang="en-US" sz="1600" dirty="0"/>
                        <a:t>年齢</a:t>
                      </a:r>
                    </a:p>
                  </a:txBody>
                  <a:tcPr anchor="ctr"/>
                </a:tc>
                <a:tc>
                  <a:txBody>
                    <a:bodyPr/>
                    <a:lstStyle/>
                    <a:p>
                      <a:pPr algn="ctr"/>
                      <a:r>
                        <a:rPr kumimoji="1" lang="ja-JP" altLang="en-US" sz="1600" dirty="0"/>
                        <a:t>去勢したか</a:t>
                      </a:r>
                    </a:p>
                  </a:txBody>
                  <a:tcPr anchor="ctr"/>
                </a:tc>
                <a:tc>
                  <a:txBody>
                    <a:bodyPr/>
                    <a:lstStyle/>
                    <a:p>
                      <a:pPr algn="ctr"/>
                      <a:r>
                        <a:rPr kumimoji="1" lang="ja-JP" altLang="en-US" sz="1600" dirty="0"/>
                        <a:t>爪の除去</a:t>
                      </a:r>
                    </a:p>
                  </a:txBody>
                  <a:tcPr anchor="ctr"/>
                </a:tc>
                <a:tc>
                  <a:txBody>
                    <a:bodyPr/>
                    <a:lstStyle/>
                    <a:p>
                      <a:pPr algn="ctr"/>
                      <a:r>
                        <a:rPr kumimoji="1" lang="ja-JP" altLang="en-US" sz="1600" dirty="0"/>
                        <a:t>ライセンス</a:t>
                      </a:r>
                    </a:p>
                  </a:txBody>
                  <a:tcPr anchor="ctr"/>
                </a:tc>
                <a:tc>
                  <a:txBody>
                    <a:bodyPr/>
                    <a:lstStyle/>
                    <a:p>
                      <a:pPr algn="ctr"/>
                      <a:r>
                        <a:rPr kumimoji="1" lang="ja-JP" altLang="en-US" sz="1600" dirty="0"/>
                        <a:t>飼い主</a:t>
                      </a:r>
                    </a:p>
                  </a:txBody>
                  <a:tcPr anchor="ctr"/>
                </a:tc>
                <a:extLst>
                  <a:ext uri="{0D108BD9-81ED-4DB2-BD59-A6C34878D82A}">
                    <a16:rowId xmlns:a16="http://schemas.microsoft.com/office/drawing/2014/main" val="533143591"/>
                  </a:ext>
                </a:extLst>
              </a:tr>
              <a:tr h="370840">
                <a:tc>
                  <a:txBody>
                    <a:bodyPr/>
                    <a:lstStyle/>
                    <a:p>
                      <a:pPr algn="ctr"/>
                      <a:r>
                        <a:rPr kumimoji="1" lang="en-US" altLang="ja-JP" sz="1600" dirty="0"/>
                        <a:t>Izzy</a:t>
                      </a:r>
                      <a:endParaRPr kumimoji="1" lang="ja-JP" altLang="en-US" sz="1600" dirty="0"/>
                    </a:p>
                  </a:txBody>
                  <a:tcPr anchor="ctr"/>
                </a:tc>
                <a:tc>
                  <a:txBody>
                    <a:bodyPr/>
                    <a:lstStyle/>
                    <a:p>
                      <a:pPr algn="ctr"/>
                      <a:r>
                        <a:rPr kumimoji="1" lang="en-US" altLang="ja-JP" sz="1600" dirty="0"/>
                        <a:t>Siamese</a:t>
                      </a:r>
                      <a:endParaRPr kumimoji="1" lang="ja-JP" altLang="en-US" sz="1600" dirty="0"/>
                    </a:p>
                  </a:txBody>
                  <a:tcPr anchor="ctr"/>
                </a:tc>
                <a:tc>
                  <a:txBody>
                    <a:bodyPr/>
                    <a:lstStyle/>
                    <a:p>
                      <a:pPr algn="ctr"/>
                      <a:r>
                        <a:rPr kumimoji="1" lang="en-US" altLang="ja-JP" sz="1600" dirty="0"/>
                        <a:t>6</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no</a:t>
                      </a:r>
                      <a:endParaRPr kumimoji="1" lang="ja-JP" altLang="en-US" sz="1600" dirty="0"/>
                    </a:p>
                  </a:txBody>
                  <a:tcPr anchor="ctr"/>
                </a:tc>
                <a:tc>
                  <a:txBody>
                    <a:bodyPr/>
                    <a:lstStyle/>
                    <a:p>
                      <a:pPr algn="ctr"/>
                      <a:r>
                        <a:rPr kumimoji="1" lang="en-US" altLang="ja-JP" sz="1600" dirty="0"/>
                        <a:t>04mis4v69f</a:t>
                      </a:r>
                      <a:endParaRPr kumimoji="1" lang="ja-JP" altLang="en-US" sz="1600" dirty="0"/>
                    </a:p>
                  </a:txBody>
                  <a:tcPr anchor="ctr"/>
                </a:tc>
                <a:tc>
                  <a:txBody>
                    <a:bodyPr/>
                    <a:lstStyle/>
                    <a:p>
                      <a:pPr algn="ctr"/>
                      <a:r>
                        <a:rPr lang="en-US" altLang="ja-JP" sz="1600" dirty="0"/>
                        <a:t>John Smith</a:t>
                      </a:r>
                      <a:endParaRPr kumimoji="1" lang="ja-JP" altLang="en-US" sz="1600" dirty="0"/>
                    </a:p>
                  </a:txBody>
                  <a:tcPr anchor="ctr"/>
                </a:tc>
                <a:extLst>
                  <a:ext uri="{0D108BD9-81ED-4DB2-BD59-A6C34878D82A}">
                    <a16:rowId xmlns:a16="http://schemas.microsoft.com/office/drawing/2014/main" val="1056509004"/>
                  </a:ext>
                </a:extLst>
              </a:tr>
              <a:tr h="370840">
                <a:tc>
                  <a:txBody>
                    <a:bodyPr/>
                    <a:lstStyle/>
                    <a:p>
                      <a:pPr algn="ctr"/>
                      <a:r>
                        <a:rPr lang="en-US" altLang="ja-JP" sz="1600" dirty="0"/>
                        <a:t>Cleo</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t>American shorthair</a:t>
                      </a:r>
                    </a:p>
                  </a:txBody>
                  <a:tcPr anchor="ctr"/>
                </a:tc>
                <a:tc>
                  <a:txBody>
                    <a:bodyPr/>
                    <a:lstStyle/>
                    <a:p>
                      <a:pPr algn="ctr"/>
                      <a:r>
                        <a:rPr kumimoji="1" lang="en-US" altLang="ja-JP" sz="1600" dirty="0"/>
                        <a:t>3</a:t>
                      </a:r>
                      <a:endParaRPr kumimoji="1" lang="ja-JP" altLang="en-US" sz="1600" dirty="0"/>
                    </a:p>
                  </a:txBody>
                  <a:tcPr anchor="ctr"/>
                </a:tc>
                <a:tc>
                  <a:txBody>
                    <a:bodyPr/>
                    <a:lstStyle/>
                    <a:p>
                      <a:pPr algn="ctr"/>
                      <a:r>
                        <a:rPr kumimoji="1" lang="en-US" altLang="ja-JP" sz="1600" dirty="0"/>
                        <a:t>no</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r9lwguy9sm</a:t>
                      </a:r>
                      <a:endParaRPr kumimoji="1" lang="ja-JP" altLang="en-US" sz="1600" dirty="0"/>
                    </a:p>
                  </a:txBody>
                  <a:tcPr anchor="ctr"/>
                </a:tc>
                <a:tc>
                  <a:txBody>
                    <a:bodyPr/>
                    <a:lstStyle/>
                    <a:p>
                      <a:pPr algn="ctr"/>
                      <a:r>
                        <a:rPr lang="en-US" altLang="ja-JP" sz="1600" dirty="0"/>
                        <a:t>Taylor Swift</a:t>
                      </a:r>
                      <a:endParaRPr kumimoji="1" lang="ja-JP" altLang="en-US" sz="1600" dirty="0"/>
                    </a:p>
                  </a:txBody>
                  <a:tcPr anchor="ctr"/>
                </a:tc>
                <a:extLst>
                  <a:ext uri="{0D108BD9-81ED-4DB2-BD59-A6C34878D82A}">
                    <a16:rowId xmlns:a16="http://schemas.microsoft.com/office/drawing/2014/main" val="1645737951"/>
                  </a:ext>
                </a:extLst>
              </a:tr>
              <a:tr h="370840">
                <a:tc>
                  <a:txBody>
                    <a:bodyPr/>
                    <a:lstStyle/>
                    <a:p>
                      <a:pPr algn="ctr"/>
                      <a:r>
                        <a:rPr lang="en-US" altLang="ja-JP" sz="1600" dirty="0"/>
                        <a:t>Daisy</a:t>
                      </a:r>
                      <a:endParaRPr kumimoji="1" lang="ja-JP" altLang="en-US" sz="1600" dirty="0"/>
                    </a:p>
                  </a:txBody>
                  <a:tcPr anchor="ctr"/>
                </a:tc>
                <a:tc>
                  <a:txBody>
                    <a:bodyPr/>
                    <a:lstStyle/>
                    <a:p>
                      <a:pPr algn="ctr"/>
                      <a:r>
                        <a:rPr lang="en-US" altLang="ja-JP" sz="1600" dirty="0"/>
                        <a:t>Bengal </a:t>
                      </a:r>
                      <a:endParaRPr kumimoji="1" lang="ja-JP" altLang="en-US" sz="1600" dirty="0"/>
                    </a:p>
                  </a:txBody>
                  <a:tcPr anchor="ctr"/>
                </a:tc>
                <a:tc>
                  <a:txBody>
                    <a:bodyPr/>
                    <a:lstStyle/>
                    <a:p>
                      <a:pPr algn="ctr"/>
                      <a:r>
                        <a:rPr kumimoji="1" lang="en-US" altLang="ja-JP" sz="1600" dirty="0"/>
                        <a:t>12</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nr92trxjzn</a:t>
                      </a:r>
                      <a:endParaRPr kumimoji="1" lang="ja-JP" altLang="en-US" sz="1600" dirty="0"/>
                    </a:p>
                  </a:txBody>
                  <a:tcPr anchor="ctr"/>
                </a:tc>
                <a:tc>
                  <a:txBody>
                    <a:bodyPr/>
                    <a:lstStyle/>
                    <a:p>
                      <a:pPr algn="ctr"/>
                      <a:r>
                        <a:rPr lang="en-US" altLang="ja-JP" sz="1600" dirty="0"/>
                        <a:t>Abbie Hanks</a:t>
                      </a:r>
                      <a:endParaRPr kumimoji="1" lang="ja-JP" altLang="en-US" sz="1600" dirty="0"/>
                    </a:p>
                  </a:txBody>
                  <a:tcPr anchor="ctr"/>
                </a:tc>
                <a:extLst>
                  <a:ext uri="{0D108BD9-81ED-4DB2-BD59-A6C34878D82A}">
                    <a16:rowId xmlns:a16="http://schemas.microsoft.com/office/drawing/2014/main" val="2265815079"/>
                  </a:ext>
                </a:extLst>
              </a:tr>
            </a:tbl>
          </a:graphicData>
        </a:graphic>
      </p:graphicFrame>
      <p:sp>
        <p:nvSpPr>
          <p:cNvPr id="24" name="テキスト ボックス 23">
            <a:extLst>
              <a:ext uri="{FF2B5EF4-FFF2-40B4-BE49-F238E27FC236}">
                <a16:creationId xmlns:a16="http://schemas.microsoft.com/office/drawing/2014/main" id="{1910D47D-C924-FAFA-58C4-E46907CF5986}"/>
              </a:ext>
            </a:extLst>
          </p:cNvPr>
          <p:cNvSpPr txBox="1"/>
          <p:nvPr/>
        </p:nvSpPr>
        <p:spPr>
          <a:xfrm>
            <a:off x="482599" y="6378475"/>
            <a:ext cx="6593115" cy="261610"/>
          </a:xfrm>
          <a:prstGeom prst="rect">
            <a:avLst/>
          </a:prstGeom>
          <a:noFill/>
        </p:spPr>
        <p:txBody>
          <a:bodyPr wrap="square" rtlCol="0">
            <a:spAutoFit/>
          </a:bodyPr>
          <a:lstStyle/>
          <a:p>
            <a:r>
              <a:rPr kumimoji="1" lang="en-US" altLang="ja-JP" sz="1100" dirty="0"/>
              <a:t>※</a:t>
            </a:r>
            <a:r>
              <a:rPr kumimoji="1" lang="ja-JP" altLang="en-US" sz="1100" dirty="0"/>
              <a:t>一部の国ではペットの管理にライセンスを発行するところがある。</a:t>
            </a:r>
            <a:endParaRPr kumimoji="1" lang="en-US" altLang="ja-JP" sz="1100" dirty="0"/>
          </a:p>
        </p:txBody>
      </p:sp>
      <p:sp>
        <p:nvSpPr>
          <p:cNvPr id="25" name="テキスト ボックス 24">
            <a:extLst>
              <a:ext uri="{FF2B5EF4-FFF2-40B4-BE49-F238E27FC236}">
                <a16:creationId xmlns:a16="http://schemas.microsoft.com/office/drawing/2014/main" id="{C75FC1BA-D08D-53E7-A1C9-F4CC86197E38}"/>
              </a:ext>
            </a:extLst>
          </p:cNvPr>
          <p:cNvSpPr txBox="1"/>
          <p:nvPr/>
        </p:nvSpPr>
        <p:spPr>
          <a:xfrm>
            <a:off x="625927" y="4140360"/>
            <a:ext cx="10961915" cy="369332"/>
          </a:xfrm>
          <a:prstGeom prst="rect">
            <a:avLst/>
          </a:prstGeom>
          <a:noFill/>
        </p:spPr>
        <p:txBody>
          <a:bodyPr wrap="square" rtlCol="0">
            <a:spAutoFit/>
          </a:bodyPr>
          <a:lstStyle/>
          <a:p>
            <a:r>
              <a:rPr lang="ja-JP" altLang="en-US" dirty="0"/>
              <a:t>そして、この関係データベースの表が、概念スキーマ（</a:t>
            </a:r>
            <a:r>
              <a:rPr lang="en-US" altLang="ja-JP" dirty="0"/>
              <a:t>conceptual schema</a:t>
            </a:r>
            <a:r>
              <a:rPr lang="ja-JP" altLang="en-US" dirty="0"/>
              <a:t>）という。</a:t>
            </a:r>
            <a:endParaRPr lang="en-US" altLang="ja-JP" dirty="0"/>
          </a:p>
        </p:txBody>
      </p:sp>
    </p:spTree>
    <p:extLst>
      <p:ext uri="{BB962C8B-B14F-4D97-AF65-F5344CB8AC3E}">
        <p14:creationId xmlns:p14="http://schemas.microsoft.com/office/powerpoint/2010/main" val="3269052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6</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71137"/>
            <a:ext cx="10961915" cy="646331"/>
          </a:xfrm>
          <a:prstGeom prst="rect">
            <a:avLst/>
          </a:prstGeom>
          <a:noFill/>
        </p:spPr>
        <p:txBody>
          <a:bodyPr wrap="square" rtlCol="0">
            <a:spAutoFit/>
          </a:bodyPr>
          <a:lstStyle/>
          <a:p>
            <a:r>
              <a:rPr lang="ja-JP" altLang="en-US" b="1" dirty="0"/>
              <a:t>外部スキーマ（</a:t>
            </a:r>
            <a:r>
              <a:rPr lang="en-US" altLang="ja-JP" b="1" dirty="0"/>
              <a:t>External Schema</a:t>
            </a:r>
            <a:r>
              <a:rPr lang="ja-JP" altLang="en-US" b="1" dirty="0"/>
              <a:t>）</a:t>
            </a:r>
            <a:endParaRPr kumimoji="1" lang="en-US" altLang="ja-JP" b="1" dirty="0"/>
          </a:p>
          <a:p>
            <a:r>
              <a:rPr lang="ja-JP" altLang="en-US" dirty="0"/>
              <a:t>外部スキーマは概念スキーマのうち、利用者など外部の人間に見せても良い部分だけを抜き出したものである。</a:t>
            </a:r>
            <a:endParaRPr lang="en-US" altLang="ja-JP" dirty="0"/>
          </a:p>
        </p:txBody>
      </p:sp>
      <p:graphicFrame>
        <p:nvGraphicFramePr>
          <p:cNvPr id="23" name="表 23">
            <a:extLst>
              <a:ext uri="{FF2B5EF4-FFF2-40B4-BE49-F238E27FC236}">
                <a16:creationId xmlns:a16="http://schemas.microsoft.com/office/drawing/2014/main" id="{70281DCE-4C4A-898C-F3E8-1D895CAAD7AF}"/>
              </a:ext>
            </a:extLst>
          </p:cNvPr>
          <p:cNvGraphicFramePr>
            <a:graphicFrameLocks noGrp="1"/>
          </p:cNvGraphicFramePr>
          <p:nvPr>
            <p:extLst>
              <p:ext uri="{D42A27DB-BD31-4B8C-83A1-F6EECF244321}">
                <p14:modId xmlns:p14="http://schemas.microsoft.com/office/powerpoint/2010/main" val="3435338652"/>
              </p:ext>
            </p:extLst>
          </p:nvPr>
        </p:nvGraphicFramePr>
        <p:xfrm>
          <a:off x="689426" y="2215038"/>
          <a:ext cx="6466635" cy="1691640"/>
        </p:xfrm>
        <a:graphic>
          <a:graphicData uri="http://schemas.openxmlformats.org/drawingml/2006/table">
            <a:tbl>
              <a:tblPr firstRow="1" bandRow="1">
                <a:tableStyleId>{5940675A-B579-460E-94D1-54222C63F5DA}</a:tableStyleId>
              </a:tblPr>
              <a:tblGrid>
                <a:gridCol w="1293327">
                  <a:extLst>
                    <a:ext uri="{9D8B030D-6E8A-4147-A177-3AD203B41FA5}">
                      <a16:colId xmlns:a16="http://schemas.microsoft.com/office/drawing/2014/main" val="1649491291"/>
                    </a:ext>
                  </a:extLst>
                </a:gridCol>
                <a:gridCol w="1293327">
                  <a:extLst>
                    <a:ext uri="{9D8B030D-6E8A-4147-A177-3AD203B41FA5}">
                      <a16:colId xmlns:a16="http://schemas.microsoft.com/office/drawing/2014/main" val="2994853735"/>
                    </a:ext>
                  </a:extLst>
                </a:gridCol>
                <a:gridCol w="1293327">
                  <a:extLst>
                    <a:ext uri="{9D8B030D-6E8A-4147-A177-3AD203B41FA5}">
                      <a16:colId xmlns:a16="http://schemas.microsoft.com/office/drawing/2014/main" val="2261399001"/>
                    </a:ext>
                  </a:extLst>
                </a:gridCol>
                <a:gridCol w="1293327">
                  <a:extLst>
                    <a:ext uri="{9D8B030D-6E8A-4147-A177-3AD203B41FA5}">
                      <a16:colId xmlns:a16="http://schemas.microsoft.com/office/drawing/2014/main" val="3361670058"/>
                    </a:ext>
                  </a:extLst>
                </a:gridCol>
                <a:gridCol w="1293327">
                  <a:extLst>
                    <a:ext uri="{9D8B030D-6E8A-4147-A177-3AD203B41FA5}">
                      <a16:colId xmlns:a16="http://schemas.microsoft.com/office/drawing/2014/main" val="2490938910"/>
                    </a:ext>
                  </a:extLst>
                </a:gridCol>
              </a:tblGrid>
              <a:tr h="370840">
                <a:tc>
                  <a:txBody>
                    <a:bodyPr/>
                    <a:lstStyle/>
                    <a:p>
                      <a:pPr algn="ctr"/>
                      <a:r>
                        <a:rPr kumimoji="1" lang="ja-JP" altLang="en-US" sz="1600" dirty="0"/>
                        <a:t>名前</a:t>
                      </a:r>
                    </a:p>
                  </a:txBody>
                  <a:tcPr anchor="ctr"/>
                </a:tc>
                <a:tc>
                  <a:txBody>
                    <a:bodyPr/>
                    <a:lstStyle/>
                    <a:p>
                      <a:pPr algn="ctr"/>
                      <a:r>
                        <a:rPr kumimoji="1" lang="ja-JP" altLang="en-US" sz="1600" dirty="0"/>
                        <a:t>種別</a:t>
                      </a:r>
                    </a:p>
                  </a:txBody>
                  <a:tcPr anchor="ctr"/>
                </a:tc>
                <a:tc>
                  <a:txBody>
                    <a:bodyPr/>
                    <a:lstStyle/>
                    <a:p>
                      <a:pPr algn="ctr"/>
                      <a:r>
                        <a:rPr kumimoji="1" lang="ja-JP" altLang="en-US" sz="1600" dirty="0"/>
                        <a:t>年齢</a:t>
                      </a:r>
                    </a:p>
                  </a:txBody>
                  <a:tcPr anchor="ctr"/>
                </a:tc>
                <a:tc>
                  <a:txBody>
                    <a:bodyPr/>
                    <a:lstStyle/>
                    <a:p>
                      <a:pPr algn="ctr"/>
                      <a:r>
                        <a:rPr kumimoji="1" lang="ja-JP" altLang="en-US" sz="1600" dirty="0"/>
                        <a:t>去勢したか</a:t>
                      </a:r>
                    </a:p>
                  </a:txBody>
                  <a:tcPr anchor="ctr"/>
                </a:tc>
                <a:tc>
                  <a:txBody>
                    <a:bodyPr/>
                    <a:lstStyle/>
                    <a:p>
                      <a:pPr algn="ctr"/>
                      <a:r>
                        <a:rPr kumimoji="1" lang="ja-JP" altLang="en-US" sz="1600" dirty="0"/>
                        <a:t>爪の除去</a:t>
                      </a:r>
                    </a:p>
                  </a:txBody>
                  <a:tcPr anchor="ctr"/>
                </a:tc>
                <a:extLst>
                  <a:ext uri="{0D108BD9-81ED-4DB2-BD59-A6C34878D82A}">
                    <a16:rowId xmlns:a16="http://schemas.microsoft.com/office/drawing/2014/main" val="533143591"/>
                  </a:ext>
                </a:extLst>
              </a:tr>
              <a:tr h="370840">
                <a:tc>
                  <a:txBody>
                    <a:bodyPr/>
                    <a:lstStyle/>
                    <a:p>
                      <a:pPr algn="ctr"/>
                      <a:r>
                        <a:rPr kumimoji="1" lang="en-US" altLang="ja-JP" sz="1600" dirty="0"/>
                        <a:t>Izzy</a:t>
                      </a:r>
                      <a:endParaRPr kumimoji="1" lang="ja-JP" altLang="en-US" sz="1600" dirty="0"/>
                    </a:p>
                  </a:txBody>
                  <a:tcPr anchor="ctr"/>
                </a:tc>
                <a:tc>
                  <a:txBody>
                    <a:bodyPr/>
                    <a:lstStyle/>
                    <a:p>
                      <a:pPr algn="ctr"/>
                      <a:r>
                        <a:rPr kumimoji="1" lang="en-US" altLang="ja-JP" sz="1600" dirty="0"/>
                        <a:t>Siamese</a:t>
                      </a:r>
                      <a:endParaRPr kumimoji="1" lang="ja-JP" altLang="en-US" sz="1600" dirty="0"/>
                    </a:p>
                  </a:txBody>
                  <a:tcPr anchor="ctr"/>
                </a:tc>
                <a:tc>
                  <a:txBody>
                    <a:bodyPr/>
                    <a:lstStyle/>
                    <a:p>
                      <a:pPr algn="ctr"/>
                      <a:r>
                        <a:rPr kumimoji="1" lang="en-US" altLang="ja-JP" sz="1600" dirty="0"/>
                        <a:t>6</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no</a:t>
                      </a:r>
                      <a:endParaRPr kumimoji="1" lang="ja-JP" altLang="en-US" sz="1600" dirty="0"/>
                    </a:p>
                  </a:txBody>
                  <a:tcPr anchor="ctr"/>
                </a:tc>
                <a:extLst>
                  <a:ext uri="{0D108BD9-81ED-4DB2-BD59-A6C34878D82A}">
                    <a16:rowId xmlns:a16="http://schemas.microsoft.com/office/drawing/2014/main" val="1056509004"/>
                  </a:ext>
                </a:extLst>
              </a:tr>
              <a:tr h="370840">
                <a:tc>
                  <a:txBody>
                    <a:bodyPr/>
                    <a:lstStyle/>
                    <a:p>
                      <a:pPr algn="ctr"/>
                      <a:r>
                        <a:rPr lang="en-US" altLang="ja-JP" sz="1600" dirty="0"/>
                        <a:t>Cleo</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t>American shorthair</a:t>
                      </a:r>
                    </a:p>
                  </a:txBody>
                  <a:tcPr anchor="ctr"/>
                </a:tc>
                <a:tc>
                  <a:txBody>
                    <a:bodyPr/>
                    <a:lstStyle/>
                    <a:p>
                      <a:pPr algn="ctr"/>
                      <a:r>
                        <a:rPr kumimoji="1" lang="en-US" altLang="ja-JP" sz="1600" dirty="0"/>
                        <a:t>3</a:t>
                      </a:r>
                      <a:endParaRPr kumimoji="1" lang="ja-JP" altLang="en-US" sz="1600" dirty="0"/>
                    </a:p>
                  </a:txBody>
                  <a:tcPr anchor="ctr"/>
                </a:tc>
                <a:tc>
                  <a:txBody>
                    <a:bodyPr/>
                    <a:lstStyle/>
                    <a:p>
                      <a:pPr algn="ctr"/>
                      <a:r>
                        <a:rPr kumimoji="1" lang="en-US" altLang="ja-JP" sz="1600" dirty="0"/>
                        <a:t>no</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extLst>
                  <a:ext uri="{0D108BD9-81ED-4DB2-BD59-A6C34878D82A}">
                    <a16:rowId xmlns:a16="http://schemas.microsoft.com/office/drawing/2014/main" val="1645737951"/>
                  </a:ext>
                </a:extLst>
              </a:tr>
              <a:tr h="370840">
                <a:tc>
                  <a:txBody>
                    <a:bodyPr/>
                    <a:lstStyle/>
                    <a:p>
                      <a:pPr algn="ctr"/>
                      <a:r>
                        <a:rPr lang="en-US" altLang="ja-JP" sz="1600" dirty="0"/>
                        <a:t>Daisy</a:t>
                      </a:r>
                      <a:endParaRPr kumimoji="1" lang="ja-JP" altLang="en-US" sz="1600" dirty="0"/>
                    </a:p>
                  </a:txBody>
                  <a:tcPr anchor="ctr"/>
                </a:tc>
                <a:tc>
                  <a:txBody>
                    <a:bodyPr/>
                    <a:lstStyle/>
                    <a:p>
                      <a:pPr algn="ctr"/>
                      <a:r>
                        <a:rPr lang="en-US" altLang="ja-JP" sz="1600" dirty="0"/>
                        <a:t>Bengal </a:t>
                      </a:r>
                      <a:endParaRPr kumimoji="1" lang="ja-JP" altLang="en-US" sz="1600" dirty="0"/>
                    </a:p>
                  </a:txBody>
                  <a:tcPr anchor="ctr"/>
                </a:tc>
                <a:tc>
                  <a:txBody>
                    <a:bodyPr/>
                    <a:lstStyle/>
                    <a:p>
                      <a:pPr algn="ctr"/>
                      <a:r>
                        <a:rPr kumimoji="1" lang="en-US" altLang="ja-JP" sz="1600" dirty="0"/>
                        <a:t>12</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extLst>
                  <a:ext uri="{0D108BD9-81ED-4DB2-BD59-A6C34878D82A}">
                    <a16:rowId xmlns:a16="http://schemas.microsoft.com/office/drawing/2014/main" val="2265815079"/>
                  </a:ext>
                </a:extLst>
              </a:tr>
            </a:tbl>
          </a:graphicData>
        </a:graphic>
      </p:graphicFrame>
      <p:sp>
        <p:nvSpPr>
          <p:cNvPr id="25" name="テキスト ボックス 24">
            <a:extLst>
              <a:ext uri="{FF2B5EF4-FFF2-40B4-BE49-F238E27FC236}">
                <a16:creationId xmlns:a16="http://schemas.microsoft.com/office/drawing/2014/main" id="{C75FC1BA-D08D-53E7-A1C9-F4CC86197E38}"/>
              </a:ext>
            </a:extLst>
          </p:cNvPr>
          <p:cNvSpPr txBox="1"/>
          <p:nvPr/>
        </p:nvSpPr>
        <p:spPr>
          <a:xfrm>
            <a:off x="625927" y="4140360"/>
            <a:ext cx="10961915" cy="369332"/>
          </a:xfrm>
          <a:prstGeom prst="rect">
            <a:avLst/>
          </a:prstGeom>
          <a:noFill/>
        </p:spPr>
        <p:txBody>
          <a:bodyPr wrap="square" rtlCol="0">
            <a:spAutoFit/>
          </a:bodyPr>
          <a:lstStyle/>
          <a:p>
            <a:r>
              <a:rPr lang="ja-JP" altLang="en-US" dirty="0"/>
              <a:t>例えば、ライセンスや飼い主の名前などは外部に見せる必要は無いため、外部スキーマでは隠した方が良い。</a:t>
            </a:r>
            <a:endParaRPr lang="en-US" altLang="ja-JP" dirty="0"/>
          </a:p>
        </p:txBody>
      </p:sp>
      <p:graphicFrame>
        <p:nvGraphicFramePr>
          <p:cNvPr id="8" name="表 23">
            <a:extLst>
              <a:ext uri="{FF2B5EF4-FFF2-40B4-BE49-F238E27FC236}">
                <a16:creationId xmlns:a16="http://schemas.microsoft.com/office/drawing/2014/main" id="{9CC9233D-7CE5-6EF7-7C02-1E33B67B1A0D}"/>
              </a:ext>
            </a:extLst>
          </p:cNvPr>
          <p:cNvGraphicFramePr>
            <a:graphicFrameLocks noGrp="1"/>
          </p:cNvGraphicFramePr>
          <p:nvPr>
            <p:extLst>
              <p:ext uri="{D42A27DB-BD31-4B8C-83A1-F6EECF244321}">
                <p14:modId xmlns:p14="http://schemas.microsoft.com/office/powerpoint/2010/main" val="3842182005"/>
              </p:ext>
            </p:extLst>
          </p:nvPr>
        </p:nvGraphicFramePr>
        <p:xfrm>
          <a:off x="689426" y="4976201"/>
          <a:ext cx="9053289" cy="741680"/>
        </p:xfrm>
        <a:graphic>
          <a:graphicData uri="http://schemas.openxmlformats.org/drawingml/2006/table">
            <a:tbl>
              <a:tblPr firstRow="1" bandRow="1">
                <a:tableStyleId>{5940675A-B579-460E-94D1-54222C63F5DA}</a:tableStyleId>
              </a:tblPr>
              <a:tblGrid>
                <a:gridCol w="1293327">
                  <a:extLst>
                    <a:ext uri="{9D8B030D-6E8A-4147-A177-3AD203B41FA5}">
                      <a16:colId xmlns:a16="http://schemas.microsoft.com/office/drawing/2014/main" val="1649491291"/>
                    </a:ext>
                  </a:extLst>
                </a:gridCol>
                <a:gridCol w="1293327">
                  <a:extLst>
                    <a:ext uri="{9D8B030D-6E8A-4147-A177-3AD203B41FA5}">
                      <a16:colId xmlns:a16="http://schemas.microsoft.com/office/drawing/2014/main" val="2994853735"/>
                    </a:ext>
                  </a:extLst>
                </a:gridCol>
                <a:gridCol w="1293327">
                  <a:extLst>
                    <a:ext uri="{9D8B030D-6E8A-4147-A177-3AD203B41FA5}">
                      <a16:colId xmlns:a16="http://schemas.microsoft.com/office/drawing/2014/main" val="2261399001"/>
                    </a:ext>
                  </a:extLst>
                </a:gridCol>
                <a:gridCol w="1293327">
                  <a:extLst>
                    <a:ext uri="{9D8B030D-6E8A-4147-A177-3AD203B41FA5}">
                      <a16:colId xmlns:a16="http://schemas.microsoft.com/office/drawing/2014/main" val="3361670058"/>
                    </a:ext>
                  </a:extLst>
                </a:gridCol>
                <a:gridCol w="1293327">
                  <a:extLst>
                    <a:ext uri="{9D8B030D-6E8A-4147-A177-3AD203B41FA5}">
                      <a16:colId xmlns:a16="http://schemas.microsoft.com/office/drawing/2014/main" val="2490938910"/>
                    </a:ext>
                  </a:extLst>
                </a:gridCol>
                <a:gridCol w="1293327">
                  <a:extLst>
                    <a:ext uri="{9D8B030D-6E8A-4147-A177-3AD203B41FA5}">
                      <a16:colId xmlns:a16="http://schemas.microsoft.com/office/drawing/2014/main" val="1931355250"/>
                    </a:ext>
                  </a:extLst>
                </a:gridCol>
                <a:gridCol w="1293327">
                  <a:extLst>
                    <a:ext uri="{9D8B030D-6E8A-4147-A177-3AD203B41FA5}">
                      <a16:colId xmlns:a16="http://schemas.microsoft.com/office/drawing/2014/main" val="2230844935"/>
                    </a:ext>
                  </a:extLst>
                </a:gridCol>
              </a:tblGrid>
              <a:tr h="370840">
                <a:tc>
                  <a:txBody>
                    <a:bodyPr/>
                    <a:lstStyle/>
                    <a:p>
                      <a:pPr algn="ctr"/>
                      <a:r>
                        <a:rPr kumimoji="1" lang="ja-JP" altLang="en-US" sz="1600" dirty="0"/>
                        <a:t>名前</a:t>
                      </a:r>
                    </a:p>
                  </a:txBody>
                  <a:tcPr anchor="ctr"/>
                </a:tc>
                <a:tc>
                  <a:txBody>
                    <a:bodyPr/>
                    <a:lstStyle/>
                    <a:p>
                      <a:pPr algn="ctr"/>
                      <a:r>
                        <a:rPr kumimoji="1" lang="ja-JP" altLang="en-US" sz="1600" dirty="0"/>
                        <a:t>種別</a:t>
                      </a:r>
                    </a:p>
                  </a:txBody>
                  <a:tcPr anchor="ctr"/>
                </a:tc>
                <a:tc>
                  <a:txBody>
                    <a:bodyPr/>
                    <a:lstStyle/>
                    <a:p>
                      <a:pPr algn="ctr"/>
                      <a:r>
                        <a:rPr kumimoji="1" lang="ja-JP" altLang="en-US" sz="1600" dirty="0"/>
                        <a:t>年齢</a:t>
                      </a:r>
                    </a:p>
                  </a:txBody>
                  <a:tcPr anchor="ctr"/>
                </a:tc>
                <a:tc>
                  <a:txBody>
                    <a:bodyPr/>
                    <a:lstStyle/>
                    <a:p>
                      <a:pPr algn="ctr"/>
                      <a:r>
                        <a:rPr kumimoji="1" lang="ja-JP" altLang="en-US" sz="1600" dirty="0"/>
                        <a:t>去勢したか</a:t>
                      </a:r>
                    </a:p>
                  </a:txBody>
                  <a:tcPr anchor="ctr"/>
                </a:tc>
                <a:tc>
                  <a:txBody>
                    <a:bodyPr/>
                    <a:lstStyle/>
                    <a:p>
                      <a:pPr algn="ctr"/>
                      <a:r>
                        <a:rPr kumimoji="1" lang="ja-JP" altLang="en-US" sz="1600" dirty="0"/>
                        <a:t>爪の除去</a:t>
                      </a:r>
                    </a:p>
                  </a:txBody>
                  <a:tcPr anchor="ctr"/>
                </a:tc>
                <a:tc>
                  <a:txBody>
                    <a:bodyPr/>
                    <a:lstStyle/>
                    <a:p>
                      <a:pPr algn="ctr"/>
                      <a:r>
                        <a:rPr kumimoji="1" lang="ja-JP" altLang="en-US" sz="1600" dirty="0"/>
                        <a:t>ライセンス</a:t>
                      </a:r>
                    </a:p>
                  </a:txBody>
                  <a:tcPr anchor="ctr"/>
                </a:tc>
                <a:tc>
                  <a:txBody>
                    <a:bodyPr/>
                    <a:lstStyle/>
                    <a:p>
                      <a:pPr algn="ctr"/>
                      <a:r>
                        <a:rPr kumimoji="1" lang="ja-JP" altLang="en-US" sz="1600" dirty="0"/>
                        <a:t>飼い主</a:t>
                      </a:r>
                    </a:p>
                  </a:txBody>
                  <a:tcPr anchor="ctr"/>
                </a:tc>
                <a:extLst>
                  <a:ext uri="{0D108BD9-81ED-4DB2-BD59-A6C34878D82A}">
                    <a16:rowId xmlns:a16="http://schemas.microsoft.com/office/drawing/2014/main" val="533143591"/>
                  </a:ext>
                </a:extLst>
              </a:tr>
              <a:tr h="370840">
                <a:tc>
                  <a:txBody>
                    <a:bodyPr/>
                    <a:lstStyle/>
                    <a:p>
                      <a:pPr algn="ctr"/>
                      <a:r>
                        <a:rPr kumimoji="1" lang="en-US" altLang="ja-JP" sz="1600" dirty="0"/>
                        <a:t>Izzy</a:t>
                      </a:r>
                      <a:endParaRPr kumimoji="1" lang="ja-JP" altLang="en-US" sz="1600" dirty="0"/>
                    </a:p>
                  </a:txBody>
                  <a:tcPr anchor="ctr"/>
                </a:tc>
                <a:tc>
                  <a:txBody>
                    <a:bodyPr/>
                    <a:lstStyle/>
                    <a:p>
                      <a:pPr algn="ctr"/>
                      <a:r>
                        <a:rPr kumimoji="1" lang="en-US" altLang="ja-JP" sz="1600" dirty="0"/>
                        <a:t>Siamese</a:t>
                      </a:r>
                      <a:endParaRPr kumimoji="1" lang="ja-JP" altLang="en-US" sz="1600" dirty="0"/>
                    </a:p>
                  </a:txBody>
                  <a:tcPr anchor="ctr"/>
                </a:tc>
                <a:tc>
                  <a:txBody>
                    <a:bodyPr/>
                    <a:lstStyle/>
                    <a:p>
                      <a:pPr algn="ctr"/>
                      <a:r>
                        <a:rPr kumimoji="1" lang="en-US" altLang="ja-JP" sz="1600" dirty="0"/>
                        <a:t>6</a:t>
                      </a:r>
                      <a:endParaRPr kumimoji="1" lang="ja-JP" altLang="en-US" sz="1600" dirty="0"/>
                    </a:p>
                  </a:txBody>
                  <a:tcPr anchor="ctr"/>
                </a:tc>
                <a:tc>
                  <a:txBody>
                    <a:bodyPr/>
                    <a:lstStyle/>
                    <a:p>
                      <a:pPr algn="ctr"/>
                      <a:r>
                        <a:rPr kumimoji="1" lang="en-US" altLang="ja-JP" sz="1600" dirty="0"/>
                        <a:t>yes</a:t>
                      </a:r>
                      <a:endParaRPr kumimoji="1" lang="ja-JP" altLang="en-US" sz="1600" dirty="0"/>
                    </a:p>
                  </a:txBody>
                  <a:tcPr anchor="ctr"/>
                </a:tc>
                <a:tc>
                  <a:txBody>
                    <a:bodyPr/>
                    <a:lstStyle/>
                    <a:p>
                      <a:pPr algn="ctr"/>
                      <a:r>
                        <a:rPr kumimoji="1" lang="en-US" altLang="ja-JP" sz="1600" dirty="0"/>
                        <a:t>no</a:t>
                      </a:r>
                      <a:endParaRPr kumimoji="1" lang="ja-JP" altLang="en-US" sz="1600" dirty="0"/>
                    </a:p>
                  </a:txBody>
                  <a:tcPr anchor="ctr"/>
                </a:tc>
                <a:tc>
                  <a:txBody>
                    <a:bodyPr/>
                    <a:lstStyle/>
                    <a:p>
                      <a:pPr algn="ctr"/>
                      <a:r>
                        <a:rPr kumimoji="1" lang="en-US" altLang="ja-JP" sz="1600" dirty="0"/>
                        <a:t>04mis4v69f</a:t>
                      </a:r>
                      <a:endParaRPr kumimoji="1" lang="ja-JP" altLang="en-US" sz="1600" dirty="0"/>
                    </a:p>
                  </a:txBody>
                  <a:tcPr anchor="ctr"/>
                </a:tc>
                <a:tc>
                  <a:txBody>
                    <a:bodyPr/>
                    <a:lstStyle/>
                    <a:p>
                      <a:pPr algn="ctr"/>
                      <a:r>
                        <a:rPr lang="en-US" altLang="ja-JP" sz="1600" dirty="0"/>
                        <a:t>John Smith</a:t>
                      </a:r>
                      <a:endParaRPr kumimoji="1" lang="ja-JP" altLang="en-US" sz="1600" dirty="0"/>
                    </a:p>
                  </a:txBody>
                  <a:tcPr anchor="ctr"/>
                </a:tc>
                <a:extLst>
                  <a:ext uri="{0D108BD9-81ED-4DB2-BD59-A6C34878D82A}">
                    <a16:rowId xmlns:a16="http://schemas.microsoft.com/office/drawing/2014/main" val="1056509004"/>
                  </a:ext>
                </a:extLst>
              </a:tr>
            </a:tbl>
          </a:graphicData>
        </a:graphic>
      </p:graphicFrame>
      <p:sp>
        <p:nvSpPr>
          <p:cNvPr id="9" name="テキスト ボックス 8">
            <a:extLst>
              <a:ext uri="{FF2B5EF4-FFF2-40B4-BE49-F238E27FC236}">
                <a16:creationId xmlns:a16="http://schemas.microsoft.com/office/drawing/2014/main" id="{7B76CD74-7D85-65BD-6BCF-CE1F1066653D}"/>
              </a:ext>
            </a:extLst>
          </p:cNvPr>
          <p:cNvSpPr txBox="1"/>
          <p:nvPr/>
        </p:nvSpPr>
        <p:spPr>
          <a:xfrm>
            <a:off x="625926" y="5764821"/>
            <a:ext cx="10961915" cy="646331"/>
          </a:xfrm>
          <a:prstGeom prst="rect">
            <a:avLst/>
          </a:prstGeom>
          <a:noFill/>
        </p:spPr>
        <p:txBody>
          <a:bodyPr wrap="square" rtlCol="0">
            <a:spAutoFit/>
          </a:bodyPr>
          <a:lstStyle/>
          <a:p>
            <a:r>
              <a:rPr lang="ja-JP" altLang="en-US" dirty="0"/>
              <a:t>しかし、</a:t>
            </a:r>
            <a:r>
              <a:rPr lang="en-US" altLang="ja-JP" dirty="0"/>
              <a:t>John Smith</a:t>
            </a:r>
            <a:r>
              <a:rPr lang="ja-JP" altLang="en-US" dirty="0"/>
              <a:t>本人がデータベースを見る場合、ライセンスが隠れているとペットを見失ったときに困るだろう。</a:t>
            </a:r>
            <a:endParaRPr lang="en-US" altLang="ja-JP" dirty="0"/>
          </a:p>
          <a:p>
            <a:r>
              <a:rPr lang="ja-JP" altLang="en-US" dirty="0"/>
              <a:t>そして、他の飼い主のライセンスや氏名は見せる必要がないので、隠しても問題は無い。</a:t>
            </a:r>
            <a:endParaRPr lang="en-US" altLang="ja-JP" dirty="0"/>
          </a:p>
        </p:txBody>
      </p:sp>
    </p:spTree>
    <p:extLst>
      <p:ext uri="{BB962C8B-B14F-4D97-AF65-F5344CB8AC3E}">
        <p14:creationId xmlns:p14="http://schemas.microsoft.com/office/powerpoint/2010/main" val="1263436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 </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7</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19805" y="1471137"/>
            <a:ext cx="10961915" cy="3139321"/>
          </a:xfrm>
          <a:prstGeom prst="rect">
            <a:avLst/>
          </a:prstGeom>
          <a:noFill/>
        </p:spPr>
        <p:txBody>
          <a:bodyPr wrap="square" rtlCol="0">
            <a:spAutoFit/>
          </a:bodyPr>
          <a:lstStyle/>
          <a:p>
            <a:r>
              <a:rPr lang="ja-JP" altLang="en-US" b="1" dirty="0"/>
              <a:t>内部スキーマ（</a:t>
            </a:r>
            <a:r>
              <a:rPr lang="en-US" altLang="ja-JP" b="1" dirty="0"/>
              <a:t>Internal Schema</a:t>
            </a:r>
            <a:r>
              <a:rPr lang="ja-JP" altLang="en-US" b="1" dirty="0"/>
              <a:t>）</a:t>
            </a:r>
            <a:endParaRPr kumimoji="1" lang="en-US" altLang="ja-JP" b="1" dirty="0"/>
          </a:p>
          <a:p>
            <a:r>
              <a:rPr lang="ja-JP" altLang="en-US" dirty="0"/>
              <a:t>内部スキーマは、概念スキーマで定義したデータベースのデータを記録媒体（</a:t>
            </a:r>
            <a:r>
              <a:rPr lang="en-US" altLang="ja-JP" dirty="0"/>
              <a:t>HDD</a:t>
            </a:r>
            <a:r>
              <a:rPr lang="ja-JP" altLang="en-US" dirty="0"/>
              <a:t>や</a:t>
            </a:r>
            <a:r>
              <a:rPr lang="en-US" altLang="ja-JP" dirty="0"/>
              <a:t>SSD</a:t>
            </a:r>
            <a:r>
              <a:rPr lang="ja-JP" altLang="en-US" dirty="0"/>
              <a:t>など）にどのように格納するかを定義したものである。</a:t>
            </a:r>
            <a:endParaRPr lang="en-US" altLang="ja-JP" dirty="0"/>
          </a:p>
          <a:p>
            <a:endParaRPr lang="en-US" altLang="ja-JP" dirty="0"/>
          </a:p>
          <a:p>
            <a:r>
              <a:rPr lang="ja-JP" altLang="en-US" dirty="0"/>
              <a:t>データを扱う人間は、概念スキーマや外部スキーマを通してデータを閲覧するため、内部スキーマを直接見る必要は無い。</a:t>
            </a:r>
            <a:endParaRPr lang="en-US" altLang="ja-JP" dirty="0"/>
          </a:p>
          <a:p>
            <a:r>
              <a:rPr lang="ja-JP" altLang="en-US" dirty="0"/>
              <a:t>コンピュータの中でデータがどのように配置されているかなど、知ってもあまり意味はないだろう。</a:t>
            </a:r>
            <a:endParaRPr lang="en-US" altLang="ja-JP" dirty="0"/>
          </a:p>
          <a:p>
            <a:r>
              <a:rPr lang="ja-JP" altLang="en-US" dirty="0"/>
              <a:t>何故ならば、我々が欲しいものはデータベースから抽出した必要なデータだけだから。</a:t>
            </a:r>
            <a:endParaRPr lang="en-US" altLang="ja-JP" dirty="0"/>
          </a:p>
          <a:p>
            <a:r>
              <a:rPr lang="ja-JP" altLang="en-US" dirty="0"/>
              <a:t>（不要なデータを見ても混乱するだけか、他の人の重要な情報が漏洩するだけだろう）</a:t>
            </a:r>
            <a:endParaRPr lang="en-US" altLang="ja-JP" dirty="0"/>
          </a:p>
          <a:p>
            <a:endParaRPr lang="en-US" altLang="ja-JP" dirty="0"/>
          </a:p>
          <a:p>
            <a:r>
              <a:rPr lang="ja-JP" altLang="en-US" dirty="0"/>
              <a:t>しかし、外部スキーマ、概念スキーマ、内部スキーマの関係は理解しておこう。</a:t>
            </a:r>
            <a:endParaRPr lang="en-US" altLang="ja-JP" dirty="0"/>
          </a:p>
        </p:txBody>
      </p:sp>
    </p:spTree>
    <p:extLst>
      <p:ext uri="{BB962C8B-B14F-4D97-AF65-F5344CB8AC3E}">
        <p14:creationId xmlns:p14="http://schemas.microsoft.com/office/powerpoint/2010/main" val="765718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8</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5928" y="1458998"/>
            <a:ext cx="10961915" cy="1200329"/>
          </a:xfrm>
          <a:prstGeom prst="rect">
            <a:avLst/>
          </a:prstGeom>
          <a:noFill/>
        </p:spPr>
        <p:txBody>
          <a:bodyPr wrap="square" rtlCol="0">
            <a:spAutoFit/>
          </a:bodyPr>
          <a:lstStyle/>
          <a:p>
            <a:r>
              <a:rPr lang="ja-JP" altLang="en-US" b="1" dirty="0"/>
              <a:t>データベース管理システム（</a:t>
            </a:r>
            <a:r>
              <a:rPr lang="en-US" altLang="ja-JP" b="1" dirty="0"/>
              <a:t>DBMS</a:t>
            </a:r>
            <a:r>
              <a:rPr lang="ja-JP" altLang="en-US" b="1" dirty="0"/>
              <a:t>：</a:t>
            </a:r>
            <a:r>
              <a:rPr lang="en-US" altLang="ja-JP" b="1" dirty="0"/>
              <a:t>Data Base</a:t>
            </a:r>
            <a:r>
              <a:rPr lang="ja-JP" altLang="en-US" b="1" dirty="0"/>
              <a:t> </a:t>
            </a:r>
            <a:r>
              <a:rPr lang="en-US" altLang="ja-JP" b="1" dirty="0"/>
              <a:t>Management System</a:t>
            </a:r>
            <a:r>
              <a:rPr lang="ja-JP" altLang="en-US" b="1" dirty="0"/>
              <a:t>）</a:t>
            </a:r>
            <a:endParaRPr kumimoji="1" lang="en-US" altLang="ja-JP" b="1" dirty="0"/>
          </a:p>
          <a:p>
            <a:r>
              <a:rPr lang="ja-JP" altLang="en-US" dirty="0"/>
              <a:t>複数の利用者で大量のデータを共同利用できるように管理するソフトウェアのこと。</a:t>
            </a:r>
            <a:endParaRPr lang="en-US" altLang="ja-JP" dirty="0"/>
          </a:p>
          <a:p>
            <a:r>
              <a:rPr lang="ja-JP" altLang="en-US" dirty="0"/>
              <a:t>多くの利用者がデータベースに直接アクセスした場合、データの不整合や不具合が発生する。</a:t>
            </a:r>
            <a:endParaRPr lang="en-US" altLang="ja-JP" dirty="0"/>
          </a:p>
          <a:p>
            <a:r>
              <a:rPr lang="ja-JP" altLang="en-US" dirty="0"/>
              <a:t>そのため、</a:t>
            </a:r>
            <a:r>
              <a:rPr lang="en-US" altLang="ja-JP" dirty="0"/>
              <a:t>DBMS</a:t>
            </a:r>
            <a:r>
              <a:rPr lang="ja-JP" altLang="en-US" dirty="0"/>
              <a:t>を通じてデータベースへアクセスする。</a:t>
            </a:r>
            <a:endParaRPr lang="en-US" altLang="ja-JP" dirty="0"/>
          </a:p>
        </p:txBody>
      </p:sp>
      <p:pic>
        <p:nvPicPr>
          <p:cNvPr id="5" name="図 4">
            <a:extLst>
              <a:ext uri="{FF2B5EF4-FFF2-40B4-BE49-F238E27FC236}">
                <a16:creationId xmlns:a16="http://schemas.microsoft.com/office/drawing/2014/main" id="{6DF8959B-664F-78F3-A462-494FDAF5C4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58295" y="3190946"/>
            <a:ext cx="684366" cy="684368"/>
          </a:xfrm>
          <a:prstGeom prst="rect">
            <a:avLst/>
          </a:prstGeom>
        </p:spPr>
      </p:pic>
      <p:sp>
        <p:nvSpPr>
          <p:cNvPr id="6" name="テキスト ボックス 5">
            <a:extLst>
              <a:ext uri="{FF2B5EF4-FFF2-40B4-BE49-F238E27FC236}">
                <a16:creationId xmlns:a16="http://schemas.microsoft.com/office/drawing/2014/main" id="{B9CB9786-3607-9398-A613-828C26E7DA5E}"/>
              </a:ext>
            </a:extLst>
          </p:cNvPr>
          <p:cNvSpPr txBox="1"/>
          <p:nvPr/>
        </p:nvSpPr>
        <p:spPr>
          <a:xfrm>
            <a:off x="7010400" y="3954256"/>
            <a:ext cx="1600200" cy="369332"/>
          </a:xfrm>
          <a:prstGeom prst="rect">
            <a:avLst/>
          </a:prstGeom>
          <a:noFill/>
        </p:spPr>
        <p:txBody>
          <a:bodyPr wrap="square" rtlCol="0">
            <a:spAutoFit/>
          </a:bodyPr>
          <a:lstStyle/>
          <a:p>
            <a:pPr algn="ctr"/>
            <a:r>
              <a:rPr lang="ja-JP" altLang="en-US" dirty="0"/>
              <a:t>データベース</a:t>
            </a:r>
            <a:endParaRPr lang="en-US" altLang="ja-JP" dirty="0"/>
          </a:p>
        </p:txBody>
      </p:sp>
      <p:sp>
        <p:nvSpPr>
          <p:cNvPr id="7" name="正方形/長方形 6">
            <a:extLst>
              <a:ext uri="{FF2B5EF4-FFF2-40B4-BE49-F238E27FC236}">
                <a16:creationId xmlns:a16="http://schemas.microsoft.com/office/drawing/2014/main" id="{E0425FA5-A6A8-0B8B-54B8-FBE436178058}"/>
              </a:ext>
            </a:extLst>
          </p:cNvPr>
          <p:cNvSpPr/>
          <p:nvPr/>
        </p:nvSpPr>
        <p:spPr>
          <a:xfrm>
            <a:off x="5535386" y="3174109"/>
            <a:ext cx="1121228" cy="9471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DBMS</a:t>
            </a:r>
            <a:endParaRPr kumimoji="1" lang="ja-JP" altLang="en-US" dirty="0"/>
          </a:p>
        </p:txBody>
      </p:sp>
      <p:cxnSp>
        <p:nvCxnSpPr>
          <p:cNvPr id="10" name="直線矢印コネクタ 9">
            <a:extLst>
              <a:ext uri="{FF2B5EF4-FFF2-40B4-BE49-F238E27FC236}">
                <a16:creationId xmlns:a16="http://schemas.microsoft.com/office/drawing/2014/main" id="{B6BAB0EF-2A9F-1D4D-A7DB-22FF0C4B0C3F}"/>
              </a:ext>
            </a:extLst>
          </p:cNvPr>
          <p:cNvCxnSpPr>
            <a:cxnSpLocks/>
          </p:cNvCxnSpPr>
          <p:nvPr/>
        </p:nvCxnSpPr>
        <p:spPr>
          <a:xfrm>
            <a:off x="6879771" y="3522244"/>
            <a:ext cx="478972"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1" name="直線矢印コネクタ 10">
            <a:extLst>
              <a:ext uri="{FF2B5EF4-FFF2-40B4-BE49-F238E27FC236}">
                <a16:creationId xmlns:a16="http://schemas.microsoft.com/office/drawing/2014/main" id="{E1F494BD-E033-4F86-701B-9D43DBFA4223}"/>
              </a:ext>
            </a:extLst>
          </p:cNvPr>
          <p:cNvCxnSpPr>
            <a:cxnSpLocks/>
          </p:cNvCxnSpPr>
          <p:nvPr/>
        </p:nvCxnSpPr>
        <p:spPr>
          <a:xfrm flipH="1">
            <a:off x="6879771" y="3674644"/>
            <a:ext cx="478972"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2" name="直線矢印コネクタ 11">
            <a:extLst>
              <a:ext uri="{FF2B5EF4-FFF2-40B4-BE49-F238E27FC236}">
                <a16:creationId xmlns:a16="http://schemas.microsoft.com/office/drawing/2014/main" id="{3F801B3C-2C02-4060-878C-BDC0AADB2D41}"/>
              </a:ext>
            </a:extLst>
          </p:cNvPr>
          <p:cNvCxnSpPr>
            <a:cxnSpLocks/>
          </p:cNvCxnSpPr>
          <p:nvPr/>
        </p:nvCxnSpPr>
        <p:spPr>
          <a:xfrm>
            <a:off x="4865914" y="3522244"/>
            <a:ext cx="478972"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3" name="直線矢印コネクタ 12">
            <a:extLst>
              <a:ext uri="{FF2B5EF4-FFF2-40B4-BE49-F238E27FC236}">
                <a16:creationId xmlns:a16="http://schemas.microsoft.com/office/drawing/2014/main" id="{63F820BA-652A-7DE6-521A-565D5B6D78A7}"/>
              </a:ext>
            </a:extLst>
          </p:cNvPr>
          <p:cNvCxnSpPr>
            <a:cxnSpLocks/>
          </p:cNvCxnSpPr>
          <p:nvPr/>
        </p:nvCxnSpPr>
        <p:spPr>
          <a:xfrm flipH="1">
            <a:off x="4865914" y="3674644"/>
            <a:ext cx="478972"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pic>
        <p:nvPicPr>
          <p:cNvPr id="16" name="図 15" descr="アイコン&#10;&#10;自動的に生成された説明">
            <a:extLst>
              <a:ext uri="{FF2B5EF4-FFF2-40B4-BE49-F238E27FC236}">
                <a16:creationId xmlns:a16="http://schemas.microsoft.com/office/drawing/2014/main" id="{B3C79E26-5614-94B4-285B-218C92CBFD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84216" y="3272412"/>
            <a:ext cx="727912" cy="727912"/>
          </a:xfrm>
          <a:prstGeom prst="rect">
            <a:avLst/>
          </a:prstGeom>
        </p:spPr>
      </p:pic>
      <p:pic>
        <p:nvPicPr>
          <p:cNvPr id="20" name="図 19" descr="アイコン&#10;&#10;自動的に生成された説明">
            <a:extLst>
              <a:ext uri="{FF2B5EF4-FFF2-40B4-BE49-F238E27FC236}">
                <a16:creationId xmlns:a16="http://schemas.microsoft.com/office/drawing/2014/main" id="{0E7A62B2-1AD0-E7D5-C2CD-A0EB16DF36A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84216" y="2582776"/>
            <a:ext cx="727912" cy="727912"/>
          </a:xfrm>
          <a:prstGeom prst="rect">
            <a:avLst/>
          </a:prstGeom>
        </p:spPr>
      </p:pic>
      <p:pic>
        <p:nvPicPr>
          <p:cNvPr id="21" name="図 20" descr="アイコン&#10;&#10;自動的に生成された説明">
            <a:extLst>
              <a:ext uri="{FF2B5EF4-FFF2-40B4-BE49-F238E27FC236}">
                <a16:creationId xmlns:a16="http://schemas.microsoft.com/office/drawing/2014/main" id="{19387936-F373-31EA-3941-0A7ED4EEE9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84216" y="3962049"/>
            <a:ext cx="727912" cy="727912"/>
          </a:xfrm>
          <a:prstGeom prst="rect">
            <a:avLst/>
          </a:prstGeom>
        </p:spPr>
      </p:pic>
      <p:sp>
        <p:nvSpPr>
          <p:cNvPr id="23" name="テキスト ボックス 22">
            <a:extLst>
              <a:ext uri="{FF2B5EF4-FFF2-40B4-BE49-F238E27FC236}">
                <a16:creationId xmlns:a16="http://schemas.microsoft.com/office/drawing/2014/main" id="{C58BB3DB-11A7-A0D0-9F64-DD28F217CD09}"/>
              </a:ext>
            </a:extLst>
          </p:cNvPr>
          <p:cNvSpPr txBox="1"/>
          <p:nvPr/>
        </p:nvSpPr>
        <p:spPr>
          <a:xfrm>
            <a:off x="625928" y="4954543"/>
            <a:ext cx="10961915" cy="923330"/>
          </a:xfrm>
          <a:prstGeom prst="rect">
            <a:avLst/>
          </a:prstGeom>
          <a:noFill/>
        </p:spPr>
        <p:txBody>
          <a:bodyPr wrap="square" rtlCol="0">
            <a:spAutoFit/>
          </a:bodyPr>
          <a:lstStyle/>
          <a:p>
            <a:r>
              <a:rPr lang="en-US" altLang="ja-JP" dirty="0"/>
              <a:t>【</a:t>
            </a:r>
            <a:r>
              <a:rPr lang="ja-JP" altLang="en-US" dirty="0"/>
              <a:t>質問</a:t>
            </a:r>
            <a:r>
              <a:rPr lang="en-US" altLang="ja-JP" dirty="0"/>
              <a:t>】</a:t>
            </a:r>
          </a:p>
          <a:p>
            <a:r>
              <a:rPr lang="en-US" altLang="ja-JP" dirty="0"/>
              <a:t>DBMS</a:t>
            </a:r>
            <a:r>
              <a:rPr lang="ja-JP" altLang="en-US" dirty="0"/>
              <a:t>を通さないで、複数の利用者がデータベースへアクセスした場合、どんな不具合が起こるだろうか？</a:t>
            </a:r>
            <a:endParaRPr lang="en-US" altLang="ja-JP" dirty="0"/>
          </a:p>
          <a:p>
            <a:r>
              <a:rPr lang="ja-JP" altLang="en-US" dirty="0"/>
              <a:t>データベースの“データを読み込む”、“データを上書きする”という</a:t>
            </a:r>
            <a:r>
              <a:rPr lang="en-US" altLang="ja-JP" dirty="0"/>
              <a:t>2</a:t>
            </a:r>
            <a:r>
              <a:rPr lang="ja-JP" altLang="en-US" dirty="0"/>
              <a:t>つの行為だけを使って説明してみよう。</a:t>
            </a:r>
            <a:endParaRPr lang="en-US" altLang="ja-JP" dirty="0"/>
          </a:p>
        </p:txBody>
      </p:sp>
    </p:spTree>
    <p:extLst>
      <p:ext uri="{BB962C8B-B14F-4D97-AF65-F5344CB8AC3E}">
        <p14:creationId xmlns:p14="http://schemas.microsoft.com/office/powerpoint/2010/main" val="4075184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59DADB-1A4F-4ABE-BBC6-1351CDE3C81B}"/>
              </a:ext>
            </a:extLst>
          </p:cNvPr>
          <p:cNvSpPr>
            <a:spLocks noGrp="1"/>
          </p:cNvSpPr>
          <p:nvPr>
            <p:ph type="title"/>
          </p:nvPr>
        </p:nvSpPr>
        <p:spPr/>
        <p:txBody>
          <a:bodyPr/>
          <a:lstStyle/>
          <a:p>
            <a:r>
              <a:rPr kumimoji="1" lang="ja-JP" altLang="en-US" dirty="0"/>
              <a:t>データベース設計</a:t>
            </a:r>
          </a:p>
        </p:txBody>
      </p:sp>
      <p:sp>
        <p:nvSpPr>
          <p:cNvPr id="3" name="スライド番号プレースホルダー 2">
            <a:extLst>
              <a:ext uri="{FF2B5EF4-FFF2-40B4-BE49-F238E27FC236}">
                <a16:creationId xmlns:a16="http://schemas.microsoft.com/office/drawing/2014/main" id="{B4F626FE-5D60-4E90-B27C-51D44B4CB5B9}"/>
              </a:ext>
            </a:extLst>
          </p:cNvPr>
          <p:cNvSpPr>
            <a:spLocks noGrp="1"/>
          </p:cNvSpPr>
          <p:nvPr>
            <p:ph type="sldNum" sz="quarter" idx="12"/>
          </p:nvPr>
        </p:nvSpPr>
        <p:spPr/>
        <p:txBody>
          <a:bodyPr/>
          <a:lstStyle/>
          <a:p>
            <a:fld id="{F8DEEB91-50FB-4D13-8684-2052AAEB8771}" type="slidenum">
              <a:rPr kumimoji="1" lang="ja-JP" altLang="en-US" smtClean="0"/>
              <a:t>9</a:t>
            </a:fld>
            <a:endParaRPr kumimoji="1" lang="ja-JP" altLang="en-US"/>
          </a:p>
        </p:txBody>
      </p:sp>
      <p:sp>
        <p:nvSpPr>
          <p:cNvPr id="4" name="テキスト ボックス 3">
            <a:extLst>
              <a:ext uri="{FF2B5EF4-FFF2-40B4-BE49-F238E27FC236}">
                <a16:creationId xmlns:a16="http://schemas.microsoft.com/office/drawing/2014/main" id="{8E1131F8-1CF5-43DC-95A1-C900A6E81500}"/>
              </a:ext>
            </a:extLst>
          </p:cNvPr>
          <p:cNvSpPr txBox="1"/>
          <p:nvPr/>
        </p:nvSpPr>
        <p:spPr>
          <a:xfrm>
            <a:off x="620486" y="1471137"/>
            <a:ext cx="10961915" cy="5078313"/>
          </a:xfrm>
          <a:prstGeom prst="rect">
            <a:avLst/>
          </a:prstGeom>
          <a:noFill/>
        </p:spPr>
        <p:txBody>
          <a:bodyPr wrap="square" rtlCol="0">
            <a:spAutoFit/>
          </a:bodyPr>
          <a:lstStyle/>
          <a:p>
            <a:r>
              <a:rPr lang="en-US" altLang="ja-JP" b="1" dirty="0"/>
              <a:t>E-R</a:t>
            </a:r>
            <a:r>
              <a:rPr lang="ja-JP" altLang="en-US" b="1" dirty="0"/>
              <a:t>図（</a:t>
            </a:r>
            <a:r>
              <a:rPr lang="en-US" altLang="ja-JP" b="1" dirty="0"/>
              <a:t>Entity-Relationship Diagram</a:t>
            </a:r>
            <a:r>
              <a:rPr lang="ja-JP" altLang="en-US" b="1" dirty="0"/>
              <a:t>）</a:t>
            </a:r>
            <a:endParaRPr lang="en-US" altLang="ja-JP" b="1" dirty="0"/>
          </a:p>
          <a:p>
            <a:r>
              <a:rPr lang="ja-JP" altLang="en-US" dirty="0"/>
              <a:t>象業務を構成する実体と、実体間の関連を表した図のこと。</a:t>
            </a:r>
            <a:endParaRPr lang="en-US" altLang="ja-JP" dirty="0"/>
          </a:p>
          <a:p>
            <a:endParaRPr lang="en-US" altLang="ja-JP" dirty="0"/>
          </a:p>
          <a:p>
            <a:r>
              <a:rPr lang="en-US" altLang="ja-JP" dirty="0"/>
              <a:t>Entity</a:t>
            </a:r>
            <a:r>
              <a:rPr lang="ja-JP" altLang="en-US" dirty="0"/>
              <a:t>は日本語で訳した場合、“実体”、“存在する物”などの抽象的な言葉に置き換えられる。</a:t>
            </a:r>
            <a:endParaRPr lang="en-US" altLang="ja-JP" dirty="0"/>
          </a:p>
          <a:p>
            <a:r>
              <a:rPr lang="ja-JP" altLang="en-US" dirty="0"/>
              <a:t>もしあなたが自身の部屋にいたならば、</a:t>
            </a:r>
            <a:r>
              <a:rPr lang="en-US" altLang="ja-JP" dirty="0"/>
              <a:t>Entity</a:t>
            </a:r>
            <a:r>
              <a:rPr lang="ja-JP" altLang="en-US" dirty="0"/>
              <a:t>は“机”、“パソコン”、“ベッド”、“ボールペン”などが当てはまる。</a:t>
            </a:r>
            <a:endParaRPr lang="en-US" altLang="ja-JP" dirty="0"/>
          </a:p>
          <a:p>
            <a:r>
              <a:rPr lang="ja-JP" altLang="en-US" dirty="0"/>
              <a:t>あなたが仕事中ならば、</a:t>
            </a:r>
            <a:r>
              <a:rPr lang="en-US" altLang="ja-JP" dirty="0"/>
              <a:t>Entity</a:t>
            </a:r>
            <a:r>
              <a:rPr lang="ja-JP" altLang="en-US" dirty="0"/>
              <a:t>は“会社”、“上司からの指示”、“顧客からの注文”などが当てはまる。</a:t>
            </a:r>
            <a:endParaRPr lang="en-US" altLang="ja-JP" dirty="0"/>
          </a:p>
          <a:p>
            <a:r>
              <a:rPr lang="ja-JP" altLang="en-US" dirty="0"/>
              <a:t>（もちろん、仕事中でも“机”や“ボールペン”も</a:t>
            </a:r>
            <a:r>
              <a:rPr lang="en-US" altLang="ja-JP" dirty="0"/>
              <a:t>Entity</a:t>
            </a:r>
            <a:r>
              <a:rPr lang="ja-JP" altLang="en-US" dirty="0"/>
              <a:t>に当てはまる）</a:t>
            </a:r>
            <a:endParaRPr lang="en-US" altLang="ja-JP" dirty="0"/>
          </a:p>
          <a:p>
            <a:endParaRPr lang="en-US" altLang="ja-JP" dirty="0"/>
          </a:p>
          <a:p>
            <a:r>
              <a:rPr lang="ja-JP" altLang="en-US" dirty="0"/>
              <a:t>これらは実際にあなたの身の回りに“存在する”だろう。</a:t>
            </a:r>
            <a:endParaRPr lang="en-US" altLang="ja-JP" dirty="0"/>
          </a:p>
          <a:p>
            <a:r>
              <a:rPr lang="ja-JP" altLang="en-US" dirty="0"/>
              <a:t>そして、あなた自身も“</a:t>
            </a:r>
            <a:r>
              <a:rPr lang="en-US" altLang="ja-JP" dirty="0"/>
              <a:t>Entity</a:t>
            </a:r>
            <a:r>
              <a:rPr lang="ja-JP" altLang="en-US" dirty="0"/>
              <a:t>”である。</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en-US" altLang="ja-JP" dirty="0"/>
              <a:t>E-R</a:t>
            </a:r>
            <a:r>
              <a:rPr lang="ja-JP" altLang="en-US" dirty="0"/>
              <a:t>図は</a:t>
            </a:r>
            <a:r>
              <a:rPr lang="en-US" altLang="ja-JP" dirty="0"/>
              <a:t>Entity</a:t>
            </a:r>
            <a:r>
              <a:rPr lang="ja-JP" altLang="en-US" dirty="0"/>
              <a:t>同士の関係を意味しており、</a:t>
            </a:r>
            <a:r>
              <a:rPr lang="en-US" altLang="ja-JP" dirty="0"/>
              <a:t>1</a:t>
            </a:r>
            <a:r>
              <a:rPr lang="ja-JP" altLang="en-US" dirty="0"/>
              <a:t>対</a:t>
            </a:r>
            <a:r>
              <a:rPr lang="en-US" altLang="ja-JP" dirty="0"/>
              <a:t>1</a:t>
            </a:r>
            <a:r>
              <a:rPr lang="ja-JP" altLang="en-US" dirty="0"/>
              <a:t>、</a:t>
            </a:r>
            <a:r>
              <a:rPr lang="en-US" altLang="ja-JP" dirty="0"/>
              <a:t>1</a:t>
            </a:r>
            <a:r>
              <a:rPr lang="ja-JP" altLang="en-US" dirty="0"/>
              <a:t>対多、多対</a:t>
            </a:r>
            <a:r>
              <a:rPr lang="en-US" altLang="ja-JP" dirty="0"/>
              <a:t>1</a:t>
            </a:r>
            <a:r>
              <a:rPr lang="ja-JP" altLang="en-US" dirty="0"/>
              <a:t>、多対多といった関係を作ることができる。</a:t>
            </a:r>
            <a:endParaRPr lang="en-US" altLang="ja-JP" dirty="0"/>
          </a:p>
          <a:p>
            <a:r>
              <a:rPr lang="ja-JP" altLang="en-US" dirty="0"/>
              <a:t>例えば、“大学であるあなた”と“大学から割り当てられた学生証番号”は</a:t>
            </a:r>
            <a:r>
              <a:rPr lang="en-US" altLang="ja-JP" dirty="0"/>
              <a:t>1</a:t>
            </a:r>
            <a:r>
              <a:rPr lang="ja-JP" altLang="en-US" dirty="0"/>
              <a:t>対</a:t>
            </a:r>
            <a:r>
              <a:rPr lang="en-US" altLang="ja-JP" dirty="0"/>
              <a:t>1</a:t>
            </a:r>
            <a:r>
              <a:rPr lang="ja-JP" altLang="en-US" dirty="0"/>
              <a:t>になる。</a:t>
            </a:r>
            <a:endParaRPr lang="en-US" altLang="ja-JP" dirty="0"/>
          </a:p>
          <a:p>
            <a:r>
              <a:rPr lang="ja-JP" altLang="en-US" dirty="0"/>
              <a:t>“あなた”と“あなたの親”は</a:t>
            </a:r>
            <a:r>
              <a:rPr lang="en-US" altLang="ja-JP" dirty="0"/>
              <a:t>1</a:t>
            </a:r>
            <a:r>
              <a:rPr lang="ja-JP" altLang="en-US" dirty="0"/>
              <a:t>対多になる。（“多”には父親と母親が含まれる）</a:t>
            </a:r>
            <a:endParaRPr lang="en-US" altLang="ja-JP" dirty="0"/>
          </a:p>
          <a:p>
            <a:r>
              <a:rPr lang="ja-JP" altLang="en-US" dirty="0"/>
              <a:t>色々な</a:t>
            </a:r>
            <a:r>
              <a:rPr lang="en-US" altLang="ja-JP" dirty="0"/>
              <a:t>Entity</a:t>
            </a:r>
            <a:r>
              <a:rPr lang="ja-JP" altLang="en-US" dirty="0"/>
              <a:t>を取り上げてみよう。</a:t>
            </a:r>
            <a:endParaRPr lang="en-US" altLang="ja-JP" dirty="0"/>
          </a:p>
          <a:p>
            <a:r>
              <a:rPr lang="ja-JP" altLang="en-US" dirty="0"/>
              <a:t>そして、その関係は</a:t>
            </a:r>
            <a:r>
              <a:rPr lang="en-US" altLang="ja-JP" dirty="0"/>
              <a:t>1</a:t>
            </a:r>
            <a:r>
              <a:rPr lang="ja-JP" altLang="en-US" dirty="0"/>
              <a:t>対</a:t>
            </a:r>
            <a:r>
              <a:rPr lang="en-US" altLang="ja-JP" dirty="0"/>
              <a:t>1</a:t>
            </a:r>
            <a:r>
              <a:rPr lang="ja-JP" altLang="en-US" dirty="0"/>
              <a:t>、</a:t>
            </a:r>
            <a:r>
              <a:rPr lang="en-US" altLang="ja-JP" dirty="0"/>
              <a:t>1</a:t>
            </a:r>
            <a:r>
              <a:rPr lang="ja-JP" altLang="en-US" dirty="0"/>
              <a:t>対多、多対</a:t>
            </a:r>
            <a:r>
              <a:rPr lang="en-US" altLang="ja-JP" dirty="0"/>
              <a:t>1</a:t>
            </a:r>
            <a:r>
              <a:rPr lang="ja-JP" altLang="en-US" dirty="0"/>
              <a:t>、多対多のいずれに当てはまるだろうか。</a:t>
            </a:r>
            <a:endParaRPr lang="en-US" altLang="ja-JP" dirty="0"/>
          </a:p>
        </p:txBody>
      </p:sp>
    </p:spTree>
    <p:extLst>
      <p:ext uri="{BB962C8B-B14F-4D97-AF65-F5344CB8AC3E}">
        <p14:creationId xmlns:p14="http://schemas.microsoft.com/office/powerpoint/2010/main" val="16195682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4223</TotalTime>
  <Words>6262</Words>
  <Application>Microsoft Office PowerPoint</Application>
  <PresentationFormat>ワイド画面</PresentationFormat>
  <Paragraphs>898</Paragraphs>
  <Slides>34</Slides>
  <Notes>33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34</vt:i4>
      </vt:variant>
    </vt:vector>
  </HeadingPairs>
  <TitlesOfParts>
    <vt:vector size="39" baseType="lpstr">
      <vt:lpstr>游ゴシック</vt:lpstr>
      <vt:lpstr>Arial</vt:lpstr>
      <vt:lpstr>Calibri</vt:lpstr>
      <vt:lpstr>Calibri Light</vt:lpstr>
      <vt:lpstr>Office テーマ</vt:lpstr>
      <vt:lpstr>データベース技術 </vt:lpstr>
      <vt:lpstr>データベース</vt:lpstr>
      <vt:lpstr>データベース</vt:lpstr>
      <vt:lpstr>データベース </vt:lpstr>
      <vt:lpstr>データベース</vt:lpstr>
      <vt:lpstr>データベース </vt:lpstr>
      <vt:lpstr>データベース </vt:lpstr>
      <vt:lpstr>データベース</vt:lpstr>
      <vt:lpstr>データベース設計</vt:lpstr>
      <vt:lpstr>データベース設計 </vt:lpstr>
      <vt:lpstr>データベース設計</vt:lpstr>
      <vt:lpstr>データベース設計</vt:lpstr>
      <vt:lpstr>データの正規化 </vt:lpstr>
      <vt:lpstr>データの正規化</vt:lpstr>
      <vt:lpstr>データの正規化</vt:lpstr>
      <vt:lpstr>データの正規化</vt:lpstr>
      <vt:lpstr>データの正規化</vt:lpstr>
      <vt:lpstr>データの正規化</vt:lpstr>
      <vt:lpstr>トランザクション処理 </vt:lpstr>
      <vt:lpstr>トランザクション処理</vt:lpstr>
      <vt:lpstr>トランザクション処理 </vt:lpstr>
      <vt:lpstr>トランザクション処理 </vt:lpstr>
      <vt:lpstr>データベースの障害回復 </vt:lpstr>
      <vt:lpstr>データベースの障害回復</vt:lpstr>
      <vt:lpstr>データ操作とSQL </vt:lpstr>
      <vt:lpstr>SQL（並べ替え・グループ化）</vt:lpstr>
      <vt:lpstr>SQL（副問合せ）</vt:lpstr>
      <vt:lpstr>データベースの応用 </vt:lpstr>
      <vt:lpstr>データベースの応用</vt:lpstr>
      <vt:lpstr>データベースの応用 </vt:lpstr>
      <vt:lpstr>データベースの応用</vt:lpstr>
      <vt:lpstr>データベースの応用 </vt:lpstr>
      <vt:lpstr>データベースの応用 </vt:lpstr>
      <vt:lpstr>データベースの応用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４章</dc:title>
  <dc:creator>tanaka r</dc:creator>
  <cp:lastModifiedBy>tanaka it-salon</cp:lastModifiedBy>
  <cp:revision>394</cp:revision>
  <dcterms:created xsi:type="dcterms:W3CDTF">2018-10-08T09:39:54Z</dcterms:created>
  <dcterms:modified xsi:type="dcterms:W3CDTF">2024-08-12T08:46:00Z</dcterms:modified>
</cp:coreProperties>
</file>