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311" r:id="rId4"/>
    <p:sldId id="274" r:id="rId5"/>
    <p:sldId id="391" r:id="rId6"/>
    <p:sldId id="279" r:id="rId7"/>
    <p:sldId id="407" r:id="rId8"/>
    <p:sldId id="269" r:id="rId9"/>
    <p:sldId id="385" r:id="rId10"/>
    <p:sldId id="393" r:id="rId11"/>
    <p:sldId id="258" r:id="rId12"/>
    <p:sldId id="394" r:id="rId13"/>
    <p:sldId id="388" r:id="rId14"/>
    <p:sldId id="398" r:id="rId15"/>
    <p:sldId id="396" r:id="rId16"/>
    <p:sldId id="402" r:id="rId17"/>
    <p:sldId id="397" r:id="rId18"/>
    <p:sldId id="399" r:id="rId19"/>
    <p:sldId id="400" r:id="rId20"/>
    <p:sldId id="401" r:id="rId21"/>
    <p:sldId id="403" r:id="rId22"/>
    <p:sldId id="278" r:id="rId23"/>
    <p:sldId id="409" r:id="rId24"/>
    <p:sldId id="410" r:id="rId25"/>
    <p:sldId id="404" r:id="rId26"/>
    <p:sldId id="339" r:id="rId27"/>
    <p:sldId id="411" r:id="rId28"/>
    <p:sldId id="340" r:id="rId29"/>
    <p:sldId id="412" r:id="rId30"/>
    <p:sldId id="413" r:id="rId31"/>
    <p:sldId id="417" r:id="rId32"/>
    <p:sldId id="345" r:id="rId33"/>
    <p:sldId id="347" r:id="rId34"/>
    <p:sldId id="301" r:id="rId35"/>
    <p:sldId id="302" r:id="rId36"/>
    <p:sldId id="414" r:id="rId37"/>
    <p:sldId id="415" r:id="rId38"/>
    <p:sldId id="416" r:id="rId3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390" autoAdjust="0"/>
  </p:normalViewPr>
  <p:slideViewPr>
    <p:cSldViewPr snapToGrid="0">
      <p:cViewPr varScale="1">
        <p:scale>
          <a:sx n="72" d="100"/>
          <a:sy n="72" d="100"/>
        </p:scale>
        <p:origin x="828" y="66"/>
      </p:cViewPr>
      <p:guideLst/>
    </p:cSldViewPr>
  </p:slideViewPr>
  <p:outlineViewPr>
    <p:cViewPr>
      <p:scale>
        <a:sx n="33" d="100"/>
        <a:sy n="33" d="100"/>
      </p:scale>
      <p:origin x="0" y="-18504"/>
    </p:cViewPr>
  </p:outlineViewPr>
  <p:notesTextViewPr>
    <p:cViewPr>
      <p:scale>
        <a:sx n="1" d="1"/>
        <a:sy n="1" d="1"/>
      </p:scale>
      <p:origin x="0" y="0"/>
    </p:cViewPr>
  </p:notesTextViewPr>
  <p:sorterViewPr>
    <p:cViewPr>
      <p:scale>
        <a:sx n="100" d="100"/>
        <a:sy n="100" d="100"/>
      </p:scale>
      <p:origin x="0" y="-69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51196-B317-46FF-8D0D-72ED86561039}" type="doc">
      <dgm:prSet loTypeId="urn:microsoft.com/office/officeart/2005/8/layout/pyramid1" loCatId="pyramid" qsTypeId="urn:microsoft.com/office/officeart/2005/8/quickstyle/simple2" qsCatId="simple" csTypeId="urn:microsoft.com/office/officeart/2005/8/colors/accent6_3" csCatId="accent6" phldr="1"/>
      <dgm:spPr/>
    </dgm:pt>
    <dgm:pt modelId="{247DAAE7-EBEE-4EA1-A3E0-EA98F5A99C6D}">
      <dgm:prSet phldrT="[テキスト]"/>
      <dgm:spPr/>
      <dgm:t>
        <a:bodyPr/>
        <a:lstStyle/>
        <a:p>
          <a:r>
            <a:rPr kumimoji="1" lang="ja-JP" altLang="en-US" b="1" dirty="0"/>
            <a:t>レジスタ</a:t>
          </a:r>
        </a:p>
      </dgm:t>
    </dgm:pt>
    <dgm:pt modelId="{6D93AA58-18A8-4D87-9565-E2E6F1671D2F}" type="parTrans" cxnId="{04BD9BF4-2D4D-451D-9A8A-8D176DD0A87F}">
      <dgm:prSet/>
      <dgm:spPr/>
      <dgm:t>
        <a:bodyPr/>
        <a:lstStyle/>
        <a:p>
          <a:endParaRPr kumimoji="1" lang="ja-JP" altLang="en-US"/>
        </a:p>
      </dgm:t>
    </dgm:pt>
    <dgm:pt modelId="{1480D73B-4B8E-49D3-90C9-86C2170426BA}" type="sibTrans" cxnId="{04BD9BF4-2D4D-451D-9A8A-8D176DD0A87F}">
      <dgm:prSet/>
      <dgm:spPr/>
      <dgm:t>
        <a:bodyPr/>
        <a:lstStyle/>
        <a:p>
          <a:endParaRPr kumimoji="1" lang="ja-JP" altLang="en-US"/>
        </a:p>
      </dgm:t>
    </dgm:pt>
    <dgm:pt modelId="{578D58D0-EE19-447A-B247-C2AC0FEE5CB1}">
      <dgm:prSet phldrT="[テキスト]"/>
      <dgm:spPr/>
      <dgm:t>
        <a:bodyPr/>
        <a:lstStyle/>
        <a:p>
          <a:r>
            <a:rPr kumimoji="1" lang="en-US" altLang="ja-JP" b="1" dirty="0"/>
            <a:t>1</a:t>
          </a:r>
          <a:r>
            <a:rPr kumimoji="1" lang="ja-JP" altLang="en-US" b="1" dirty="0"/>
            <a:t>次キャッシュ</a:t>
          </a:r>
        </a:p>
      </dgm:t>
    </dgm:pt>
    <dgm:pt modelId="{CF2E9028-39E9-421A-BE46-FEA0E04414D9}" type="parTrans" cxnId="{E7FD34FC-AA74-4CD3-B4EC-F0F834579E1E}">
      <dgm:prSet/>
      <dgm:spPr/>
      <dgm:t>
        <a:bodyPr/>
        <a:lstStyle/>
        <a:p>
          <a:endParaRPr kumimoji="1" lang="ja-JP" altLang="en-US"/>
        </a:p>
      </dgm:t>
    </dgm:pt>
    <dgm:pt modelId="{036F5F4D-5119-45E9-866A-3681C82749D3}" type="sibTrans" cxnId="{E7FD34FC-AA74-4CD3-B4EC-F0F834579E1E}">
      <dgm:prSet/>
      <dgm:spPr/>
      <dgm:t>
        <a:bodyPr/>
        <a:lstStyle/>
        <a:p>
          <a:endParaRPr kumimoji="1" lang="ja-JP" altLang="en-US"/>
        </a:p>
      </dgm:t>
    </dgm:pt>
    <dgm:pt modelId="{0CED22BB-64EC-4335-8698-F659A2D3528F}">
      <dgm:prSet phldrT="[テキスト]"/>
      <dgm:spPr/>
      <dgm:t>
        <a:bodyPr/>
        <a:lstStyle/>
        <a:p>
          <a:r>
            <a:rPr kumimoji="1" lang="en-US" altLang="ja-JP" b="1" dirty="0"/>
            <a:t>2</a:t>
          </a:r>
          <a:r>
            <a:rPr kumimoji="1" lang="ja-JP" altLang="en-US" b="1" dirty="0"/>
            <a:t>次キャッシュ</a:t>
          </a:r>
        </a:p>
      </dgm:t>
    </dgm:pt>
    <dgm:pt modelId="{BE6FAD00-6E9C-4032-925B-BF68D0F7B628}" type="parTrans" cxnId="{AFE0124B-53E7-4079-A796-CAACAFE808F2}">
      <dgm:prSet/>
      <dgm:spPr/>
      <dgm:t>
        <a:bodyPr/>
        <a:lstStyle/>
        <a:p>
          <a:endParaRPr kumimoji="1" lang="ja-JP" altLang="en-US"/>
        </a:p>
      </dgm:t>
    </dgm:pt>
    <dgm:pt modelId="{65E24C0F-ABBA-4565-ADAC-81D02F7DA283}" type="sibTrans" cxnId="{AFE0124B-53E7-4079-A796-CAACAFE808F2}">
      <dgm:prSet/>
      <dgm:spPr/>
      <dgm:t>
        <a:bodyPr/>
        <a:lstStyle/>
        <a:p>
          <a:endParaRPr kumimoji="1" lang="ja-JP" altLang="en-US"/>
        </a:p>
      </dgm:t>
    </dgm:pt>
    <dgm:pt modelId="{2A41FD30-AC31-4932-8E1E-A0A46D7AA82A}">
      <dgm:prSet phldrT="[テキスト]"/>
      <dgm:spPr/>
      <dgm:t>
        <a:bodyPr/>
        <a:lstStyle/>
        <a:p>
          <a:r>
            <a:rPr kumimoji="1" lang="ja-JP" altLang="en-US" b="1" dirty="0"/>
            <a:t>主記憶</a:t>
          </a:r>
        </a:p>
      </dgm:t>
    </dgm:pt>
    <dgm:pt modelId="{D92F8C4E-107E-46D7-93A7-7A38AAB69F3D}" type="parTrans" cxnId="{0E15D62C-4AB9-4791-813A-53F9C816D7FC}">
      <dgm:prSet/>
      <dgm:spPr/>
      <dgm:t>
        <a:bodyPr/>
        <a:lstStyle/>
        <a:p>
          <a:endParaRPr kumimoji="1" lang="ja-JP" altLang="en-US"/>
        </a:p>
      </dgm:t>
    </dgm:pt>
    <dgm:pt modelId="{65D38B91-F979-4071-87E4-B293E2C61E67}" type="sibTrans" cxnId="{0E15D62C-4AB9-4791-813A-53F9C816D7FC}">
      <dgm:prSet/>
      <dgm:spPr/>
      <dgm:t>
        <a:bodyPr/>
        <a:lstStyle/>
        <a:p>
          <a:endParaRPr kumimoji="1" lang="ja-JP" altLang="en-US"/>
        </a:p>
      </dgm:t>
    </dgm:pt>
    <dgm:pt modelId="{7585824D-BBFA-4577-B7BF-6E66B8599A5D}">
      <dgm:prSet phldrT="[テキスト]"/>
      <dgm:spPr/>
      <dgm:t>
        <a:bodyPr/>
        <a:lstStyle/>
        <a:p>
          <a:r>
            <a:rPr kumimoji="1" lang="ja-JP" altLang="en-US" b="1" dirty="0"/>
            <a:t>補助記憶</a:t>
          </a:r>
          <a:r>
            <a:rPr kumimoji="1" lang="en-US" altLang="ja-JP" b="1" dirty="0"/>
            <a:t>(SSD)</a:t>
          </a:r>
          <a:endParaRPr kumimoji="1" lang="ja-JP" altLang="en-US" b="1" dirty="0"/>
        </a:p>
      </dgm:t>
    </dgm:pt>
    <dgm:pt modelId="{34D46078-07F2-4F7E-8E5B-A7727020EA6D}" type="parTrans" cxnId="{EE678D6B-41D7-41A4-B0E6-9C5D1E4ABFFC}">
      <dgm:prSet/>
      <dgm:spPr/>
      <dgm:t>
        <a:bodyPr/>
        <a:lstStyle/>
        <a:p>
          <a:endParaRPr kumimoji="1" lang="ja-JP" altLang="en-US"/>
        </a:p>
      </dgm:t>
    </dgm:pt>
    <dgm:pt modelId="{EA158D15-484F-4E74-BDE0-0CDC6C9F915E}" type="sibTrans" cxnId="{EE678D6B-41D7-41A4-B0E6-9C5D1E4ABFFC}">
      <dgm:prSet/>
      <dgm:spPr/>
      <dgm:t>
        <a:bodyPr/>
        <a:lstStyle/>
        <a:p>
          <a:endParaRPr kumimoji="1" lang="ja-JP" altLang="en-US"/>
        </a:p>
      </dgm:t>
    </dgm:pt>
    <dgm:pt modelId="{68821BB6-0FC3-40D4-AC88-2C4A95056AB9}">
      <dgm:prSet phldrT="[テキスト]"/>
      <dgm:spPr/>
      <dgm:t>
        <a:bodyPr/>
        <a:lstStyle/>
        <a:p>
          <a:r>
            <a:rPr kumimoji="1" lang="ja-JP" altLang="en-US" b="1" dirty="0"/>
            <a:t>補助記憶</a:t>
          </a:r>
          <a:r>
            <a:rPr kumimoji="1" lang="en-US" altLang="ja-JP" b="1" dirty="0"/>
            <a:t>(HDD)</a:t>
          </a:r>
          <a:endParaRPr kumimoji="1" lang="ja-JP" altLang="en-US" b="1" dirty="0"/>
        </a:p>
      </dgm:t>
    </dgm:pt>
    <dgm:pt modelId="{EDBDC1AB-79FC-432A-9676-B10E38CB9C3A}" type="parTrans" cxnId="{A38F6D8D-C630-4B60-BDC1-CF0C9B37E9E2}">
      <dgm:prSet/>
      <dgm:spPr/>
      <dgm:t>
        <a:bodyPr/>
        <a:lstStyle/>
        <a:p>
          <a:endParaRPr kumimoji="1" lang="ja-JP" altLang="en-US"/>
        </a:p>
      </dgm:t>
    </dgm:pt>
    <dgm:pt modelId="{528D0B10-E855-40E7-B16D-B170C1FFFE87}" type="sibTrans" cxnId="{A38F6D8D-C630-4B60-BDC1-CF0C9B37E9E2}">
      <dgm:prSet/>
      <dgm:spPr/>
      <dgm:t>
        <a:bodyPr/>
        <a:lstStyle/>
        <a:p>
          <a:endParaRPr kumimoji="1" lang="ja-JP" altLang="en-US"/>
        </a:p>
      </dgm:t>
    </dgm:pt>
    <dgm:pt modelId="{DEDA9DC0-8F98-48BD-B34F-3B2D41F93EB3}" type="pres">
      <dgm:prSet presAssocID="{A8B51196-B317-46FF-8D0D-72ED86561039}" presName="Name0" presStyleCnt="0">
        <dgm:presLayoutVars>
          <dgm:dir/>
          <dgm:animLvl val="lvl"/>
          <dgm:resizeHandles val="exact"/>
        </dgm:presLayoutVars>
      </dgm:prSet>
      <dgm:spPr/>
    </dgm:pt>
    <dgm:pt modelId="{FB775B94-DBB0-410F-AEE5-C405B3C68C27}" type="pres">
      <dgm:prSet presAssocID="{247DAAE7-EBEE-4EA1-A3E0-EA98F5A99C6D}" presName="Name8" presStyleCnt="0"/>
      <dgm:spPr/>
    </dgm:pt>
    <dgm:pt modelId="{46C69941-DE42-4C26-BEB9-B73183E64E1B}" type="pres">
      <dgm:prSet presAssocID="{247DAAE7-EBEE-4EA1-A3E0-EA98F5A99C6D}" presName="level" presStyleLbl="node1" presStyleIdx="0" presStyleCnt="6">
        <dgm:presLayoutVars>
          <dgm:chMax val="1"/>
          <dgm:bulletEnabled val="1"/>
        </dgm:presLayoutVars>
      </dgm:prSet>
      <dgm:spPr/>
    </dgm:pt>
    <dgm:pt modelId="{05FE1B42-15F0-4D69-AE95-442B52B234D0}" type="pres">
      <dgm:prSet presAssocID="{247DAAE7-EBEE-4EA1-A3E0-EA98F5A99C6D}" presName="levelTx" presStyleLbl="revTx" presStyleIdx="0" presStyleCnt="0">
        <dgm:presLayoutVars>
          <dgm:chMax val="1"/>
          <dgm:bulletEnabled val="1"/>
        </dgm:presLayoutVars>
      </dgm:prSet>
      <dgm:spPr/>
    </dgm:pt>
    <dgm:pt modelId="{DFC4F84C-0838-4A6F-AC8C-3485AB88A551}" type="pres">
      <dgm:prSet presAssocID="{578D58D0-EE19-447A-B247-C2AC0FEE5CB1}" presName="Name8" presStyleCnt="0"/>
      <dgm:spPr/>
    </dgm:pt>
    <dgm:pt modelId="{69E2D322-AF42-4336-AD23-92ACC68BA66F}" type="pres">
      <dgm:prSet presAssocID="{578D58D0-EE19-447A-B247-C2AC0FEE5CB1}" presName="level" presStyleLbl="node1" presStyleIdx="1" presStyleCnt="6" custScaleX="99580">
        <dgm:presLayoutVars>
          <dgm:chMax val="1"/>
          <dgm:bulletEnabled val="1"/>
        </dgm:presLayoutVars>
      </dgm:prSet>
      <dgm:spPr/>
    </dgm:pt>
    <dgm:pt modelId="{3E5FAA90-AE78-44C3-99EA-4A757A86E30F}" type="pres">
      <dgm:prSet presAssocID="{578D58D0-EE19-447A-B247-C2AC0FEE5CB1}" presName="levelTx" presStyleLbl="revTx" presStyleIdx="0" presStyleCnt="0">
        <dgm:presLayoutVars>
          <dgm:chMax val="1"/>
          <dgm:bulletEnabled val="1"/>
        </dgm:presLayoutVars>
      </dgm:prSet>
      <dgm:spPr/>
    </dgm:pt>
    <dgm:pt modelId="{7B1E7304-A3BD-446B-BAEC-8A6B57DA69CB}" type="pres">
      <dgm:prSet presAssocID="{0CED22BB-64EC-4335-8698-F659A2D3528F}" presName="Name8" presStyleCnt="0"/>
      <dgm:spPr/>
    </dgm:pt>
    <dgm:pt modelId="{56D38FD6-5582-4413-9897-6E2E969007F1}" type="pres">
      <dgm:prSet presAssocID="{0CED22BB-64EC-4335-8698-F659A2D3528F}" presName="level" presStyleLbl="node1" presStyleIdx="2" presStyleCnt="6">
        <dgm:presLayoutVars>
          <dgm:chMax val="1"/>
          <dgm:bulletEnabled val="1"/>
        </dgm:presLayoutVars>
      </dgm:prSet>
      <dgm:spPr/>
    </dgm:pt>
    <dgm:pt modelId="{7B1FF58D-8614-4BDD-93DD-EF2A3453271B}" type="pres">
      <dgm:prSet presAssocID="{0CED22BB-64EC-4335-8698-F659A2D3528F}" presName="levelTx" presStyleLbl="revTx" presStyleIdx="0" presStyleCnt="0">
        <dgm:presLayoutVars>
          <dgm:chMax val="1"/>
          <dgm:bulletEnabled val="1"/>
        </dgm:presLayoutVars>
      </dgm:prSet>
      <dgm:spPr/>
    </dgm:pt>
    <dgm:pt modelId="{A4B53EE1-E444-4EE8-A5CF-89FF41967C45}" type="pres">
      <dgm:prSet presAssocID="{2A41FD30-AC31-4932-8E1E-A0A46D7AA82A}" presName="Name8" presStyleCnt="0"/>
      <dgm:spPr/>
    </dgm:pt>
    <dgm:pt modelId="{F44FEBFD-1CAC-46CB-AA41-98EC0359B9D7}" type="pres">
      <dgm:prSet presAssocID="{2A41FD30-AC31-4932-8E1E-A0A46D7AA82A}" presName="level" presStyleLbl="node1" presStyleIdx="3" presStyleCnt="6">
        <dgm:presLayoutVars>
          <dgm:chMax val="1"/>
          <dgm:bulletEnabled val="1"/>
        </dgm:presLayoutVars>
      </dgm:prSet>
      <dgm:spPr/>
    </dgm:pt>
    <dgm:pt modelId="{12DD0D27-9524-4736-B4C7-022D4CFC57BC}" type="pres">
      <dgm:prSet presAssocID="{2A41FD30-AC31-4932-8E1E-A0A46D7AA82A}" presName="levelTx" presStyleLbl="revTx" presStyleIdx="0" presStyleCnt="0">
        <dgm:presLayoutVars>
          <dgm:chMax val="1"/>
          <dgm:bulletEnabled val="1"/>
        </dgm:presLayoutVars>
      </dgm:prSet>
      <dgm:spPr/>
    </dgm:pt>
    <dgm:pt modelId="{F4C57947-50E6-44DD-AF87-A3D0D2DD8E1D}" type="pres">
      <dgm:prSet presAssocID="{7585824D-BBFA-4577-B7BF-6E66B8599A5D}" presName="Name8" presStyleCnt="0"/>
      <dgm:spPr/>
    </dgm:pt>
    <dgm:pt modelId="{CB8BDBF5-B6CF-4230-80E7-AF48DC6005D0}" type="pres">
      <dgm:prSet presAssocID="{7585824D-BBFA-4577-B7BF-6E66B8599A5D}" presName="level" presStyleLbl="node1" presStyleIdx="4" presStyleCnt="6">
        <dgm:presLayoutVars>
          <dgm:chMax val="1"/>
          <dgm:bulletEnabled val="1"/>
        </dgm:presLayoutVars>
      </dgm:prSet>
      <dgm:spPr/>
    </dgm:pt>
    <dgm:pt modelId="{423C76B8-F41D-4DBD-A7ED-9645807E584D}" type="pres">
      <dgm:prSet presAssocID="{7585824D-BBFA-4577-B7BF-6E66B8599A5D}" presName="levelTx" presStyleLbl="revTx" presStyleIdx="0" presStyleCnt="0">
        <dgm:presLayoutVars>
          <dgm:chMax val="1"/>
          <dgm:bulletEnabled val="1"/>
        </dgm:presLayoutVars>
      </dgm:prSet>
      <dgm:spPr/>
    </dgm:pt>
    <dgm:pt modelId="{7B448FC4-6411-4294-9331-278F9D4ED19B}" type="pres">
      <dgm:prSet presAssocID="{68821BB6-0FC3-40D4-AC88-2C4A95056AB9}" presName="Name8" presStyleCnt="0"/>
      <dgm:spPr/>
    </dgm:pt>
    <dgm:pt modelId="{11AF8DC6-D17A-4530-9951-6AA9E742AACD}" type="pres">
      <dgm:prSet presAssocID="{68821BB6-0FC3-40D4-AC88-2C4A95056AB9}" presName="level" presStyleLbl="node1" presStyleIdx="5" presStyleCnt="6">
        <dgm:presLayoutVars>
          <dgm:chMax val="1"/>
          <dgm:bulletEnabled val="1"/>
        </dgm:presLayoutVars>
      </dgm:prSet>
      <dgm:spPr/>
    </dgm:pt>
    <dgm:pt modelId="{3E40D68D-CDB4-4ACE-8BFA-C93A19F57D46}" type="pres">
      <dgm:prSet presAssocID="{68821BB6-0FC3-40D4-AC88-2C4A95056AB9}" presName="levelTx" presStyleLbl="revTx" presStyleIdx="0" presStyleCnt="0">
        <dgm:presLayoutVars>
          <dgm:chMax val="1"/>
          <dgm:bulletEnabled val="1"/>
        </dgm:presLayoutVars>
      </dgm:prSet>
      <dgm:spPr/>
    </dgm:pt>
  </dgm:ptLst>
  <dgm:cxnLst>
    <dgm:cxn modelId="{CD841504-7EC0-44C5-822E-2D6DF2BEC98D}" type="presOf" srcId="{A8B51196-B317-46FF-8D0D-72ED86561039}" destId="{DEDA9DC0-8F98-48BD-B34F-3B2D41F93EB3}" srcOrd="0" destOrd="0" presId="urn:microsoft.com/office/officeart/2005/8/layout/pyramid1"/>
    <dgm:cxn modelId="{9E10EE06-8F2C-45D6-B7E9-272BCEF26762}" type="presOf" srcId="{0CED22BB-64EC-4335-8698-F659A2D3528F}" destId="{56D38FD6-5582-4413-9897-6E2E969007F1}" srcOrd="0" destOrd="0" presId="urn:microsoft.com/office/officeart/2005/8/layout/pyramid1"/>
    <dgm:cxn modelId="{EB3C240A-BCF9-4FDD-A469-09079469C555}" type="presOf" srcId="{2A41FD30-AC31-4932-8E1E-A0A46D7AA82A}" destId="{F44FEBFD-1CAC-46CB-AA41-98EC0359B9D7}" srcOrd="0" destOrd="0" presId="urn:microsoft.com/office/officeart/2005/8/layout/pyramid1"/>
    <dgm:cxn modelId="{99602F1F-1095-4631-9374-5856D71614BE}" type="presOf" srcId="{7585824D-BBFA-4577-B7BF-6E66B8599A5D}" destId="{423C76B8-F41D-4DBD-A7ED-9645807E584D}" srcOrd="1" destOrd="0" presId="urn:microsoft.com/office/officeart/2005/8/layout/pyramid1"/>
    <dgm:cxn modelId="{A0BBFB23-8132-4098-9533-B936CD2EB42F}" type="presOf" srcId="{578D58D0-EE19-447A-B247-C2AC0FEE5CB1}" destId="{69E2D322-AF42-4336-AD23-92ACC68BA66F}" srcOrd="0" destOrd="0" presId="urn:microsoft.com/office/officeart/2005/8/layout/pyramid1"/>
    <dgm:cxn modelId="{0E15D62C-4AB9-4791-813A-53F9C816D7FC}" srcId="{A8B51196-B317-46FF-8D0D-72ED86561039}" destId="{2A41FD30-AC31-4932-8E1E-A0A46D7AA82A}" srcOrd="3" destOrd="0" parTransId="{D92F8C4E-107E-46D7-93A7-7A38AAB69F3D}" sibTransId="{65D38B91-F979-4071-87E4-B293E2C61E67}"/>
    <dgm:cxn modelId="{012E4145-AA47-486A-A8E6-83A775441C1A}" type="presOf" srcId="{68821BB6-0FC3-40D4-AC88-2C4A95056AB9}" destId="{11AF8DC6-D17A-4530-9951-6AA9E742AACD}" srcOrd="0" destOrd="0" presId="urn:microsoft.com/office/officeart/2005/8/layout/pyramid1"/>
    <dgm:cxn modelId="{BB0E6565-5E1A-47B0-B3D1-E83913787541}" type="presOf" srcId="{0CED22BB-64EC-4335-8698-F659A2D3528F}" destId="{7B1FF58D-8614-4BDD-93DD-EF2A3453271B}" srcOrd="1" destOrd="0" presId="urn:microsoft.com/office/officeart/2005/8/layout/pyramid1"/>
    <dgm:cxn modelId="{AA252269-FB9E-4E68-8540-954E5FF90A32}" type="presOf" srcId="{68821BB6-0FC3-40D4-AC88-2C4A95056AB9}" destId="{3E40D68D-CDB4-4ACE-8BFA-C93A19F57D46}" srcOrd="1" destOrd="0" presId="urn:microsoft.com/office/officeart/2005/8/layout/pyramid1"/>
    <dgm:cxn modelId="{AFE0124B-53E7-4079-A796-CAACAFE808F2}" srcId="{A8B51196-B317-46FF-8D0D-72ED86561039}" destId="{0CED22BB-64EC-4335-8698-F659A2D3528F}" srcOrd="2" destOrd="0" parTransId="{BE6FAD00-6E9C-4032-925B-BF68D0F7B628}" sibTransId="{65E24C0F-ABBA-4565-ADAC-81D02F7DA283}"/>
    <dgm:cxn modelId="{EE678D6B-41D7-41A4-B0E6-9C5D1E4ABFFC}" srcId="{A8B51196-B317-46FF-8D0D-72ED86561039}" destId="{7585824D-BBFA-4577-B7BF-6E66B8599A5D}" srcOrd="4" destOrd="0" parTransId="{34D46078-07F2-4F7E-8E5B-A7727020EA6D}" sibTransId="{EA158D15-484F-4E74-BDE0-0CDC6C9F915E}"/>
    <dgm:cxn modelId="{277F1252-3945-4CF9-89C9-F8DBCE7F5E0B}" type="presOf" srcId="{7585824D-BBFA-4577-B7BF-6E66B8599A5D}" destId="{CB8BDBF5-B6CF-4230-80E7-AF48DC6005D0}" srcOrd="0" destOrd="0" presId="urn:microsoft.com/office/officeart/2005/8/layout/pyramid1"/>
    <dgm:cxn modelId="{B3B61A7A-B3E6-469B-B823-F7130ABCB377}" type="presOf" srcId="{247DAAE7-EBEE-4EA1-A3E0-EA98F5A99C6D}" destId="{05FE1B42-15F0-4D69-AE95-442B52B234D0}" srcOrd="1" destOrd="0" presId="urn:microsoft.com/office/officeart/2005/8/layout/pyramid1"/>
    <dgm:cxn modelId="{A38F6D8D-C630-4B60-BDC1-CF0C9B37E9E2}" srcId="{A8B51196-B317-46FF-8D0D-72ED86561039}" destId="{68821BB6-0FC3-40D4-AC88-2C4A95056AB9}" srcOrd="5" destOrd="0" parTransId="{EDBDC1AB-79FC-432A-9676-B10E38CB9C3A}" sibTransId="{528D0B10-E855-40E7-B16D-B170C1FFFE87}"/>
    <dgm:cxn modelId="{8136F9CB-6AAF-4D49-9150-6DAFDA9404F7}" type="presOf" srcId="{578D58D0-EE19-447A-B247-C2AC0FEE5CB1}" destId="{3E5FAA90-AE78-44C3-99EA-4A757A86E30F}" srcOrd="1" destOrd="0" presId="urn:microsoft.com/office/officeart/2005/8/layout/pyramid1"/>
    <dgm:cxn modelId="{83EF8CE9-866C-4DF9-8D86-346D08C88B31}" type="presOf" srcId="{247DAAE7-EBEE-4EA1-A3E0-EA98F5A99C6D}" destId="{46C69941-DE42-4C26-BEB9-B73183E64E1B}" srcOrd="0" destOrd="0" presId="urn:microsoft.com/office/officeart/2005/8/layout/pyramid1"/>
    <dgm:cxn modelId="{F8CFEFED-2011-470F-A15A-91FDC7D98FA1}" type="presOf" srcId="{2A41FD30-AC31-4932-8E1E-A0A46D7AA82A}" destId="{12DD0D27-9524-4736-B4C7-022D4CFC57BC}" srcOrd="1" destOrd="0" presId="urn:microsoft.com/office/officeart/2005/8/layout/pyramid1"/>
    <dgm:cxn modelId="{04BD9BF4-2D4D-451D-9A8A-8D176DD0A87F}" srcId="{A8B51196-B317-46FF-8D0D-72ED86561039}" destId="{247DAAE7-EBEE-4EA1-A3E0-EA98F5A99C6D}" srcOrd="0" destOrd="0" parTransId="{6D93AA58-18A8-4D87-9565-E2E6F1671D2F}" sibTransId="{1480D73B-4B8E-49D3-90C9-86C2170426BA}"/>
    <dgm:cxn modelId="{E7FD34FC-AA74-4CD3-B4EC-F0F834579E1E}" srcId="{A8B51196-B317-46FF-8D0D-72ED86561039}" destId="{578D58D0-EE19-447A-B247-C2AC0FEE5CB1}" srcOrd="1" destOrd="0" parTransId="{CF2E9028-39E9-421A-BE46-FEA0E04414D9}" sibTransId="{036F5F4D-5119-45E9-866A-3681C82749D3}"/>
    <dgm:cxn modelId="{CD510DC6-2F25-49B6-A216-61C0DD59D2B7}" type="presParOf" srcId="{DEDA9DC0-8F98-48BD-B34F-3B2D41F93EB3}" destId="{FB775B94-DBB0-410F-AEE5-C405B3C68C27}" srcOrd="0" destOrd="0" presId="urn:microsoft.com/office/officeart/2005/8/layout/pyramid1"/>
    <dgm:cxn modelId="{ADE7C361-84A6-49AD-BF11-033C8944FCB9}" type="presParOf" srcId="{FB775B94-DBB0-410F-AEE5-C405B3C68C27}" destId="{46C69941-DE42-4C26-BEB9-B73183E64E1B}" srcOrd="0" destOrd="0" presId="urn:microsoft.com/office/officeart/2005/8/layout/pyramid1"/>
    <dgm:cxn modelId="{DC8A10E6-4501-473B-A2D0-3CE74F44D0BA}" type="presParOf" srcId="{FB775B94-DBB0-410F-AEE5-C405B3C68C27}" destId="{05FE1B42-15F0-4D69-AE95-442B52B234D0}" srcOrd="1" destOrd="0" presId="urn:microsoft.com/office/officeart/2005/8/layout/pyramid1"/>
    <dgm:cxn modelId="{00E656C9-3E8F-4212-B234-CCD6D4B89F02}" type="presParOf" srcId="{DEDA9DC0-8F98-48BD-B34F-3B2D41F93EB3}" destId="{DFC4F84C-0838-4A6F-AC8C-3485AB88A551}" srcOrd="1" destOrd="0" presId="urn:microsoft.com/office/officeart/2005/8/layout/pyramid1"/>
    <dgm:cxn modelId="{6D2BD0DA-6779-4B65-AD3E-F1F12C2867A4}" type="presParOf" srcId="{DFC4F84C-0838-4A6F-AC8C-3485AB88A551}" destId="{69E2D322-AF42-4336-AD23-92ACC68BA66F}" srcOrd="0" destOrd="0" presId="urn:microsoft.com/office/officeart/2005/8/layout/pyramid1"/>
    <dgm:cxn modelId="{429D1B5B-88A8-477C-9AFE-A9A94E406482}" type="presParOf" srcId="{DFC4F84C-0838-4A6F-AC8C-3485AB88A551}" destId="{3E5FAA90-AE78-44C3-99EA-4A757A86E30F}" srcOrd="1" destOrd="0" presId="urn:microsoft.com/office/officeart/2005/8/layout/pyramid1"/>
    <dgm:cxn modelId="{C6750FE3-49EB-45A9-AAF4-B9E2A5F8C02F}" type="presParOf" srcId="{DEDA9DC0-8F98-48BD-B34F-3B2D41F93EB3}" destId="{7B1E7304-A3BD-446B-BAEC-8A6B57DA69CB}" srcOrd="2" destOrd="0" presId="urn:microsoft.com/office/officeart/2005/8/layout/pyramid1"/>
    <dgm:cxn modelId="{7DF15DBB-8125-41C1-A566-E283FFFCD1EA}" type="presParOf" srcId="{7B1E7304-A3BD-446B-BAEC-8A6B57DA69CB}" destId="{56D38FD6-5582-4413-9897-6E2E969007F1}" srcOrd="0" destOrd="0" presId="urn:microsoft.com/office/officeart/2005/8/layout/pyramid1"/>
    <dgm:cxn modelId="{9554BD16-608D-4B35-9F2B-22B1384A7E5A}" type="presParOf" srcId="{7B1E7304-A3BD-446B-BAEC-8A6B57DA69CB}" destId="{7B1FF58D-8614-4BDD-93DD-EF2A3453271B}" srcOrd="1" destOrd="0" presId="urn:microsoft.com/office/officeart/2005/8/layout/pyramid1"/>
    <dgm:cxn modelId="{7AF70831-F938-4DE4-B146-F5B7B13A7A47}" type="presParOf" srcId="{DEDA9DC0-8F98-48BD-B34F-3B2D41F93EB3}" destId="{A4B53EE1-E444-4EE8-A5CF-89FF41967C45}" srcOrd="3" destOrd="0" presId="urn:microsoft.com/office/officeart/2005/8/layout/pyramid1"/>
    <dgm:cxn modelId="{28D0D693-5AD2-4408-882E-7C17D979CB02}" type="presParOf" srcId="{A4B53EE1-E444-4EE8-A5CF-89FF41967C45}" destId="{F44FEBFD-1CAC-46CB-AA41-98EC0359B9D7}" srcOrd="0" destOrd="0" presId="urn:microsoft.com/office/officeart/2005/8/layout/pyramid1"/>
    <dgm:cxn modelId="{689054B8-3CC7-4964-99A8-C3D686C4A70B}" type="presParOf" srcId="{A4B53EE1-E444-4EE8-A5CF-89FF41967C45}" destId="{12DD0D27-9524-4736-B4C7-022D4CFC57BC}" srcOrd="1" destOrd="0" presId="urn:microsoft.com/office/officeart/2005/8/layout/pyramid1"/>
    <dgm:cxn modelId="{A701FC9A-C5CF-404B-BC91-CE15FBC40711}" type="presParOf" srcId="{DEDA9DC0-8F98-48BD-B34F-3B2D41F93EB3}" destId="{F4C57947-50E6-44DD-AF87-A3D0D2DD8E1D}" srcOrd="4" destOrd="0" presId="urn:microsoft.com/office/officeart/2005/8/layout/pyramid1"/>
    <dgm:cxn modelId="{B5BE7C5A-CAF1-4C02-9DC5-E0050C1FAB21}" type="presParOf" srcId="{F4C57947-50E6-44DD-AF87-A3D0D2DD8E1D}" destId="{CB8BDBF5-B6CF-4230-80E7-AF48DC6005D0}" srcOrd="0" destOrd="0" presId="urn:microsoft.com/office/officeart/2005/8/layout/pyramid1"/>
    <dgm:cxn modelId="{4EFDA5CF-9141-4ECD-BD77-B478997AB26F}" type="presParOf" srcId="{F4C57947-50E6-44DD-AF87-A3D0D2DD8E1D}" destId="{423C76B8-F41D-4DBD-A7ED-9645807E584D}" srcOrd="1" destOrd="0" presId="urn:microsoft.com/office/officeart/2005/8/layout/pyramid1"/>
    <dgm:cxn modelId="{99A98CCA-17CC-4F5F-8074-8F3FAEF78156}" type="presParOf" srcId="{DEDA9DC0-8F98-48BD-B34F-3B2D41F93EB3}" destId="{7B448FC4-6411-4294-9331-278F9D4ED19B}" srcOrd="5" destOrd="0" presId="urn:microsoft.com/office/officeart/2005/8/layout/pyramid1"/>
    <dgm:cxn modelId="{F817D8FE-6E48-4B9B-AB42-6C18BC52D249}" type="presParOf" srcId="{7B448FC4-6411-4294-9331-278F9D4ED19B}" destId="{11AF8DC6-D17A-4530-9951-6AA9E742AACD}" srcOrd="0" destOrd="0" presId="urn:microsoft.com/office/officeart/2005/8/layout/pyramid1"/>
    <dgm:cxn modelId="{2C7E02C6-D3B3-469D-B5C1-25C4C33E99A3}" type="presParOf" srcId="{7B448FC4-6411-4294-9331-278F9D4ED19B}" destId="{3E40D68D-CDB4-4ACE-8BFA-C93A19F57D4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69941-DE42-4C26-BEB9-B73183E64E1B}">
      <dsp:nvSpPr>
        <dsp:cNvPr id="0" name=""/>
        <dsp:cNvSpPr/>
      </dsp:nvSpPr>
      <dsp:spPr>
        <a:xfrm>
          <a:off x="2963333" y="0"/>
          <a:ext cx="1185333" cy="794455"/>
        </a:xfrm>
        <a:prstGeom prst="trapezoid">
          <a:avLst>
            <a:gd name="adj" fmla="val 74600"/>
          </a:avLst>
        </a:prstGeom>
        <a:solidFill>
          <a:schemeClr val="accent6">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レジスタ</a:t>
          </a:r>
        </a:p>
      </dsp:txBody>
      <dsp:txXfrm>
        <a:off x="2963333" y="0"/>
        <a:ext cx="1185333" cy="794455"/>
      </dsp:txXfrm>
    </dsp:sp>
    <dsp:sp modelId="{69E2D322-AF42-4336-AD23-92ACC68BA66F}">
      <dsp:nvSpPr>
        <dsp:cNvPr id="0" name=""/>
        <dsp:cNvSpPr/>
      </dsp:nvSpPr>
      <dsp:spPr>
        <a:xfrm>
          <a:off x="2375645" y="794455"/>
          <a:ext cx="2360709" cy="794455"/>
        </a:xfrm>
        <a:prstGeom prst="trapezoid">
          <a:avLst>
            <a:gd name="adj" fmla="val 74600"/>
          </a:avLst>
        </a:prstGeom>
        <a:solidFill>
          <a:schemeClr val="accent6">
            <a:shade val="80000"/>
            <a:hueOff val="64256"/>
            <a:satOff val="-2582"/>
            <a:lumOff val="55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en-US" altLang="ja-JP" sz="1900" b="1" kern="1200" dirty="0"/>
            <a:t>1</a:t>
          </a:r>
          <a:r>
            <a:rPr kumimoji="1" lang="ja-JP" altLang="en-US" sz="1900" b="1" kern="1200" dirty="0"/>
            <a:t>次キャッシュ</a:t>
          </a:r>
        </a:p>
      </dsp:txBody>
      <dsp:txXfrm>
        <a:off x="2788769" y="794455"/>
        <a:ext cx="1534461" cy="794455"/>
      </dsp:txXfrm>
    </dsp:sp>
    <dsp:sp modelId="{56D38FD6-5582-4413-9897-6E2E969007F1}">
      <dsp:nvSpPr>
        <dsp:cNvPr id="0" name=""/>
        <dsp:cNvSpPr/>
      </dsp:nvSpPr>
      <dsp:spPr>
        <a:xfrm>
          <a:off x="1778000" y="1588910"/>
          <a:ext cx="3556000" cy="794455"/>
        </a:xfrm>
        <a:prstGeom prst="trapezoid">
          <a:avLst>
            <a:gd name="adj" fmla="val 74600"/>
          </a:avLst>
        </a:prstGeom>
        <a:solidFill>
          <a:schemeClr val="accent6">
            <a:shade val="80000"/>
            <a:hueOff val="128512"/>
            <a:satOff val="-5164"/>
            <a:lumOff val="110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en-US" altLang="ja-JP" sz="1900" b="1" kern="1200" dirty="0"/>
            <a:t>2</a:t>
          </a:r>
          <a:r>
            <a:rPr kumimoji="1" lang="ja-JP" altLang="en-US" sz="1900" b="1" kern="1200" dirty="0"/>
            <a:t>次キャッシュ</a:t>
          </a:r>
        </a:p>
      </dsp:txBody>
      <dsp:txXfrm>
        <a:off x="2400299" y="1588910"/>
        <a:ext cx="2311400" cy="794455"/>
      </dsp:txXfrm>
    </dsp:sp>
    <dsp:sp modelId="{F44FEBFD-1CAC-46CB-AA41-98EC0359B9D7}">
      <dsp:nvSpPr>
        <dsp:cNvPr id="0" name=""/>
        <dsp:cNvSpPr/>
      </dsp:nvSpPr>
      <dsp:spPr>
        <a:xfrm>
          <a:off x="1185333" y="2383366"/>
          <a:ext cx="4741333" cy="794455"/>
        </a:xfrm>
        <a:prstGeom prst="trapezoid">
          <a:avLst>
            <a:gd name="adj" fmla="val 74600"/>
          </a:avLst>
        </a:prstGeom>
        <a:solidFill>
          <a:schemeClr val="accent6">
            <a:shade val="80000"/>
            <a:hueOff val="192768"/>
            <a:satOff val="-7745"/>
            <a:lumOff val="165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主記憶</a:t>
          </a:r>
        </a:p>
      </dsp:txBody>
      <dsp:txXfrm>
        <a:off x="2015066" y="2383366"/>
        <a:ext cx="3081866" cy="794455"/>
      </dsp:txXfrm>
    </dsp:sp>
    <dsp:sp modelId="{CB8BDBF5-B6CF-4230-80E7-AF48DC6005D0}">
      <dsp:nvSpPr>
        <dsp:cNvPr id="0" name=""/>
        <dsp:cNvSpPr/>
      </dsp:nvSpPr>
      <dsp:spPr>
        <a:xfrm>
          <a:off x="592666" y="3177821"/>
          <a:ext cx="5926666" cy="794455"/>
        </a:xfrm>
        <a:prstGeom prst="trapezoid">
          <a:avLst>
            <a:gd name="adj" fmla="val 74600"/>
          </a:avLst>
        </a:prstGeom>
        <a:solidFill>
          <a:schemeClr val="accent6">
            <a:shade val="80000"/>
            <a:hueOff val="257024"/>
            <a:satOff val="-10327"/>
            <a:lumOff val="221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補助記憶</a:t>
          </a:r>
          <a:r>
            <a:rPr kumimoji="1" lang="en-US" altLang="ja-JP" sz="1900" b="1" kern="1200" dirty="0"/>
            <a:t>(SSD)</a:t>
          </a:r>
          <a:endParaRPr kumimoji="1" lang="ja-JP" altLang="en-US" sz="1900" b="1" kern="1200" dirty="0"/>
        </a:p>
      </dsp:txBody>
      <dsp:txXfrm>
        <a:off x="1629833" y="3177821"/>
        <a:ext cx="3852333" cy="794455"/>
      </dsp:txXfrm>
    </dsp:sp>
    <dsp:sp modelId="{11AF8DC6-D17A-4530-9951-6AA9E742AACD}">
      <dsp:nvSpPr>
        <dsp:cNvPr id="0" name=""/>
        <dsp:cNvSpPr/>
      </dsp:nvSpPr>
      <dsp:spPr>
        <a:xfrm>
          <a:off x="0" y="3972277"/>
          <a:ext cx="7112000" cy="794455"/>
        </a:xfrm>
        <a:prstGeom prst="trapezoid">
          <a:avLst>
            <a:gd name="adj" fmla="val 74600"/>
          </a:avLst>
        </a:prstGeom>
        <a:solidFill>
          <a:schemeClr val="accent6">
            <a:shade val="80000"/>
            <a:hueOff val="321280"/>
            <a:satOff val="-12909"/>
            <a:lumOff val="27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補助記憶</a:t>
          </a:r>
          <a:r>
            <a:rPr kumimoji="1" lang="en-US" altLang="ja-JP" sz="1900" b="1" kern="1200" dirty="0"/>
            <a:t>(HDD)</a:t>
          </a:r>
          <a:endParaRPr kumimoji="1" lang="ja-JP" altLang="en-US" sz="1900" b="1" kern="1200" dirty="0"/>
        </a:p>
      </dsp:txBody>
      <dsp:txXfrm>
        <a:off x="1244599" y="3972277"/>
        <a:ext cx="4622800" cy="7944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07AE4-4FE6-4041-90FB-5FB3AB8CCBE9}" type="datetimeFigureOut">
              <a:rPr kumimoji="1" lang="ja-JP" altLang="en-US" smtClean="0"/>
              <a:t>2024/8/12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0D293-89C9-4FD0-8860-D2A8510C92F9}" type="slidenum">
              <a:rPr kumimoji="1" lang="ja-JP" altLang="en-US" smtClean="0"/>
              <a:t>‹#›</a:t>
            </a:fld>
            <a:endParaRPr kumimoji="1" lang="ja-JP" altLang="en-US"/>
          </a:p>
        </p:txBody>
      </p:sp>
    </p:spTree>
    <p:extLst>
      <p:ext uri="{BB962C8B-B14F-4D97-AF65-F5344CB8AC3E}">
        <p14:creationId xmlns:p14="http://schemas.microsoft.com/office/powerpoint/2010/main" val="10237794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a:t>
            </a:r>
            <a:r>
              <a:rPr kumimoji="1" lang="ja-JP" altLang="en-US" dirty="0"/>
              <a:t>章、コンピュータの構成要素について説明します。</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a:t>
            </a:fld>
            <a:endParaRPr kumimoji="1" lang="ja-JP" altLang="en-US"/>
          </a:p>
        </p:txBody>
      </p:sp>
    </p:spTree>
    <p:extLst>
      <p:ext uri="{BB962C8B-B14F-4D97-AF65-F5344CB8AC3E}">
        <p14:creationId xmlns:p14="http://schemas.microsoft.com/office/powerpoint/2010/main" val="352664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ASCII</a:t>
            </a:r>
            <a:r>
              <a:rPr kumimoji="1" lang="ja-JP" altLang="en-US" dirty="0"/>
              <a:t>コードで「</a:t>
            </a:r>
            <a:r>
              <a:rPr kumimoji="1" lang="en-US" altLang="ja-JP" dirty="0"/>
              <a:t>NIHON</a:t>
            </a:r>
            <a:r>
              <a:rPr kumimoji="1" lang="ja-JP" altLang="en-US" dirty="0"/>
              <a:t>」の</a:t>
            </a:r>
            <a:r>
              <a:rPr kumimoji="1" lang="en-US" altLang="ja-JP" dirty="0"/>
              <a:t>I</a:t>
            </a:r>
            <a:r>
              <a:rPr kumimoji="1" lang="ja-JP" altLang="en-US" dirty="0"/>
              <a:t>も同様に</a:t>
            </a:r>
            <a:r>
              <a:rPr kumimoji="1" lang="en-US" altLang="ja-JP" dirty="0"/>
              <a:t>2</a:t>
            </a:r>
            <a:r>
              <a:rPr kumimoji="1" lang="ja-JP" altLang="en-US" dirty="0"/>
              <a:t>進数と</a:t>
            </a:r>
            <a:r>
              <a:rPr kumimoji="1" lang="en-US" altLang="ja-JP" dirty="0"/>
              <a:t>16</a:t>
            </a:r>
            <a:r>
              <a:rPr kumimoji="1" lang="ja-JP" altLang="en-US" dirty="0"/>
              <a:t>進数に置き換えましょう。</a:t>
            </a:r>
            <a:endParaRPr kumimoji="1" lang="en-US" altLang="ja-JP" dirty="0"/>
          </a:p>
          <a:p>
            <a:endParaRPr kumimoji="1" lang="en-US" altLang="ja-JP" dirty="0"/>
          </a:p>
          <a:p>
            <a:endParaRPr kumimoji="1" lang="en-US" altLang="ja-JP" dirty="0"/>
          </a:p>
          <a:p>
            <a:r>
              <a:rPr kumimoji="1" lang="en-US" altLang="ja-JP" dirty="0"/>
              <a:t>2</a:t>
            </a:r>
            <a:r>
              <a:rPr kumimoji="1" lang="ja-JP" altLang="en-US" dirty="0"/>
              <a:t>進数（バイナリー）の場合は、１００１００１</a:t>
            </a:r>
            <a:endParaRPr kumimoji="1" lang="en-US" altLang="ja-JP" dirty="0"/>
          </a:p>
          <a:p>
            <a:r>
              <a:rPr kumimoji="1" lang="en-US" altLang="ja-JP" dirty="0"/>
              <a:t>16</a:t>
            </a:r>
            <a:r>
              <a:rPr kumimoji="1" lang="ja-JP" altLang="en-US" dirty="0"/>
              <a:t>進数では４９</a:t>
            </a:r>
            <a:endParaRPr kumimoji="1" lang="en-US" altLang="ja-JP" dirty="0"/>
          </a:p>
          <a:p>
            <a:r>
              <a:rPr kumimoji="1" lang="ja-JP" altLang="en-US" dirty="0"/>
              <a:t>となります。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10</a:t>
            </a:fld>
            <a:endParaRPr kumimoji="1" lang="ja-JP" altLang="en-US"/>
          </a:p>
        </p:txBody>
      </p:sp>
    </p:spTree>
    <p:extLst>
      <p:ext uri="{BB962C8B-B14F-4D97-AF65-F5344CB8AC3E}">
        <p14:creationId xmlns:p14="http://schemas.microsoft.com/office/powerpoint/2010/main" val="71386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コンピュータ、制御装置、演算装置、記憶装置、入力装置、出力装置の５つの装置から構成されています。</a:t>
            </a:r>
            <a:endParaRPr kumimoji="1" lang="en-US" altLang="ja-JP" dirty="0"/>
          </a:p>
          <a:p>
            <a:endParaRPr kumimoji="1" lang="en-US" altLang="ja-JP" dirty="0"/>
          </a:p>
          <a:p>
            <a:r>
              <a:rPr kumimoji="1" lang="ja-JP" altLang="en-US" dirty="0"/>
              <a:t>中央処理装置（</a:t>
            </a:r>
            <a:r>
              <a:rPr kumimoji="1" lang="en-US" altLang="ja-JP" dirty="0"/>
              <a:t>CPU</a:t>
            </a:r>
            <a:r>
              <a:rPr kumimoji="1" lang="ja-JP" altLang="en-US" dirty="0"/>
              <a:t>）は、記憶装置からプログラムの命令を取り出して解読し、各装置に指示を与える制御装置と、</a:t>
            </a:r>
            <a:endParaRPr kumimoji="1" lang="en-US" altLang="ja-JP" dirty="0"/>
          </a:p>
          <a:p>
            <a:r>
              <a:rPr kumimoji="1" lang="ja-JP" altLang="en-US" dirty="0"/>
              <a:t>四則演算や論理演算などを行う演算装置の役割を担っています。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11</a:t>
            </a:fld>
            <a:endParaRPr kumimoji="1" lang="ja-JP" altLang="en-US"/>
          </a:p>
        </p:txBody>
      </p:sp>
    </p:spTree>
    <p:extLst>
      <p:ext uri="{BB962C8B-B14F-4D97-AF65-F5344CB8AC3E}">
        <p14:creationId xmlns:p14="http://schemas.microsoft.com/office/powerpoint/2010/main" val="217365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コンピュータは、ハードウェアとソフトウェアから成り立っています。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先程説明した５つの装置、すなわち、</a:t>
            </a:r>
            <a:r>
              <a:rPr lang="ja-JP" altLang="ja-JP" sz="1200" dirty="0">
                <a:solidFill>
                  <a:srgbClr val="000000"/>
                </a:solidFill>
                <a:latin typeface="Century Schoolbook" panose="02040604050505020304" pitchFamily="18" charset="0"/>
                <a:ea typeface="ＭＳ ゴシック" panose="020B0609070205080204" pitchFamily="49" charset="-128"/>
              </a:rPr>
              <a:t>パソコン本体やキーボード、ディスプレイ、プリンタ、補助記憶装置など、コンピュータを構成する装置や機器を総称してハードウェアと呼</a:t>
            </a:r>
            <a:r>
              <a:rPr lang="ja-JP" altLang="en-US" sz="1200" dirty="0">
                <a:solidFill>
                  <a:srgbClr val="000000"/>
                </a:solidFill>
                <a:latin typeface="Century Schoolbook" panose="02040604050505020304" pitchFamily="18" charset="0"/>
                <a:ea typeface="ＭＳ ゴシック" panose="020B0609070205080204" pitchFamily="49" charset="-128"/>
              </a:rPr>
              <a:t>びます</a:t>
            </a:r>
            <a:r>
              <a:rPr lang="ja-JP" altLang="ja-JP" sz="1200" dirty="0">
                <a:solidFill>
                  <a:srgbClr val="000000"/>
                </a:solidFill>
                <a:latin typeface="Century Schoolbook" panose="02040604050505020304" pitchFamily="18" charset="0"/>
                <a:ea typeface="ＭＳ ゴシック" panose="020B0609070205080204" pitchFamily="49" charset="-128"/>
              </a:rPr>
              <a:t>。</a:t>
            </a:r>
          </a:p>
          <a:p>
            <a:endParaRPr kumimoji="1" lang="en-US" altLang="ja-JP" dirty="0"/>
          </a:p>
          <a:p>
            <a:endParaRPr kumimoji="1" lang="en-US" altLang="ja-JP" dirty="0"/>
          </a:p>
          <a:p>
            <a:r>
              <a:rPr kumimoji="1" lang="ja-JP" altLang="en-US" dirty="0"/>
              <a:t>それに対し、プログラムやアプリケーションソフトウェアはソフトウェアです。</a:t>
            </a:r>
            <a:endParaRPr kumimoji="1" lang="en-US" altLang="ja-JP" dirty="0"/>
          </a:p>
          <a:p>
            <a:r>
              <a:rPr kumimoji="1" lang="ja-JP" altLang="en-US" dirty="0"/>
              <a:t>現在のコンピュータは主記憶装置に記憶されたプログラムを、ＣＰＵが順に取り出し、解読・実行するプログラム記憶方式が採用されてです。</a:t>
            </a:r>
            <a:endParaRPr kumimoji="1" lang="en-US" altLang="ja-JP" dirty="0"/>
          </a:p>
          <a:p>
            <a:r>
              <a:rPr lang="ja-JP" altLang="ja-JP" sz="1200" kern="100" dirty="0">
                <a:effectLst/>
                <a:latin typeface="+mn-ea"/>
                <a:cs typeface="Times New Roman" panose="02020603050405020304" pitchFamily="18" charset="0"/>
              </a:rPr>
              <a:t>（ハードウェアを変更しなくても、プログラムを変更することでさまざまな処理を行う</a:t>
            </a:r>
            <a:r>
              <a:rPr lang="ja-JP" altLang="en-US" sz="1200" kern="100" dirty="0">
                <a:effectLst/>
                <a:latin typeface="+mn-ea"/>
                <a:cs typeface="Times New Roman" panose="02020603050405020304" pitchFamily="18" charset="0"/>
              </a:rPr>
              <a:t>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12</a:t>
            </a:fld>
            <a:endParaRPr kumimoji="1" lang="ja-JP" altLang="en-US"/>
          </a:p>
        </p:txBody>
      </p:sp>
    </p:spTree>
    <p:extLst>
      <p:ext uri="{BB962C8B-B14F-4D97-AF65-F5344CB8AC3E}">
        <p14:creationId xmlns:p14="http://schemas.microsoft.com/office/powerpoint/2010/main" val="3213708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a:solidFill>
                  <a:srgbClr val="000000"/>
                </a:solidFill>
                <a:latin typeface="Century Schoolbook" panose="02040604050505020304" pitchFamily="18" charset="0"/>
                <a:ea typeface="ＭＳ ゴシック" panose="020B0609070205080204" pitchFamily="49" charset="-128"/>
              </a:rPr>
              <a:t>コンピュータの制御装置と演算装置をまとめて</a:t>
            </a:r>
            <a:r>
              <a:rPr lang="ja-JP" altLang="en-US" sz="1200" dirty="0">
                <a:solidFill>
                  <a:srgbClr val="000000"/>
                </a:solidFill>
                <a:latin typeface="Century Schoolbook" panose="02040604050505020304" pitchFamily="18" charset="0"/>
                <a:ea typeface="ＭＳ ゴシック" panose="020B0609070205080204" pitchFamily="49" charset="-128"/>
              </a:rPr>
              <a:t>、</a:t>
            </a:r>
            <a:r>
              <a:rPr lang="en-US" altLang="ja-JP" sz="1200" dirty="0">
                <a:solidFill>
                  <a:srgbClr val="000000"/>
                </a:solidFill>
                <a:latin typeface="Century Schoolbook" panose="02040604050505020304" pitchFamily="18" charset="0"/>
                <a:ea typeface="ＭＳ ゴシック" panose="020B0609070205080204" pitchFamily="49" charset="-128"/>
              </a:rPr>
              <a:t>CPU</a:t>
            </a:r>
            <a:r>
              <a:rPr lang="ja-JP" altLang="ja-JP" sz="1200" dirty="0">
                <a:solidFill>
                  <a:srgbClr val="000000"/>
                </a:solidFill>
                <a:latin typeface="Century Schoolbook" panose="02040604050505020304" pitchFamily="18" charset="0"/>
                <a:ea typeface="ＭＳ ゴシック" panose="020B0609070205080204" pitchFamily="49" charset="-128"/>
              </a:rPr>
              <a:t>（中央演算装置）</a:t>
            </a:r>
            <a:r>
              <a:rPr lang="ja-JP" altLang="en-US" sz="1200" dirty="0">
                <a:solidFill>
                  <a:srgbClr val="000000"/>
                </a:solidFill>
                <a:latin typeface="Century Schoolbook" panose="02040604050505020304" pitchFamily="18" charset="0"/>
                <a:ea typeface="ＭＳ ゴシック" panose="020B0609070205080204" pitchFamily="49" charset="-128"/>
              </a:rPr>
              <a:t>あるいは、</a:t>
            </a:r>
            <a:r>
              <a:rPr lang="ja-JP" altLang="ja-JP" sz="1200" dirty="0">
                <a:solidFill>
                  <a:srgbClr val="000000"/>
                </a:solidFill>
                <a:latin typeface="Century Schoolbook" panose="02040604050505020304" pitchFamily="18" charset="0"/>
                <a:ea typeface="ＭＳ ゴシック" panose="020B0609070205080204" pitchFamily="49" charset="-128"/>
              </a:rPr>
              <a:t>プロセッサ</a:t>
            </a:r>
            <a:r>
              <a:rPr lang="ja-JP" altLang="en-US" sz="1200" dirty="0">
                <a:solidFill>
                  <a:srgbClr val="000000"/>
                </a:solidFill>
                <a:latin typeface="Century Schoolbook" panose="02040604050505020304" pitchFamily="18" charset="0"/>
                <a:ea typeface="ＭＳ ゴシック" panose="020B0609070205080204" pitchFamily="49" charset="-128"/>
              </a:rPr>
              <a:t>と呼びます。</a:t>
            </a:r>
            <a:endParaRPr lang="en-US" altLang="ja-JP" sz="1200" dirty="0">
              <a:solidFill>
                <a:srgbClr val="000000"/>
              </a:solidFill>
              <a:latin typeface="Century Schoolbook" panose="02040604050505020304" pitchFamily="18" charset="0"/>
              <a:ea typeface="ＭＳ ゴシック" panose="020B0609070205080204" pitchFamily="49" charset="-128"/>
            </a:endParaRPr>
          </a:p>
          <a:p>
            <a:endParaRPr kumimoji="1" lang="en-US" altLang="ja-JP" sz="1200" dirty="0">
              <a:solidFill>
                <a:srgbClr val="000000"/>
              </a:solidFill>
              <a:latin typeface="Century Schoolbook" panose="02040604050505020304" pitchFamily="18" charset="0"/>
              <a:ea typeface="ＭＳ ゴシック" panose="020B0609070205080204" pitchFamily="49" charset="-128"/>
            </a:endParaRPr>
          </a:p>
          <a:p>
            <a:r>
              <a:rPr kumimoji="1" lang="en-US" altLang="ja-JP" sz="1200" dirty="0">
                <a:solidFill>
                  <a:srgbClr val="000000"/>
                </a:solidFill>
                <a:latin typeface="Century Schoolbook" panose="02040604050505020304" pitchFamily="18" charset="0"/>
                <a:ea typeface="ＭＳ ゴシック" panose="020B0609070205080204" pitchFamily="49" charset="-128"/>
              </a:rPr>
              <a:t>CPU</a:t>
            </a:r>
            <a:r>
              <a:rPr kumimoji="1" lang="ja-JP" altLang="en-US" sz="1200" dirty="0">
                <a:solidFill>
                  <a:srgbClr val="000000"/>
                </a:solidFill>
                <a:latin typeface="Century Schoolbook" panose="02040604050505020304" pitchFamily="18" charset="0"/>
                <a:ea typeface="ＭＳ ゴシック" panose="020B0609070205080204" pitchFamily="49" charset="-128"/>
              </a:rPr>
              <a:t>の性能は、クロック周波数、バス幅で表されます。</a:t>
            </a:r>
            <a:endParaRPr kumimoji="1" lang="en-US" altLang="ja-JP" sz="1200" dirty="0">
              <a:solidFill>
                <a:srgbClr val="000000"/>
              </a:solidFill>
              <a:latin typeface="Century Schoolbook" panose="02040604050505020304" pitchFamily="18" charset="0"/>
              <a:ea typeface="ＭＳ ゴシック" panose="020B0609070205080204" pitchFamily="49" charset="-128"/>
            </a:endParaRPr>
          </a:p>
          <a:p>
            <a:r>
              <a:rPr lang="ja-JP" altLang="ja-JP" sz="1200" dirty="0">
                <a:solidFill>
                  <a:srgbClr val="000000"/>
                </a:solidFill>
                <a:latin typeface="Century Schoolbook" panose="02040604050505020304" pitchFamily="18" charset="0"/>
                <a:ea typeface="ＭＳ ゴシック" panose="020B0609070205080204" pitchFamily="49" charset="-128"/>
              </a:rPr>
              <a:t>クロック周波数</a:t>
            </a:r>
            <a:r>
              <a:rPr lang="ja-JP" altLang="en-US" sz="1200" dirty="0">
                <a:solidFill>
                  <a:srgbClr val="000000"/>
                </a:solidFill>
                <a:latin typeface="Century Schoolbook" panose="02040604050505020304" pitchFamily="18" charset="0"/>
                <a:ea typeface="ＭＳ ゴシック" panose="020B0609070205080204" pitchFamily="49" charset="-128"/>
              </a:rPr>
              <a:t>は、</a:t>
            </a:r>
            <a:r>
              <a:rPr lang="ja-JP" altLang="ja-JP" sz="1200" dirty="0">
                <a:solidFill>
                  <a:srgbClr val="000000"/>
                </a:solidFill>
                <a:latin typeface="Century Schoolbook" panose="02040604050505020304" pitchFamily="18" charset="0"/>
                <a:ea typeface="ＭＳ ゴシック" panose="020B0609070205080204" pitchFamily="49" charset="-128"/>
              </a:rPr>
              <a:t>１秒間当たりのクロックの回数を示</a:t>
            </a:r>
            <a:r>
              <a:rPr lang="ja-JP" altLang="en-US" sz="1200" dirty="0">
                <a:solidFill>
                  <a:srgbClr val="000000"/>
                </a:solidFill>
                <a:latin typeface="Century Schoolbook" panose="02040604050505020304" pitchFamily="18" charset="0"/>
                <a:ea typeface="ＭＳ ゴシック" panose="020B0609070205080204" pitchFamily="49" charset="-128"/>
              </a:rPr>
              <a:t>し、単位はヘルツ</a:t>
            </a:r>
            <a:r>
              <a:rPr lang="ja-JP" altLang="ja-JP" sz="1200" dirty="0">
                <a:solidFill>
                  <a:srgbClr val="000000"/>
                </a:solidFill>
                <a:latin typeface="Century Schoolbook" panose="02040604050505020304" pitchFamily="18" charset="0"/>
                <a:ea typeface="ＭＳ ゴシック" panose="020B0609070205080204" pitchFamily="49" charset="-128"/>
              </a:rPr>
              <a:t>（</a:t>
            </a:r>
            <a:r>
              <a:rPr lang="en-US" altLang="ja-JP" sz="1200" dirty="0">
                <a:solidFill>
                  <a:srgbClr val="000000"/>
                </a:solidFill>
                <a:latin typeface="Century Schoolbook" panose="02040604050505020304" pitchFamily="18" charset="0"/>
                <a:ea typeface="ＭＳ ゴシック" panose="020B0609070205080204" pitchFamily="49" charset="-128"/>
              </a:rPr>
              <a:t>Hz</a:t>
            </a:r>
            <a:r>
              <a:rPr lang="ja-JP" altLang="ja-JP" sz="1200" dirty="0">
                <a:solidFill>
                  <a:srgbClr val="000000"/>
                </a:solidFill>
                <a:latin typeface="Century Schoolbook" panose="02040604050505020304" pitchFamily="18" charset="0"/>
                <a:ea typeface="ＭＳ ゴシック" panose="020B0609070205080204" pitchFamily="49" charset="-128"/>
              </a:rPr>
              <a:t>）</a:t>
            </a:r>
            <a:r>
              <a:rPr lang="ja-JP" altLang="en-US" sz="1200" dirty="0">
                <a:solidFill>
                  <a:srgbClr val="000000"/>
                </a:solidFill>
                <a:latin typeface="Century Schoolbook" panose="02040604050505020304" pitchFamily="18" charset="0"/>
                <a:ea typeface="ＭＳ ゴシック" panose="020B0609070205080204" pitchFamily="49" charset="-128"/>
              </a:rPr>
              <a:t>です。</a:t>
            </a:r>
            <a:r>
              <a:rPr lang="ja-JP" altLang="ja-JP" sz="1200" dirty="0">
                <a:solidFill>
                  <a:srgbClr val="000000"/>
                </a:solidFill>
                <a:latin typeface="Century Schoolbook" panose="02040604050505020304" pitchFamily="18" charset="0"/>
                <a:ea typeface="ＭＳ ゴシック" panose="020B0609070205080204" pitchFamily="49" charset="-128"/>
              </a:rPr>
              <a:t>同じビット数の</a:t>
            </a:r>
            <a:r>
              <a:rPr lang="en-US" altLang="ja-JP" sz="1200" dirty="0">
                <a:solidFill>
                  <a:srgbClr val="000000"/>
                </a:solidFill>
                <a:latin typeface="Century Schoolbook" panose="02040604050505020304" pitchFamily="18" charset="0"/>
                <a:ea typeface="ＭＳ ゴシック" panose="020B0609070205080204" pitchFamily="49" charset="-128"/>
              </a:rPr>
              <a:t>CPU</a:t>
            </a:r>
            <a:r>
              <a:rPr lang="ja-JP" altLang="ja-JP" sz="1200" dirty="0">
                <a:solidFill>
                  <a:srgbClr val="000000"/>
                </a:solidFill>
                <a:latin typeface="Century Schoolbook" panose="02040604050505020304" pitchFamily="18" charset="0"/>
                <a:ea typeface="ＭＳ ゴシック" panose="020B0609070205080204" pitchFamily="49" charset="-128"/>
              </a:rPr>
              <a:t>であれば、クロック周波数が大きいほど、処理速度は速</a:t>
            </a:r>
            <a:r>
              <a:rPr lang="ja-JP" altLang="en-US" sz="1200" dirty="0">
                <a:solidFill>
                  <a:srgbClr val="000000"/>
                </a:solidFill>
                <a:latin typeface="Century Schoolbook" panose="02040604050505020304" pitchFamily="18" charset="0"/>
                <a:ea typeface="ＭＳ ゴシック" panose="020B0609070205080204" pitchFamily="49" charset="-128"/>
              </a:rPr>
              <a:t>いことになります。</a:t>
            </a:r>
            <a:endParaRPr lang="en-US" altLang="ja-JP" sz="1200" dirty="0">
              <a:solidFill>
                <a:srgbClr val="000000"/>
              </a:solidFill>
              <a:latin typeface="Century Schoolbook" panose="02040604050505020304" pitchFamily="18" charset="0"/>
              <a:ea typeface="ＭＳ ゴシック" panose="020B0609070205080204" pitchFamily="49" charset="-128"/>
            </a:endParaRPr>
          </a:p>
          <a:p>
            <a:r>
              <a:rPr lang="ja-JP" altLang="ja-JP" sz="1200" dirty="0">
                <a:solidFill>
                  <a:srgbClr val="000000"/>
                </a:solidFill>
                <a:latin typeface="Century Schoolbook" panose="02040604050505020304" pitchFamily="18" charset="0"/>
                <a:ea typeface="ＭＳ ゴシック" panose="020B0609070205080204" pitchFamily="49" charset="-128"/>
              </a:rPr>
              <a:t>１</a:t>
            </a:r>
            <a:r>
              <a:rPr lang="en-US" altLang="ja-JP" sz="1200" dirty="0">
                <a:solidFill>
                  <a:srgbClr val="000000"/>
                </a:solidFill>
                <a:latin typeface="Century Schoolbook" panose="02040604050505020304" pitchFamily="18" charset="0"/>
                <a:ea typeface="ＭＳ ゴシック" panose="020B0609070205080204" pitchFamily="49" charset="-128"/>
              </a:rPr>
              <a:t>GH</a:t>
            </a:r>
            <a:r>
              <a:rPr lang="ja-JP" altLang="ja-JP" sz="1200" dirty="0">
                <a:solidFill>
                  <a:srgbClr val="000000"/>
                </a:solidFill>
                <a:latin typeface="Century Schoolbook" panose="02040604050505020304" pitchFamily="18" charset="0"/>
                <a:ea typeface="ＭＳ ゴシック" panose="020B0609070205080204" pitchFamily="49" charset="-128"/>
              </a:rPr>
              <a:t>ｚなら１秒間に</a:t>
            </a:r>
            <a:r>
              <a:rPr lang="en-US" altLang="ja-JP" sz="1200" dirty="0">
                <a:solidFill>
                  <a:srgbClr val="000000"/>
                </a:solidFill>
                <a:latin typeface="Century Schoolbook" panose="02040604050505020304" pitchFamily="18" charset="0"/>
                <a:ea typeface="ＭＳ ゴシック" panose="020B0609070205080204" pitchFamily="49" charset="-128"/>
              </a:rPr>
              <a:t>10</a:t>
            </a:r>
            <a:r>
              <a:rPr lang="ja-JP" altLang="ja-JP" sz="1200" dirty="0">
                <a:solidFill>
                  <a:srgbClr val="000000"/>
                </a:solidFill>
                <a:latin typeface="Century Schoolbook" panose="02040604050505020304" pitchFamily="18" charset="0"/>
                <a:ea typeface="ＭＳ ゴシック" panose="020B0609070205080204" pitchFamily="49" charset="-128"/>
              </a:rPr>
              <a:t>億回動作</a:t>
            </a:r>
            <a:r>
              <a:rPr lang="ja-JP" altLang="en-US" sz="1200" dirty="0">
                <a:solidFill>
                  <a:srgbClr val="000000"/>
                </a:solidFill>
                <a:latin typeface="Century Schoolbook" panose="02040604050505020304" pitchFamily="18" charset="0"/>
                <a:ea typeface="ＭＳ ゴシック" panose="020B0609070205080204" pitchFamily="49" charset="-128"/>
              </a:rPr>
              <a:t>します。</a:t>
            </a:r>
            <a:endParaRPr lang="en-US" altLang="ja-JP" sz="1200" dirty="0">
              <a:solidFill>
                <a:srgbClr val="000000"/>
              </a:solidFill>
              <a:latin typeface="Century Schoolbook" panose="02040604050505020304" pitchFamily="18" charset="0"/>
              <a:ea typeface="ＭＳ ゴシック" panose="020B0609070205080204" pitchFamily="49" charset="-128"/>
            </a:endParaRPr>
          </a:p>
          <a:p>
            <a:r>
              <a:rPr lang="ja-JP" altLang="ja-JP" sz="1200" dirty="0">
                <a:solidFill>
                  <a:srgbClr val="000000"/>
                </a:solidFill>
                <a:latin typeface="Century Schoolbook" panose="02040604050505020304" pitchFamily="18" charset="0"/>
                <a:ea typeface="ＭＳ ゴシック" panose="020B0609070205080204" pitchFamily="49" charset="-128"/>
              </a:rPr>
              <a:t>プラス</a:t>
            </a:r>
            <a:r>
              <a:rPr lang="en-US" altLang="ja-JP" sz="1200" dirty="0">
                <a:solidFill>
                  <a:srgbClr val="000000"/>
                </a:solidFill>
                <a:latin typeface="Century Schoolbook" panose="02040604050505020304" pitchFamily="18" charset="0"/>
                <a:ea typeface="ＭＳ ゴシック" panose="020B0609070205080204" pitchFamily="49" charset="-128"/>
              </a:rPr>
              <a:t>α</a:t>
            </a:r>
            <a:r>
              <a:rPr lang="ja-JP" altLang="ja-JP" sz="1200" dirty="0">
                <a:solidFill>
                  <a:srgbClr val="000000"/>
                </a:solidFill>
                <a:latin typeface="Century Schoolbook" panose="02040604050505020304" pitchFamily="18" charset="0"/>
                <a:ea typeface="ＭＳ ゴシック" panose="020B0609070205080204" pitchFamily="49" charset="-128"/>
              </a:rPr>
              <a:t>：クロックとは、同期をとるために用いる信号のこと</a:t>
            </a:r>
            <a:r>
              <a:rPr lang="ja-JP" altLang="en-US" sz="1200" dirty="0">
                <a:solidFill>
                  <a:srgbClr val="000000"/>
                </a:solidFill>
                <a:latin typeface="Century Schoolbook" panose="02040604050505020304" pitchFamily="18" charset="0"/>
                <a:ea typeface="ＭＳ ゴシック" panose="020B0609070205080204" pitchFamily="49" charset="-128"/>
              </a:rPr>
              <a:t>で、</a:t>
            </a:r>
            <a:r>
              <a:rPr lang="ja-JP" altLang="ja-JP" sz="1200" dirty="0">
                <a:solidFill>
                  <a:srgbClr val="000000"/>
                </a:solidFill>
                <a:latin typeface="Century Schoolbook" panose="02040604050505020304" pitchFamily="18" charset="0"/>
                <a:ea typeface="ＭＳ ゴシック" panose="020B0609070205080204" pitchFamily="49" charset="-128"/>
              </a:rPr>
              <a:t>波長の、山と谷で１クロック</a:t>
            </a:r>
            <a:r>
              <a:rPr lang="ja-JP" altLang="en-US" sz="1200" dirty="0">
                <a:solidFill>
                  <a:srgbClr val="000000"/>
                </a:solidFill>
                <a:latin typeface="Century Schoolbook" panose="02040604050505020304" pitchFamily="18" charset="0"/>
                <a:ea typeface="ＭＳ ゴシック" panose="020B0609070205080204" pitchFamily="49" charset="-128"/>
              </a:rPr>
              <a:t>です。</a:t>
            </a:r>
            <a:endParaRPr lang="en-US" altLang="ja-JP" sz="1200" dirty="0">
              <a:solidFill>
                <a:srgbClr val="000000"/>
              </a:solidFill>
              <a:latin typeface="Century Schoolbook" panose="02040604050505020304" pitchFamily="18" charset="0"/>
              <a:ea typeface="ＭＳ ゴシック" panose="020B0609070205080204" pitchFamily="49" charset="-128"/>
            </a:endParaRPr>
          </a:p>
          <a:p>
            <a:endParaRPr lang="en-US" altLang="ja-JP" sz="1200" dirty="0">
              <a:solidFill>
                <a:srgbClr val="000000"/>
              </a:solidFill>
              <a:latin typeface="Century Schoolbook" panose="02040604050505020304" pitchFamily="18" charset="0"/>
              <a:ea typeface="ＭＳ ゴシック" panose="020B0609070205080204" pitchFamily="49" charset="-128"/>
            </a:endParaRPr>
          </a:p>
          <a:p>
            <a:r>
              <a:rPr lang="en-US" altLang="ja-JP" sz="1200" dirty="0">
                <a:solidFill>
                  <a:srgbClr val="000000"/>
                </a:solidFill>
                <a:latin typeface="Century Schoolbook" panose="02040604050505020304" pitchFamily="18" charset="0"/>
                <a:ea typeface="ＭＳ ゴシック" panose="020B0609070205080204" pitchFamily="49" charset="-128"/>
              </a:rPr>
              <a:t>CPU</a:t>
            </a:r>
            <a:r>
              <a:rPr lang="ja-JP" altLang="en-US" sz="1200" dirty="0">
                <a:solidFill>
                  <a:srgbClr val="000000"/>
                </a:solidFill>
                <a:latin typeface="Century Schoolbook" panose="02040604050505020304" pitchFamily="18" charset="0"/>
                <a:ea typeface="ＭＳ ゴシック" panose="020B0609070205080204" pitchFamily="49" charset="-128"/>
              </a:rPr>
              <a:t>内部のクロック周波数（内部クロック）と、メモリなどを接続するシステムバスのクロック周波数（外部クロック）とは同一でなくても問題ありません。</a:t>
            </a:r>
            <a:endParaRPr lang="en-US" altLang="ja-JP" sz="1200" dirty="0">
              <a:solidFill>
                <a:srgbClr val="000000"/>
              </a:solidFill>
              <a:latin typeface="Century Schoolbook" panose="02040604050505020304" pitchFamily="18" charset="0"/>
              <a:ea typeface="ＭＳ ゴシック" panose="020B0609070205080204" pitchFamily="49" charset="-128"/>
            </a:endParaRPr>
          </a:p>
          <a:p>
            <a:endParaRPr lang="en-US" altLang="ja-JP" sz="1200" dirty="0">
              <a:solidFill>
                <a:srgbClr val="000000"/>
              </a:solidFill>
              <a:latin typeface="Century Schoolbook" panose="02040604050505020304" pitchFamily="18" charset="0"/>
              <a:ea typeface="ＭＳ ゴシック" panose="020B0609070205080204" pitchFamily="49" charset="-128"/>
            </a:endParaRPr>
          </a:p>
          <a:p>
            <a:r>
              <a:rPr lang="ja-JP" altLang="en-US" b="0" i="0" dirty="0">
                <a:solidFill>
                  <a:srgbClr val="000000"/>
                </a:solidFill>
                <a:effectLst/>
                <a:latin typeface="Open Sans" panose="020B0606030504020204" pitchFamily="34" charset="0"/>
              </a:rPr>
              <a:t>バス（</a:t>
            </a:r>
            <a:r>
              <a:rPr lang="en-US" altLang="ja-JP" b="0" i="0" dirty="0">
                <a:solidFill>
                  <a:srgbClr val="000000"/>
                </a:solidFill>
                <a:effectLst/>
                <a:latin typeface="Open Sans" panose="020B0606030504020204" pitchFamily="34" charset="0"/>
              </a:rPr>
              <a:t>bus</a:t>
            </a:r>
            <a:r>
              <a:rPr lang="ja-JP" altLang="en-US" b="0" i="0" dirty="0">
                <a:solidFill>
                  <a:srgbClr val="000000"/>
                </a:solidFill>
                <a:effectLst/>
                <a:latin typeface="Open Sans" panose="020B0606030504020204" pitchFamily="34" charset="0"/>
              </a:rPr>
              <a:t>）とは、</a:t>
            </a:r>
            <a:r>
              <a:rPr lang="en-US" altLang="ja-JP" b="0" i="0" dirty="0">
                <a:solidFill>
                  <a:srgbClr val="000000"/>
                </a:solidFill>
                <a:effectLst/>
                <a:latin typeface="Open Sans" panose="020B0606030504020204" pitchFamily="34" charset="0"/>
              </a:rPr>
              <a:t>CPU</a:t>
            </a:r>
            <a:r>
              <a:rPr lang="ja-JP" altLang="en-US" b="0" i="0" dirty="0">
                <a:solidFill>
                  <a:srgbClr val="000000"/>
                </a:solidFill>
                <a:effectLst/>
                <a:latin typeface="Open Sans" panose="020B0606030504020204" pitchFamily="34" charset="0"/>
              </a:rPr>
              <a:t>や主記憶、キャッシュメモリなどで、お互いがデータの送受信をするための伝送路のことです。</a:t>
            </a:r>
            <a:endParaRPr lang="en-US" altLang="ja-JP" b="0" i="0" dirty="0">
              <a:solidFill>
                <a:srgbClr val="000000"/>
              </a:solidFill>
              <a:effectLst/>
              <a:latin typeface="Open Sans" panose="020B0606030504020204" pitchFamily="34" charset="0"/>
            </a:endParaRPr>
          </a:p>
          <a:p>
            <a:r>
              <a:rPr lang="ja-JP" altLang="en-US" b="0" i="0" dirty="0">
                <a:solidFill>
                  <a:srgbClr val="000000"/>
                </a:solidFill>
                <a:effectLst/>
                <a:latin typeface="Open Sans" panose="020B0606030504020204" pitchFamily="34" charset="0"/>
              </a:rPr>
              <a:t>バスの回路が一回の動作で運べるビット数（データ量）をバス幅といいます。</a:t>
            </a:r>
            <a:endParaRPr lang="en-US" altLang="ja-JP" b="0" i="0" dirty="0">
              <a:solidFill>
                <a:srgbClr val="000000"/>
              </a:solidFill>
              <a:effectLst/>
              <a:latin typeface="Open Sans" panose="020B0606030504020204" pitchFamily="34" charset="0"/>
            </a:endParaRPr>
          </a:p>
          <a:p>
            <a:r>
              <a:rPr lang="en-US" altLang="ja-JP" b="0" dirty="0">
                <a:solidFill>
                  <a:srgbClr val="000000"/>
                </a:solidFill>
                <a:latin typeface="Open Sans" panose="020B0606030504020204" pitchFamily="34" charset="0"/>
              </a:rPr>
              <a:t>32</a:t>
            </a:r>
            <a:r>
              <a:rPr lang="ja-JP" altLang="en-US" b="0" dirty="0">
                <a:solidFill>
                  <a:srgbClr val="000000"/>
                </a:solidFill>
                <a:latin typeface="Open Sans" panose="020B0606030504020204" pitchFamily="34" charset="0"/>
              </a:rPr>
              <a:t>ビット</a:t>
            </a:r>
            <a:r>
              <a:rPr lang="en-US" altLang="ja-JP" b="0" dirty="0">
                <a:solidFill>
                  <a:srgbClr val="000000"/>
                </a:solidFill>
                <a:latin typeface="Open Sans" panose="020B0606030504020204" pitchFamily="34" charset="0"/>
              </a:rPr>
              <a:t>CPU32</a:t>
            </a:r>
            <a:r>
              <a:rPr lang="ja-JP" altLang="en-US" b="0" dirty="0">
                <a:solidFill>
                  <a:srgbClr val="000000"/>
                </a:solidFill>
                <a:latin typeface="Open Sans" panose="020B0606030504020204" pitchFamily="34" charset="0"/>
              </a:rPr>
              <a:t>ビットバス、</a:t>
            </a:r>
            <a:r>
              <a:rPr lang="en-US" altLang="ja-JP" b="0" dirty="0">
                <a:solidFill>
                  <a:srgbClr val="000000"/>
                </a:solidFill>
                <a:latin typeface="Open Sans" panose="020B0606030504020204" pitchFamily="34" charset="0"/>
              </a:rPr>
              <a:t>64</a:t>
            </a:r>
            <a:r>
              <a:rPr lang="ja-JP" altLang="en-US" b="0" dirty="0">
                <a:solidFill>
                  <a:srgbClr val="000000"/>
                </a:solidFill>
                <a:latin typeface="Open Sans" panose="020B0606030504020204" pitchFamily="34" charset="0"/>
              </a:rPr>
              <a:t>ビット</a:t>
            </a:r>
            <a:r>
              <a:rPr lang="en-US" altLang="ja-JP" b="0" dirty="0">
                <a:solidFill>
                  <a:srgbClr val="000000"/>
                </a:solidFill>
                <a:latin typeface="Open Sans" panose="020B0606030504020204" pitchFamily="34" charset="0"/>
              </a:rPr>
              <a:t>CPU64</a:t>
            </a:r>
            <a:r>
              <a:rPr lang="ja-JP" altLang="en-US" b="0" dirty="0">
                <a:solidFill>
                  <a:srgbClr val="000000"/>
                </a:solidFill>
                <a:latin typeface="Open Sans" panose="020B0606030504020204" pitchFamily="34" charset="0"/>
              </a:rPr>
              <a:t>ビットバス</a:t>
            </a:r>
            <a:endParaRPr lang="en-US" altLang="ja-JP" b="0" dirty="0">
              <a:solidFill>
                <a:srgbClr val="000000"/>
              </a:solidFill>
              <a:latin typeface="Open Sans" panose="020B0606030504020204" pitchFamily="34" charset="0"/>
            </a:endParaRPr>
          </a:p>
          <a:p>
            <a:endParaRPr kumimoji="1" lang="en-US" altLang="ja-JP" b="0" dirty="0">
              <a:solidFill>
                <a:srgbClr val="000000"/>
              </a:solidFill>
              <a:latin typeface="Open Sans" panose="020B0606030504020204" pitchFamily="34" charset="0"/>
            </a:endParaRPr>
          </a:p>
          <a:p>
            <a:endParaRPr kumimoji="1" lang="en-US" altLang="ja-JP" b="0" dirty="0">
              <a:solidFill>
                <a:srgbClr val="000000"/>
              </a:solidFill>
              <a:latin typeface="Open Sans" panose="020B0606030504020204" pitchFamily="34" charset="0"/>
            </a:endParaRPr>
          </a:p>
          <a:p>
            <a:endParaRPr lang="en-US" altLang="ja-JP" sz="1200" b="0" dirty="0">
              <a:solidFill>
                <a:srgbClr val="000000"/>
              </a:solidFill>
              <a:latin typeface="Century Schoolbook" panose="02040604050505020304" pitchFamily="18" charset="0"/>
              <a:ea typeface="ＭＳ ゴシック" panose="020B0609070205080204" pitchFamily="49" charset="-128"/>
            </a:endParaRPr>
          </a:p>
          <a:p>
            <a:endParaRPr lang="ja-JP" altLang="ja-JP" sz="1200" b="0" dirty="0">
              <a:solidFill>
                <a:srgbClr val="000000"/>
              </a:solidFill>
              <a:latin typeface="Century Schoolbook" panose="02040604050505020304" pitchFamily="18" charset="0"/>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13</a:t>
            </a:fld>
            <a:endParaRPr kumimoji="1" lang="ja-JP" altLang="en-US"/>
          </a:p>
        </p:txBody>
      </p:sp>
    </p:spTree>
    <p:extLst>
      <p:ext uri="{BB962C8B-B14F-4D97-AF65-F5344CB8AC3E}">
        <p14:creationId xmlns:p14="http://schemas.microsoft.com/office/powerpoint/2010/main" val="1944811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レジスタは、</a:t>
            </a:r>
            <a:r>
              <a:rPr kumimoji="1" lang="en-US" altLang="ja-JP" sz="1200" dirty="0"/>
              <a:t>CPU</a:t>
            </a:r>
            <a:r>
              <a:rPr kumimoji="1" lang="ja-JP" altLang="en-US" sz="1200" dirty="0"/>
              <a:t>に内蔵されている高速な記憶装置です。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主記憶から取り出された命令は、命令レジスタに格納されます。命令は命令部とアドレス部に分けられ、命令部が命令デコーダによって解読されます。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他にも表のようなものがあり、命令の実行時に使用します。</a:t>
            </a:r>
            <a:endParaRPr kumimoji="1"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14</a:t>
            </a:fld>
            <a:endParaRPr kumimoji="1" lang="ja-JP" altLang="en-US"/>
          </a:p>
        </p:txBody>
      </p:sp>
    </p:spTree>
    <p:extLst>
      <p:ext uri="{BB962C8B-B14F-4D97-AF65-F5344CB8AC3E}">
        <p14:creationId xmlns:p14="http://schemas.microsoft.com/office/powerpoint/2010/main" val="189024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プログラムは、コンピュータに行わせる命令が集まったものです。１と０の機械語（命令語）に変換され、解読・実行されます。</a:t>
            </a:r>
            <a:endParaRPr kumimoji="1" lang="en-US" altLang="ja-JP" dirty="0"/>
          </a:p>
          <a:p>
            <a:r>
              <a:rPr kumimoji="1" lang="ja-JP" altLang="en-US" dirty="0"/>
              <a:t>機械語の命令語は、基本的には命令部とアドレス部で構成されます。</a:t>
            </a:r>
            <a:endParaRPr kumimoji="1" lang="en-US" altLang="ja-JP" dirty="0"/>
          </a:p>
          <a:p>
            <a:endParaRPr kumimoji="1" lang="en-US" altLang="ja-JP" dirty="0"/>
          </a:p>
          <a:p>
            <a:r>
              <a:rPr kumimoji="1" lang="ja-JP" altLang="en-US" dirty="0"/>
              <a:t>コンピュータが一つの命令を実行する際、①から⑥までのような段階（ステージ）を進みます。</a:t>
            </a:r>
            <a:endParaRPr kumimoji="1" lang="en-US" altLang="ja-JP" dirty="0"/>
          </a:p>
          <a:p>
            <a:r>
              <a:rPr kumimoji="1" lang="ja-JP" altLang="en-US" dirty="0"/>
              <a:t>命令アドレスレジスタには、これから実行する命令が格納されている主記憶のアドレスが保持されています。</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15</a:t>
            </a:fld>
            <a:endParaRPr kumimoji="1" lang="ja-JP" altLang="en-US"/>
          </a:p>
        </p:txBody>
      </p:sp>
    </p:spTree>
    <p:extLst>
      <p:ext uri="{BB962C8B-B14F-4D97-AF65-F5344CB8AC3E}">
        <p14:creationId xmlns:p14="http://schemas.microsoft.com/office/powerpoint/2010/main" val="141022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命令は、①命令の取り出し、②命令の解読、③実行アドレスの計算、④オペランドの取り出し、⑤命令の実行、⑥演算結果の格納、これら６つのステージで行われます。</a:t>
            </a:r>
            <a:endParaRPr kumimoji="1" lang="en-US" altLang="ja-JP" dirty="0"/>
          </a:p>
          <a:p>
            <a:r>
              <a:rPr kumimoji="1" lang="en-US" altLang="ja-JP" dirty="0"/>
              <a:t>P.29</a:t>
            </a:r>
            <a:r>
              <a:rPr kumimoji="1" lang="ja-JP" altLang="en-US" dirty="0"/>
              <a:t>の説明と照らし合わせましょう。</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16</a:t>
            </a:fld>
            <a:endParaRPr kumimoji="1" lang="ja-JP" altLang="en-US"/>
          </a:p>
        </p:txBody>
      </p:sp>
    </p:spTree>
    <p:extLst>
      <p:ext uri="{BB962C8B-B14F-4D97-AF65-F5344CB8AC3E}">
        <p14:creationId xmlns:p14="http://schemas.microsoft.com/office/powerpoint/2010/main" val="238513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コンピュータは、主記憶上にあるプログラムの命令を１つずつ取り出して、解読・実行しています。</a:t>
            </a:r>
            <a:endParaRPr kumimoji="1" lang="en-US" altLang="ja-JP" dirty="0"/>
          </a:p>
          <a:p>
            <a:r>
              <a:rPr kumimoji="1" lang="ja-JP" altLang="en-US" dirty="0"/>
              <a:t>アドレス指定方式は、命令のアドレス部の値から処理対象のデータが格納されている実行アドレスを求める方式です。アドレス修飾とも呼ばれています。</a:t>
            </a:r>
            <a:endParaRPr kumimoji="1" lang="en-US" altLang="ja-JP" dirty="0"/>
          </a:p>
          <a:p>
            <a:endParaRPr kumimoji="1" lang="en-US" altLang="ja-JP" dirty="0"/>
          </a:p>
          <a:p>
            <a:r>
              <a:rPr kumimoji="1" lang="ja-JP" altLang="en-US" dirty="0"/>
              <a:t>直接アドレス指定方式は、命令のアドレス部の値を、実行アドレスとする方式です。</a:t>
            </a:r>
            <a:endParaRPr kumimoji="1" lang="en-US" altLang="ja-JP" dirty="0"/>
          </a:p>
          <a:p>
            <a:r>
              <a:rPr kumimoji="1" lang="ja-JP" altLang="en-US" dirty="0"/>
              <a:t>他にも、間接アドレス指定方式、即値アドレス指定方式、相対アドレス指定方式、指標アドレス指定方式、基底アドレス指定方式があります。</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17</a:t>
            </a:fld>
            <a:endParaRPr kumimoji="1" lang="ja-JP" altLang="en-US"/>
          </a:p>
        </p:txBody>
      </p:sp>
    </p:spTree>
    <p:extLst>
      <p:ext uri="{BB962C8B-B14F-4D97-AF65-F5344CB8AC3E}">
        <p14:creationId xmlns:p14="http://schemas.microsoft.com/office/powerpoint/2010/main" val="371007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アドレス指定方式のまとめです。</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18</a:t>
            </a:fld>
            <a:endParaRPr kumimoji="1" lang="ja-JP" altLang="en-US"/>
          </a:p>
        </p:txBody>
      </p:sp>
    </p:spTree>
    <p:extLst>
      <p:ext uri="{BB962C8B-B14F-4D97-AF65-F5344CB8AC3E}">
        <p14:creationId xmlns:p14="http://schemas.microsoft.com/office/powerpoint/2010/main" val="1170262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指標レジスタには、基準値のアドレスを格納し、同じ数を加算していくことで、配列などの主記憶の連続したデータに対して、同じ処理を繰り返し実行できます。</a:t>
            </a:r>
            <a:endParaRPr kumimoji="1" lang="en-US" altLang="ja-JP" dirty="0"/>
          </a:p>
          <a:p>
            <a:endParaRPr kumimoji="1" lang="en-US" altLang="ja-JP" dirty="0"/>
          </a:p>
          <a:p>
            <a:r>
              <a:rPr kumimoji="1" lang="ja-JP" altLang="en-US" dirty="0"/>
              <a:t>基底レジスタには、主記憶に配置されたプログラムの先頭アドレスを格納することで、プログラムが主記憶のどこに配置されても、プログラムを変更することなく、同じようにデータにアクセスする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19</a:t>
            </a:fld>
            <a:endParaRPr kumimoji="1" lang="ja-JP" altLang="en-US"/>
          </a:p>
        </p:txBody>
      </p:sp>
    </p:spTree>
    <p:extLst>
      <p:ext uri="{BB962C8B-B14F-4D97-AF65-F5344CB8AC3E}">
        <p14:creationId xmlns:p14="http://schemas.microsoft.com/office/powerpoint/2010/main" val="26149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コンピュータ内部では、全てのデータはデジタル信号の</a:t>
            </a:r>
            <a:r>
              <a:rPr kumimoji="1" lang="en-US" altLang="ja-JP" dirty="0"/>
              <a:t>high</a:t>
            </a:r>
            <a:r>
              <a:rPr kumimoji="1" lang="ja-JP" altLang="en-US" dirty="0"/>
              <a:t>レベル、</a:t>
            </a:r>
            <a:r>
              <a:rPr kumimoji="1" lang="en-US" altLang="ja-JP" dirty="0"/>
              <a:t>ON</a:t>
            </a:r>
            <a:r>
              <a:rPr kumimoji="1" lang="ja-JP" altLang="en-US" dirty="0"/>
              <a:t>と、</a:t>
            </a:r>
            <a:r>
              <a:rPr kumimoji="1" lang="en-US" altLang="ja-JP" dirty="0"/>
              <a:t>low</a:t>
            </a:r>
            <a:r>
              <a:rPr kumimoji="1" lang="ja-JP" altLang="en-US" dirty="0"/>
              <a:t>レベル、</a:t>
            </a:r>
            <a:r>
              <a:rPr kumimoji="1" lang="en-US" altLang="ja-JP" dirty="0"/>
              <a:t>OFF</a:t>
            </a:r>
            <a:r>
              <a:rPr kumimoji="1" lang="ja-JP" altLang="en-US" dirty="0"/>
              <a:t>の２値で扱われています。</a:t>
            </a:r>
            <a:endParaRPr kumimoji="1" lang="en-US" altLang="ja-JP" dirty="0"/>
          </a:p>
          <a:p>
            <a:r>
              <a:rPr kumimoji="1" lang="en-US" altLang="ja-JP" dirty="0"/>
              <a:t>ON</a:t>
            </a:r>
            <a:r>
              <a:rPr kumimoji="1" lang="ja-JP" altLang="en-US" dirty="0"/>
              <a:t>を１，</a:t>
            </a:r>
            <a:r>
              <a:rPr kumimoji="1" lang="en-US" altLang="ja-JP" dirty="0"/>
              <a:t>OFF</a:t>
            </a:r>
            <a:r>
              <a:rPr kumimoji="1" lang="ja-JP" altLang="en-US" dirty="0"/>
              <a:t>を０の</a:t>
            </a:r>
            <a:r>
              <a:rPr kumimoji="1" lang="en-US" altLang="ja-JP" dirty="0"/>
              <a:t>2</a:t>
            </a:r>
            <a:r>
              <a:rPr kumimoji="1" lang="ja-JP" altLang="en-US" dirty="0"/>
              <a:t>進数に対応しています。</a:t>
            </a:r>
            <a:endParaRPr kumimoji="1" lang="en-US" altLang="ja-JP" dirty="0"/>
          </a:p>
          <a:p>
            <a:r>
              <a:rPr kumimoji="1" lang="ja-JP" altLang="en-US" dirty="0"/>
              <a:t>また、コンピュータで扱う最小の情報量の単位をビットといい、</a:t>
            </a:r>
            <a:r>
              <a:rPr kumimoji="1" lang="en-US" altLang="ja-JP" dirty="0"/>
              <a:t>2</a:t>
            </a:r>
            <a:r>
              <a:rPr kumimoji="1" lang="ja-JP" altLang="en-US" dirty="0"/>
              <a:t>進数の</a:t>
            </a:r>
            <a:r>
              <a:rPr kumimoji="1" lang="en-US" altLang="ja-JP" dirty="0"/>
              <a:t>1</a:t>
            </a:r>
            <a:r>
              <a:rPr kumimoji="1" lang="ja-JP" altLang="en-US" dirty="0"/>
              <a:t>桁に相当します。</a:t>
            </a:r>
            <a:endParaRPr kumimoji="1" lang="en-US" altLang="ja-JP" dirty="0"/>
          </a:p>
          <a:p>
            <a:r>
              <a:rPr kumimoji="1" lang="ja-JP" altLang="en-US" dirty="0"/>
              <a:t>さらに</a:t>
            </a:r>
            <a:r>
              <a:rPr kumimoji="1" lang="en-US" altLang="ja-JP" dirty="0"/>
              <a:t>8</a:t>
            </a:r>
            <a:r>
              <a:rPr kumimoji="1" lang="ja-JP" altLang="en-US" dirty="0"/>
              <a:t>個のビットをひとまとめにしたものを、バイトといい、</a:t>
            </a:r>
            <a:r>
              <a:rPr kumimoji="1" lang="en-US" altLang="ja-JP" dirty="0"/>
              <a:t>2</a:t>
            </a:r>
            <a:r>
              <a:rPr kumimoji="1" lang="ja-JP" altLang="en-US" dirty="0"/>
              <a:t>進数</a:t>
            </a:r>
            <a:r>
              <a:rPr kumimoji="1" lang="en-US" altLang="ja-JP" dirty="0"/>
              <a:t>8</a:t>
            </a:r>
            <a:r>
              <a:rPr kumimoji="1" lang="ja-JP" altLang="en-US" dirty="0"/>
              <a:t>桁に相当します。</a:t>
            </a:r>
            <a:endParaRPr kumimoji="1" lang="en-US" altLang="ja-JP" dirty="0"/>
          </a:p>
          <a:p>
            <a:r>
              <a:rPr kumimoji="1" lang="ja-JP" altLang="en-US" dirty="0"/>
              <a:t>すなわち、</a:t>
            </a:r>
            <a:r>
              <a:rPr kumimoji="1" lang="en-US" altLang="ja-JP" dirty="0"/>
              <a:t>8</a:t>
            </a:r>
            <a:r>
              <a:rPr kumimoji="1" lang="ja-JP" altLang="en-US" dirty="0"/>
              <a:t>ビットが</a:t>
            </a:r>
            <a:r>
              <a:rPr kumimoji="1" lang="en-US" altLang="ja-JP" dirty="0"/>
              <a:t>1</a:t>
            </a:r>
            <a:r>
              <a:rPr kumimoji="1" lang="ja-JP" altLang="en-US" dirty="0"/>
              <a:t>バイトです。</a:t>
            </a:r>
            <a:endParaRPr kumimoji="1" lang="en-US" altLang="ja-JP" dirty="0"/>
          </a:p>
          <a:p>
            <a:endParaRPr kumimoji="1" lang="en-US" altLang="ja-JP" dirty="0"/>
          </a:p>
          <a:p>
            <a:r>
              <a:rPr kumimoji="1" lang="en-US" altLang="ja-JP" dirty="0"/>
              <a:t>N</a:t>
            </a:r>
            <a:r>
              <a:rPr kumimoji="1" lang="ja-JP" altLang="en-US" dirty="0"/>
              <a:t>ビットで表現できる情報量は２の</a:t>
            </a:r>
            <a:r>
              <a:rPr kumimoji="1" lang="en-US" altLang="ja-JP" dirty="0"/>
              <a:t>N</a:t>
            </a:r>
            <a:r>
              <a:rPr kumimoji="1" lang="ja-JP" altLang="en-US" dirty="0"/>
              <a:t>乗通りです。</a:t>
            </a:r>
            <a:endParaRPr kumimoji="1" lang="en-US" altLang="ja-JP" dirty="0"/>
          </a:p>
          <a:p>
            <a:r>
              <a:rPr kumimoji="1" lang="ja-JP" altLang="en-US" dirty="0"/>
              <a:t>例えば</a:t>
            </a:r>
            <a:r>
              <a:rPr kumimoji="1" lang="en-US" altLang="ja-JP" dirty="0"/>
              <a:t>32</a:t>
            </a:r>
            <a:r>
              <a:rPr kumimoji="1" lang="ja-JP" altLang="en-US" dirty="0"/>
              <a:t>ビットでは２の</a:t>
            </a:r>
            <a:r>
              <a:rPr kumimoji="1" lang="en-US" altLang="ja-JP" dirty="0"/>
              <a:t>32</a:t>
            </a:r>
            <a:r>
              <a:rPr kumimoji="1" lang="ja-JP" altLang="en-US" dirty="0"/>
              <a:t>乗通り、</a:t>
            </a:r>
            <a:r>
              <a:rPr kumimoji="1" lang="en-US" altLang="ja-JP" dirty="0"/>
              <a:t>24</a:t>
            </a:r>
            <a:r>
              <a:rPr kumimoji="1" lang="ja-JP" altLang="en-US" dirty="0"/>
              <a:t>ビットでは２の</a:t>
            </a:r>
            <a:r>
              <a:rPr kumimoji="1" lang="en-US" altLang="ja-JP" dirty="0"/>
              <a:t>24</a:t>
            </a:r>
            <a:r>
              <a:rPr kumimoji="1" lang="ja-JP" altLang="en-US" dirty="0"/>
              <a:t>乗通りのビットパターンを表現できます。</a:t>
            </a:r>
            <a:endParaRPr kumimoji="1" lang="en-US" altLang="ja-JP" dirty="0"/>
          </a:p>
          <a:p>
            <a:endParaRPr kumimoji="1" lang="en-US" altLang="ja-JP" dirty="0"/>
          </a:p>
          <a:p>
            <a:r>
              <a:rPr kumimoji="1" lang="en-US" altLang="ja-JP" dirty="0"/>
              <a:t>10</a:t>
            </a:r>
            <a:r>
              <a:rPr kumimoji="1" lang="ja-JP" altLang="en-US" dirty="0"/>
              <a:t>進数と</a:t>
            </a:r>
            <a:r>
              <a:rPr kumimoji="1" lang="en-US" altLang="ja-JP" dirty="0"/>
              <a:t>2</a:t>
            </a:r>
            <a:r>
              <a:rPr kumimoji="1" lang="ja-JP" altLang="en-US" dirty="0"/>
              <a:t>進数（</a:t>
            </a:r>
            <a:r>
              <a:rPr kumimoji="1" lang="en-US" altLang="ja-JP" dirty="0"/>
              <a:t>4</a:t>
            </a:r>
            <a:r>
              <a:rPr kumimoji="1" lang="ja-JP" altLang="en-US" dirty="0"/>
              <a:t>ビット表示）を確認して下さい。</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2</a:t>
            </a:fld>
            <a:endParaRPr kumimoji="1" lang="ja-JP" altLang="en-US"/>
          </a:p>
        </p:txBody>
      </p:sp>
    </p:spTree>
    <p:extLst>
      <p:ext uri="{BB962C8B-B14F-4D97-AF65-F5344CB8AC3E}">
        <p14:creationId xmlns:p14="http://schemas.microsoft.com/office/powerpoint/2010/main" val="300380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命令は、①命令の取り出し、②命令の解読、③実行アドレスの計算、④オペランドの取り出し、⑤命令の実行、⑥演算結果の格納、これら６つのステージで行われます。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このステージの実行方式がいくつかあります。</a:t>
            </a:r>
            <a:endParaRPr kumimoji="1" lang="en-US" altLang="ja-JP" dirty="0"/>
          </a:p>
          <a:p>
            <a:endParaRPr kumimoji="1" lang="en-US" altLang="ja-JP" dirty="0"/>
          </a:p>
          <a:p>
            <a:r>
              <a:rPr lang="ja-JP" altLang="en-US" dirty="0"/>
              <a:t>逐次制御方式は、</a:t>
            </a:r>
            <a:r>
              <a:rPr lang="en-US" altLang="ja-JP" dirty="0"/>
              <a:t>1</a:t>
            </a:r>
            <a:r>
              <a:rPr lang="ja-JP" altLang="en-US" dirty="0"/>
              <a:t>命令ずつ順番に繰返し実行する方式です。</a:t>
            </a:r>
            <a:endParaRPr lang="en-US" altLang="ja-JP" dirty="0"/>
          </a:p>
          <a:p>
            <a:endParaRPr kumimoji="1" lang="en-US" altLang="ja-JP" dirty="0"/>
          </a:p>
          <a:p>
            <a:r>
              <a:rPr lang="ja-JP" altLang="en-US" dirty="0"/>
              <a:t>パイプライン方式は、複数の命令を</a:t>
            </a:r>
            <a:r>
              <a:rPr lang="en-US" altLang="ja-JP" dirty="0"/>
              <a:t>1</a:t>
            </a:r>
            <a:r>
              <a:rPr lang="ja-JP" altLang="en-US" dirty="0"/>
              <a:t>ステージずつずらしながら並行処理することで、高速化を図る方式です。</a:t>
            </a:r>
            <a:endParaRPr lang="en-US" altLang="ja-JP" dirty="0"/>
          </a:p>
          <a:p>
            <a:endParaRPr kumimoji="1" lang="en-US" altLang="ja-JP" dirty="0"/>
          </a:p>
          <a:p>
            <a:r>
              <a:rPr lang="ja-JP" altLang="en-US" dirty="0"/>
              <a:t>スーパーパイプライン方式は、パイプライン方式を更に細分化することで、高速化を図る方式です。</a:t>
            </a:r>
            <a:endParaRPr lang="en-US" altLang="ja-JP" dirty="0"/>
          </a:p>
          <a:p>
            <a:endParaRPr kumimoji="1" lang="en-US" altLang="ja-JP" dirty="0"/>
          </a:p>
          <a:p>
            <a:r>
              <a:rPr lang="ja-JP" altLang="en-US" dirty="0"/>
              <a:t>スーパースカラ方式は、</a:t>
            </a:r>
            <a:r>
              <a:rPr kumimoji="1" lang="ja-JP" altLang="en-US" dirty="0"/>
              <a:t>複数のパイプラインを使用して、同時に複数の命令を実行することで、高速化を図る方式です。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20</a:t>
            </a:fld>
            <a:endParaRPr kumimoji="1" lang="ja-JP" altLang="en-US"/>
          </a:p>
        </p:txBody>
      </p:sp>
    </p:spTree>
    <p:extLst>
      <p:ext uri="{BB962C8B-B14F-4D97-AF65-F5344CB8AC3E}">
        <p14:creationId xmlns:p14="http://schemas.microsoft.com/office/powerpoint/2010/main" val="3025125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sz="1200" b="0" dirty="0">
                <a:latin typeface="+mn-ea"/>
              </a:rPr>
              <a:t>CISC</a:t>
            </a:r>
            <a:r>
              <a:rPr lang="ja-JP" altLang="en-US" sz="1200" b="0" dirty="0">
                <a:latin typeface="+mn-ea"/>
              </a:rPr>
              <a:t>（</a:t>
            </a:r>
            <a:r>
              <a:rPr lang="en-US" altLang="ja-JP" sz="1200" b="0" dirty="0">
                <a:latin typeface="+mn-ea"/>
              </a:rPr>
              <a:t>Complex Instruction Set Computer</a:t>
            </a:r>
            <a:r>
              <a:rPr lang="ja-JP" altLang="en-US" sz="1200" b="0" dirty="0">
                <a:latin typeface="+mn-ea"/>
              </a:rPr>
              <a:t>）は、複雑な命令体系（命令数が豊富）で</a:t>
            </a:r>
            <a:r>
              <a:rPr lang="en-US" altLang="ja-JP" sz="1200" b="0" dirty="0">
                <a:latin typeface="+mn-ea"/>
              </a:rPr>
              <a:t>1</a:t>
            </a:r>
            <a:r>
              <a:rPr lang="ja-JP" altLang="en-US" sz="1200" b="0" dirty="0">
                <a:latin typeface="+mn-ea"/>
              </a:rPr>
              <a:t>回の命令で複雑な処理で行わせることができます。</a:t>
            </a:r>
            <a:endParaRPr lang="en-US" altLang="ja-JP" sz="1200" b="0" dirty="0">
              <a:latin typeface="+mn-ea"/>
            </a:endParaRPr>
          </a:p>
          <a:p>
            <a:pPr marL="0" indent="0">
              <a:buNone/>
            </a:pPr>
            <a:r>
              <a:rPr lang="en-US" altLang="ja-JP" sz="1200" b="0" dirty="0">
                <a:latin typeface="+mn-ea"/>
              </a:rPr>
              <a:t>RISC</a:t>
            </a:r>
            <a:r>
              <a:rPr lang="ja-JP" altLang="en-US" sz="1200" b="0" dirty="0">
                <a:latin typeface="+mn-ea"/>
              </a:rPr>
              <a:t>（</a:t>
            </a:r>
            <a:r>
              <a:rPr lang="en-US" altLang="ja-JP" sz="1200" b="0" dirty="0">
                <a:latin typeface="+mn-ea"/>
              </a:rPr>
              <a:t>Reduced Instruction Set Computer</a:t>
            </a:r>
            <a:r>
              <a:rPr lang="ja-JP" altLang="en-US" sz="1200" b="0" dirty="0">
                <a:latin typeface="+mn-ea"/>
              </a:rPr>
              <a:t>）は、単純な命令体系（単純な命令に絞る）で、命令の実行時間が均等になり、パイプラインで効率よく処理ができます。</a:t>
            </a:r>
            <a:endParaRPr lang="en-US" altLang="ja-JP" sz="1200" b="0" dirty="0">
              <a:latin typeface="+mn-ea"/>
            </a:endParaRPr>
          </a:p>
          <a:p>
            <a:pPr marL="0" indent="0">
              <a:buNone/>
            </a:pPr>
            <a:r>
              <a:rPr lang="en-US" altLang="ja-JP" sz="1200" b="0" dirty="0">
                <a:latin typeface="+mn-ea"/>
              </a:rPr>
              <a:t>RISC</a:t>
            </a:r>
            <a:r>
              <a:rPr lang="ja-JP" altLang="en-US" sz="1200" b="0" dirty="0">
                <a:latin typeface="+mn-ea"/>
              </a:rPr>
              <a:t>プロセッサの</a:t>
            </a:r>
            <a:r>
              <a:rPr lang="en-US" altLang="ja-JP" sz="1200" b="0" dirty="0">
                <a:latin typeface="+mn-ea"/>
              </a:rPr>
              <a:t>5</a:t>
            </a:r>
            <a:r>
              <a:rPr lang="ja-JP" altLang="en-US" sz="1200" b="0" dirty="0">
                <a:latin typeface="+mn-ea"/>
              </a:rPr>
              <a:t>段パイプラインの命令実行制御の順番は、命令フェッチ（取出し）→命令デコード（解読）・レジスタファイル読出し→　実行とアドレス生成→メモリアクセス→演算結果の書込み、です。</a:t>
            </a:r>
            <a:endParaRPr lang="en-US" altLang="ja-JP" sz="1200" b="0" dirty="0">
              <a:latin typeface="+mn-ea"/>
            </a:endParaRPr>
          </a:p>
          <a:p>
            <a:pPr marL="0" indent="0">
              <a:buNone/>
            </a:pPr>
            <a:endParaRPr lang="en-US" altLang="ja-JP" sz="1200" b="0" dirty="0">
              <a:latin typeface="+mn-ea"/>
            </a:endParaRPr>
          </a:p>
          <a:p>
            <a:pPr marL="0" indent="0">
              <a:buNone/>
            </a:pPr>
            <a:r>
              <a:rPr lang="ja-JP" altLang="en-US" sz="1200" b="0" dirty="0">
                <a:latin typeface="+mn-ea"/>
              </a:rPr>
              <a:t>最近の</a:t>
            </a:r>
            <a:r>
              <a:rPr lang="en-US" altLang="ja-JP" sz="1200" b="0" dirty="0">
                <a:latin typeface="+mn-ea"/>
              </a:rPr>
              <a:t>CPU</a:t>
            </a:r>
            <a:r>
              <a:rPr lang="ja-JP" altLang="en-US" sz="1200" b="0" dirty="0">
                <a:latin typeface="+mn-ea"/>
              </a:rPr>
              <a:t>は、マルチコアプロセッサといい、１つの</a:t>
            </a:r>
            <a:r>
              <a:rPr lang="en-US" altLang="ja-JP" sz="1200" b="0" dirty="0">
                <a:latin typeface="+mn-ea"/>
              </a:rPr>
              <a:t>CPU</a:t>
            </a:r>
            <a:r>
              <a:rPr lang="ja-JP" altLang="en-US" sz="1200" b="0" dirty="0">
                <a:latin typeface="+mn-ea"/>
              </a:rPr>
              <a:t>内に複数のコア（演算</a:t>
            </a:r>
            <a:r>
              <a:rPr kumimoji="1" lang="ja-JP" altLang="en-US" sz="1200" b="0" dirty="0"/>
              <a:t>回路の中核部分</a:t>
            </a:r>
            <a:r>
              <a:rPr kumimoji="1" lang="en-US" altLang="ja-JP" sz="1200" b="0" dirty="0"/>
              <a:t>core</a:t>
            </a:r>
            <a:r>
              <a:rPr kumimoji="1" lang="ja-JP" altLang="en-US" sz="1200" b="0" dirty="0"/>
              <a:t>）を搭載していて、同時に別の処理を並列で実行することができます。</a:t>
            </a:r>
            <a:endParaRPr kumimoji="1" lang="en-US" altLang="ja-JP" sz="1200" b="0" dirty="0"/>
          </a:p>
          <a:p>
            <a:pPr marL="0" indent="0">
              <a:buNone/>
            </a:pPr>
            <a:r>
              <a:rPr kumimoji="1" lang="ja-JP" altLang="en-US" sz="1200" b="0" dirty="0"/>
              <a:t>図はコアが２つのデュアルコア、４つのクワッドコアの例です。</a:t>
            </a:r>
          </a:p>
          <a:p>
            <a:pPr marL="0" indent="0">
              <a:buNone/>
            </a:pPr>
            <a:endParaRPr lang="en-US" altLang="ja-JP" sz="1200" b="0" dirty="0">
              <a:latin typeface="+mn-ea"/>
            </a:endParaRPr>
          </a:p>
          <a:p>
            <a:pPr marL="0" indent="0">
              <a:buNone/>
            </a:pPr>
            <a:r>
              <a:rPr lang="en-US" altLang="ja-JP" sz="1200" b="0" dirty="0">
                <a:latin typeface="+mn-ea"/>
              </a:rPr>
              <a:t>GPU</a:t>
            </a:r>
            <a:r>
              <a:rPr lang="ja-JP" altLang="en-US" sz="1200" b="0" dirty="0">
                <a:latin typeface="+mn-ea"/>
              </a:rPr>
              <a:t>（</a:t>
            </a:r>
            <a:r>
              <a:rPr lang="en-US" altLang="ja-JP" sz="1200" b="0" dirty="0">
                <a:latin typeface="+mn-ea"/>
              </a:rPr>
              <a:t>Graphics Processing Unit</a:t>
            </a:r>
            <a:r>
              <a:rPr lang="ja-JP" altLang="en-US" sz="1200" b="0" dirty="0">
                <a:latin typeface="+mn-ea"/>
              </a:rPr>
              <a:t>）は、行列演算を用いて３</a:t>
            </a:r>
            <a:r>
              <a:rPr lang="en-US" altLang="ja-JP" sz="1200" b="0" dirty="0">
                <a:latin typeface="+mn-ea"/>
              </a:rPr>
              <a:t>D</a:t>
            </a:r>
            <a:r>
              <a:rPr lang="ja-JP" altLang="en-US" sz="1200" b="0" dirty="0">
                <a:latin typeface="+mn-ea"/>
              </a:rPr>
              <a:t>の画像処理を高速に実行する画像処理装置です。人口知能（機械学習）などの分野でも広く普及しています。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21</a:t>
            </a:fld>
            <a:endParaRPr kumimoji="1" lang="ja-JP" altLang="en-US"/>
          </a:p>
        </p:txBody>
      </p:sp>
    </p:spTree>
    <p:extLst>
      <p:ext uri="{BB962C8B-B14F-4D97-AF65-F5344CB8AC3E}">
        <p14:creationId xmlns:p14="http://schemas.microsoft.com/office/powerpoint/2010/main" val="4281406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記憶装置は、主記憶装置（半導体メモリ）と補助記憶装置に分かれます。</a:t>
            </a:r>
            <a:endParaRPr kumimoji="1" lang="en-US" altLang="ja-JP" dirty="0"/>
          </a:p>
          <a:p>
            <a:endParaRPr kumimoji="1" lang="en-US" altLang="ja-JP" dirty="0"/>
          </a:p>
          <a:p>
            <a:r>
              <a:rPr kumimoji="1" lang="ja-JP" altLang="en-US" dirty="0"/>
              <a:t>主記憶装置は</a:t>
            </a:r>
            <a:r>
              <a:rPr kumimoji="1" lang="en-US" altLang="ja-JP" dirty="0"/>
              <a:t>DRAM</a:t>
            </a:r>
            <a:r>
              <a:rPr kumimoji="1" lang="ja-JP" altLang="en-US" dirty="0"/>
              <a:t>（</a:t>
            </a:r>
            <a:r>
              <a:rPr kumimoji="1" lang="en-US" altLang="ja-JP" dirty="0"/>
              <a:t>Dynamic Random Access Memory)</a:t>
            </a:r>
            <a:r>
              <a:rPr kumimoji="1" lang="ja-JP" altLang="en-US" dirty="0"/>
              <a:t>チップ‘データを保護するための半導体チップ）が基板にはめられた、</a:t>
            </a:r>
            <a:r>
              <a:rPr kumimoji="1" lang="en-US" altLang="ja-JP" dirty="0"/>
              <a:t>DIMM</a:t>
            </a:r>
            <a:r>
              <a:rPr kumimoji="1" lang="ja-JP" altLang="en-US" dirty="0"/>
              <a:t>（デュアルインラインメモリーモジュール）規格（サイズ）です。</a:t>
            </a:r>
            <a:endParaRPr kumimoji="1" lang="en-US" altLang="ja-JP" dirty="0"/>
          </a:p>
          <a:p>
            <a:r>
              <a:rPr kumimoji="1" lang="ja-JP" altLang="en-US" dirty="0"/>
              <a:t>接続端子部分をマザーボードに直接差し込む形になっています。</a:t>
            </a:r>
            <a:endParaRPr kumimoji="1" lang="en-US" altLang="ja-JP" dirty="0"/>
          </a:p>
          <a:p>
            <a:r>
              <a:rPr kumimoji="1" lang="en-US" altLang="ja-JP" dirty="0"/>
              <a:t>RAM</a:t>
            </a:r>
            <a:r>
              <a:rPr kumimoji="1" lang="ja-JP" altLang="en-US" dirty="0"/>
              <a:t>とは命令やデータの書き込みと読み出しができるメモリです。しかしコンピュータの電源を落とすと記憶内容は消去されます。皆さんの作業机のような役割だと思ってください。</a:t>
            </a:r>
            <a:endParaRPr kumimoji="1" lang="en-US" altLang="ja-JP" dirty="0"/>
          </a:p>
          <a:p>
            <a:r>
              <a:rPr kumimoji="1" lang="ja-JP" altLang="en-US" dirty="0"/>
              <a:t>通常</a:t>
            </a:r>
            <a:r>
              <a:rPr kumimoji="1" lang="en-US" altLang="ja-JP" dirty="0"/>
              <a:t>2</a:t>
            </a:r>
            <a:r>
              <a:rPr kumimoji="1" lang="ja-JP" altLang="en-US" dirty="0"/>
              <a:t>枚連動させて高速化するデュアルチャネル機能があります。</a:t>
            </a:r>
            <a:r>
              <a:rPr kumimoji="1" lang="en-US" altLang="ja-JP" dirty="0"/>
              <a:t>DDR</a:t>
            </a:r>
            <a:r>
              <a:rPr kumimoji="1" lang="ja-JP" altLang="en-US" dirty="0"/>
              <a:t>（ダブルデータプレート）、</a:t>
            </a:r>
            <a:r>
              <a:rPr kumimoji="1" lang="en-US" altLang="ja-JP" dirty="0"/>
              <a:t>DDR4</a:t>
            </a:r>
            <a:r>
              <a:rPr kumimoji="1" lang="ja-JP" altLang="en-US" dirty="0"/>
              <a:t>が主流です。</a:t>
            </a:r>
            <a:endParaRPr kumimoji="1" lang="en-US" altLang="ja-JP" dirty="0"/>
          </a:p>
          <a:p>
            <a:endParaRPr kumimoji="1" lang="en-US" altLang="ja-JP" dirty="0"/>
          </a:p>
          <a:p>
            <a:r>
              <a:rPr kumimoji="1" lang="ja-JP" altLang="en-US" dirty="0"/>
              <a:t>そして作業机のメインメモリに対して、皆さんの書棚の役割が補助記憶装置です。</a:t>
            </a:r>
            <a:endParaRPr kumimoji="1" lang="en-US" altLang="ja-JP" dirty="0"/>
          </a:p>
          <a:p>
            <a:r>
              <a:rPr kumimoji="1" lang="en-US" altLang="ja-JP" dirty="0"/>
              <a:t>HDD</a:t>
            </a:r>
            <a:r>
              <a:rPr kumimoji="1" lang="ja-JP" altLang="en-US" dirty="0"/>
              <a:t>等の補助記憶装置に保存された情報は、必ずメモり（作業机）に読み込まれてから</a:t>
            </a:r>
            <a:r>
              <a:rPr kumimoji="1" lang="en-US" altLang="ja-JP" dirty="0"/>
              <a:t>CPU</a:t>
            </a:r>
            <a:r>
              <a:rPr kumimoji="1" lang="ja-JP" altLang="en-US" dirty="0"/>
              <a:t>によって処理されます。</a:t>
            </a:r>
            <a:endParaRPr kumimoji="1" lang="en-US" altLang="ja-JP" dirty="0"/>
          </a:p>
          <a:p>
            <a:endParaRPr kumimoji="1" lang="en-US" altLang="ja-JP" dirty="0"/>
          </a:p>
          <a:p>
            <a:r>
              <a:rPr kumimoji="1" lang="ja-JP" altLang="en-US" dirty="0"/>
              <a:t>主な種類は表のとおりです。</a:t>
            </a:r>
            <a:endParaRPr kumimoji="1" lang="en-US" altLang="ja-JP" dirty="0"/>
          </a:p>
          <a:p>
            <a:r>
              <a:rPr kumimoji="1" lang="ja-JP" altLang="en-US" dirty="0"/>
              <a:t>記録方式や記憶容量等が異なります。</a:t>
            </a:r>
            <a:endParaRPr kumimoji="1" lang="en-US" altLang="ja-JP" dirty="0"/>
          </a:p>
          <a:p>
            <a:endParaRPr kumimoji="1" lang="en-US" altLang="ja-JP" dirty="0"/>
          </a:p>
          <a:p>
            <a:r>
              <a:rPr kumimoji="1" lang="ja-JP" altLang="en-US" dirty="0"/>
              <a:t>光ディスクは、レーザー光の焦点の位置を変えることで記録しています。ブルーレイは青紫色半導体レーザーを使用しています。</a:t>
            </a:r>
            <a:endParaRPr kumimoji="1" lang="en-US" altLang="ja-JP" dirty="0"/>
          </a:p>
          <a:p>
            <a:r>
              <a:rPr kumimoji="1" lang="ja-JP" altLang="en-US" dirty="0"/>
              <a:t>容量も２層式、</a:t>
            </a:r>
            <a:r>
              <a:rPr kumimoji="1" lang="en-US" altLang="ja-JP" dirty="0"/>
              <a:t>3</a:t>
            </a:r>
            <a:r>
              <a:rPr kumimoji="1" lang="ja-JP" altLang="en-US" dirty="0"/>
              <a:t>層式、両面とで異なります。</a:t>
            </a:r>
            <a:endParaRPr kumimoji="1" lang="en-US" altLang="ja-JP" dirty="0"/>
          </a:p>
          <a:p>
            <a:endParaRPr kumimoji="1" lang="en-US" altLang="ja-JP" dirty="0"/>
          </a:p>
          <a:p>
            <a:r>
              <a:rPr kumimoji="1" lang="ja-JP" altLang="en-US" dirty="0"/>
              <a:t>次のスライドでさらに詳しく説明します。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95735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800" dirty="0"/>
              <a:t>主記憶装置やキャッシュメモリについて詳しく説明します。これらは「半導体メモリ」が用いられています。</a:t>
            </a:r>
            <a:endParaRPr lang="en-US" altLang="ja-JP" sz="1800" b="0" u="none" dirty="0"/>
          </a:p>
          <a:p>
            <a:pPr marL="0" indent="0">
              <a:buNone/>
            </a:pPr>
            <a:endParaRPr lang="en-US" altLang="ja-JP" sz="18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0" u="none" dirty="0"/>
              <a:t>RAM</a:t>
            </a:r>
            <a:r>
              <a:rPr lang="ja-JP" altLang="en-US" sz="1800" b="0" u="none" dirty="0"/>
              <a:t>（</a:t>
            </a:r>
            <a:r>
              <a:rPr lang="en-US" altLang="ja-JP" sz="1800" b="0" u="none" dirty="0"/>
              <a:t>Random Access Memory</a:t>
            </a:r>
            <a:r>
              <a:rPr lang="ja-JP" altLang="en-US" sz="1800" b="0" u="none" dirty="0"/>
              <a:t>）ラムは、読み書きできるメモリです。電源を切ると記憶していた内容が消えてしまう</a:t>
            </a:r>
            <a:r>
              <a:rPr kumimoji="1" lang="ja-JP" altLang="en-US" sz="1800" b="0" u="none" dirty="0"/>
              <a:t>（揮発性）特性があります。</a:t>
            </a:r>
            <a:endParaRPr kumimoji="1" lang="en-US" altLang="ja-JP" sz="1800" b="0" u="none" dirty="0"/>
          </a:p>
          <a:p>
            <a:pPr marL="0" marR="0" lvl="0" indent="0" defTabSz="914400" rtl="0" eaLnBrk="0" fontAlgn="ctr" latinLnBrk="0" hangingPunct="0">
              <a:lnSpc>
                <a:spcPct val="100000"/>
              </a:lnSpc>
              <a:spcBef>
                <a:spcPct val="0"/>
              </a:spcBef>
              <a:spcAft>
                <a:spcPct val="0"/>
              </a:spcAft>
              <a:buClrTx/>
              <a:buSzTx/>
              <a:buFontTx/>
              <a:buNone/>
              <a:tabLst/>
            </a:pPr>
            <a:r>
              <a:rPr kumimoji="1" lang="en-US" altLang="ja-JP" sz="1800" b="0" u="none" dirty="0"/>
              <a:t>DRAM</a:t>
            </a:r>
            <a:r>
              <a:rPr kumimoji="1" lang="ja-JP" altLang="en-US" sz="1800" b="0" u="none" dirty="0"/>
              <a:t>（</a:t>
            </a:r>
            <a:r>
              <a:rPr kumimoji="1" lang="en-US" altLang="ja-JP" sz="1800" b="0" u="none" dirty="0"/>
              <a:t>Dynamic RAM</a:t>
            </a:r>
            <a:r>
              <a:rPr kumimoji="1" lang="ja-JP" altLang="en-US" sz="1800" b="0" u="none" dirty="0"/>
              <a:t>）は、</a:t>
            </a:r>
            <a:r>
              <a:rPr kumimoji="0" lang="ja-JP" altLang="en-US" sz="1800" b="0" i="0" u="none" strike="noStrike" cap="none" normalizeH="0" baseline="0" dirty="0">
                <a:ln>
                  <a:noFill/>
                </a:ln>
                <a:solidFill>
                  <a:srgbClr val="333333"/>
                </a:solidFill>
                <a:effectLst/>
                <a:latin typeface="+mj-ea"/>
                <a:ea typeface="+mj-ea"/>
              </a:rPr>
              <a:t>コンデンサの充</a:t>
            </a:r>
            <a:r>
              <a:rPr kumimoji="0" lang="en-US" altLang="ja-JP" sz="1800" b="0" i="0" u="none" strike="noStrike" cap="none" normalizeH="0" baseline="0" dirty="0">
                <a:ln>
                  <a:noFill/>
                </a:ln>
                <a:solidFill>
                  <a:srgbClr val="333333"/>
                </a:solidFill>
                <a:effectLst/>
                <a:latin typeface="+mj-ea"/>
                <a:ea typeface="+mj-ea"/>
              </a:rPr>
              <a:t>/</a:t>
            </a:r>
            <a:r>
              <a:rPr kumimoji="0" lang="ja-JP" altLang="en-US" sz="1800" b="0" i="0" u="none" strike="noStrike" cap="none" normalizeH="0" baseline="0" dirty="0">
                <a:ln>
                  <a:noFill/>
                </a:ln>
                <a:solidFill>
                  <a:srgbClr val="333333"/>
                </a:solidFill>
                <a:effectLst/>
                <a:latin typeface="+mj-ea"/>
                <a:ea typeface="+mj-ea"/>
              </a:rPr>
              <a:t>放電状態でデータを記憶します。</a:t>
            </a:r>
            <a:endParaRPr kumimoji="0" lang="en-US" altLang="ja-JP" sz="1800" b="0" i="0" u="none" strike="noStrike" cap="none" normalizeH="0" baseline="0" dirty="0">
              <a:ln>
                <a:noFill/>
              </a:ln>
              <a:solidFill>
                <a:srgbClr val="333333"/>
              </a:solidFill>
              <a:effectLst/>
              <a:latin typeface="+mj-ea"/>
              <a:ea typeface="+mj-ea"/>
            </a:endParaRPr>
          </a:p>
          <a:p>
            <a:pPr marL="0" marR="0" lvl="0" indent="0" defTabSz="914400" rtl="0" eaLnBrk="0" fontAlgn="ctr" latinLnBrk="0" hangingPunct="0">
              <a:lnSpc>
                <a:spcPct val="100000"/>
              </a:lnSpc>
              <a:spcBef>
                <a:spcPct val="0"/>
              </a:spcBef>
              <a:spcAft>
                <a:spcPct val="0"/>
              </a:spcAft>
              <a:buClrTx/>
              <a:buSzTx/>
              <a:buFontTx/>
              <a:buNone/>
              <a:tabLst/>
            </a:pPr>
            <a:r>
              <a:rPr kumimoji="0" lang="ja-JP" altLang="en-US" sz="1800" u="none" dirty="0">
                <a:solidFill>
                  <a:srgbClr val="333333"/>
                </a:solidFill>
                <a:latin typeface="+mj-ea"/>
                <a:ea typeface="+mj-ea"/>
              </a:rPr>
              <a:t>コンデンサは時間の経過で放電してしまうため、一定時間ごとにリフレッシュ（</a:t>
            </a:r>
            <a:r>
              <a:rPr kumimoji="0" lang="en-US" altLang="ja-JP" sz="1800" u="none" dirty="0">
                <a:solidFill>
                  <a:srgbClr val="333333"/>
                </a:solidFill>
                <a:latin typeface="+mj-ea"/>
                <a:ea typeface="+mj-ea"/>
              </a:rPr>
              <a:t>refresh</a:t>
            </a:r>
            <a:r>
              <a:rPr kumimoji="0" lang="ja-JP" altLang="en-US" sz="1800" u="none" dirty="0">
                <a:solidFill>
                  <a:srgbClr val="333333"/>
                </a:solidFill>
                <a:latin typeface="+mj-ea"/>
                <a:ea typeface="+mj-ea"/>
              </a:rPr>
              <a:t>）と呼ばれる内部的再書き込みを行う必要です。</a:t>
            </a:r>
            <a:endParaRPr kumimoji="0" lang="en-US" altLang="ja-JP" sz="1800" u="none" dirty="0">
              <a:solidFill>
                <a:srgbClr val="333333"/>
              </a:solidFill>
              <a:latin typeface="+mj-ea"/>
              <a:ea typeface="+mj-ea"/>
            </a:endParaRPr>
          </a:p>
          <a:p>
            <a:pPr eaLnBrk="0" fontAlgn="ctr" hangingPunct="0">
              <a:spcBef>
                <a:spcPct val="0"/>
              </a:spcBef>
              <a:spcAft>
                <a:spcPct val="0"/>
              </a:spcAft>
            </a:pPr>
            <a:r>
              <a:rPr kumimoji="0" lang="ja-JP" altLang="ja-JP" sz="1800" u="none" dirty="0">
                <a:solidFill>
                  <a:srgbClr val="333333"/>
                </a:solidFill>
                <a:latin typeface="+mj-ea"/>
              </a:rPr>
              <a:t>RAMは、電源を切ると記憶したデータが消え</a:t>
            </a:r>
            <a:r>
              <a:rPr kumimoji="0" lang="ja-JP" altLang="en-US" sz="1800" u="none" dirty="0">
                <a:solidFill>
                  <a:srgbClr val="333333"/>
                </a:solidFill>
                <a:latin typeface="+mj-ea"/>
              </a:rPr>
              <a:t>てしまいます</a:t>
            </a:r>
            <a:r>
              <a:rPr kumimoji="0" lang="ja-JP" altLang="ja-JP" sz="1800" u="none" dirty="0">
                <a:solidFill>
                  <a:srgbClr val="333333"/>
                </a:solidFill>
                <a:latin typeface="+mj-ea"/>
              </a:rPr>
              <a:t>。（揮発性）</a:t>
            </a:r>
            <a:br>
              <a:rPr kumimoji="0" lang="ja-JP" altLang="ja-JP" sz="1800" u="none" dirty="0">
                <a:solidFill>
                  <a:srgbClr val="333333"/>
                </a:solidFill>
                <a:latin typeface="+mj-ea"/>
              </a:rPr>
            </a:br>
            <a:r>
              <a:rPr kumimoji="0" lang="ja-JP" altLang="en-US" sz="1800" b="0" i="0" u="none" strike="noStrike" cap="none" normalizeH="0" baseline="0" dirty="0">
                <a:ln>
                  <a:noFill/>
                </a:ln>
                <a:solidFill>
                  <a:srgbClr val="333333"/>
                </a:solidFill>
                <a:effectLst/>
                <a:latin typeface="+mj-ea"/>
                <a:ea typeface="+mj-ea"/>
              </a:rPr>
              <a:t>利用例は、記憶ビット当たりの単価が安いため、パソコンの主記憶に使われ、</a:t>
            </a:r>
            <a:r>
              <a:rPr kumimoji="0" lang="ja-JP" altLang="en-US" sz="1800" u="none" dirty="0">
                <a:solidFill>
                  <a:srgbClr val="333333"/>
                </a:solidFill>
                <a:latin typeface="+mj-ea"/>
                <a:ea typeface="+mj-ea"/>
              </a:rPr>
              <a:t>近年、</a:t>
            </a:r>
            <a:r>
              <a:rPr kumimoji="0" lang="en-US" altLang="ja-JP" sz="1800" u="none" dirty="0">
                <a:solidFill>
                  <a:srgbClr val="333333"/>
                </a:solidFill>
                <a:latin typeface="+mj-ea"/>
                <a:ea typeface="+mj-ea"/>
              </a:rPr>
              <a:t>DDR SDRAM</a:t>
            </a:r>
            <a:r>
              <a:rPr kumimoji="0" lang="ja-JP" altLang="en-US" sz="1800" u="none" dirty="0">
                <a:solidFill>
                  <a:srgbClr val="333333"/>
                </a:solidFill>
                <a:latin typeface="+mj-ea"/>
                <a:ea typeface="+mj-ea"/>
              </a:rPr>
              <a:t>が主流となっています。</a:t>
            </a:r>
            <a:endParaRPr kumimoji="0" lang="en-US" altLang="ja-JP" sz="1800" u="none" dirty="0">
              <a:solidFill>
                <a:srgbClr val="333333"/>
              </a:solidFill>
              <a:latin typeface="+mj-ea"/>
              <a:ea typeface="+mj-ea"/>
            </a:endParaRPr>
          </a:p>
          <a:p>
            <a:pPr eaLnBrk="0" fontAlgn="ctr" hangingPunct="0">
              <a:spcBef>
                <a:spcPct val="0"/>
              </a:spcBef>
              <a:spcAft>
                <a:spcPct val="0"/>
              </a:spcAft>
            </a:pPr>
            <a:endParaRPr kumimoji="0" lang="en-US" altLang="ja-JP" sz="1800" b="0" i="0" u="none" strike="noStrike" cap="none" normalizeH="0" baseline="0" dirty="0">
              <a:ln>
                <a:noFill/>
              </a:ln>
              <a:solidFill>
                <a:srgbClr val="333333"/>
              </a:solidFill>
              <a:effectLst/>
              <a:latin typeface="+mj-ea"/>
              <a:ea typeface="+mj-ea"/>
            </a:endParaRPr>
          </a:p>
          <a:p>
            <a:pPr lvl="0" eaLnBrk="0" fontAlgn="ctr" hangingPunct="0">
              <a:spcBef>
                <a:spcPct val="0"/>
              </a:spcBef>
              <a:spcAft>
                <a:spcPct val="0"/>
              </a:spcAft>
            </a:pPr>
            <a:r>
              <a:rPr kumimoji="0" lang="en-US" altLang="ja-JP" sz="1800" u="none" dirty="0">
                <a:solidFill>
                  <a:srgbClr val="333333"/>
                </a:solidFill>
                <a:latin typeface="+mj-ea"/>
                <a:ea typeface="+mj-ea"/>
              </a:rPr>
              <a:t>S</a:t>
            </a:r>
            <a:r>
              <a:rPr kumimoji="0" lang="ja-JP" altLang="ja-JP" sz="1800" b="0" i="0" u="none" strike="noStrike" cap="none" normalizeH="0" baseline="0" dirty="0">
                <a:ln>
                  <a:noFill/>
                </a:ln>
                <a:solidFill>
                  <a:srgbClr val="333333"/>
                </a:solidFill>
                <a:effectLst/>
                <a:latin typeface="+mj-ea"/>
                <a:ea typeface="+mj-ea"/>
              </a:rPr>
              <a:t>RAM</a:t>
            </a:r>
            <a:r>
              <a:rPr kumimoji="0" lang="ja-JP" altLang="en-US" sz="1800" b="0" i="0" u="none" strike="noStrike" cap="none" normalizeH="0" baseline="0" dirty="0">
                <a:ln>
                  <a:noFill/>
                </a:ln>
                <a:solidFill>
                  <a:srgbClr val="333333"/>
                </a:solidFill>
                <a:effectLst/>
                <a:latin typeface="+mj-ea"/>
                <a:ea typeface="+mj-ea"/>
              </a:rPr>
              <a:t>（</a:t>
            </a:r>
            <a:r>
              <a:rPr kumimoji="0" lang="en-US" altLang="ja-JP" sz="1800" b="0" i="0" u="none" strike="noStrike" cap="none" normalizeH="0" baseline="0" dirty="0">
                <a:ln>
                  <a:noFill/>
                </a:ln>
                <a:solidFill>
                  <a:srgbClr val="333333"/>
                </a:solidFill>
                <a:effectLst/>
                <a:latin typeface="+mj-ea"/>
                <a:ea typeface="+mj-ea"/>
              </a:rPr>
              <a:t>static RAM</a:t>
            </a:r>
            <a:r>
              <a:rPr kumimoji="0" lang="ja-JP" altLang="en-US" sz="1800" u="none" dirty="0">
                <a:solidFill>
                  <a:srgbClr val="333333"/>
                </a:solidFill>
                <a:latin typeface="+mj-ea"/>
              </a:rPr>
              <a:t>：</a:t>
            </a:r>
            <a:r>
              <a:rPr kumimoji="0" lang="en-US" altLang="ja-JP" sz="1800" u="none" dirty="0">
                <a:solidFill>
                  <a:srgbClr val="333333"/>
                </a:solidFill>
                <a:latin typeface="+mj-ea"/>
              </a:rPr>
              <a:t>random access memory</a:t>
            </a:r>
            <a:r>
              <a:rPr kumimoji="0" lang="ja-JP" altLang="en-US" sz="1800" b="0" i="0" u="none" strike="noStrike" cap="none" normalizeH="0" baseline="0" dirty="0">
                <a:ln>
                  <a:noFill/>
                </a:ln>
                <a:solidFill>
                  <a:srgbClr val="333333"/>
                </a:solidFill>
                <a:effectLst/>
                <a:latin typeface="+mj-ea"/>
                <a:ea typeface="+mj-ea"/>
              </a:rPr>
              <a:t>）は、</a:t>
            </a:r>
            <a:r>
              <a:rPr kumimoji="0" lang="ja-JP" altLang="en-US" sz="1800" u="none" dirty="0">
                <a:solidFill>
                  <a:srgbClr val="333333"/>
                </a:solidFill>
                <a:latin typeface="+mj-ea"/>
                <a:ea typeface="+mj-ea"/>
              </a:rPr>
              <a:t>フリップフロップ回路でデータを記憶します。</a:t>
            </a:r>
            <a:endParaRPr kumimoji="0" lang="en-US" altLang="ja-JP" sz="1800" u="none" dirty="0">
              <a:solidFill>
                <a:srgbClr val="333333"/>
              </a:solidFill>
              <a:latin typeface="+mj-ea"/>
              <a:ea typeface="+mj-ea"/>
            </a:endParaRPr>
          </a:p>
          <a:p>
            <a:pPr marL="0" marR="0" lvl="0" indent="0" defTabSz="914400" rtl="0" eaLnBrk="0" fontAlgn="ctr" latinLnBrk="0" hangingPunct="0">
              <a:lnSpc>
                <a:spcPct val="100000"/>
              </a:lnSpc>
              <a:spcBef>
                <a:spcPct val="0"/>
              </a:spcBef>
              <a:spcAft>
                <a:spcPct val="0"/>
              </a:spcAft>
              <a:buClrTx/>
              <a:buSzTx/>
              <a:buFontTx/>
              <a:buNone/>
              <a:tabLst/>
            </a:pPr>
            <a:r>
              <a:rPr kumimoji="0" lang="en-US" altLang="ja-JP" sz="1800" u="none" dirty="0">
                <a:solidFill>
                  <a:srgbClr val="333333"/>
                </a:solidFill>
                <a:latin typeface="+mj-ea"/>
                <a:ea typeface="+mj-ea"/>
              </a:rPr>
              <a:t>DRAM</a:t>
            </a:r>
            <a:r>
              <a:rPr kumimoji="0" lang="ja-JP" altLang="en-US" sz="1800" u="none" dirty="0">
                <a:solidFill>
                  <a:srgbClr val="333333"/>
                </a:solidFill>
                <a:latin typeface="+mj-ea"/>
                <a:ea typeface="+mj-ea"/>
              </a:rPr>
              <a:t>におけるリフレッシュが不要、通電中はデータを保持し続けることができます。</a:t>
            </a:r>
            <a:r>
              <a:rPr kumimoji="0" lang="ja-JP" altLang="ja-JP" sz="1800" u="none" dirty="0">
                <a:solidFill>
                  <a:srgbClr val="333333"/>
                </a:solidFill>
                <a:latin typeface="+mj-ea"/>
              </a:rPr>
              <a:t>RAMは、電源を切ると記憶したデータが消え</a:t>
            </a:r>
            <a:r>
              <a:rPr kumimoji="0" lang="ja-JP" altLang="en-US" sz="1800" u="none" dirty="0">
                <a:solidFill>
                  <a:srgbClr val="333333"/>
                </a:solidFill>
                <a:latin typeface="+mj-ea"/>
              </a:rPr>
              <a:t>てしまいます</a:t>
            </a:r>
            <a:r>
              <a:rPr kumimoji="0" lang="ja-JP" altLang="ja-JP" sz="1800" u="none" dirty="0">
                <a:solidFill>
                  <a:srgbClr val="333333"/>
                </a:solidFill>
                <a:latin typeface="+mj-ea"/>
              </a:rPr>
              <a:t>。（揮発性）</a:t>
            </a:r>
            <a:endParaRPr kumimoji="0" lang="en-US" altLang="ja-JP" sz="1800" u="none" dirty="0">
              <a:solidFill>
                <a:srgbClr val="333333"/>
              </a:solidFill>
              <a:latin typeface="+mj-ea"/>
            </a:endParaRPr>
          </a:p>
          <a:p>
            <a:pPr lvl="0" eaLnBrk="0" fontAlgn="ctr" hangingPunct="0">
              <a:spcBef>
                <a:spcPct val="0"/>
              </a:spcBef>
              <a:spcAft>
                <a:spcPct val="0"/>
              </a:spcAft>
            </a:pPr>
            <a:r>
              <a:rPr kumimoji="0" lang="ja-JP" altLang="en-US" sz="1800" u="none" dirty="0">
                <a:solidFill>
                  <a:srgbClr val="333333"/>
                </a:solidFill>
                <a:latin typeface="+mj-ea"/>
                <a:ea typeface="+mj-ea"/>
              </a:rPr>
              <a:t>高速アクセスであるがほかのメモリと比較して高価です。利用例は、キャッシュメモリなどで使用します。また、低消費電力が求められる携帯端末などの機器でも使用されます。</a:t>
            </a:r>
            <a:endParaRPr kumimoji="0" lang="en-US" altLang="ja-JP" sz="1800" u="none" dirty="0">
              <a:solidFill>
                <a:srgbClr val="333333"/>
              </a:solidFill>
              <a:latin typeface="+mj-ea"/>
              <a:ea typeface="+mj-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23</a:t>
            </a:fld>
            <a:endParaRPr kumimoji="1" lang="ja-JP" altLang="en-US"/>
          </a:p>
        </p:txBody>
      </p:sp>
    </p:spTree>
    <p:extLst>
      <p:ext uri="{BB962C8B-B14F-4D97-AF65-F5344CB8AC3E}">
        <p14:creationId xmlns:p14="http://schemas.microsoft.com/office/powerpoint/2010/main" val="44689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0" u="none" dirty="0"/>
              <a:t>ROM</a:t>
            </a:r>
            <a:r>
              <a:rPr lang="ja-JP" altLang="en-US" sz="1800" b="0" u="none" dirty="0"/>
              <a:t>（</a:t>
            </a:r>
            <a:r>
              <a:rPr lang="en-US" altLang="ja-JP" sz="1800" b="0" u="none" dirty="0"/>
              <a:t>Read Only Memory</a:t>
            </a:r>
            <a:r>
              <a:rPr lang="ja-JP" altLang="en-US" sz="1800" b="0" u="none" dirty="0"/>
              <a:t>）ロムは、</a:t>
            </a:r>
            <a:r>
              <a:rPr kumimoji="1" lang="ja-JP" altLang="en-US" sz="1800" b="0" u="none" dirty="0"/>
              <a:t>マスク </a:t>
            </a:r>
            <a:r>
              <a:rPr kumimoji="1" lang="en-US" altLang="ja-JP" sz="1800" b="0" u="none" dirty="0"/>
              <a:t>ROM</a:t>
            </a:r>
            <a:r>
              <a:rPr lang="ja-JP" altLang="en-US" sz="1800" b="0" u="none" dirty="0"/>
              <a:t> は、内容の書き換えができません。電源を切っても記憶していた内容が消えない不揮発性です。</a:t>
            </a:r>
            <a:endParaRPr lang="en-US" altLang="ja-JP" sz="18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u="none" dirty="0"/>
              <a:t>PROM</a:t>
            </a:r>
            <a:r>
              <a:rPr kumimoji="1" lang="ja-JP" altLang="en-US" sz="1800" b="0" u="none" dirty="0"/>
              <a:t>は、特定の手順で書き込みが可能です。</a:t>
            </a:r>
          </a:p>
          <a:p>
            <a:endParaRPr kumimoji="1" lang="en-US" altLang="ja-JP" dirty="0"/>
          </a:p>
          <a:p>
            <a:pPr marL="0" marR="0" lvl="0" indent="0" defTabSz="914400" rtl="0" eaLnBrk="0" fontAlgn="ctr"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333333"/>
                </a:solidFill>
                <a:effectLst/>
                <a:latin typeface="Arial" panose="020B0604020202020204" pitchFamily="34" charset="0"/>
                <a:ea typeface="+mj-ea"/>
              </a:rPr>
              <a:t>マスク</a:t>
            </a:r>
            <a:r>
              <a:rPr kumimoji="0" lang="en-US" altLang="ja-JP" sz="1200" b="0" i="0" u="none" strike="noStrike" cap="none" normalizeH="0" baseline="0" dirty="0">
                <a:ln>
                  <a:noFill/>
                </a:ln>
                <a:solidFill>
                  <a:srgbClr val="333333"/>
                </a:solidFill>
                <a:effectLst/>
                <a:latin typeface="Arial" panose="020B0604020202020204" pitchFamily="34" charset="0"/>
                <a:ea typeface="+mj-ea"/>
              </a:rPr>
              <a:t>ROM</a:t>
            </a:r>
            <a:r>
              <a:rPr kumimoji="0" lang="ja-JP" altLang="en-US" sz="1200" b="0" i="0" u="none" strike="noStrike" cap="none" normalizeH="0" baseline="0" dirty="0">
                <a:ln>
                  <a:noFill/>
                </a:ln>
                <a:solidFill>
                  <a:srgbClr val="333333"/>
                </a:solidFill>
                <a:effectLst/>
                <a:latin typeface="Arial" panose="020B0604020202020204" pitchFamily="34" charset="0"/>
                <a:ea typeface="+mj-ea"/>
              </a:rPr>
              <a:t>（</a:t>
            </a:r>
            <a:r>
              <a:rPr kumimoji="0" lang="en-US" altLang="ja-JP" sz="1200" b="0" i="0" u="none" strike="noStrike" cap="none" normalizeH="0" baseline="0" dirty="0">
                <a:ln>
                  <a:noFill/>
                </a:ln>
                <a:solidFill>
                  <a:srgbClr val="333333"/>
                </a:solidFill>
                <a:effectLst/>
                <a:latin typeface="Arial" panose="020B0604020202020204" pitchFamily="34" charset="0"/>
                <a:ea typeface="+mj-ea"/>
              </a:rPr>
              <a:t>masked ROM</a:t>
            </a:r>
            <a:r>
              <a:rPr kumimoji="0" lang="ja-JP" altLang="en-US" sz="1200" b="0" i="0" u="none" strike="noStrike" cap="none" normalizeH="0" baseline="0" dirty="0">
                <a:ln>
                  <a:noFill/>
                </a:ln>
                <a:solidFill>
                  <a:srgbClr val="333333"/>
                </a:solidFill>
                <a:effectLst/>
                <a:latin typeface="Arial" panose="020B0604020202020204" pitchFamily="34" charset="0"/>
                <a:ea typeface="+mj-ea"/>
              </a:rPr>
              <a:t>）は、</a:t>
            </a:r>
            <a:r>
              <a:rPr kumimoji="0" lang="ja-JP" altLang="en-US" sz="1200" b="0" i="0" u="none" strike="noStrike" cap="none" normalizeH="0" baseline="0" dirty="0">
                <a:ln>
                  <a:noFill/>
                </a:ln>
                <a:solidFill>
                  <a:srgbClr val="333333"/>
                </a:solidFill>
                <a:effectLst/>
                <a:latin typeface="+mj-ea"/>
                <a:ea typeface="+mj-ea"/>
              </a:rPr>
              <a:t>データを製造時に作り込まれるメモリで、データの変更はできません。</a:t>
            </a:r>
            <a:endParaRPr kumimoji="0" lang="en-US" altLang="ja-JP" sz="1200" b="0" i="0" u="none" strike="noStrike" cap="none" normalizeH="0" baseline="0" dirty="0">
              <a:ln>
                <a:noFill/>
              </a:ln>
              <a:solidFill>
                <a:srgbClr val="333333"/>
              </a:solidFill>
              <a:effectLst/>
              <a:latin typeface="+mj-ea"/>
              <a:ea typeface="+mj-ea"/>
            </a:endParaRPr>
          </a:p>
          <a:p>
            <a:pPr marL="0" marR="0" lvl="0" indent="0" defTabSz="914400" rtl="0" eaLnBrk="0" fontAlgn="ctr" latinLnBrk="0" hangingPunct="0">
              <a:lnSpc>
                <a:spcPct val="100000"/>
              </a:lnSpc>
              <a:spcBef>
                <a:spcPct val="0"/>
              </a:spcBef>
              <a:spcAft>
                <a:spcPct val="0"/>
              </a:spcAft>
              <a:buClrTx/>
              <a:buSzTx/>
              <a:buFontTx/>
              <a:buNone/>
              <a:tabLst/>
            </a:pPr>
            <a:r>
              <a:rPr kumimoji="0" lang="ja-JP" altLang="en-US" sz="1200" dirty="0">
                <a:solidFill>
                  <a:srgbClr val="333333"/>
                </a:solidFill>
                <a:latin typeface="+mj-ea"/>
                <a:ea typeface="+mj-ea"/>
              </a:rPr>
              <a:t>量産時のコストが低いため、データ変更が不要な大量生産する用途に適している不揮発性メモリです。</a:t>
            </a:r>
            <a:endParaRPr kumimoji="0" lang="en-US" altLang="ja-JP" sz="1200" dirty="0">
              <a:solidFill>
                <a:srgbClr val="333333"/>
              </a:solidFill>
              <a:latin typeface="+mj-ea"/>
              <a:ea typeface="+mj-ea"/>
            </a:endParaRPr>
          </a:p>
          <a:p>
            <a:pPr marL="0" marR="0" lvl="0" indent="0" defTabSz="914400" rtl="0" eaLnBrk="0" fontAlgn="ctr"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rgbClr val="333333"/>
              </a:solidFill>
              <a:effectLst/>
              <a:latin typeface="+mj-ea"/>
              <a:ea typeface="+mj-ea"/>
            </a:endParaRPr>
          </a:p>
          <a:p>
            <a:pPr marL="0" marR="0" lvl="0" indent="0" defTabSz="914400" rtl="0" eaLnBrk="0" fontAlgn="ctr"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333333"/>
                </a:solidFill>
                <a:effectLst/>
                <a:latin typeface="+mj-ea"/>
                <a:ea typeface="+mj-ea"/>
              </a:rPr>
              <a:t>EEP</a:t>
            </a:r>
            <a:r>
              <a:rPr kumimoji="0" lang="ja-JP" altLang="ja-JP" sz="1200" b="0" i="0" u="none" strike="noStrike" cap="none" normalizeH="0" baseline="0" dirty="0">
                <a:ln>
                  <a:noFill/>
                </a:ln>
                <a:solidFill>
                  <a:srgbClr val="333333"/>
                </a:solidFill>
                <a:effectLst/>
                <a:latin typeface="+mj-ea"/>
                <a:ea typeface="+mj-ea"/>
              </a:rPr>
              <a:t>ROM</a:t>
            </a:r>
            <a:r>
              <a:rPr kumimoji="0" lang="ja-JP" altLang="en-US" sz="1200" b="0" i="0" u="none" strike="noStrike" cap="none" normalizeH="0" baseline="0" dirty="0">
                <a:ln>
                  <a:noFill/>
                </a:ln>
                <a:solidFill>
                  <a:srgbClr val="333333"/>
                </a:solidFill>
                <a:effectLst/>
                <a:latin typeface="+mj-ea"/>
                <a:ea typeface="+mj-ea"/>
              </a:rPr>
              <a:t>（</a:t>
            </a:r>
            <a:r>
              <a:rPr kumimoji="0" lang="en-US" altLang="ja-JP" sz="1200" b="0" i="0" u="none" strike="noStrike" cap="none" normalizeH="0" baseline="0" dirty="0">
                <a:ln>
                  <a:noFill/>
                </a:ln>
                <a:solidFill>
                  <a:srgbClr val="333333"/>
                </a:solidFill>
                <a:effectLst/>
                <a:latin typeface="+mj-ea"/>
                <a:ea typeface="+mj-ea"/>
              </a:rPr>
              <a:t>electrically erasable programmable</a:t>
            </a:r>
            <a:r>
              <a:rPr kumimoji="0" lang="ja-JP" altLang="en-US" sz="1200" b="0" i="0" u="none" strike="noStrike" cap="none" normalizeH="0" baseline="0" dirty="0">
                <a:ln>
                  <a:noFill/>
                </a:ln>
                <a:solidFill>
                  <a:srgbClr val="333333"/>
                </a:solidFill>
                <a:effectLst/>
                <a:latin typeface="+mj-ea"/>
                <a:ea typeface="+mj-ea"/>
              </a:rPr>
              <a:t>）</a:t>
            </a:r>
            <a:r>
              <a:rPr kumimoji="0" lang="ja-JP" altLang="ja-JP" sz="1200" b="0" i="0" u="none" strike="noStrike" cap="none" normalizeH="0" baseline="0" dirty="0">
                <a:ln>
                  <a:noFill/>
                </a:ln>
                <a:solidFill>
                  <a:srgbClr val="333333"/>
                </a:solidFill>
                <a:effectLst/>
                <a:latin typeface="+mj-ea"/>
                <a:ea typeface="+mj-ea"/>
              </a:rPr>
              <a:t>は、電源を切っても記憶したデータは消えない不揮発性</a:t>
            </a:r>
            <a:r>
              <a:rPr kumimoji="0" lang="ja-JP" altLang="en-US" sz="1200" b="0" i="0" u="none" strike="noStrike" cap="none" normalizeH="0" baseline="0" dirty="0">
                <a:ln>
                  <a:noFill/>
                </a:ln>
                <a:solidFill>
                  <a:srgbClr val="333333"/>
                </a:solidFill>
                <a:effectLst/>
                <a:latin typeface="+mj-ea"/>
                <a:ea typeface="+mj-ea"/>
              </a:rPr>
              <a:t>です。</a:t>
            </a:r>
            <a:endParaRPr kumimoji="0" lang="en-US" altLang="ja-JP" sz="1200" b="0" i="0" u="none" strike="noStrike" cap="none" normalizeH="0" baseline="0" dirty="0">
              <a:ln>
                <a:noFill/>
              </a:ln>
              <a:solidFill>
                <a:srgbClr val="333333"/>
              </a:solidFill>
              <a:effectLst/>
              <a:latin typeface="+mj-ea"/>
              <a:ea typeface="+mj-ea"/>
            </a:endParaRPr>
          </a:p>
          <a:p>
            <a:pPr marL="0" marR="0" lvl="0" indent="0" defTabSz="914400" rtl="0" eaLnBrk="0" fontAlgn="ctr" latinLnBrk="0" hangingPunct="0">
              <a:lnSpc>
                <a:spcPct val="100000"/>
              </a:lnSpc>
              <a:spcBef>
                <a:spcPct val="0"/>
              </a:spcBef>
              <a:spcAft>
                <a:spcPct val="0"/>
              </a:spcAft>
              <a:buClrTx/>
              <a:buSzTx/>
              <a:buFontTx/>
              <a:buNone/>
              <a:tabLst/>
            </a:pPr>
            <a:r>
              <a:rPr kumimoji="0" lang="ja-JP" altLang="en-US" sz="1200" dirty="0">
                <a:solidFill>
                  <a:srgbClr val="333333"/>
                </a:solidFill>
                <a:latin typeface="+mj-ea"/>
                <a:ea typeface="+mj-ea"/>
              </a:rPr>
              <a:t>電気的に書き込みと消去が可能です。</a:t>
            </a:r>
            <a:endParaRPr kumimoji="0" lang="en-US" altLang="ja-JP" sz="1200" dirty="0">
              <a:solidFill>
                <a:srgbClr val="333333"/>
              </a:solidFill>
              <a:latin typeface="+mj-ea"/>
              <a:ea typeface="+mj-ea"/>
            </a:endParaRPr>
          </a:p>
          <a:p>
            <a:pPr marL="0" marR="0" lvl="0" indent="0" defTabSz="914400" rtl="0" eaLnBrk="0" fontAlgn="ctr" latinLnBrk="0" hangingPunct="0">
              <a:lnSpc>
                <a:spcPct val="100000"/>
              </a:lnSpc>
              <a:spcBef>
                <a:spcPct val="0"/>
              </a:spcBef>
              <a:spcAft>
                <a:spcPct val="0"/>
              </a:spcAft>
              <a:buClrTx/>
              <a:buSzTx/>
              <a:buFontTx/>
              <a:buNone/>
              <a:tabLst/>
            </a:pPr>
            <a:r>
              <a:rPr kumimoji="0" lang="ja-JP" altLang="en-US" sz="1200" dirty="0">
                <a:solidFill>
                  <a:srgbClr val="333333"/>
                </a:solidFill>
                <a:latin typeface="+mj-ea"/>
                <a:ea typeface="+mj-ea"/>
              </a:rPr>
              <a:t>構造上、書き込みできる回数に制限があります。代表的な</a:t>
            </a:r>
            <a:r>
              <a:rPr kumimoji="0" lang="en-US" altLang="ja-JP" sz="1200" dirty="0">
                <a:solidFill>
                  <a:srgbClr val="333333"/>
                </a:solidFill>
                <a:latin typeface="+mj-ea"/>
                <a:ea typeface="+mj-ea"/>
              </a:rPr>
              <a:t>EEPROM</a:t>
            </a:r>
            <a:r>
              <a:rPr kumimoji="0" lang="ja-JP" altLang="en-US" sz="1200" dirty="0">
                <a:solidFill>
                  <a:srgbClr val="333333"/>
                </a:solidFill>
                <a:latin typeface="+mj-ea"/>
                <a:ea typeface="+mj-ea"/>
              </a:rPr>
              <a:t>にフラッシュメモリ（</a:t>
            </a:r>
            <a:r>
              <a:rPr kumimoji="0" lang="en-US" altLang="ja-JP" sz="1200" dirty="0">
                <a:solidFill>
                  <a:srgbClr val="333333"/>
                </a:solidFill>
                <a:latin typeface="+mj-ea"/>
                <a:ea typeface="+mj-ea"/>
              </a:rPr>
              <a:t>flash memory</a:t>
            </a:r>
            <a:r>
              <a:rPr kumimoji="0" lang="ja-JP" altLang="en-US" sz="1200" dirty="0">
                <a:solidFill>
                  <a:srgbClr val="333333"/>
                </a:solidFill>
                <a:latin typeface="+mj-ea"/>
                <a:ea typeface="+mj-ea"/>
              </a:rPr>
              <a:t>）があります。</a:t>
            </a:r>
            <a:endParaRPr kumimoji="0" lang="en-US" altLang="ja-JP" sz="1200" dirty="0">
              <a:solidFill>
                <a:srgbClr val="333333"/>
              </a:solidFill>
              <a:latin typeface="+mj-ea"/>
              <a:ea typeface="+mj-ea"/>
            </a:endParaRPr>
          </a:p>
          <a:p>
            <a:pPr marL="0" marR="0" lvl="0" indent="0" defTabSz="914400" rtl="0" eaLnBrk="0" fontAlgn="ctr" latinLnBrk="0" hangingPunct="0">
              <a:lnSpc>
                <a:spcPct val="100000"/>
              </a:lnSpc>
              <a:spcBef>
                <a:spcPct val="0"/>
              </a:spcBef>
              <a:spcAft>
                <a:spcPct val="0"/>
              </a:spcAft>
              <a:buClrTx/>
              <a:buSzTx/>
              <a:buFontTx/>
              <a:buNone/>
              <a:tabLst/>
            </a:pPr>
            <a:endParaRPr kumimoji="0" lang="en-US" altLang="ja-JP" sz="1200" dirty="0">
              <a:solidFill>
                <a:srgbClr val="333333"/>
              </a:solidFill>
              <a:latin typeface="+mj-ea"/>
              <a:ea typeface="+mj-ea"/>
            </a:endParaRPr>
          </a:p>
          <a:p>
            <a:pPr marL="0" marR="0" lvl="0" indent="0" defTabSz="914400" rtl="0" eaLnBrk="0" fontAlgn="ctr" latinLnBrk="0" hangingPunct="0">
              <a:lnSpc>
                <a:spcPct val="100000"/>
              </a:lnSpc>
              <a:spcBef>
                <a:spcPct val="0"/>
              </a:spcBef>
              <a:spcAft>
                <a:spcPct val="0"/>
              </a:spcAft>
              <a:buClrTx/>
              <a:buSzTx/>
              <a:buFontTx/>
              <a:buNone/>
              <a:tabLst/>
            </a:pPr>
            <a:r>
              <a:rPr kumimoji="0" lang="en-US" altLang="ja-JP" sz="1200" dirty="0">
                <a:solidFill>
                  <a:srgbClr val="333333"/>
                </a:solidFill>
                <a:latin typeface="Arial" panose="020B0604020202020204" pitchFamily="34" charset="0"/>
                <a:ea typeface="+mj-ea"/>
              </a:rPr>
              <a:t>NAND</a:t>
            </a:r>
            <a:r>
              <a:rPr kumimoji="0" lang="ja-JP" altLang="en-US" sz="1200" dirty="0">
                <a:solidFill>
                  <a:srgbClr val="333333"/>
                </a:solidFill>
                <a:latin typeface="Arial" panose="020B0604020202020204" pitchFamily="34" charset="0"/>
                <a:ea typeface="+mj-ea"/>
              </a:rPr>
              <a:t>型は、大容量化に向いており</a:t>
            </a:r>
            <a:r>
              <a:rPr kumimoji="0" lang="en-US" altLang="ja-JP" sz="1200" dirty="0">
                <a:solidFill>
                  <a:srgbClr val="333333"/>
                </a:solidFill>
                <a:latin typeface="Arial" panose="020B0604020202020204" pitchFamily="34" charset="0"/>
                <a:ea typeface="+mj-ea"/>
              </a:rPr>
              <a:t>SD</a:t>
            </a:r>
            <a:r>
              <a:rPr kumimoji="0" lang="ja-JP" altLang="en-US" sz="1200" dirty="0">
                <a:solidFill>
                  <a:srgbClr val="333333"/>
                </a:solidFill>
                <a:latin typeface="Arial" panose="020B0604020202020204" pitchFamily="34" charset="0"/>
                <a:ea typeface="+mj-ea"/>
              </a:rPr>
              <a:t>カード、</a:t>
            </a:r>
            <a:r>
              <a:rPr kumimoji="0" lang="en-US" altLang="ja-JP" sz="1200" dirty="0">
                <a:solidFill>
                  <a:srgbClr val="333333"/>
                </a:solidFill>
                <a:latin typeface="Arial" panose="020B0604020202020204" pitchFamily="34" charset="0"/>
                <a:ea typeface="+mj-ea"/>
              </a:rPr>
              <a:t>USB</a:t>
            </a:r>
            <a:r>
              <a:rPr kumimoji="0" lang="ja-JP" altLang="en-US" sz="1200" dirty="0">
                <a:solidFill>
                  <a:srgbClr val="333333"/>
                </a:solidFill>
                <a:latin typeface="Arial" panose="020B0604020202020204" pitchFamily="34" charset="0"/>
                <a:ea typeface="+mj-ea"/>
              </a:rPr>
              <a:t>メモリ、</a:t>
            </a:r>
            <a:r>
              <a:rPr kumimoji="0" lang="en-US" altLang="ja-JP" sz="1200" dirty="0">
                <a:solidFill>
                  <a:srgbClr val="333333"/>
                </a:solidFill>
                <a:latin typeface="Arial" panose="020B0604020202020204" pitchFamily="34" charset="0"/>
                <a:ea typeface="+mj-ea"/>
              </a:rPr>
              <a:t>SSD</a:t>
            </a:r>
            <a:r>
              <a:rPr kumimoji="0" lang="ja-JP" altLang="en-US" sz="1200" dirty="0">
                <a:solidFill>
                  <a:srgbClr val="333333"/>
                </a:solidFill>
                <a:latin typeface="Arial" panose="020B0604020202020204" pitchFamily="34" charset="0"/>
                <a:ea typeface="+mj-ea"/>
              </a:rPr>
              <a:t>（</a:t>
            </a:r>
            <a:r>
              <a:rPr kumimoji="0" lang="en-US" altLang="ja-JP" sz="1200" dirty="0">
                <a:solidFill>
                  <a:srgbClr val="333333"/>
                </a:solidFill>
                <a:latin typeface="Arial" panose="020B0604020202020204" pitchFamily="34" charset="0"/>
                <a:ea typeface="+mj-ea"/>
              </a:rPr>
              <a:t>solid state drive</a:t>
            </a:r>
            <a:r>
              <a:rPr kumimoji="0" lang="ja-JP" altLang="en-US" sz="1200" dirty="0">
                <a:solidFill>
                  <a:srgbClr val="333333"/>
                </a:solidFill>
                <a:latin typeface="Arial" panose="020B0604020202020204" pitchFamily="34" charset="0"/>
                <a:ea typeface="+mj-ea"/>
              </a:rPr>
              <a:t>）などの記憶媒体として使われています。</a:t>
            </a:r>
            <a:endParaRPr kumimoji="0" lang="en-US" altLang="ja-JP" sz="1200" dirty="0">
              <a:solidFill>
                <a:srgbClr val="333333"/>
              </a:solidFill>
              <a:latin typeface="Arial" panose="020B0604020202020204" pitchFamily="34" charset="0"/>
              <a:ea typeface="+mj-ea"/>
            </a:endParaRPr>
          </a:p>
          <a:p>
            <a:pPr marL="0" marR="0" lvl="0" indent="0" defTabSz="914400" rtl="0" eaLnBrk="0" fontAlgn="ctr"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333333"/>
                </a:solidFill>
                <a:effectLst/>
                <a:latin typeface="Arial" panose="020B0604020202020204" pitchFamily="34" charset="0"/>
                <a:ea typeface="+mj-ea"/>
              </a:rPr>
              <a:t>NOR</a:t>
            </a:r>
            <a:r>
              <a:rPr kumimoji="0" lang="ja-JP" altLang="en-US" sz="1200" b="0" i="0" u="none" strike="noStrike" cap="none" normalizeH="0" baseline="0" dirty="0">
                <a:ln>
                  <a:noFill/>
                </a:ln>
                <a:solidFill>
                  <a:srgbClr val="333333"/>
                </a:solidFill>
                <a:effectLst/>
                <a:latin typeface="Arial" panose="020B0604020202020204" pitchFamily="34" charset="0"/>
                <a:ea typeface="+mj-ea"/>
              </a:rPr>
              <a:t>型は、ランダムアクセス用途として、携帯機器等のプログラムメモリ（主記憶）として使われています。</a:t>
            </a:r>
            <a:endParaRPr kumimoji="0" lang="en-US" altLang="ja-JP" sz="1200" b="0" i="0" u="none" strike="noStrike" cap="none" normalizeH="0" baseline="0" dirty="0">
              <a:ln>
                <a:noFill/>
              </a:ln>
              <a:solidFill>
                <a:srgbClr val="333333"/>
              </a:solidFill>
              <a:effectLst/>
              <a:latin typeface="Arial" panose="020B0604020202020204" pitchFamily="34" charset="0"/>
              <a:ea typeface="+mj-ea"/>
            </a:endParaRPr>
          </a:p>
          <a:p>
            <a:pPr marL="0" marR="0" lvl="0" indent="0" defTabSz="914400" rtl="0" eaLnBrk="0" fontAlgn="ctr"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rgbClr val="333333"/>
              </a:solidFill>
              <a:effectLst/>
              <a:latin typeface="+mj-ea"/>
              <a:ea typeface="+mj-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24</a:t>
            </a:fld>
            <a:endParaRPr kumimoji="1" lang="ja-JP" altLang="en-US"/>
          </a:p>
        </p:txBody>
      </p:sp>
    </p:spTree>
    <p:extLst>
      <p:ext uri="{BB962C8B-B14F-4D97-AF65-F5344CB8AC3E}">
        <p14:creationId xmlns:p14="http://schemas.microsoft.com/office/powerpoint/2010/main" val="860954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メモリの分類はスライドの通りです。</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25</a:t>
            </a:fld>
            <a:endParaRPr kumimoji="1" lang="ja-JP" altLang="en-US"/>
          </a:p>
        </p:txBody>
      </p:sp>
    </p:spTree>
    <p:extLst>
      <p:ext uri="{BB962C8B-B14F-4D97-AF65-F5344CB8AC3E}">
        <p14:creationId xmlns:p14="http://schemas.microsoft.com/office/powerpoint/2010/main" val="1469549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キャッシュメモリは、主記憶よりも高速で、</a:t>
            </a:r>
            <a:r>
              <a:rPr kumimoji="1" lang="en-US" altLang="ja-JP" dirty="0"/>
              <a:t>CPU</a:t>
            </a:r>
            <a:r>
              <a:rPr kumimoji="1" lang="ja-JP" altLang="en-US" dirty="0"/>
              <a:t>と主記憶の間に配置するメモリです。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CPU</a:t>
            </a:r>
            <a:r>
              <a:rPr kumimoji="1" lang="ja-JP" altLang="en-US" dirty="0"/>
              <a:t>と主記憶の間に配置して、</a:t>
            </a:r>
            <a:r>
              <a:rPr lang="ja-JP" altLang="en-US" sz="1200" dirty="0"/>
              <a:t>使用頻度の高いデータをキャッシュメモリに蓄積しておくことで、低速な主記憶へのアクセスを減らし、処理を高速化</a:t>
            </a:r>
            <a:r>
              <a:rPr kumimoji="1" lang="ja-JP" altLang="en-US" dirty="0"/>
              <a:t>を図っています。</a:t>
            </a:r>
            <a:endParaRPr kumimoji="1" lang="en-US" altLang="ja-JP" dirty="0"/>
          </a:p>
          <a:p>
            <a:endParaRPr kumimoji="1" lang="en-US" altLang="ja-JP" dirty="0"/>
          </a:p>
          <a:p>
            <a:r>
              <a:rPr kumimoji="1" lang="ja-JP" altLang="en-US" dirty="0"/>
              <a:t>アクセスするデータは、キャッシュメモリか主記憶のどちらかに存在し、キャッシュメモリに存在する確率をヒット率といいます。</a:t>
            </a:r>
            <a:endParaRPr kumimoji="1" lang="en-US" altLang="ja-JP" dirty="0"/>
          </a:p>
          <a:p>
            <a:r>
              <a:rPr kumimoji="1" lang="ja-JP" altLang="en-US" dirty="0"/>
              <a:t>ヒット率とキャッシュメモリのアクセス時間、主記憶のアクセス時間がわかれば、実効アクセス時間を求めることができます。</a:t>
            </a:r>
            <a:endParaRPr kumimoji="1" lang="en-US" altLang="ja-JP" dirty="0"/>
          </a:p>
          <a:p>
            <a:endParaRPr kumimoji="1" lang="en-US" altLang="ja-JP" dirty="0"/>
          </a:p>
          <a:p>
            <a:r>
              <a:rPr kumimoji="1" lang="ja-JP" altLang="en-US" dirty="0"/>
              <a:t>なお、アクセスするデータが主記憶に存在する確率を</a:t>
            </a:r>
            <a:r>
              <a:rPr kumimoji="1" lang="en-US" altLang="ja-JP" dirty="0"/>
              <a:t>NFP</a:t>
            </a:r>
            <a:r>
              <a:rPr kumimoji="1" lang="ja-JP" altLang="en-US" dirty="0"/>
              <a:t>（</a:t>
            </a:r>
            <a:r>
              <a:rPr kumimoji="1" lang="en-US" altLang="ja-JP" dirty="0"/>
              <a:t>Not Found Probability</a:t>
            </a:r>
            <a:r>
              <a:rPr kumimoji="1" lang="ja-JP" altLang="en-US" dirty="0"/>
              <a:t>）と言います。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26</a:t>
            </a:fld>
            <a:endParaRPr kumimoji="1" lang="ja-JP" altLang="en-US"/>
          </a:p>
        </p:txBody>
      </p:sp>
    </p:spTree>
    <p:extLst>
      <p:ext uri="{BB962C8B-B14F-4D97-AF65-F5344CB8AC3E}">
        <p14:creationId xmlns:p14="http://schemas.microsoft.com/office/powerpoint/2010/main" val="1456388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800" b="0" dirty="0"/>
              <a:t>主記憶のアクセス時間と</a:t>
            </a:r>
            <a:r>
              <a:rPr lang="en-US" altLang="ja-JP" sz="1800" b="0" dirty="0"/>
              <a:t>CPU</a:t>
            </a:r>
            <a:r>
              <a:rPr lang="ja-JP" altLang="en-US" sz="1800" b="0" dirty="0"/>
              <a:t>の処理時間の差が大きい場合、１次キャッシュ、２次キャッシュとで効果を上げています。</a:t>
            </a:r>
            <a:endParaRPr lang="en-US" altLang="ja-JP" sz="1800" b="0" dirty="0"/>
          </a:p>
          <a:p>
            <a:pPr marL="0" indent="0">
              <a:buNone/>
            </a:pPr>
            <a:endParaRPr lang="en-US" altLang="ja-JP" sz="1800" b="0" dirty="0"/>
          </a:p>
          <a:p>
            <a:pPr marL="0" indent="0">
              <a:buNone/>
            </a:pPr>
            <a:r>
              <a:rPr lang="ja-JP" altLang="en-US" sz="1800" b="0" dirty="0"/>
              <a:t>キャッシュメモリへの書込みには、ライトスルー方式とライトバック方式があります。</a:t>
            </a:r>
            <a:endParaRPr lang="en-US" altLang="ja-JP" sz="1800" b="0" dirty="0"/>
          </a:p>
          <a:p>
            <a:pPr marL="0" indent="0">
              <a:buNone/>
            </a:pPr>
            <a:r>
              <a:rPr lang="ja-JP" altLang="en-US" sz="1800" b="0" dirty="0"/>
              <a:t>ライトスルー方式は、キャッシュメモリと主記憶の両方を書き換える方式です。</a:t>
            </a:r>
            <a:endParaRPr lang="en-US" altLang="ja-JP" sz="1800" b="0" dirty="0"/>
          </a:p>
          <a:p>
            <a:pPr marL="0" indent="0">
              <a:buNone/>
            </a:pPr>
            <a:r>
              <a:rPr lang="ja-JP" altLang="en-US" sz="1800" b="0" dirty="0"/>
              <a:t>ライトバック方式は、キャッシュメモリから当該データが追い出されるときに主記憶の書き換えを行います。</a:t>
            </a:r>
            <a:endParaRPr lang="en-US" altLang="ja-JP" sz="1800"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27</a:t>
            </a:fld>
            <a:endParaRPr kumimoji="1" lang="ja-JP" altLang="en-US"/>
          </a:p>
        </p:txBody>
      </p:sp>
    </p:spTree>
    <p:extLst>
      <p:ext uri="{BB962C8B-B14F-4D97-AF65-F5344CB8AC3E}">
        <p14:creationId xmlns:p14="http://schemas.microsoft.com/office/powerpoint/2010/main" val="3022344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アクセス速度の速い順を理解しておきましょう。</a:t>
            </a:r>
            <a:endParaRPr kumimoji="1" lang="en-US" altLang="ja-JP" dirty="0"/>
          </a:p>
          <a:p>
            <a:endParaRPr kumimoji="1" lang="en-US" altLang="ja-JP" dirty="0"/>
          </a:p>
          <a:p>
            <a:r>
              <a:rPr kumimoji="1" lang="ja-JP" altLang="en-US" dirty="0"/>
              <a:t>なお、レジスタは</a:t>
            </a:r>
            <a:r>
              <a:rPr kumimoji="1" lang="en-US" altLang="ja-JP" dirty="0"/>
              <a:t>CPU</a:t>
            </a:r>
            <a:r>
              <a:rPr kumimoji="1" lang="ja-JP" altLang="en-US" dirty="0"/>
              <a:t>に内蔵されている演算処理用の記憶回路です。</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28</a:t>
            </a:fld>
            <a:endParaRPr kumimoji="1" lang="ja-JP" altLang="en-US"/>
          </a:p>
        </p:txBody>
      </p:sp>
    </p:spTree>
    <p:extLst>
      <p:ext uri="{BB962C8B-B14F-4D97-AF65-F5344CB8AC3E}">
        <p14:creationId xmlns:p14="http://schemas.microsoft.com/office/powerpoint/2010/main" val="2646901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a:t>補助記憶装置には、磁気ディスク装置、フラッシュメモリ、光ディスクがあります。</a:t>
            </a:r>
            <a:endParaRPr kumimoji="1" lang="en-US" altLang="ja-JP" sz="1200" dirty="0"/>
          </a:p>
          <a:p>
            <a:pPr marL="0" indent="0">
              <a:buNone/>
            </a:pPr>
            <a:endParaRPr lang="en-US" altLang="ja-JP" sz="1200" dirty="0"/>
          </a:p>
          <a:p>
            <a:pPr marL="0" indent="0">
              <a:buNone/>
            </a:pPr>
            <a:r>
              <a:rPr kumimoji="1" lang="ja-JP" altLang="en-US" sz="1200" b="0" dirty="0"/>
              <a:t>磁気ディスク装置（</a:t>
            </a:r>
            <a:r>
              <a:rPr kumimoji="1" lang="en-US" altLang="ja-JP" sz="1200" b="0" dirty="0"/>
              <a:t>HDD</a:t>
            </a:r>
            <a:r>
              <a:rPr kumimoji="1" lang="ja-JP" altLang="en-US" sz="1200" b="0" dirty="0"/>
              <a:t>：</a:t>
            </a:r>
            <a:r>
              <a:rPr kumimoji="1" lang="en-US" altLang="ja-JP" sz="1200" b="0" dirty="0"/>
              <a:t>Hard Disk Drive</a:t>
            </a:r>
            <a:r>
              <a:rPr kumimoji="1" lang="ja-JP" altLang="en-US" sz="1200" b="0" dirty="0"/>
              <a:t>）は、ハードディスクとも呼ばれ、</a:t>
            </a:r>
            <a:r>
              <a:rPr lang="ja-JP" altLang="en-US" sz="1200" b="0" dirty="0"/>
              <a:t>磁性体を塗った円盤状のディスクにデータが記憶され、磁気ヘッドを移動させながらデータを読み書きする装置です。</a:t>
            </a:r>
            <a:endParaRPr lang="en-US" altLang="ja-JP" sz="1200" b="0" dirty="0"/>
          </a:p>
          <a:p>
            <a:pPr marL="0" indent="0">
              <a:buNone/>
            </a:pPr>
            <a:r>
              <a:rPr kumimoji="1" lang="ja-JP" altLang="en-US" sz="1200" b="0" dirty="0"/>
              <a:t>通常、プログラムやアプリケーション、データなどが保存され、数</a:t>
            </a:r>
            <a:r>
              <a:rPr kumimoji="1" lang="en-US" altLang="ja-JP" sz="1200" b="0" dirty="0"/>
              <a:t>10GB</a:t>
            </a:r>
            <a:r>
              <a:rPr kumimoji="1" lang="ja-JP" altLang="en-US" sz="1200" b="0" dirty="0"/>
              <a:t>～数</a:t>
            </a:r>
            <a:r>
              <a:rPr kumimoji="1" lang="en-US" altLang="ja-JP" sz="1200" b="0" dirty="0"/>
              <a:t>TB</a:t>
            </a:r>
            <a:r>
              <a:rPr kumimoji="1" lang="ja-JP" altLang="en-US" sz="1200" b="0" dirty="0"/>
              <a:t>位までの大容量な記憶装置です。</a:t>
            </a:r>
            <a:endParaRPr kumimoji="1" lang="en-US" altLang="ja-JP" sz="1200" b="0" dirty="0"/>
          </a:p>
          <a:p>
            <a:pPr marL="0" indent="0">
              <a:buNone/>
            </a:pPr>
            <a:endParaRPr kumimoji="1" lang="en-US" altLang="ja-JP" sz="1200" b="0" dirty="0"/>
          </a:p>
          <a:p>
            <a:pPr marL="0" indent="0">
              <a:buNone/>
            </a:pPr>
            <a:r>
              <a:rPr kumimoji="1" lang="ja-JP" altLang="en-US" sz="1200" b="0" dirty="0"/>
              <a:t>磁気ディスク装置の構造は、データを記録する最小単位がセクタ、セクタがいくつか集まって同心円状のトラック、トラックはいくつか集まって</a:t>
            </a:r>
            <a:r>
              <a:rPr kumimoji="1" lang="en-US" altLang="ja-JP" sz="1200" b="0" dirty="0"/>
              <a:t>1</a:t>
            </a:r>
            <a:r>
              <a:rPr kumimoji="1" lang="ja-JP" altLang="en-US" sz="1200" b="0" dirty="0"/>
              <a:t>面を構成しています。</a:t>
            </a:r>
            <a:endParaRPr kumimoji="1" lang="en-US" altLang="ja-JP" sz="1200" b="0" dirty="0"/>
          </a:p>
          <a:p>
            <a:pPr marL="0" indent="0">
              <a:buNone/>
            </a:pPr>
            <a:r>
              <a:rPr kumimoji="1" lang="ja-JP" altLang="en-US" sz="1200" b="0" dirty="0"/>
              <a:t>また、ディスクは複数枚で構成され、データの読み書きは、アクセスアームの先の磁気ヘッドから行います。</a:t>
            </a:r>
            <a:endParaRPr kumimoji="1" lang="en-US" altLang="ja-JP" sz="1200" b="0" dirty="0"/>
          </a:p>
          <a:p>
            <a:pPr marL="0" indent="0">
              <a:buNone/>
            </a:pPr>
            <a:endParaRPr kumimoji="1" lang="en-US" altLang="ja-JP" sz="1200" b="0" dirty="0"/>
          </a:p>
          <a:p>
            <a:pPr marL="0" indent="0">
              <a:buNone/>
            </a:pPr>
            <a:endParaRPr kumimoji="1" lang="ja-JP" altLang="en-US" sz="1200"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29</a:t>
            </a:fld>
            <a:endParaRPr kumimoji="1" lang="ja-JP" altLang="en-US"/>
          </a:p>
        </p:txBody>
      </p:sp>
    </p:spTree>
    <p:extLst>
      <p:ext uri="{BB962C8B-B14F-4D97-AF65-F5344CB8AC3E}">
        <p14:creationId xmlns:p14="http://schemas.microsoft.com/office/powerpoint/2010/main" val="259476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a:t>
            </a:r>
            <a:r>
              <a:rPr kumimoji="1" lang="en-US" altLang="ja-JP" dirty="0"/>
              <a:t>2</a:t>
            </a:r>
            <a:r>
              <a:rPr kumimoji="1" lang="ja-JP" altLang="en-US" dirty="0"/>
              <a:t>進数を</a:t>
            </a:r>
            <a:r>
              <a:rPr kumimoji="1" lang="en-US" altLang="ja-JP" dirty="0"/>
              <a:t>3</a:t>
            </a:r>
            <a:r>
              <a:rPr kumimoji="1" lang="ja-JP" altLang="en-US" dirty="0"/>
              <a:t>桁でまとめた、</a:t>
            </a:r>
            <a:r>
              <a:rPr kumimoji="1" lang="en-US" altLang="ja-JP" dirty="0"/>
              <a:t>8</a:t>
            </a:r>
            <a:r>
              <a:rPr kumimoji="1" lang="ja-JP" altLang="en-US" dirty="0"/>
              <a:t>進数、</a:t>
            </a:r>
            <a:r>
              <a:rPr kumimoji="1" lang="en-US" altLang="ja-JP" dirty="0"/>
              <a:t>2</a:t>
            </a:r>
            <a:r>
              <a:rPr kumimoji="1" lang="ja-JP" altLang="en-US" dirty="0"/>
              <a:t>進数を</a:t>
            </a:r>
            <a:r>
              <a:rPr kumimoji="1" lang="en-US" altLang="ja-JP" dirty="0"/>
              <a:t>4</a:t>
            </a:r>
            <a:r>
              <a:rPr kumimoji="1" lang="ja-JP" altLang="en-US" dirty="0"/>
              <a:t>桁でまとめた</a:t>
            </a:r>
            <a:r>
              <a:rPr kumimoji="1" lang="en-US" altLang="ja-JP" dirty="0"/>
              <a:t>16</a:t>
            </a:r>
            <a:r>
              <a:rPr kumimoji="1" lang="ja-JP" altLang="en-US" dirty="0"/>
              <a:t>進数を用いることが多いです。</a:t>
            </a:r>
            <a:endParaRPr kumimoji="1" lang="en-US" altLang="ja-JP" dirty="0"/>
          </a:p>
          <a:p>
            <a:r>
              <a:rPr kumimoji="1" lang="en-US" altLang="ja-JP" dirty="0"/>
              <a:t>10</a:t>
            </a:r>
            <a:r>
              <a:rPr kumimoji="1" lang="ja-JP" altLang="en-US" dirty="0"/>
              <a:t>進数にあたる１０は、</a:t>
            </a:r>
            <a:r>
              <a:rPr kumimoji="1" lang="en-US" altLang="ja-JP" dirty="0"/>
              <a:t>16</a:t>
            </a:r>
            <a:r>
              <a:rPr kumimoji="1" lang="ja-JP" altLang="en-US" dirty="0"/>
              <a:t>進数ではＡです。１１はＢ、１２はＣ、１３はＤ、１４はＥ、１５はＦ、１６で桁が上がり１０（</a:t>
            </a:r>
            <a:r>
              <a:rPr kumimoji="1" lang="en-US" altLang="ja-JP" dirty="0"/>
              <a:t>2</a:t>
            </a:r>
            <a:r>
              <a:rPr kumimoji="1" lang="ja-JP" altLang="en-US" dirty="0"/>
              <a:t>桁）になります。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3</a:t>
            </a:fld>
            <a:endParaRPr kumimoji="1" lang="ja-JP" altLang="en-US"/>
          </a:p>
        </p:txBody>
      </p:sp>
    </p:spTree>
    <p:extLst>
      <p:ext uri="{BB962C8B-B14F-4D97-AF65-F5344CB8AC3E}">
        <p14:creationId xmlns:p14="http://schemas.microsoft.com/office/powerpoint/2010/main" val="729119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0" dirty="0"/>
              <a:t>CPU</a:t>
            </a:r>
            <a:r>
              <a:rPr lang="ja-JP" altLang="en-US" sz="1200" b="0" dirty="0"/>
              <a:t>が、データの読み書きの指令を出してから、データの読み書きが終わるまでの時間をアクセス時間と言います。</a:t>
            </a:r>
            <a:endParaRPr lang="en-US" altLang="ja-JP" sz="1200" b="0" dirty="0"/>
          </a:p>
          <a:p>
            <a:endParaRPr lang="en-US" altLang="ja-JP" sz="1200" b="0" dirty="0"/>
          </a:p>
          <a:p>
            <a:r>
              <a:rPr lang="ja-JP" altLang="en-US" sz="1200" b="0" dirty="0"/>
              <a:t>磁気ディスクが目的のデータへアクセスする際、アームの移動（シーク）、目的のアクセスへの移動（回転待ち）、データの転送を行う必要があり、アクセス時間は、平均位置決め時間と平均回転待ち時間とデータ転送時間の和で求まります。</a:t>
            </a:r>
            <a:endParaRPr lang="en-US" altLang="ja-JP" sz="1200" b="0" dirty="0"/>
          </a:p>
          <a:p>
            <a:endParaRPr lang="en-US" altLang="ja-JP" sz="1200" b="0" dirty="0"/>
          </a:p>
          <a:p>
            <a:r>
              <a:rPr lang="ja-JP" altLang="en-US" sz="1200" b="0" dirty="0"/>
              <a:t>平均位置決め時間（シークタイム）は、磁気ヘッドを目的のデータが記録されるトラックまで移動されるのに要する平均時間です。</a:t>
            </a:r>
            <a:endParaRPr lang="en-US" altLang="ja-JP" sz="1200" b="0" dirty="0"/>
          </a:p>
          <a:p>
            <a:r>
              <a:rPr lang="ja-JP" altLang="en-US" sz="1200" b="0" dirty="0"/>
              <a:t>平均回転待ち時間（サーチタイム）は、磁気ディスクを目的のデータが記録されているセクタまでの回転されるのに要する平均時間です。</a:t>
            </a:r>
            <a:endParaRPr lang="en-US" altLang="ja-JP" sz="1200" b="0" dirty="0"/>
          </a:p>
          <a:p>
            <a:r>
              <a:rPr lang="ja-JP" altLang="en-US" sz="1200" b="0" dirty="0"/>
              <a:t>ディスクが１回転する時間の１／２を便宜的に用います。</a:t>
            </a:r>
            <a:endParaRPr lang="en-US" altLang="ja-JP" sz="1200" b="0" dirty="0"/>
          </a:p>
          <a:p>
            <a:r>
              <a:rPr lang="ja-JP" altLang="en-US" sz="1200" b="0" dirty="0"/>
              <a:t>データ転送時間は、目的のデータを読み書きする時間を示します。</a:t>
            </a:r>
            <a:endParaRPr kumimoji="1" lang="en-US" altLang="ja-JP" sz="1200" b="0" dirty="0"/>
          </a:p>
          <a:p>
            <a:pPr marL="0" indent="0">
              <a:buNone/>
            </a:pPr>
            <a:endParaRPr kumimoji="1" lang="ja-JP" altLang="en-US" sz="1200"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30</a:t>
            </a:fld>
            <a:endParaRPr kumimoji="1" lang="ja-JP" altLang="en-US"/>
          </a:p>
        </p:txBody>
      </p:sp>
    </p:spTree>
    <p:extLst>
      <p:ext uri="{BB962C8B-B14F-4D97-AF65-F5344CB8AC3E}">
        <p14:creationId xmlns:p14="http://schemas.microsoft.com/office/powerpoint/2010/main" val="4253103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t>フラッシュメモリは、電気的に全部または一部分を消去して内容を書き直せる半導体メモリです。</a:t>
            </a:r>
            <a:endParaRPr lang="en-US" altLang="ja-JP" sz="1200" b="0" dirty="0"/>
          </a:p>
          <a:p>
            <a:r>
              <a:rPr kumimoji="1" lang="en-US" altLang="ja-JP" sz="1200" b="0" dirty="0"/>
              <a:t>USB</a:t>
            </a:r>
            <a:r>
              <a:rPr kumimoji="1" lang="ja-JP" altLang="en-US" sz="1200" b="0" dirty="0"/>
              <a:t>メモリや</a:t>
            </a:r>
            <a:r>
              <a:rPr kumimoji="1" lang="en-US" altLang="ja-JP" sz="1200" b="0" dirty="0"/>
              <a:t>SD</a:t>
            </a:r>
            <a:r>
              <a:rPr kumimoji="1" lang="ja-JP" altLang="en-US" sz="1200" b="0" dirty="0"/>
              <a:t>カードがあります。</a:t>
            </a:r>
            <a:endParaRPr kumimoji="1" lang="en-US" altLang="ja-JP" sz="1200" b="0" dirty="0"/>
          </a:p>
          <a:p>
            <a:endParaRPr kumimoji="1" lang="en-US" altLang="ja-JP" sz="1200" b="0" dirty="0"/>
          </a:p>
          <a:p>
            <a:r>
              <a:rPr kumimoji="1" lang="en-US" altLang="ja-JP" sz="1200" b="0" dirty="0"/>
              <a:t>SSD</a:t>
            </a:r>
            <a:r>
              <a:rPr kumimoji="1" lang="ja-JP" altLang="en-US" sz="1200" b="0" dirty="0"/>
              <a:t>は、フラッシュメモリを用いた、磁気ディスク装置の代わりとなる記憶媒体です。</a:t>
            </a:r>
            <a:r>
              <a:rPr kumimoji="1" lang="en-US" altLang="ja-JP" sz="1200" b="0" dirty="0"/>
              <a:t>HDD</a:t>
            </a:r>
            <a:r>
              <a:rPr kumimoji="1" lang="ja-JP" altLang="en-US" sz="1200" b="0" dirty="0"/>
              <a:t>との比較を確認しましょう。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31</a:t>
            </a:fld>
            <a:endParaRPr kumimoji="1" lang="ja-JP" altLang="en-US"/>
          </a:p>
        </p:txBody>
      </p:sp>
    </p:spTree>
    <p:extLst>
      <p:ext uri="{BB962C8B-B14F-4D97-AF65-F5344CB8AC3E}">
        <p14:creationId xmlns:p14="http://schemas.microsoft.com/office/powerpoint/2010/main" val="1433519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dirty="0"/>
              <a:t>入力装置は、ポインティングデバイス（位置情報を入力する装置）、マウス、トラックボール、トラックポインタ、タッチスクリーンをはじめ、キーボート、センサー、バーコードリーダ、イメージスキャナ、</a:t>
            </a:r>
            <a:r>
              <a:rPr lang="en-US" altLang="ja-JP" sz="1200" dirty="0"/>
              <a:t>OCR</a:t>
            </a:r>
            <a:r>
              <a:rPr lang="ja-JP" altLang="en-US" sz="1200" dirty="0"/>
              <a:t>（光学式文字読取装置）、</a:t>
            </a:r>
            <a:r>
              <a:rPr lang="en-US" altLang="ja-JP" sz="1200" dirty="0"/>
              <a:t>OMR</a:t>
            </a:r>
            <a:r>
              <a:rPr lang="ja-JP" altLang="en-US" sz="1200" dirty="0"/>
              <a:t>（光学式マーク読取装置）などがあります。</a:t>
            </a:r>
            <a:endParaRPr lang="en-US" altLang="ja-JP" sz="1200" dirty="0"/>
          </a:p>
          <a:p>
            <a:pPr marL="0" indent="0">
              <a:buNone/>
            </a:pPr>
            <a:endParaRPr lang="en-US" altLang="ja-JP" sz="1200" dirty="0"/>
          </a:p>
          <a:p>
            <a:pPr marL="0" indent="0">
              <a:buNone/>
            </a:pPr>
            <a:r>
              <a:rPr lang="ja-JP" altLang="en-US" sz="1200" dirty="0"/>
              <a:t>銀行のキャッシュディスペンサやスマートフォン、タブレット端末などは、タッチパネルの表面に電界が形成され、タッチした部分の表面電荷の変化を捉えて位置を検出する、</a:t>
            </a:r>
            <a:r>
              <a:rPr lang="ja-JP" altLang="en-US" sz="1200" b="1" dirty="0"/>
              <a:t>静電容量方式タッチパネル</a:t>
            </a:r>
            <a:r>
              <a:rPr lang="ja-JP" altLang="en-US" sz="1200" dirty="0"/>
              <a:t>が使用されています。</a:t>
            </a:r>
            <a:endParaRPr lang="en-US" altLang="ja-JP" sz="1200" dirty="0"/>
          </a:p>
          <a:p>
            <a:pPr marL="0" indent="0">
              <a:buNone/>
            </a:pPr>
            <a:endParaRPr lang="en-US" altLang="ja-JP" sz="1200" dirty="0"/>
          </a:p>
          <a:p>
            <a:pPr marL="0" indent="0">
              <a:buNone/>
            </a:pPr>
            <a:r>
              <a:rPr lang="en-US" altLang="ja-JP" sz="1200" dirty="0"/>
              <a:t>POS</a:t>
            </a:r>
            <a:r>
              <a:rPr lang="ja-JP" altLang="en-US" sz="1200" dirty="0"/>
              <a:t>システムは、レジ入力の自動化を図るだけでなく、バーコードを使って商品の販売情報をリアルタイムに収集し、商品の売れ筋などを把握、迅速な受発注につながります。</a:t>
            </a:r>
            <a:endParaRPr lang="en-US" altLang="ja-JP" sz="1200" dirty="0"/>
          </a:p>
          <a:p>
            <a:pPr marL="0" indent="0">
              <a:buNone/>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RFID</a:t>
            </a:r>
            <a:r>
              <a:rPr lang="ja-JP" altLang="en-US" sz="1200" dirty="0"/>
              <a:t>（</a:t>
            </a:r>
            <a:r>
              <a:rPr lang="en-US" altLang="ja-JP" sz="1200" dirty="0"/>
              <a:t>Radio Frequency IDentification</a:t>
            </a:r>
            <a:r>
              <a:rPr lang="ja-JP" altLang="en-US" sz="1200" dirty="0"/>
              <a:t>）は、極小の</a:t>
            </a:r>
            <a:r>
              <a:rPr lang="en-US" altLang="ja-JP" sz="1200" dirty="0"/>
              <a:t>IC</a:t>
            </a:r>
            <a:r>
              <a:rPr lang="ja-JP" altLang="en-US" sz="1200" dirty="0"/>
              <a:t>チップにアンテナを組み合わせた電子荷札です。</a:t>
            </a:r>
            <a:endParaRPr lang="en-US" altLang="ja-JP" sz="1200" dirty="0"/>
          </a:p>
          <a:p>
            <a:r>
              <a:rPr lang="en-US" altLang="ja-JP" sz="1200" dirty="0"/>
              <a:t>ID</a:t>
            </a:r>
            <a:r>
              <a:rPr lang="ja-JP" altLang="en-US" sz="1200" dirty="0"/>
              <a:t>情報を埋め込んだ</a:t>
            </a:r>
            <a:r>
              <a:rPr lang="en-US" altLang="ja-JP" sz="1200" dirty="0"/>
              <a:t>RF</a:t>
            </a:r>
            <a:r>
              <a:rPr lang="ja-JP" altLang="en-US" sz="1200" dirty="0"/>
              <a:t>タグと電磁界や電波などによる無線通信を介して、近距離間において情報を伝達する技術を使い、周波数帯によって数ｃｍ～数ｍの距離で通信できます。</a:t>
            </a:r>
            <a:endParaRPr lang="en-US" altLang="ja-JP" sz="1200" dirty="0"/>
          </a:p>
          <a:p>
            <a:r>
              <a:rPr lang="ja-JP" altLang="en-US" sz="1200" dirty="0"/>
              <a:t>非接触</a:t>
            </a:r>
            <a:r>
              <a:rPr lang="en-US" altLang="ja-JP" sz="1200" dirty="0"/>
              <a:t>IC</a:t>
            </a:r>
            <a:r>
              <a:rPr lang="ja-JP" altLang="en-US" sz="1200" dirty="0"/>
              <a:t>カードに使用されます。タグを測定対象に取り付けることで、それらの位置や動きをリアルタイムに把握する用途に使用できます。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indent="0">
              <a:buNone/>
            </a:pPr>
            <a:endParaRPr lang="en-US" altLang="ja-JP" sz="1200" dirty="0"/>
          </a:p>
          <a:p>
            <a:pPr marL="0" indent="0">
              <a:buNone/>
            </a:pPr>
            <a:endParaRPr lang="en-US" altLang="ja-JP" sz="1200" dirty="0"/>
          </a:p>
          <a:p>
            <a:pPr marL="0" indent="0">
              <a:buNone/>
            </a:pPr>
            <a:endParaRPr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32</a:t>
            </a:fld>
            <a:endParaRPr kumimoji="1" lang="ja-JP" altLang="en-US"/>
          </a:p>
        </p:txBody>
      </p:sp>
    </p:spTree>
    <p:extLst>
      <p:ext uri="{BB962C8B-B14F-4D97-AF65-F5344CB8AC3E}">
        <p14:creationId xmlns:p14="http://schemas.microsoft.com/office/powerpoint/2010/main" val="3959398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出力装置は、各種ディスプレイをはじめ、</a:t>
            </a:r>
            <a:r>
              <a:rPr lang="ja-JP" altLang="en-US" sz="1200" dirty="0"/>
              <a:t>プロジェクター、３</a:t>
            </a:r>
            <a:r>
              <a:rPr lang="en-US" altLang="ja-JP" sz="1200" dirty="0"/>
              <a:t>D</a:t>
            </a:r>
            <a:r>
              <a:rPr lang="ja-JP" altLang="en-US" sz="1200" dirty="0"/>
              <a:t>立体視装置、プリンタなど、コンピュータ内部で処理したデータを外部に出力する装置です。</a:t>
            </a:r>
            <a:endParaRPr lang="en-US" altLang="ja-JP" sz="1200" dirty="0"/>
          </a:p>
          <a:p>
            <a:pPr marL="0" indent="0">
              <a:buNone/>
            </a:pPr>
            <a:endParaRPr lang="en-US" altLang="ja-JP" sz="1200" dirty="0"/>
          </a:p>
          <a:p>
            <a:r>
              <a:rPr lang="ja-JP" altLang="en-US" sz="1200" dirty="0"/>
              <a:t>陰極線管を利用した</a:t>
            </a:r>
            <a:r>
              <a:rPr lang="en-US" altLang="ja-JP" sz="1200" dirty="0"/>
              <a:t>CRT</a:t>
            </a:r>
            <a:r>
              <a:rPr lang="ja-JP" altLang="en-US" sz="1200" dirty="0"/>
              <a:t>ディスプレや設置面積が小さく消費電力の少ない液晶ディスプレイがあります。</a:t>
            </a:r>
            <a:endParaRPr lang="en-US" altLang="ja-JP" sz="1200" dirty="0"/>
          </a:p>
          <a:p>
            <a:r>
              <a:rPr lang="ja-JP" altLang="en-US" sz="1200" dirty="0"/>
              <a:t>ガス放電を利用したプラズマディスプレイ、電極の間に有機化合物を挟み、通電させることで映像を表示する有機</a:t>
            </a:r>
            <a:r>
              <a:rPr lang="en-US" altLang="ja-JP" sz="1200" dirty="0"/>
              <a:t>EL</a:t>
            </a:r>
            <a:r>
              <a:rPr lang="ja-JP" altLang="en-US" sz="1200" dirty="0"/>
              <a:t>ディスプレイなどもあります。</a:t>
            </a:r>
            <a:endParaRPr lang="en-US" altLang="ja-JP" sz="1200" dirty="0"/>
          </a:p>
          <a:p>
            <a:pPr marL="0" indent="0">
              <a:buNone/>
            </a:pPr>
            <a:endParaRPr lang="en-US" altLang="ja-JP" sz="1200" dirty="0"/>
          </a:p>
          <a:p>
            <a:pPr marL="0" indent="0">
              <a:buNone/>
            </a:pPr>
            <a:endParaRPr lang="en-US" altLang="ja-JP" sz="1200" dirty="0"/>
          </a:p>
          <a:p>
            <a:pPr marL="0" indent="0">
              <a:buNone/>
            </a:pPr>
            <a:r>
              <a:rPr lang="ja-JP" altLang="en-US" sz="1200" dirty="0"/>
              <a:t>　</a:t>
            </a:r>
            <a:endParaRPr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33</a:t>
            </a:fld>
            <a:endParaRPr kumimoji="1" lang="ja-JP" altLang="en-US"/>
          </a:p>
        </p:txBody>
      </p:sp>
    </p:spTree>
    <p:extLst>
      <p:ext uri="{BB962C8B-B14F-4D97-AF65-F5344CB8AC3E}">
        <p14:creationId xmlns:p14="http://schemas.microsoft.com/office/powerpoint/2010/main" val="4259631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a:solidFill>
                  <a:srgbClr val="000000"/>
                </a:solidFill>
                <a:latin typeface="Century Schoolbook" panose="02040604050505020304" pitchFamily="18" charset="0"/>
                <a:ea typeface="ＭＳ ゴシック" panose="020B0609070205080204" pitchFamily="49" charset="-128"/>
              </a:rPr>
              <a:t>ディスプレイの解像度とは、ディスプレイ上に表示できる点（ドット）の数を表したもので、解像度が高いほどたくさんの情報を表示でき</a:t>
            </a:r>
            <a:r>
              <a:rPr lang="ja-JP" altLang="en-US" sz="1200" dirty="0">
                <a:solidFill>
                  <a:srgbClr val="000000"/>
                </a:solidFill>
                <a:latin typeface="Century Schoolbook" panose="02040604050505020304" pitchFamily="18" charset="0"/>
                <a:ea typeface="ＭＳ ゴシック" panose="020B0609070205080204" pitchFamily="49" charset="-128"/>
              </a:rPr>
              <a:t>ます。</a:t>
            </a:r>
            <a:endParaRPr lang="en-US" altLang="ja-JP" sz="1200" dirty="0">
              <a:solidFill>
                <a:srgbClr val="000000"/>
              </a:solidFill>
              <a:latin typeface="Century Schoolbook" panose="02040604050505020304" pitchFamily="18" charset="0"/>
              <a:ea typeface="ＭＳ ゴシック" panose="020B0609070205080204" pitchFamily="49" charset="-128"/>
            </a:endParaRPr>
          </a:p>
          <a:p>
            <a:r>
              <a:rPr lang="ja-JP" altLang="ja-JP" sz="1200" dirty="0">
                <a:solidFill>
                  <a:srgbClr val="000000"/>
                </a:solidFill>
                <a:latin typeface="Century Schoolbook" panose="02040604050505020304" pitchFamily="18" charset="0"/>
                <a:ea typeface="ＭＳ ゴシック" panose="020B0609070205080204" pitchFamily="49" charset="-128"/>
              </a:rPr>
              <a:t>プリンタの性能は解像度と印刷速度で評価し、解像度は</a:t>
            </a:r>
            <a:r>
              <a:rPr lang="en-US" altLang="ja-JP" sz="1200" dirty="0">
                <a:solidFill>
                  <a:srgbClr val="000000"/>
                </a:solidFill>
                <a:latin typeface="Century Schoolbook" panose="02040604050505020304" pitchFamily="18" charset="0"/>
                <a:ea typeface="ＭＳ ゴシック" panose="020B0609070205080204" pitchFamily="49" charset="-128"/>
              </a:rPr>
              <a:t>dpi</a:t>
            </a:r>
            <a:r>
              <a:rPr lang="ja-JP" altLang="ja-JP" sz="1200" dirty="0">
                <a:solidFill>
                  <a:srgbClr val="000000"/>
                </a:solidFill>
                <a:latin typeface="Century Schoolbook" panose="02040604050505020304" pitchFamily="18" charset="0"/>
                <a:ea typeface="ＭＳ ゴシック" panose="020B0609070205080204" pitchFamily="49" charset="-128"/>
              </a:rPr>
              <a:t>という単位で表</a:t>
            </a:r>
            <a:r>
              <a:rPr lang="ja-JP" altLang="en-US" sz="1200" dirty="0">
                <a:solidFill>
                  <a:srgbClr val="000000"/>
                </a:solidFill>
                <a:latin typeface="Century Schoolbook" panose="02040604050505020304" pitchFamily="18" charset="0"/>
                <a:ea typeface="ＭＳ ゴシック" panose="020B0609070205080204" pitchFamily="49" charset="-128"/>
              </a:rPr>
              <a:t>します</a:t>
            </a:r>
            <a:r>
              <a:rPr lang="ja-JP" altLang="ja-JP" sz="1200" dirty="0">
                <a:solidFill>
                  <a:srgbClr val="000000"/>
                </a:solidFill>
                <a:latin typeface="Century Schoolbook" panose="02040604050505020304" pitchFamily="18" charset="0"/>
                <a:ea typeface="ＭＳ ゴシック" panose="020B0609070205080204" pitchFamily="49" charset="-128"/>
              </a:rPr>
              <a:t>。</a:t>
            </a:r>
            <a:r>
              <a:rPr lang="en-US" altLang="ja-JP" sz="1200" dirty="0">
                <a:solidFill>
                  <a:srgbClr val="000000"/>
                </a:solidFill>
                <a:latin typeface="Century Schoolbook" panose="02040604050505020304" pitchFamily="18" charset="0"/>
                <a:ea typeface="ＭＳ ゴシック" panose="020B0609070205080204" pitchFamily="49" charset="-128"/>
              </a:rPr>
              <a:t>dpi</a:t>
            </a:r>
            <a:r>
              <a:rPr lang="ja-JP" altLang="ja-JP" sz="1200" dirty="0">
                <a:solidFill>
                  <a:srgbClr val="000000"/>
                </a:solidFill>
                <a:latin typeface="Century Schoolbook" panose="02040604050505020304" pitchFamily="18" charset="0"/>
                <a:ea typeface="ＭＳ ゴシック" panose="020B0609070205080204" pitchFamily="49" charset="-128"/>
              </a:rPr>
              <a:t>は１インチ（約</a:t>
            </a:r>
            <a:r>
              <a:rPr lang="en-US" altLang="ja-JP" sz="1200" dirty="0">
                <a:solidFill>
                  <a:srgbClr val="000000"/>
                </a:solidFill>
                <a:latin typeface="Century Schoolbook" panose="02040604050505020304" pitchFamily="18" charset="0"/>
                <a:ea typeface="ＭＳ ゴシック" panose="020B0609070205080204" pitchFamily="49" charset="-128"/>
              </a:rPr>
              <a:t>2.54cm</a:t>
            </a:r>
            <a:r>
              <a:rPr lang="ja-JP" altLang="ja-JP" sz="1200" dirty="0">
                <a:solidFill>
                  <a:srgbClr val="000000"/>
                </a:solidFill>
                <a:latin typeface="Century Schoolbook" panose="02040604050505020304" pitchFamily="18" charset="0"/>
                <a:ea typeface="ＭＳ ゴシック" panose="020B0609070205080204" pitchFamily="49" charset="-128"/>
              </a:rPr>
              <a:t>）当たりのドットの密度で、</a:t>
            </a:r>
            <a:r>
              <a:rPr lang="en-US" altLang="ja-JP" sz="1200" dirty="0">
                <a:solidFill>
                  <a:srgbClr val="000000"/>
                </a:solidFill>
                <a:latin typeface="Century Schoolbook" panose="02040604050505020304" pitchFamily="18" charset="0"/>
                <a:ea typeface="ＭＳ ゴシック" panose="020B0609070205080204" pitchFamily="49" charset="-128"/>
              </a:rPr>
              <a:t>dpi</a:t>
            </a:r>
            <a:r>
              <a:rPr lang="ja-JP" altLang="ja-JP" sz="1200" dirty="0">
                <a:solidFill>
                  <a:srgbClr val="000000"/>
                </a:solidFill>
                <a:latin typeface="Century Schoolbook" panose="02040604050505020304" pitchFamily="18" charset="0"/>
                <a:ea typeface="ＭＳ ゴシック" panose="020B0609070205080204" pitchFamily="49" charset="-128"/>
              </a:rPr>
              <a:t>の数が大きいほど、より精密な表現ができ</a:t>
            </a:r>
            <a:r>
              <a:rPr lang="ja-JP" altLang="en-US" sz="1200" dirty="0">
                <a:solidFill>
                  <a:srgbClr val="000000"/>
                </a:solidFill>
                <a:latin typeface="Century Schoolbook" panose="02040604050505020304" pitchFamily="18" charset="0"/>
                <a:ea typeface="ＭＳ ゴシック" panose="020B0609070205080204" pitchFamily="49" charset="-128"/>
              </a:rPr>
              <a:t>ます</a:t>
            </a:r>
            <a:r>
              <a:rPr lang="ja-JP" altLang="ja-JP" sz="1200" dirty="0">
                <a:solidFill>
                  <a:srgbClr val="000000"/>
                </a:solidFill>
                <a:latin typeface="Century Schoolbook" panose="02040604050505020304" pitchFamily="18" charset="0"/>
                <a:ea typeface="ＭＳ ゴシック" panose="020B0609070205080204" pitchFamily="49" charset="-128"/>
              </a:rPr>
              <a:t>。</a:t>
            </a:r>
          </a:p>
          <a:p>
            <a:endParaRPr kumimoji="1" lang="en-US" altLang="ja-JP" dirty="0"/>
          </a:p>
          <a:p>
            <a:r>
              <a:rPr kumimoji="1" lang="ja-JP" altLang="en-US" dirty="0"/>
              <a:t>プリンタは、</a:t>
            </a:r>
            <a:r>
              <a:rPr kumimoji="1" lang="en-US" altLang="ja-JP" dirty="0"/>
              <a:t>C</a:t>
            </a:r>
            <a:r>
              <a:rPr kumimoji="1" lang="ja-JP" altLang="en-US" dirty="0"/>
              <a:t>（シアン）、</a:t>
            </a:r>
            <a:r>
              <a:rPr kumimoji="1" lang="en-US" altLang="ja-JP" dirty="0"/>
              <a:t>M</a:t>
            </a:r>
            <a:r>
              <a:rPr kumimoji="1" lang="ja-JP" altLang="en-US" dirty="0"/>
              <a:t>（マゼンタ）、</a:t>
            </a:r>
            <a:r>
              <a:rPr kumimoji="1" lang="en-US" altLang="ja-JP" dirty="0"/>
              <a:t>Y</a:t>
            </a:r>
            <a:r>
              <a:rPr kumimoji="1" lang="ja-JP" altLang="en-US" dirty="0"/>
              <a:t>（イエロー）の</a:t>
            </a:r>
            <a:r>
              <a:rPr kumimoji="1" lang="en-US" altLang="ja-JP" dirty="0"/>
              <a:t>3</a:t>
            </a:r>
            <a:r>
              <a:rPr kumimoji="1" lang="ja-JP" altLang="en-US" dirty="0"/>
              <a:t>原色の組み合わせに、</a:t>
            </a:r>
            <a:r>
              <a:rPr kumimoji="1" lang="en-US" altLang="ja-JP" dirty="0"/>
              <a:t>K</a:t>
            </a:r>
            <a:r>
              <a:rPr kumimoji="1" lang="ja-JP" altLang="en-US" dirty="0"/>
              <a:t>（</a:t>
            </a:r>
            <a:r>
              <a:rPr kumimoji="1" lang="en-US" altLang="ja-JP" dirty="0"/>
              <a:t>Key plate</a:t>
            </a:r>
            <a:r>
              <a:rPr kumimoji="1" lang="ja-JP" altLang="en-US" dirty="0"/>
              <a:t>：ブラック）を加えた</a:t>
            </a:r>
            <a:r>
              <a:rPr kumimoji="1" lang="en-US" altLang="ja-JP" dirty="0"/>
              <a:t>4</a:t>
            </a:r>
            <a:r>
              <a:rPr kumimoji="1" lang="ja-JP" altLang="en-US" dirty="0"/>
              <a:t>色（</a:t>
            </a:r>
            <a:r>
              <a:rPr kumimoji="1" lang="en-US" altLang="ja-JP" dirty="0"/>
              <a:t>CMYK)</a:t>
            </a:r>
            <a:r>
              <a:rPr kumimoji="1" lang="ja-JP" altLang="en-US" dirty="0"/>
              <a:t>を使用しています。</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34</a:t>
            </a:fld>
            <a:endParaRPr kumimoji="1" lang="ja-JP" altLang="en-US"/>
          </a:p>
        </p:txBody>
      </p:sp>
    </p:spTree>
    <p:extLst>
      <p:ext uri="{BB962C8B-B14F-4D97-AF65-F5344CB8AC3E}">
        <p14:creationId xmlns:p14="http://schemas.microsoft.com/office/powerpoint/2010/main" val="309707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ディスプレイの解像度は、</a:t>
            </a:r>
            <a:r>
              <a:rPr kumimoji="1" lang="en-US" altLang="ja-JP" dirty="0"/>
              <a:t>1,280×1,024</a:t>
            </a:r>
            <a:r>
              <a:rPr kumimoji="1" lang="ja-JP" altLang="en-US" dirty="0"/>
              <a:t>のように横方向と縦方向のピクセル数（画素）で表します。</a:t>
            </a:r>
            <a:endParaRPr kumimoji="1" lang="en-US" altLang="ja-JP" dirty="0"/>
          </a:p>
          <a:p>
            <a:endParaRPr kumimoji="1" lang="en-US" altLang="ja-JP" dirty="0"/>
          </a:p>
          <a:p>
            <a:r>
              <a:rPr kumimoji="1" lang="ja-JP" altLang="en-US" dirty="0"/>
              <a:t>ディスプレイは、</a:t>
            </a:r>
            <a:r>
              <a:rPr kumimoji="1" lang="en-US" altLang="ja-JP" dirty="0"/>
              <a:t>R</a:t>
            </a:r>
            <a:r>
              <a:rPr kumimoji="1" lang="ja-JP" altLang="en-US" dirty="0"/>
              <a:t>（赤）、</a:t>
            </a:r>
            <a:r>
              <a:rPr kumimoji="1" lang="en-US" altLang="ja-JP" dirty="0"/>
              <a:t>G</a:t>
            </a:r>
            <a:r>
              <a:rPr kumimoji="1" lang="ja-JP" altLang="en-US" dirty="0"/>
              <a:t>（緑）、</a:t>
            </a:r>
            <a:r>
              <a:rPr kumimoji="1" lang="en-US" altLang="ja-JP" dirty="0"/>
              <a:t>B</a:t>
            </a:r>
            <a:r>
              <a:rPr kumimoji="1" lang="ja-JP" altLang="en-US" dirty="0"/>
              <a:t>（青）という光の</a:t>
            </a:r>
            <a:r>
              <a:rPr kumimoji="1" lang="en-US" altLang="ja-JP" dirty="0"/>
              <a:t>3</a:t>
            </a:r>
            <a:r>
              <a:rPr kumimoji="1" lang="ja-JP" altLang="en-US" dirty="0"/>
              <a:t>原色（</a:t>
            </a:r>
            <a:r>
              <a:rPr kumimoji="1" lang="en-US" altLang="ja-JP" dirty="0"/>
              <a:t>RGB</a:t>
            </a:r>
            <a:r>
              <a:rPr kumimoji="1" lang="ja-JP" altLang="en-US" dirty="0"/>
              <a:t>）の組み合わせで表現しています。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35</a:t>
            </a:fld>
            <a:endParaRPr kumimoji="1" lang="ja-JP" altLang="en-US"/>
          </a:p>
        </p:txBody>
      </p:sp>
    </p:spTree>
    <p:extLst>
      <p:ext uri="{BB962C8B-B14F-4D97-AF65-F5344CB8AC3E}">
        <p14:creationId xmlns:p14="http://schemas.microsoft.com/office/powerpoint/2010/main" val="510274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VRAM</a:t>
            </a:r>
            <a:r>
              <a:rPr kumimoji="1" lang="ja-JP" altLang="en-US" dirty="0"/>
              <a:t>（</a:t>
            </a:r>
            <a:r>
              <a:rPr kumimoji="1" lang="en-US" altLang="ja-JP" dirty="0"/>
              <a:t>Video RAM</a:t>
            </a:r>
            <a:r>
              <a:rPr kumimoji="1" lang="ja-JP" altLang="en-US" dirty="0"/>
              <a:t>）は、</a:t>
            </a:r>
            <a:r>
              <a:rPr lang="ja-JP" altLang="en-US" dirty="0"/>
              <a:t>ディスプレイに表示される内容を一時的に記録するために使用される専用のメモリです。</a:t>
            </a:r>
            <a:endParaRPr lang="en-US" altLang="ja-JP" dirty="0"/>
          </a:p>
          <a:p>
            <a:pPr marL="0" indent="0">
              <a:buNone/>
            </a:pPr>
            <a:r>
              <a:rPr lang="ja-JP" altLang="en-US" dirty="0"/>
              <a:t>ディスプレイに表現できる解像度や色数は、</a:t>
            </a:r>
            <a:r>
              <a:rPr lang="en-US" altLang="ja-JP" dirty="0"/>
              <a:t>VRAM</a:t>
            </a:r>
            <a:r>
              <a:rPr lang="ja-JP" altLang="en-US" dirty="0"/>
              <a:t>の容量によって決まります。</a:t>
            </a:r>
            <a:endParaRPr lang="en-US" altLang="ja-JP" dirty="0"/>
          </a:p>
          <a:p>
            <a:pPr marL="0" indent="0">
              <a:buNone/>
            </a:pPr>
            <a:endParaRPr lang="en-US" altLang="ja-JP" dirty="0"/>
          </a:p>
          <a:p>
            <a:pPr marL="0" indent="0">
              <a:buNone/>
            </a:pPr>
            <a:r>
              <a:rPr lang="en-US" altLang="ja-JP" dirty="0"/>
              <a:t>2</a:t>
            </a:r>
            <a:r>
              <a:rPr lang="ja-JP" altLang="en-US" dirty="0"/>
              <a:t>色を表現するには</a:t>
            </a:r>
            <a:r>
              <a:rPr lang="en-US" altLang="ja-JP" dirty="0"/>
              <a:t>1</a:t>
            </a:r>
            <a:r>
              <a:rPr lang="ja-JP" altLang="en-US" dirty="0"/>
              <a:t>ビット（</a:t>
            </a:r>
            <a:r>
              <a:rPr lang="en-US" altLang="ja-JP" dirty="0"/>
              <a:t>0,1</a:t>
            </a:r>
            <a:r>
              <a:rPr lang="ja-JP" altLang="en-US" dirty="0"/>
              <a:t>）</a:t>
            </a:r>
            <a:endParaRPr lang="en-US" altLang="ja-JP" dirty="0"/>
          </a:p>
          <a:p>
            <a:pPr marL="0" indent="0">
              <a:buNone/>
            </a:pPr>
            <a:r>
              <a:rPr lang="en-US" altLang="ja-JP" dirty="0"/>
              <a:t>4</a:t>
            </a:r>
            <a:r>
              <a:rPr lang="ja-JP" altLang="en-US" dirty="0"/>
              <a:t>色を表現するには</a:t>
            </a:r>
            <a:r>
              <a:rPr lang="en-US" altLang="ja-JP" dirty="0"/>
              <a:t>2</a:t>
            </a:r>
            <a:r>
              <a:rPr lang="ja-JP" altLang="en-US" dirty="0"/>
              <a:t>ビット（</a:t>
            </a:r>
            <a:r>
              <a:rPr lang="en-US" altLang="ja-JP" dirty="0"/>
              <a:t>00,01,10,11</a:t>
            </a:r>
            <a:r>
              <a:rPr lang="ja-JP" altLang="en-US" dirty="0"/>
              <a:t>）</a:t>
            </a:r>
            <a:endParaRPr lang="en-US" altLang="ja-JP" dirty="0"/>
          </a:p>
          <a:p>
            <a:pPr marL="0" indent="0">
              <a:buNone/>
            </a:pPr>
            <a:r>
              <a:rPr lang="ja-JP" altLang="en-US" dirty="0"/>
              <a:t>一般的には、ｎビットでは２のｎ乗通りの色を対応させることができます。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36</a:t>
            </a:fld>
            <a:endParaRPr kumimoji="1" lang="ja-JP" altLang="en-US"/>
          </a:p>
        </p:txBody>
      </p:sp>
    </p:spTree>
    <p:extLst>
      <p:ext uri="{BB962C8B-B14F-4D97-AF65-F5344CB8AC3E}">
        <p14:creationId xmlns:p14="http://schemas.microsoft.com/office/powerpoint/2010/main" val="1961011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b="0" dirty="0"/>
              <a:t>入出力インタフェースは、</a:t>
            </a:r>
            <a:r>
              <a:rPr lang="en-US" altLang="ja-JP" sz="1200" b="0" dirty="0"/>
              <a:t>PC</a:t>
            </a:r>
            <a:r>
              <a:rPr lang="ja-JP" altLang="en-US" sz="1200" b="0" dirty="0"/>
              <a:t>本体と周辺機器を接続するための規格の総称です。</a:t>
            </a:r>
            <a:endParaRPr lang="en-US" altLang="ja-JP" sz="1200" b="0" dirty="0"/>
          </a:p>
          <a:p>
            <a:pPr marL="0" indent="0">
              <a:buNone/>
            </a:pPr>
            <a:endParaRPr lang="en-US" altLang="ja-JP" sz="1200" b="0" dirty="0"/>
          </a:p>
          <a:p>
            <a:pPr marL="0" indent="0">
              <a:buNone/>
            </a:pPr>
            <a:r>
              <a:rPr lang="en-US" altLang="ja-JP" sz="1200" b="0" dirty="0"/>
              <a:t>USB</a:t>
            </a:r>
            <a:r>
              <a:rPr lang="ja-JP" altLang="en-US" sz="1200" b="0" dirty="0"/>
              <a:t>（</a:t>
            </a:r>
            <a:r>
              <a:rPr lang="en-US" altLang="ja-JP" sz="1200" b="0" dirty="0"/>
              <a:t>Universal Serial Bus</a:t>
            </a:r>
            <a:r>
              <a:rPr lang="ja-JP" altLang="en-US" sz="1200" b="0" dirty="0"/>
              <a:t>）は、データを高速に</a:t>
            </a:r>
            <a:r>
              <a:rPr lang="en-US" altLang="ja-JP" sz="1200" b="0" dirty="0"/>
              <a:t>1</a:t>
            </a:r>
            <a:r>
              <a:rPr lang="ja-JP" altLang="en-US" sz="1200" b="0" dirty="0"/>
              <a:t>ビットずつ直列に転送する標準的な</a:t>
            </a:r>
            <a:r>
              <a:rPr lang="ja-JP" altLang="en-US" sz="1200" b="1" dirty="0"/>
              <a:t>シリアルインタフェース</a:t>
            </a:r>
            <a:r>
              <a:rPr lang="ja-JP" altLang="en-US" sz="1200" b="0" dirty="0"/>
              <a:t>です。</a:t>
            </a:r>
            <a:endParaRPr lang="en-US" altLang="ja-JP" sz="1200" b="0" dirty="0"/>
          </a:p>
          <a:p>
            <a:endParaRPr kumimoji="1" lang="en-US" altLang="ja-JP" dirty="0"/>
          </a:p>
          <a:p>
            <a:r>
              <a:rPr kumimoji="1" lang="en-US" altLang="ja-JP" dirty="0"/>
              <a:t>USB</a:t>
            </a:r>
            <a:r>
              <a:rPr kumimoji="1" lang="ja-JP" altLang="en-US" dirty="0"/>
              <a:t>はケーブルの両端のコネクタ形状が異なります。</a:t>
            </a:r>
            <a:endParaRPr kumimoji="1" lang="en-US" altLang="ja-JP" dirty="0"/>
          </a:p>
          <a:p>
            <a:r>
              <a:rPr kumimoji="1" lang="en-US" altLang="ja-JP" dirty="0"/>
              <a:t>USB3.1</a:t>
            </a:r>
            <a:r>
              <a:rPr kumimoji="1" lang="ja-JP" altLang="en-US" dirty="0"/>
              <a:t>では、コネクタの上下の区別のない、</a:t>
            </a:r>
            <a:r>
              <a:rPr kumimoji="1" lang="en-US" altLang="ja-JP" dirty="0"/>
              <a:t>Type-C</a:t>
            </a:r>
            <a:r>
              <a:rPr kumimoji="1" lang="ja-JP" altLang="en-US" dirty="0"/>
              <a:t>を採用しています。</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37</a:t>
            </a:fld>
            <a:endParaRPr kumimoji="1" lang="ja-JP" altLang="en-US"/>
          </a:p>
        </p:txBody>
      </p:sp>
    </p:spTree>
    <p:extLst>
      <p:ext uri="{BB962C8B-B14F-4D97-AF65-F5344CB8AC3E}">
        <p14:creationId xmlns:p14="http://schemas.microsoft.com/office/powerpoint/2010/main" val="2726927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sz="1200" dirty="0"/>
              <a:t>HDMI</a:t>
            </a:r>
            <a:r>
              <a:rPr lang="ja-JP" altLang="en-US" sz="1200" dirty="0"/>
              <a:t>は、映像や音声、制御信号を</a:t>
            </a:r>
            <a:r>
              <a:rPr lang="en-US" altLang="ja-JP" sz="1200" dirty="0"/>
              <a:t>1</a:t>
            </a:r>
            <a:r>
              <a:rPr lang="ja-JP" altLang="en-US" sz="1200" dirty="0"/>
              <a:t>本のケーブルで入出力できるインタフェースで、</a:t>
            </a:r>
            <a:r>
              <a:rPr lang="en-US" altLang="ja-JP" sz="1200" dirty="0"/>
              <a:t>PC</a:t>
            </a:r>
            <a:r>
              <a:rPr lang="ja-JP" altLang="en-US" sz="1200" dirty="0"/>
              <a:t>やスマートフォン、ディジタルカメラなどの映像・音声を</a:t>
            </a:r>
            <a:r>
              <a:rPr lang="en-US" altLang="ja-JP" sz="1200" dirty="0"/>
              <a:t>TV</a:t>
            </a:r>
            <a:r>
              <a:rPr lang="ja-JP" altLang="en-US" sz="1200" dirty="0"/>
              <a:t>に出力できます。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無線インターフェースとしては、</a:t>
            </a:r>
            <a:br>
              <a:rPr lang="ja-JP" altLang="en-US" sz="1200" dirty="0"/>
            </a:br>
            <a:r>
              <a:rPr lang="en-US" altLang="ja-JP" sz="1200" dirty="0"/>
              <a:t>IrDA</a:t>
            </a:r>
            <a:r>
              <a:rPr lang="ja-JP" altLang="en-US" sz="1200" dirty="0"/>
              <a:t>（赤外線データ通信の標準インターフェース）や、</a:t>
            </a:r>
            <a:r>
              <a:rPr lang="en-US" altLang="ja-JP" sz="1200" dirty="0"/>
              <a:t>Bluetooth</a:t>
            </a:r>
            <a:r>
              <a:rPr lang="ja-JP" altLang="en-US" sz="1200" dirty="0"/>
              <a:t>（ノートパソコン、</a:t>
            </a:r>
            <a:r>
              <a:rPr lang="en-US" altLang="ja-JP" sz="1200" dirty="0"/>
              <a:t>PDA</a:t>
            </a:r>
            <a:r>
              <a:rPr lang="ja-JP" altLang="en-US" sz="1200" dirty="0"/>
              <a:t>、携帯電話などで数十</a:t>
            </a:r>
            <a:r>
              <a:rPr lang="en-US" altLang="ja-JP" sz="1200" dirty="0"/>
              <a:t>m</a:t>
            </a:r>
            <a:r>
              <a:rPr lang="ja-JP" altLang="en-US" sz="1200" dirty="0"/>
              <a:t>以内の機器間無線通信を行う技術。）があります。</a:t>
            </a:r>
          </a:p>
          <a:p>
            <a:pPr marL="0" indent="0">
              <a:buNone/>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Bluetooth</a:t>
            </a:r>
            <a:r>
              <a:rPr lang="ja-JP" altLang="en-US" sz="1200" dirty="0"/>
              <a:t>の他、</a:t>
            </a:r>
            <a:r>
              <a:rPr lang="en-US" altLang="ja-JP" sz="1200" dirty="0"/>
              <a:t>Zigbee</a:t>
            </a:r>
            <a:r>
              <a:rPr lang="ja-JP" altLang="en-US" sz="1200" dirty="0"/>
              <a:t>（ジグビー）は、免許不要の</a:t>
            </a:r>
            <a:r>
              <a:rPr lang="en-US" altLang="ja-JP" sz="1200" dirty="0"/>
              <a:t>2.4</a:t>
            </a:r>
            <a:r>
              <a:rPr lang="ja-JP" altLang="en-US" sz="1200" dirty="0"/>
              <a:t>Ｇ</a:t>
            </a:r>
            <a:r>
              <a:rPr lang="en-US" altLang="ja-JP" sz="1200" dirty="0"/>
              <a:t>Hz</a:t>
            </a:r>
            <a:r>
              <a:rPr lang="ja-JP" altLang="en-US" sz="1200" dirty="0"/>
              <a:t>帯の電波を利用したインタフェースです。</a:t>
            </a:r>
            <a:endParaRPr lang="en-US" altLang="ja-JP" sz="1200" dirty="0"/>
          </a:p>
          <a:p>
            <a:pPr marL="0" indent="0">
              <a:buNone/>
            </a:pPr>
            <a:endParaRPr lang="en-US" altLang="ja-JP" sz="1200"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38</a:t>
            </a:fld>
            <a:endParaRPr kumimoji="1" lang="ja-JP" altLang="en-US"/>
          </a:p>
        </p:txBody>
      </p:sp>
    </p:spTree>
    <p:extLst>
      <p:ext uri="{BB962C8B-B14F-4D97-AF65-F5344CB8AC3E}">
        <p14:creationId xmlns:p14="http://schemas.microsoft.com/office/powerpoint/2010/main" val="122691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基数変換について説明します。</a:t>
            </a:r>
            <a:endParaRPr kumimoji="1" lang="en-US" altLang="ja-JP" dirty="0"/>
          </a:p>
          <a:p>
            <a:r>
              <a:rPr kumimoji="1" lang="ja-JP" altLang="en-US" dirty="0"/>
              <a:t>まずは２進数を１０進数に変換する方法です。</a:t>
            </a:r>
            <a:endParaRPr kumimoji="1" lang="en-US" altLang="ja-JP" dirty="0"/>
          </a:p>
          <a:p>
            <a:endParaRPr kumimoji="1" lang="en-US" altLang="ja-JP" dirty="0"/>
          </a:p>
          <a:p>
            <a:r>
              <a:rPr kumimoji="1" lang="en-US" altLang="ja-JP" dirty="0"/>
              <a:t>10</a:t>
            </a:r>
            <a:r>
              <a:rPr kumimoji="1" lang="ja-JP" altLang="en-US" dirty="0"/>
              <a:t>進数１３２は、</a:t>
            </a:r>
            <a:r>
              <a:rPr kumimoji="1" lang="en-US" altLang="ja-JP" dirty="0"/>
              <a:t>10</a:t>
            </a:r>
            <a:r>
              <a:rPr kumimoji="1" lang="ja-JP" altLang="en-US" dirty="0"/>
              <a:t>の</a:t>
            </a:r>
            <a:r>
              <a:rPr kumimoji="1" lang="en-US" altLang="ja-JP" dirty="0"/>
              <a:t>0</a:t>
            </a:r>
            <a:r>
              <a:rPr kumimoji="1" lang="ja-JP" altLang="en-US" dirty="0"/>
              <a:t>乗（＝１）の位が２、</a:t>
            </a:r>
            <a:r>
              <a:rPr kumimoji="1" lang="en-US" altLang="ja-JP" dirty="0"/>
              <a:t>10</a:t>
            </a:r>
            <a:r>
              <a:rPr kumimoji="1" lang="ja-JP" altLang="en-US" dirty="0"/>
              <a:t>の</a:t>
            </a:r>
            <a:r>
              <a:rPr kumimoji="1" lang="en-US" altLang="ja-JP" dirty="0"/>
              <a:t>1</a:t>
            </a:r>
            <a:r>
              <a:rPr kumimoji="1" lang="ja-JP" altLang="en-US" dirty="0"/>
              <a:t>乗（＝１０）の位が３、</a:t>
            </a:r>
            <a:r>
              <a:rPr kumimoji="1" lang="en-US" altLang="ja-JP" dirty="0"/>
              <a:t>10</a:t>
            </a:r>
            <a:r>
              <a:rPr kumimoji="1" lang="ja-JP" altLang="en-US" dirty="0"/>
              <a:t>の</a:t>
            </a:r>
            <a:r>
              <a:rPr kumimoji="1" lang="en-US" altLang="ja-JP" dirty="0"/>
              <a:t>2</a:t>
            </a:r>
            <a:r>
              <a:rPr kumimoji="1" lang="ja-JP" altLang="en-US" dirty="0"/>
              <a:t>乗（＝１００）の位が１、すなわち</a:t>
            </a:r>
            <a:endParaRPr kumimoji="1" lang="en-US" altLang="ja-JP" dirty="0"/>
          </a:p>
          <a:p>
            <a:r>
              <a:rPr kumimoji="1" lang="ja-JP" altLang="en-US" dirty="0"/>
              <a:t>１</a:t>
            </a:r>
            <a:r>
              <a:rPr kumimoji="1" lang="en-US" altLang="ja-JP" dirty="0"/>
              <a:t>×</a:t>
            </a:r>
            <a:r>
              <a:rPr kumimoji="1" lang="ja-JP" altLang="en-US" dirty="0"/>
              <a:t>２＋１０</a:t>
            </a:r>
            <a:r>
              <a:rPr kumimoji="1" lang="en-US" altLang="ja-JP" dirty="0"/>
              <a:t>×</a:t>
            </a:r>
            <a:r>
              <a:rPr kumimoji="1" lang="ja-JP" altLang="en-US" dirty="0"/>
              <a:t>３＋１００</a:t>
            </a:r>
            <a:r>
              <a:rPr kumimoji="1" lang="en-US" altLang="ja-JP" dirty="0"/>
              <a:t>×</a:t>
            </a:r>
            <a:r>
              <a:rPr kumimoji="1" lang="ja-JP" altLang="en-US" dirty="0"/>
              <a:t>１＝１３２です。</a:t>
            </a:r>
            <a:endParaRPr kumimoji="1" lang="en-US" altLang="ja-JP" dirty="0"/>
          </a:p>
          <a:p>
            <a:endParaRPr kumimoji="1" lang="en-US" altLang="ja-JP" dirty="0"/>
          </a:p>
          <a:p>
            <a:r>
              <a:rPr kumimoji="1" lang="en-US" altLang="ja-JP" dirty="0"/>
              <a:t>2</a:t>
            </a:r>
            <a:r>
              <a:rPr kumimoji="1" lang="ja-JP" altLang="en-US" dirty="0"/>
              <a:t>進数を</a:t>
            </a:r>
            <a:r>
              <a:rPr kumimoji="1" lang="en-US" altLang="ja-JP" dirty="0"/>
              <a:t>10</a:t>
            </a:r>
            <a:r>
              <a:rPr kumimoji="1" lang="ja-JP" altLang="en-US" dirty="0"/>
              <a:t>進数に変換する方法は、先程の計算方法を</a:t>
            </a:r>
            <a:r>
              <a:rPr kumimoji="1" lang="en-US" altLang="ja-JP" dirty="0"/>
              <a:t>2</a:t>
            </a:r>
            <a:r>
              <a:rPr kumimoji="1" lang="ja-JP" altLang="en-US" dirty="0"/>
              <a:t>進数に置き換えて考えます。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進数の１１０１０１は、２の</a:t>
            </a:r>
            <a:r>
              <a:rPr kumimoji="1" lang="en-US" altLang="ja-JP" dirty="0"/>
              <a:t>0</a:t>
            </a:r>
            <a:r>
              <a:rPr kumimoji="1" lang="ja-JP" altLang="en-US" dirty="0"/>
              <a:t>乗（＝１）の位が１、２の</a:t>
            </a:r>
            <a:r>
              <a:rPr kumimoji="1" lang="en-US" altLang="ja-JP" dirty="0"/>
              <a:t>1</a:t>
            </a:r>
            <a:r>
              <a:rPr kumimoji="1" lang="ja-JP" altLang="en-US" dirty="0"/>
              <a:t>乗（＝２）の位が０、２の</a:t>
            </a:r>
            <a:r>
              <a:rPr kumimoji="1" lang="en-US" altLang="ja-JP" dirty="0"/>
              <a:t>2</a:t>
            </a:r>
            <a:r>
              <a:rPr kumimoji="1" lang="ja-JP" altLang="en-US" dirty="0"/>
              <a:t>乗（＝４）の位が１、２の</a:t>
            </a:r>
            <a:r>
              <a:rPr kumimoji="1" lang="en-US" altLang="ja-JP" dirty="0"/>
              <a:t>3</a:t>
            </a:r>
            <a:r>
              <a:rPr kumimoji="1" lang="ja-JP" altLang="en-US" dirty="0"/>
              <a:t>乗（＝８）の位が０、２の４乗（＝１６）の位が１、２の</a:t>
            </a:r>
            <a:r>
              <a:rPr kumimoji="1" lang="en-US" altLang="ja-JP" dirty="0"/>
              <a:t>5</a:t>
            </a:r>
            <a:r>
              <a:rPr kumimoji="1" lang="ja-JP" altLang="en-US" dirty="0"/>
              <a:t>乗（＝３２）の位が１、すなわち</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a:t>
            </a:r>
            <a:r>
              <a:rPr kumimoji="1" lang="en-US" altLang="ja-JP" dirty="0"/>
              <a:t>×</a:t>
            </a:r>
            <a:r>
              <a:rPr kumimoji="1" lang="ja-JP" altLang="en-US" dirty="0"/>
              <a:t>１＋２</a:t>
            </a:r>
            <a:r>
              <a:rPr kumimoji="1" lang="en-US" altLang="ja-JP" dirty="0"/>
              <a:t>×</a:t>
            </a:r>
            <a:r>
              <a:rPr kumimoji="1" lang="ja-JP" altLang="en-US" dirty="0"/>
              <a:t>０＋４</a:t>
            </a:r>
            <a:r>
              <a:rPr kumimoji="1" lang="en-US" altLang="ja-JP" dirty="0"/>
              <a:t>×</a:t>
            </a:r>
            <a:r>
              <a:rPr kumimoji="1" lang="ja-JP" altLang="en-US" dirty="0"/>
              <a:t>１＋８</a:t>
            </a:r>
            <a:r>
              <a:rPr kumimoji="1" lang="en-US" altLang="ja-JP" dirty="0"/>
              <a:t>×</a:t>
            </a:r>
            <a:r>
              <a:rPr kumimoji="1" lang="ja-JP" altLang="en-US" dirty="0"/>
              <a:t>０＋１６</a:t>
            </a:r>
            <a:r>
              <a:rPr kumimoji="1" lang="en-US" altLang="ja-JP" dirty="0"/>
              <a:t>×</a:t>
            </a:r>
            <a:r>
              <a:rPr kumimoji="1" lang="ja-JP" altLang="en-US" dirty="0"/>
              <a:t>１＋３２</a:t>
            </a:r>
            <a:r>
              <a:rPr kumimoji="1" lang="en-US" altLang="ja-JP" dirty="0"/>
              <a:t>×</a:t>
            </a:r>
            <a:r>
              <a:rPr kumimoji="1" lang="ja-JP" altLang="en-US" dirty="0"/>
              <a:t>１＝５３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２進数の１１０１０１は、１０進数の５３となります。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4</a:t>
            </a:fld>
            <a:endParaRPr kumimoji="1" lang="ja-JP" altLang="en-US"/>
          </a:p>
        </p:txBody>
      </p:sp>
    </p:spTree>
    <p:extLst>
      <p:ext uri="{BB962C8B-B14F-4D97-AF65-F5344CB8AC3E}">
        <p14:creationId xmlns:p14="http://schemas.microsoft.com/office/powerpoint/2010/main" val="151182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次に１０進数を２進数に変換する方法です。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１０進数の１００</a:t>
            </a:r>
            <a:r>
              <a:rPr kumimoji="1" lang="en-US" altLang="ja-JP" dirty="0"/>
              <a:t>2</a:t>
            </a:r>
            <a:r>
              <a:rPr kumimoji="1" lang="ja-JP" altLang="en-US" dirty="0"/>
              <a:t>進数に変換する場合、１００を２で割って、商と余りを書いていきます。</a:t>
            </a:r>
            <a:endParaRPr kumimoji="1" lang="en-US" altLang="ja-JP" dirty="0"/>
          </a:p>
          <a:p>
            <a:r>
              <a:rPr kumimoji="1" lang="ja-JP" altLang="en-US" dirty="0"/>
              <a:t>１００を２で割った商５０を１００の下に書きます。余りは右側に書きます。青字が余りです。</a:t>
            </a:r>
            <a:endParaRPr kumimoji="1" lang="en-US" altLang="ja-JP" dirty="0"/>
          </a:p>
          <a:p>
            <a:r>
              <a:rPr kumimoji="1" lang="ja-JP" altLang="en-US" dirty="0"/>
              <a:t>次に先程の商５０を２で割った商２５をさらに下に書き、余りも同様右側に書きます。</a:t>
            </a:r>
            <a:endParaRPr kumimoji="1" lang="en-US" altLang="ja-JP" dirty="0"/>
          </a:p>
          <a:p>
            <a:r>
              <a:rPr kumimoji="1" lang="ja-JP" altLang="en-US" dirty="0"/>
              <a:t>最後商が１になるまで続けます。</a:t>
            </a:r>
            <a:endParaRPr kumimoji="1" lang="en-US" altLang="ja-JP" dirty="0"/>
          </a:p>
          <a:p>
            <a:r>
              <a:rPr kumimoji="1" lang="ja-JP" altLang="en-US" dirty="0"/>
              <a:t>商１からスタートして矢印のように余りを書いていくと、１１００１００となります。これば１００の２進数の答えです。</a:t>
            </a:r>
            <a:endParaRPr kumimoji="1" lang="en-US" altLang="ja-JP" dirty="0"/>
          </a:p>
          <a:p>
            <a:endParaRPr kumimoji="1" lang="en-US" altLang="ja-JP" dirty="0"/>
          </a:p>
          <a:p>
            <a:r>
              <a:rPr kumimoji="1" lang="ja-JP" altLang="en-US" dirty="0"/>
              <a:t>先程のやり方で確かめましょう。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２の</a:t>
            </a:r>
            <a:r>
              <a:rPr kumimoji="1" lang="en-US" altLang="ja-JP" dirty="0"/>
              <a:t>0</a:t>
            </a:r>
            <a:r>
              <a:rPr kumimoji="1" lang="ja-JP" altLang="en-US" dirty="0"/>
              <a:t>乗（＝１）の位が０、２の</a:t>
            </a:r>
            <a:r>
              <a:rPr kumimoji="1" lang="en-US" altLang="ja-JP" dirty="0"/>
              <a:t>1</a:t>
            </a:r>
            <a:r>
              <a:rPr kumimoji="1" lang="ja-JP" altLang="en-US" dirty="0"/>
              <a:t>乗（＝２）の位が０、２の</a:t>
            </a:r>
            <a:r>
              <a:rPr kumimoji="1" lang="en-US" altLang="ja-JP" dirty="0"/>
              <a:t>2</a:t>
            </a:r>
            <a:r>
              <a:rPr kumimoji="1" lang="ja-JP" altLang="en-US" dirty="0"/>
              <a:t>乗（＝４）の位が１、２の</a:t>
            </a:r>
            <a:r>
              <a:rPr kumimoji="1" lang="en-US" altLang="ja-JP" dirty="0"/>
              <a:t>3</a:t>
            </a:r>
            <a:r>
              <a:rPr kumimoji="1" lang="ja-JP" altLang="en-US" dirty="0"/>
              <a:t>乗（＝８）の位が０、２の４乗（＝１６）の位が０、２の</a:t>
            </a:r>
            <a:r>
              <a:rPr kumimoji="1" lang="en-US" altLang="ja-JP" dirty="0"/>
              <a:t>5</a:t>
            </a:r>
            <a:r>
              <a:rPr kumimoji="1" lang="ja-JP" altLang="en-US" dirty="0"/>
              <a:t>乗（＝３２）の位が１、２の６乗（＝６４）の位が１、すなわち</a:t>
            </a:r>
            <a:endParaRPr kumimoji="1" lang="en-US" altLang="ja-JP" dirty="0"/>
          </a:p>
          <a:p>
            <a:r>
              <a:rPr kumimoji="1" lang="ja-JP" altLang="en-US" dirty="0"/>
              <a:t>４＋３２＋５４＝１００となり、確認できます。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5</a:t>
            </a:fld>
            <a:endParaRPr kumimoji="1" lang="ja-JP" altLang="en-US"/>
          </a:p>
        </p:txBody>
      </p:sp>
    </p:spTree>
    <p:extLst>
      <p:ext uri="{BB962C8B-B14F-4D97-AF65-F5344CB8AC3E}">
        <p14:creationId xmlns:p14="http://schemas.microsoft.com/office/powerpoint/2010/main" val="41660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コンピュータで使われる単位を表を見ながら確認しましょう。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しかし、コンピュータの世界では１</a:t>
            </a:r>
            <a:r>
              <a:rPr kumimoji="1" lang="en-US" altLang="ja-JP" dirty="0"/>
              <a:t>K</a:t>
            </a:r>
            <a:r>
              <a:rPr kumimoji="1" lang="ja-JP" altLang="en-US" dirty="0"/>
              <a:t>（キロ）は２の</a:t>
            </a:r>
            <a:r>
              <a:rPr kumimoji="1" lang="en-US" altLang="ja-JP" dirty="0"/>
              <a:t>10</a:t>
            </a:r>
            <a:r>
              <a:rPr kumimoji="1" lang="ja-JP" altLang="en-US" dirty="0"/>
              <a:t>乗、すなわち１０２４となります。</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6</a:t>
            </a:fld>
            <a:endParaRPr kumimoji="1" lang="ja-JP" altLang="en-US"/>
          </a:p>
        </p:txBody>
      </p:sp>
    </p:spTree>
    <p:extLst>
      <p:ext uri="{BB962C8B-B14F-4D97-AF65-F5344CB8AC3E}">
        <p14:creationId xmlns:p14="http://schemas.microsoft.com/office/powerpoint/2010/main" val="600184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指数の公式をおさらいしておきましょう。</a:t>
            </a:r>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7</a:t>
            </a:fld>
            <a:endParaRPr kumimoji="1" lang="ja-JP" altLang="en-US"/>
          </a:p>
        </p:txBody>
      </p:sp>
    </p:spTree>
    <p:extLst>
      <p:ext uri="{BB962C8B-B14F-4D97-AF65-F5344CB8AC3E}">
        <p14:creationId xmlns:p14="http://schemas.microsoft.com/office/powerpoint/2010/main" val="421614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文字を扱う際は、１と０の</a:t>
            </a:r>
            <a:r>
              <a:rPr kumimoji="1" lang="en-US" altLang="ja-JP" dirty="0"/>
              <a:t>2</a:t>
            </a:r>
            <a:r>
              <a:rPr kumimoji="1" lang="ja-JP" altLang="en-US" dirty="0"/>
              <a:t>進数で表現された識別番号が割り振られた、文字コードを使用しています。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8</a:t>
            </a:fld>
            <a:endParaRPr kumimoji="1" lang="ja-JP" altLang="en-US"/>
          </a:p>
        </p:txBody>
      </p:sp>
    </p:spTree>
    <p:extLst>
      <p:ext uri="{BB962C8B-B14F-4D97-AF65-F5344CB8AC3E}">
        <p14:creationId xmlns:p14="http://schemas.microsoft.com/office/powerpoint/2010/main" val="111983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ASCII</a:t>
            </a:r>
            <a:r>
              <a:rPr kumimoji="1" lang="ja-JP" altLang="en-US" dirty="0"/>
              <a:t>コードで「</a:t>
            </a:r>
            <a:r>
              <a:rPr kumimoji="1" lang="en-US" altLang="ja-JP" dirty="0"/>
              <a:t>NIHON</a:t>
            </a:r>
            <a:r>
              <a:rPr kumimoji="1" lang="ja-JP" altLang="en-US" dirty="0"/>
              <a:t>」の</a:t>
            </a:r>
            <a:r>
              <a:rPr kumimoji="1" lang="en-US" altLang="ja-JP" dirty="0"/>
              <a:t>N</a:t>
            </a:r>
            <a:r>
              <a:rPr kumimoji="1" lang="ja-JP" altLang="en-US" dirty="0"/>
              <a:t>は、表の上位ビットと下位ビットを読み取ります。</a:t>
            </a:r>
            <a:endParaRPr kumimoji="1" lang="en-US" altLang="ja-JP" dirty="0"/>
          </a:p>
          <a:p>
            <a:r>
              <a:rPr kumimoji="1" lang="en-US" altLang="ja-JP" dirty="0"/>
              <a:t>2</a:t>
            </a:r>
            <a:r>
              <a:rPr kumimoji="1" lang="ja-JP" altLang="en-US" dirty="0"/>
              <a:t>進数（バイナリー）の場合は、１００１１１０</a:t>
            </a:r>
            <a:endParaRPr kumimoji="1" lang="en-US" altLang="ja-JP" dirty="0"/>
          </a:p>
          <a:p>
            <a:r>
              <a:rPr kumimoji="1" lang="en-US" altLang="ja-JP" dirty="0"/>
              <a:t>16</a:t>
            </a:r>
            <a:r>
              <a:rPr kumimoji="1" lang="ja-JP" altLang="en-US" dirty="0"/>
              <a:t>進数では４</a:t>
            </a:r>
            <a:r>
              <a:rPr kumimoji="1" lang="en-US" altLang="ja-JP" dirty="0"/>
              <a:t>E</a:t>
            </a:r>
          </a:p>
          <a:p>
            <a:r>
              <a:rPr kumimoji="1" lang="ja-JP" altLang="en-US" dirty="0"/>
              <a:t>となります。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0D293-89C9-4FD0-8860-D2A8510C92F9}" type="slidenum">
              <a:rPr kumimoji="1" lang="ja-JP" altLang="en-US" smtClean="0"/>
              <a:t>9</a:t>
            </a:fld>
            <a:endParaRPr kumimoji="1" lang="ja-JP" altLang="en-US"/>
          </a:p>
        </p:txBody>
      </p:sp>
    </p:spTree>
    <p:extLst>
      <p:ext uri="{BB962C8B-B14F-4D97-AF65-F5344CB8AC3E}">
        <p14:creationId xmlns:p14="http://schemas.microsoft.com/office/powerpoint/2010/main" val="328897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D9D48-1AEF-44B3-87F9-D8E8D12C112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A31CD62-E1CA-4A66-A7E1-3BFF046E5B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7E37436-A6A6-4965-893C-BB9121E9A3C3}"/>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1C6F6B4F-5BD8-4443-ACA1-2229D28CA6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6C5473-001B-4A95-8A08-B079F48720F1}"/>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362615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2B923-13F3-45AE-B77D-291B7475AA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903773-522A-45BB-B5A2-F3A5B74E8F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AB86FC-5C64-4986-97EA-579790A1C9F3}"/>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746D923F-EF2A-42A2-BC3C-A4225746D2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480091-D9C5-4941-A6A9-6C82C4DCC480}"/>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372329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BECC511-DB49-4432-9A4E-4F16C4D6DB6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C721E5-915A-4AD4-A032-E75628D981C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13948B-BF56-4E51-B7D7-E0112C42A0DA}"/>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BA8F002E-3D70-474F-9D14-65ED7037EE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D52289-11B2-41A9-9CF5-664CF95A70EA}"/>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2654868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05483"/>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1744718"/>
            <a:ext cx="10363826" cy="4046482"/>
          </a:xfrm>
        </p:spPr>
        <p:txBody>
          <a:body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4" name="Date Placeholder 3"/>
          <p:cNvSpPr>
            <a:spLocks noGrp="1"/>
          </p:cNvSpPr>
          <p:nvPr>
            <p:ph type="dt" sz="half" idx="10"/>
          </p:nvPr>
        </p:nvSpPr>
        <p:spPr/>
        <p:txBody>
          <a:bodyPr/>
          <a:lstStyle/>
          <a:p>
            <a:fld id="{FBE44CB7-97CF-3848-A3F7-7B41706D4A37}" type="datetime1">
              <a:rPr lang="ja-JP" altLang="en-US" smtClean="0"/>
              <a:t>2024/8/12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316278" y="6331778"/>
            <a:ext cx="2743200" cy="365125"/>
          </a:xfrm>
        </p:spPr>
        <p:txBody>
          <a:bodyPr/>
          <a:lstStyle>
            <a:lvl1pPr>
              <a:defRPr sz="1400" b="1">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937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974-0B40-4C2A-9AF3-3C2C58F6B00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1692C98-819D-4C0D-A4D8-275F97405DF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342E7B-85E3-44F4-999D-EF509492391F}"/>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BCA83C97-323E-4371-84A2-810AEAB65C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D02052-2912-4146-8742-43736A9BA117}"/>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262366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58543A-6AFE-48CC-91B8-D5AB649FC7E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7F4950-69B5-4A5C-8EA3-64F704AE5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522FBE-240E-4A9D-A55D-6D488BE23421}"/>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A0FCFC7C-2B0A-42E5-A8ED-F04D38D397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F7F4EC-75A8-4BE5-8A56-02F072A12BFE}"/>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32331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A984C-9A2B-4747-8341-D8D56EF7ADA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4B260B-8644-499D-8F34-96770BBA74B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386C0A-CBE6-49D6-A44A-FDF799B85E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6E7B76-1076-420E-9202-A3815AA239B5}"/>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6" name="フッター プレースホルダー 5">
            <a:extLst>
              <a:ext uri="{FF2B5EF4-FFF2-40B4-BE49-F238E27FC236}">
                <a16:creationId xmlns:a16="http://schemas.microsoft.com/office/drawing/2014/main" id="{72D8CB57-A798-4685-B97E-E4CD791A4F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98A6EE0-9202-47AF-B8C7-88677C1D0C24}"/>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220061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9115AB-AF32-416D-BB2C-680185E3369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FF3843-E194-4033-94B5-18C5395B1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8147AE7-9C06-4C30-BD51-2C604FB7D71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CB73408-552D-4945-967A-D90E46980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D62346C-1DEC-450F-B0CC-FB28018223C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75DB1ED-19C2-4062-9433-945FE7A3EFE7}"/>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8" name="フッター プレースホルダー 7">
            <a:extLst>
              <a:ext uri="{FF2B5EF4-FFF2-40B4-BE49-F238E27FC236}">
                <a16:creationId xmlns:a16="http://schemas.microsoft.com/office/drawing/2014/main" id="{50EF3305-BCD4-4132-AB19-6C56FC0FF6D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9FA0CA1-0C40-41D1-A45B-2451D3F5F4C1}"/>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260766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FC71C0-56DA-4CCE-9C7C-5234A1FC71B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C3D57EA-A583-423A-8566-8690E87C6BBB}"/>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4" name="フッター プレースホルダー 3">
            <a:extLst>
              <a:ext uri="{FF2B5EF4-FFF2-40B4-BE49-F238E27FC236}">
                <a16:creationId xmlns:a16="http://schemas.microsoft.com/office/drawing/2014/main" id="{DFEE5DCA-B119-4017-A733-FCD4A45D5CA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123D15B-EDDC-41C0-9573-9BCB055C5AD9}"/>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425337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7166D0-57E3-46E1-BA4C-6F5E9CF19F8B}"/>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3" name="フッター プレースホルダー 2">
            <a:extLst>
              <a:ext uri="{FF2B5EF4-FFF2-40B4-BE49-F238E27FC236}">
                <a16:creationId xmlns:a16="http://schemas.microsoft.com/office/drawing/2014/main" id="{D1532C61-E18C-44DA-9B53-D41CB711555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0088860-AFE1-424F-82D8-C50F76229117}"/>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315155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4D785-CF93-4069-B8DF-7117929AEAB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37DCCE-A370-45B1-88CA-0765DFA7C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6DF2C5F-64BA-48A0-B8B2-E7636DF76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C781F6-B36D-4F24-8957-31B8A7537725}"/>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6" name="フッター プレースホルダー 5">
            <a:extLst>
              <a:ext uri="{FF2B5EF4-FFF2-40B4-BE49-F238E27FC236}">
                <a16:creationId xmlns:a16="http://schemas.microsoft.com/office/drawing/2014/main" id="{A93C0640-9580-4521-AACA-6FACF7EF4A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4ADC7A-3D56-4DEA-A9B1-AB65E1C9113B}"/>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48817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6AA52-7FDD-4B3C-A599-D87D736B120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9958C4-6F8A-4433-9AF1-76999666E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2B61832-A073-4591-B228-34B11491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FD6C9C4-100A-489E-8B20-09E6273B30ED}"/>
              </a:ext>
            </a:extLst>
          </p:cNvPr>
          <p:cNvSpPr>
            <a:spLocks noGrp="1"/>
          </p:cNvSpPr>
          <p:nvPr>
            <p:ph type="dt" sz="half" idx="10"/>
          </p:nvPr>
        </p:nvSpPr>
        <p:spPr/>
        <p:txBody>
          <a:bodyPr/>
          <a:lstStyle/>
          <a:p>
            <a:fld id="{963C85AD-1082-40C2-9D5F-828990D2F110}" type="datetimeFigureOut">
              <a:rPr kumimoji="1" lang="ja-JP" altLang="en-US" smtClean="0"/>
              <a:t>2024/8/12</a:t>
            </a:fld>
            <a:endParaRPr kumimoji="1" lang="ja-JP" altLang="en-US"/>
          </a:p>
        </p:txBody>
      </p:sp>
      <p:sp>
        <p:nvSpPr>
          <p:cNvPr id="6" name="フッター プレースホルダー 5">
            <a:extLst>
              <a:ext uri="{FF2B5EF4-FFF2-40B4-BE49-F238E27FC236}">
                <a16:creationId xmlns:a16="http://schemas.microsoft.com/office/drawing/2014/main" id="{A42D652E-F469-4EFB-83E1-EA45917A4B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A64F60-BF5E-4EC0-8A56-BE2BAED3F732}"/>
              </a:ext>
            </a:extLst>
          </p:cNvPr>
          <p:cNvSpPr>
            <a:spLocks noGrp="1"/>
          </p:cNvSpPr>
          <p:nvPr>
            <p:ph type="sldNum" sz="quarter" idx="12"/>
          </p:nvPr>
        </p:nvSpPr>
        <p:spPr/>
        <p:txBody>
          <a:body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255222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8223A1D-FACB-414C-AC23-E508FE0F3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525CE4-B2FF-472B-BC54-9FDBE4773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873C20-E9FE-40FD-BA40-ACD644057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C85AD-1082-40C2-9D5F-828990D2F110}"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F657617C-00D9-488F-86F7-C825C2DB9E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4CA62A-75C8-43F9-9B80-C0912F52B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BA03B-F8C4-4C4E-B6CD-283CC52442F4}" type="slidenum">
              <a:rPr kumimoji="1" lang="ja-JP" altLang="en-US" smtClean="0"/>
              <a:t>‹#›</a:t>
            </a:fld>
            <a:endParaRPr kumimoji="1" lang="ja-JP" altLang="en-US"/>
          </a:p>
        </p:txBody>
      </p:sp>
    </p:spTree>
    <p:extLst>
      <p:ext uri="{BB962C8B-B14F-4D97-AF65-F5344CB8AC3E}">
        <p14:creationId xmlns:p14="http://schemas.microsoft.com/office/powerpoint/2010/main" val="323023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hyperlink" Target="http://illustcut.com/?p=1366" TargetMode="External"/><Relationship Id="rId9" Type="http://schemas.openxmlformats.org/officeDocument/2006/relationships/image" Target="../media/image9.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9.png"/><Relationship Id="rId5" Type="http://schemas.openxmlformats.org/officeDocument/2006/relationships/diagramQuickStyle" Target="../diagrams/quickStyle1.xml"/><Relationship Id="rId10" Type="http://schemas.microsoft.com/office/2007/relationships/hdphoto" Target="../media/hdphoto2.wdp"/><Relationship Id="rId4" Type="http://schemas.openxmlformats.org/officeDocument/2006/relationships/diagramLayout" Target="../diagrams/layout1.xml"/><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28.tmp"/><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6.tmp"/><Relationship Id="rId5" Type="http://schemas.openxmlformats.org/officeDocument/2006/relationships/image" Target="../media/image25.tmp"/><Relationship Id="rId10" Type="http://schemas.openxmlformats.org/officeDocument/2006/relationships/image" Target="../media/image30.png"/><Relationship Id="rId4" Type="http://schemas.openxmlformats.org/officeDocument/2006/relationships/image" Target="../media/image24.tmp"/><Relationship Id="rId9" Type="http://schemas.openxmlformats.org/officeDocument/2006/relationships/image" Target="../media/image29.tmp"/></Relationships>
</file>

<file path=ppt/slides/_rels/slide3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tmp"/><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4.tmp"/><Relationship Id="rId5" Type="http://schemas.openxmlformats.org/officeDocument/2006/relationships/image" Target="../media/image33.tmp"/><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C7B747-432D-4F6F-AC69-1542EABB0E5A}"/>
              </a:ext>
            </a:extLst>
          </p:cNvPr>
          <p:cNvSpPr>
            <a:spLocks noGrp="1"/>
          </p:cNvSpPr>
          <p:nvPr>
            <p:ph type="ctrTitle"/>
          </p:nvPr>
        </p:nvSpPr>
        <p:spPr/>
        <p:txBody>
          <a:bodyPr/>
          <a:lstStyle/>
          <a:p>
            <a:r>
              <a:rPr kumimoji="1" lang="ja-JP" altLang="en-US" dirty="0"/>
              <a:t>構成要素</a:t>
            </a:r>
          </a:p>
        </p:txBody>
      </p:sp>
      <p:sp>
        <p:nvSpPr>
          <p:cNvPr id="3" name="字幕 2">
            <a:extLst>
              <a:ext uri="{FF2B5EF4-FFF2-40B4-BE49-F238E27FC236}">
                <a16:creationId xmlns:a16="http://schemas.microsoft.com/office/drawing/2014/main" id="{6545A1A8-6338-499F-862C-BF956E562BC6}"/>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410035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B4E5B-4798-4D90-B920-852D0CFE24F0}"/>
              </a:ext>
            </a:extLst>
          </p:cNvPr>
          <p:cNvSpPr>
            <a:spLocks noGrp="1"/>
          </p:cNvSpPr>
          <p:nvPr>
            <p:ph type="title"/>
          </p:nvPr>
        </p:nvSpPr>
        <p:spPr>
          <a:xfrm>
            <a:off x="535189" y="365125"/>
            <a:ext cx="10996035" cy="1325563"/>
          </a:xfrm>
        </p:spPr>
        <p:txBody>
          <a:bodyPr/>
          <a:lstStyle/>
          <a:p>
            <a:r>
              <a:rPr lang="en-US" altLang="ja-JP" dirty="0"/>
              <a:t>ASCII</a:t>
            </a:r>
            <a:r>
              <a:rPr lang="ja-JP" altLang="en-US" dirty="0"/>
              <a:t>コードで日本（</a:t>
            </a:r>
            <a:r>
              <a:rPr lang="en-US" altLang="ja-JP" dirty="0"/>
              <a:t>NIHON</a:t>
            </a:r>
            <a:r>
              <a:rPr lang="ja-JP" altLang="en-US" dirty="0"/>
              <a:t>）を表記する</a:t>
            </a:r>
            <a:endParaRPr kumimoji="1" lang="ja-JP" altLang="en-US" dirty="0"/>
          </a:p>
        </p:txBody>
      </p:sp>
      <p:pic>
        <p:nvPicPr>
          <p:cNvPr id="5" name="コンテンツ プレースホルダー 4">
            <a:extLst>
              <a:ext uri="{FF2B5EF4-FFF2-40B4-BE49-F238E27FC236}">
                <a16:creationId xmlns:a16="http://schemas.microsoft.com/office/drawing/2014/main" id="{B0979A74-2AD7-4EEE-9A6A-97DC8A77BDF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6405152" y="1690688"/>
            <a:ext cx="5193813" cy="4302605"/>
          </a:xfrm>
        </p:spPr>
      </p:pic>
      <p:sp>
        <p:nvSpPr>
          <p:cNvPr id="4" name="スライド番号プレースホルダー 3"/>
          <p:cNvSpPr>
            <a:spLocks noGrp="1"/>
          </p:cNvSpPr>
          <p:nvPr>
            <p:ph type="sldNum" sz="quarter" idx="12"/>
          </p:nvPr>
        </p:nvSpPr>
        <p:spPr/>
        <p:txBody>
          <a:bodyPr/>
          <a:lstStyle/>
          <a:p>
            <a:fld id="{755387F9-6458-4DEE-B17B-8DD4B601583A}" type="slidenum">
              <a:rPr lang="ja-JP" altLang="en-US" smtClean="0"/>
              <a:pPr/>
              <a:t>10</a:t>
            </a:fld>
            <a:endParaRPr lang="ja-JP" altLang="en-US"/>
          </a:p>
        </p:txBody>
      </p:sp>
      <p:sp>
        <p:nvSpPr>
          <p:cNvPr id="6" name="テキスト ボックス 5">
            <a:extLst>
              <a:ext uri="{FF2B5EF4-FFF2-40B4-BE49-F238E27FC236}">
                <a16:creationId xmlns:a16="http://schemas.microsoft.com/office/drawing/2014/main" id="{68B60D8A-6875-4323-8C32-CC48A90C2B6F}"/>
              </a:ext>
            </a:extLst>
          </p:cNvPr>
          <p:cNvSpPr txBox="1"/>
          <p:nvPr/>
        </p:nvSpPr>
        <p:spPr>
          <a:xfrm>
            <a:off x="838200" y="2077278"/>
            <a:ext cx="5115339" cy="584775"/>
          </a:xfrm>
          <a:prstGeom prst="rect">
            <a:avLst/>
          </a:prstGeom>
          <a:noFill/>
        </p:spPr>
        <p:txBody>
          <a:bodyPr wrap="square" rtlCol="0">
            <a:spAutoFit/>
          </a:bodyPr>
          <a:lstStyle/>
          <a:p>
            <a:r>
              <a:rPr lang="en-US" altLang="ja-JP" sz="3200" dirty="0">
                <a:latin typeface="HG丸ｺﾞｼｯｸM-PRO" panose="020F0600000000000000" pitchFamily="50" charset="-128"/>
                <a:ea typeface="HG丸ｺﾞｼｯｸM-PRO" panose="020F0600000000000000" pitchFamily="50" charset="-128"/>
              </a:rPr>
              <a:t>NIHON</a:t>
            </a:r>
            <a:endParaRPr kumimoji="1" lang="en-US" altLang="ja-JP" sz="3200" dirty="0">
              <a:latin typeface="HG丸ｺﾞｼｯｸM-PRO" panose="020F0600000000000000" pitchFamily="50" charset="-128"/>
              <a:ea typeface="HG丸ｺﾞｼｯｸM-PRO" panose="020F0600000000000000" pitchFamily="50" charset="-128"/>
            </a:endParaRPr>
          </a:p>
        </p:txBody>
      </p:sp>
      <p:graphicFrame>
        <p:nvGraphicFramePr>
          <p:cNvPr id="7" name="表 6">
            <a:extLst>
              <a:ext uri="{FF2B5EF4-FFF2-40B4-BE49-F238E27FC236}">
                <a16:creationId xmlns:a16="http://schemas.microsoft.com/office/drawing/2014/main" id="{2FA3889D-6698-4065-B5D5-8186DB0E4AB4}"/>
              </a:ext>
            </a:extLst>
          </p:cNvPr>
          <p:cNvGraphicFramePr>
            <a:graphicFrameLocks noGrp="1"/>
          </p:cNvGraphicFramePr>
          <p:nvPr>
            <p:extLst>
              <p:ext uri="{D42A27DB-BD31-4B8C-83A1-F6EECF244321}">
                <p14:modId xmlns:p14="http://schemas.microsoft.com/office/powerpoint/2010/main" val="535376600"/>
              </p:ext>
            </p:extLst>
          </p:nvPr>
        </p:nvGraphicFramePr>
        <p:xfrm>
          <a:off x="357764" y="2973310"/>
          <a:ext cx="5528029" cy="1737360"/>
        </p:xfrm>
        <a:graphic>
          <a:graphicData uri="http://schemas.openxmlformats.org/drawingml/2006/table">
            <a:tbl>
              <a:tblPr firstRow="1" bandRow="1">
                <a:tableStyleId>{9DCAF9ED-07DC-4A11-8D7F-57B35C25682E}</a:tableStyleId>
              </a:tblPr>
              <a:tblGrid>
                <a:gridCol w="657543">
                  <a:extLst>
                    <a:ext uri="{9D8B030D-6E8A-4147-A177-3AD203B41FA5}">
                      <a16:colId xmlns:a16="http://schemas.microsoft.com/office/drawing/2014/main" val="3849327128"/>
                    </a:ext>
                  </a:extLst>
                </a:gridCol>
                <a:gridCol w="2709333">
                  <a:extLst>
                    <a:ext uri="{9D8B030D-6E8A-4147-A177-3AD203B41FA5}">
                      <a16:colId xmlns:a16="http://schemas.microsoft.com/office/drawing/2014/main" val="1107380373"/>
                    </a:ext>
                  </a:extLst>
                </a:gridCol>
                <a:gridCol w="2161153">
                  <a:extLst>
                    <a:ext uri="{9D8B030D-6E8A-4147-A177-3AD203B41FA5}">
                      <a16:colId xmlns:a16="http://schemas.microsoft.com/office/drawing/2014/main" val="1201878509"/>
                    </a:ext>
                  </a:extLst>
                </a:gridCol>
              </a:tblGrid>
              <a:tr h="370840">
                <a:tc>
                  <a:txBody>
                    <a:bodyPr/>
                    <a:lstStyle/>
                    <a:p>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3200" dirty="0"/>
                        <a:t>２進数</a:t>
                      </a:r>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3200" dirty="0"/>
                        <a:t>１６進数</a:t>
                      </a:r>
                      <a:endParaRPr kumimoji="1" lang="ja-JP" altLang="en-US" sz="32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54612057"/>
                  </a:ext>
                </a:extLst>
              </a:tr>
              <a:tr h="370840">
                <a:tc>
                  <a:txBody>
                    <a:bodyPr/>
                    <a:lstStyle/>
                    <a:p>
                      <a:r>
                        <a:rPr kumimoji="1" lang="en-US" altLang="ja-JP" sz="3200" dirty="0"/>
                        <a:t>N</a:t>
                      </a:r>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3200" dirty="0"/>
                        <a:t>100 1110</a:t>
                      </a:r>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3200" dirty="0"/>
                        <a:t>4E</a:t>
                      </a:r>
                      <a:endParaRPr kumimoji="1" lang="ja-JP" altLang="en-US" sz="32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102814905"/>
                  </a:ext>
                </a:extLst>
              </a:tr>
              <a:tr h="370840">
                <a:tc>
                  <a:txBody>
                    <a:bodyPr/>
                    <a:lstStyle/>
                    <a:p>
                      <a:r>
                        <a:rPr kumimoji="1" lang="en-US" altLang="ja-JP" sz="3200" dirty="0"/>
                        <a:t>I</a:t>
                      </a:r>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32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417421056"/>
                  </a:ext>
                </a:extLst>
              </a:tr>
            </a:tbl>
          </a:graphicData>
        </a:graphic>
      </p:graphicFrame>
      <p:sp>
        <p:nvSpPr>
          <p:cNvPr id="12" name="正方形/長方形 11">
            <a:extLst>
              <a:ext uri="{FF2B5EF4-FFF2-40B4-BE49-F238E27FC236}">
                <a16:creationId xmlns:a16="http://schemas.microsoft.com/office/drawing/2014/main" id="{E2092A6C-2D1E-4113-A306-C54D1C64E4CF}"/>
              </a:ext>
            </a:extLst>
          </p:cNvPr>
          <p:cNvSpPr/>
          <p:nvPr/>
        </p:nvSpPr>
        <p:spPr>
          <a:xfrm>
            <a:off x="6599583" y="4437185"/>
            <a:ext cx="1283176" cy="119708"/>
          </a:xfrm>
          <a:prstGeom prst="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B29238C-A071-499C-A6A5-7A432CDAC06D}"/>
              </a:ext>
            </a:extLst>
          </p:cNvPr>
          <p:cNvSpPr/>
          <p:nvPr/>
        </p:nvSpPr>
        <p:spPr>
          <a:xfrm>
            <a:off x="9785942" y="1777461"/>
            <a:ext cx="430592" cy="630621"/>
          </a:xfrm>
          <a:prstGeom prst="rect">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D4913281-3E72-4A32-8591-B05F606DF632}"/>
              </a:ext>
            </a:extLst>
          </p:cNvPr>
          <p:cNvCxnSpPr>
            <a:cxnSpLocks/>
          </p:cNvCxnSpPr>
          <p:nvPr/>
        </p:nvCxnSpPr>
        <p:spPr>
          <a:xfrm>
            <a:off x="7969411" y="4559323"/>
            <a:ext cx="1953711"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2C369D4-2C78-4331-A614-962C783871A5}"/>
              </a:ext>
            </a:extLst>
          </p:cNvPr>
          <p:cNvCxnSpPr>
            <a:cxnSpLocks/>
          </p:cNvCxnSpPr>
          <p:nvPr/>
        </p:nvCxnSpPr>
        <p:spPr>
          <a:xfrm flipV="1">
            <a:off x="9897244" y="2527881"/>
            <a:ext cx="11723" cy="2008285"/>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56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9F45F-AF61-439C-AD98-3A347708762B}"/>
              </a:ext>
            </a:extLst>
          </p:cNvPr>
          <p:cNvSpPr>
            <a:spLocks noGrp="1"/>
          </p:cNvSpPr>
          <p:nvPr>
            <p:ph type="title"/>
          </p:nvPr>
        </p:nvSpPr>
        <p:spPr/>
        <p:txBody>
          <a:bodyPr/>
          <a:lstStyle/>
          <a:p>
            <a:r>
              <a:rPr kumimoji="1" lang="ja-JP" altLang="en-US" dirty="0"/>
              <a:t>コンピュータの構成</a:t>
            </a:r>
          </a:p>
        </p:txBody>
      </p:sp>
      <p:pic>
        <p:nvPicPr>
          <p:cNvPr id="4" name="図 3" descr="ダイアグラム&#10;&#10;自動的に生成された説明">
            <a:extLst>
              <a:ext uri="{FF2B5EF4-FFF2-40B4-BE49-F238E27FC236}">
                <a16:creationId xmlns:a16="http://schemas.microsoft.com/office/drawing/2014/main" id="{826475A4-7D0F-4061-932A-3A0284E4A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86" y="1483681"/>
            <a:ext cx="10307496" cy="4787814"/>
          </a:xfrm>
          <a:prstGeom prst="rect">
            <a:avLst/>
          </a:prstGeom>
        </p:spPr>
      </p:pic>
    </p:spTree>
    <p:extLst>
      <p:ext uri="{BB962C8B-B14F-4D97-AF65-F5344CB8AC3E}">
        <p14:creationId xmlns:p14="http://schemas.microsoft.com/office/powerpoint/2010/main" val="141456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D93C2-DDD1-4BD8-B8E3-DA03005E58E7}"/>
              </a:ext>
            </a:extLst>
          </p:cNvPr>
          <p:cNvSpPr>
            <a:spLocks noGrp="1"/>
          </p:cNvSpPr>
          <p:nvPr>
            <p:ph type="title"/>
          </p:nvPr>
        </p:nvSpPr>
        <p:spPr/>
        <p:txBody>
          <a:bodyPr/>
          <a:lstStyle/>
          <a:p>
            <a:r>
              <a:rPr lang="ja-JP" altLang="en-US" dirty="0"/>
              <a:t>ハードウェアとソフトウェア</a:t>
            </a:r>
            <a:endParaRPr kumimoji="1" lang="ja-JP" altLang="en-US" dirty="0"/>
          </a:p>
        </p:txBody>
      </p:sp>
      <p:sp>
        <p:nvSpPr>
          <p:cNvPr id="3" name="コンテンツ プレースホルダー 2">
            <a:extLst>
              <a:ext uri="{FF2B5EF4-FFF2-40B4-BE49-F238E27FC236}">
                <a16:creationId xmlns:a16="http://schemas.microsoft.com/office/drawing/2014/main" id="{F61BB51F-8579-43D1-A7F4-657FA5568BBE}"/>
              </a:ext>
            </a:extLst>
          </p:cNvPr>
          <p:cNvSpPr>
            <a:spLocks noGrp="1"/>
          </p:cNvSpPr>
          <p:nvPr>
            <p:ph idx="1"/>
          </p:nvPr>
        </p:nvSpPr>
        <p:spPr/>
        <p:txBody>
          <a:bodyPr>
            <a:normAutofit lnSpcReduction="10000"/>
          </a:bodyPr>
          <a:lstStyle/>
          <a:p>
            <a:r>
              <a:rPr kumimoji="1" lang="ja-JP" altLang="en-US" dirty="0"/>
              <a:t>ハードウェア</a:t>
            </a:r>
            <a:endParaRPr kumimoji="1" lang="en-US" altLang="ja-JP" dirty="0"/>
          </a:p>
          <a:p>
            <a:pPr lvl="1"/>
            <a:r>
              <a:rPr lang="ja-JP" altLang="en-US" dirty="0"/>
              <a:t>形のあるもの（装置）</a:t>
            </a:r>
            <a:endParaRPr lang="en-US" altLang="ja-JP" dirty="0"/>
          </a:p>
          <a:p>
            <a:pPr lvl="2"/>
            <a:r>
              <a:rPr lang="ja-JP" altLang="ja-JP" sz="1800" dirty="0">
                <a:solidFill>
                  <a:srgbClr val="000000"/>
                </a:solidFill>
                <a:latin typeface="+mn-ea"/>
              </a:rPr>
              <a:t>パソコン本体やキーボード、ディスプレイ、プリンタ、補助記憶装置など、コンピュータを構成する装置や機器</a:t>
            </a:r>
            <a:endParaRPr lang="en-US" altLang="ja-JP" sz="1800" dirty="0">
              <a:solidFill>
                <a:srgbClr val="000000"/>
              </a:solidFill>
              <a:latin typeface="+mn-ea"/>
            </a:endParaRPr>
          </a:p>
          <a:p>
            <a:pPr marL="457200" lvl="1" indent="0">
              <a:buNone/>
            </a:pPr>
            <a:r>
              <a:rPr lang="ja-JP" altLang="en-US" dirty="0"/>
              <a:t>　　</a:t>
            </a:r>
            <a:endParaRPr lang="en-US" altLang="ja-JP" dirty="0"/>
          </a:p>
          <a:p>
            <a:pPr lvl="1"/>
            <a:endParaRPr lang="en-US" altLang="ja-JP" dirty="0"/>
          </a:p>
          <a:p>
            <a:pPr marL="457200" lvl="1" indent="0">
              <a:buNone/>
            </a:pPr>
            <a:r>
              <a:rPr kumimoji="1" lang="ja-JP" altLang="en-US" dirty="0"/>
              <a:t>　</a:t>
            </a:r>
            <a:endParaRPr kumimoji="1" lang="en-US" altLang="ja-JP" dirty="0"/>
          </a:p>
          <a:p>
            <a:r>
              <a:rPr lang="ja-JP" altLang="en-US" dirty="0"/>
              <a:t>ソフトウェア</a:t>
            </a:r>
            <a:endParaRPr lang="en-US" altLang="ja-JP" dirty="0"/>
          </a:p>
          <a:p>
            <a:pPr lvl="1"/>
            <a:r>
              <a:rPr lang="ja-JP" altLang="en-US" dirty="0"/>
              <a:t>形のないもの</a:t>
            </a:r>
            <a:endParaRPr lang="en-US" altLang="ja-JP" dirty="0"/>
          </a:p>
          <a:p>
            <a:pPr lvl="2"/>
            <a:r>
              <a:rPr lang="ja-JP" altLang="en-US" dirty="0"/>
              <a:t>ハードウェアを制御するプログラム</a:t>
            </a:r>
            <a:endParaRPr lang="en-US" altLang="ja-JP" dirty="0"/>
          </a:p>
          <a:p>
            <a:pPr lvl="2"/>
            <a:r>
              <a:rPr lang="ja-JP" altLang="en-US" dirty="0"/>
              <a:t>記憶装置に記憶された「１」と「０」の信号</a:t>
            </a:r>
            <a:endParaRPr lang="en-US" altLang="ja-JP" dirty="0"/>
          </a:p>
          <a:p>
            <a:pPr lvl="2"/>
            <a:r>
              <a:rPr lang="en-US" altLang="ja-JP" dirty="0"/>
              <a:t>OS</a:t>
            </a:r>
            <a:r>
              <a:rPr lang="ja-JP" altLang="en-US" dirty="0"/>
              <a:t>（オペレーティングシステム）</a:t>
            </a:r>
            <a:endParaRPr lang="en-US" altLang="ja-JP" dirty="0"/>
          </a:p>
        </p:txBody>
      </p:sp>
      <p:pic>
        <p:nvPicPr>
          <p:cNvPr id="11" name="図 10" descr="デスクトップコンピューターの画面&#10;&#10;自動的に生成された説明">
            <a:extLst>
              <a:ext uri="{FF2B5EF4-FFF2-40B4-BE49-F238E27FC236}">
                <a16:creationId xmlns:a16="http://schemas.microsoft.com/office/drawing/2014/main" id="{3105E9F0-EAD6-4573-A383-2B24C663E9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89258" y="2985961"/>
            <a:ext cx="1369467" cy="1002393"/>
          </a:xfrm>
          <a:prstGeom prst="rect">
            <a:avLst/>
          </a:prstGeom>
        </p:spPr>
      </p:pic>
      <p:pic>
        <p:nvPicPr>
          <p:cNvPr id="12" name="図 11">
            <a:extLst>
              <a:ext uri="{FF2B5EF4-FFF2-40B4-BE49-F238E27FC236}">
                <a16:creationId xmlns:a16="http://schemas.microsoft.com/office/drawing/2014/main" id="{E726C98E-5B67-48FC-9D55-4878B48693B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343" b="93007" l="1205" r="93976">
                        <a14:foregroundMark x1="34940" y1="7343" x2="34940" y2="7343"/>
                        <a14:foregroundMark x1="7530" y1="48601" x2="7530" y2="48601"/>
                        <a14:foregroundMark x1="1807" y1="52448" x2="1807" y2="52448"/>
                        <a14:foregroundMark x1="91566" y1="39860" x2="91566" y2="39860"/>
                        <a14:foregroundMark x1="70783" y1="90210" x2="70783" y2="90210"/>
                        <a14:foregroundMark x1="70783" y1="93007" x2="70783" y2="93007"/>
                        <a14:foregroundMark x1="93976" y1="39860" x2="93976" y2="39860"/>
                      </a14:backgroundRemoval>
                    </a14:imgEffect>
                  </a14:imgLayer>
                </a14:imgProps>
              </a:ext>
              <a:ext uri="{28A0092B-C50C-407E-A947-70E740481C1C}">
                <a14:useLocalDpi xmlns:a14="http://schemas.microsoft.com/office/drawing/2010/main" val="0"/>
              </a:ext>
            </a:extLst>
          </a:blip>
          <a:stretch>
            <a:fillRect/>
          </a:stretch>
        </p:blipFill>
        <p:spPr>
          <a:xfrm>
            <a:off x="4935595" y="3355011"/>
            <a:ext cx="750230" cy="646283"/>
          </a:xfrm>
          <a:prstGeom prst="rect">
            <a:avLst/>
          </a:prstGeom>
        </p:spPr>
      </p:pic>
      <p:pic>
        <p:nvPicPr>
          <p:cNvPr id="13" name="図 12">
            <a:extLst>
              <a:ext uri="{FF2B5EF4-FFF2-40B4-BE49-F238E27FC236}">
                <a16:creationId xmlns:a16="http://schemas.microsoft.com/office/drawing/2014/main" id="{CAC54750-D8F7-4ED0-A487-02F90B3A7A7D}"/>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2874" b="90805" l="3114" r="96194">
                        <a14:foregroundMark x1="4844" y1="67816" x2="4844" y2="67816"/>
                        <a14:foregroundMark x1="12803" y1="91954" x2="12803" y2="91954"/>
                        <a14:foregroundMark x1="91349" y1="29885" x2="91349" y2="29885"/>
                        <a14:foregroundMark x1="94118" y1="25862" x2="94118" y2="25862"/>
                        <a14:foregroundMark x1="86851" y1="3448" x2="86851" y2="3448"/>
                        <a14:foregroundMark x1="3114" y1="66092" x2="3114" y2="66092"/>
                        <a14:foregroundMark x1="96194" y1="30460" x2="96194" y2="30460"/>
                      </a14:backgroundRemoval>
                    </a14:imgEffect>
                  </a14:imgLayer>
                </a14:imgProps>
              </a:ext>
              <a:ext uri="{28A0092B-C50C-407E-A947-70E740481C1C}">
                <a14:useLocalDpi xmlns:a14="http://schemas.microsoft.com/office/drawing/2010/main" val="0"/>
              </a:ext>
            </a:extLst>
          </a:blip>
          <a:stretch>
            <a:fillRect/>
          </a:stretch>
        </p:blipFill>
        <p:spPr>
          <a:xfrm rot="893009">
            <a:off x="3662248" y="3484788"/>
            <a:ext cx="1096760" cy="660333"/>
          </a:xfrm>
          <a:prstGeom prst="rect">
            <a:avLst/>
          </a:prstGeom>
        </p:spPr>
      </p:pic>
      <p:pic>
        <p:nvPicPr>
          <p:cNvPr id="15" name="図 14">
            <a:extLst>
              <a:ext uri="{FF2B5EF4-FFF2-40B4-BE49-F238E27FC236}">
                <a16:creationId xmlns:a16="http://schemas.microsoft.com/office/drawing/2014/main" id="{7AB8B91C-93E0-4E58-9CE0-C41EBF5B1E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22674">
            <a:off x="5952942" y="3032441"/>
            <a:ext cx="1002906" cy="1071576"/>
          </a:xfrm>
          <a:prstGeom prst="rect">
            <a:avLst/>
          </a:prstGeom>
        </p:spPr>
      </p:pic>
      <p:pic>
        <p:nvPicPr>
          <p:cNvPr id="16" name="図 15">
            <a:extLst>
              <a:ext uri="{FF2B5EF4-FFF2-40B4-BE49-F238E27FC236}">
                <a16:creationId xmlns:a16="http://schemas.microsoft.com/office/drawing/2014/main" id="{744FA726-D693-4EC6-B262-CD7A34B0BA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4967" y="2892249"/>
            <a:ext cx="1325564" cy="1325564"/>
          </a:xfrm>
          <a:prstGeom prst="rect">
            <a:avLst/>
          </a:prstGeom>
        </p:spPr>
      </p:pic>
    </p:spTree>
    <p:extLst>
      <p:ext uri="{BB962C8B-B14F-4D97-AF65-F5344CB8AC3E}">
        <p14:creationId xmlns:p14="http://schemas.microsoft.com/office/powerpoint/2010/main" val="86209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8DE47A-429F-48A7-AF97-C8FF4FF8A3FD}"/>
              </a:ext>
            </a:extLst>
          </p:cNvPr>
          <p:cNvSpPr>
            <a:spLocks noGrp="1"/>
          </p:cNvSpPr>
          <p:nvPr>
            <p:ph type="title"/>
          </p:nvPr>
        </p:nvSpPr>
        <p:spPr/>
        <p:txBody>
          <a:bodyPr/>
          <a:lstStyle/>
          <a:p>
            <a:r>
              <a:rPr kumimoji="1" lang="en-US" altLang="ja-JP" dirty="0"/>
              <a:t>CPU</a:t>
            </a:r>
            <a:endParaRPr kumimoji="1" lang="ja-JP" altLang="en-US" dirty="0"/>
          </a:p>
        </p:txBody>
      </p:sp>
      <p:sp>
        <p:nvSpPr>
          <p:cNvPr id="6" name="テキスト ボックス 5">
            <a:extLst>
              <a:ext uri="{FF2B5EF4-FFF2-40B4-BE49-F238E27FC236}">
                <a16:creationId xmlns:a16="http://schemas.microsoft.com/office/drawing/2014/main" id="{9E2581D6-CBA9-4EDE-A188-8158F96677D5}"/>
              </a:ext>
            </a:extLst>
          </p:cNvPr>
          <p:cNvSpPr txBox="1"/>
          <p:nvPr/>
        </p:nvSpPr>
        <p:spPr>
          <a:xfrm>
            <a:off x="838199" y="1711498"/>
            <a:ext cx="10356273" cy="4524315"/>
          </a:xfrm>
          <a:prstGeom prst="rect">
            <a:avLst/>
          </a:prstGeom>
          <a:noFill/>
        </p:spPr>
        <p:txBody>
          <a:bodyPr wrap="square" rtlCol="0">
            <a:spAutoFit/>
          </a:bodyPr>
          <a:lstStyle/>
          <a:p>
            <a:r>
              <a:rPr lang="en-US" altLang="ja-JP" b="1" i="0" dirty="0">
                <a:solidFill>
                  <a:srgbClr val="000000"/>
                </a:solidFill>
                <a:effectLst/>
                <a:latin typeface="+mj-ea"/>
                <a:ea typeface="+mj-ea"/>
              </a:rPr>
              <a:t>CPU</a:t>
            </a:r>
            <a:r>
              <a:rPr lang="ja-JP" altLang="en-US" b="1" dirty="0">
                <a:latin typeface="+mj-ea"/>
                <a:ea typeface="+mj-ea"/>
              </a:rPr>
              <a:t>（</a:t>
            </a:r>
            <a:r>
              <a:rPr lang="en-US" altLang="ja-JP" b="1" dirty="0">
                <a:latin typeface="+mj-ea"/>
                <a:ea typeface="+mj-ea"/>
              </a:rPr>
              <a:t>Central Processing Unit</a:t>
            </a:r>
            <a:r>
              <a:rPr lang="ja-JP" altLang="en-US" b="1" dirty="0">
                <a:latin typeface="+mj-ea"/>
                <a:ea typeface="+mj-ea"/>
              </a:rPr>
              <a:t>：中央処理装置）</a:t>
            </a:r>
            <a:endParaRPr lang="en-US" altLang="ja-JP" b="1" dirty="0">
              <a:latin typeface="+mj-ea"/>
              <a:ea typeface="+mj-ea"/>
            </a:endParaRPr>
          </a:p>
          <a:p>
            <a:endParaRPr lang="en-US" altLang="ja-JP" b="1" dirty="0">
              <a:solidFill>
                <a:srgbClr val="000000"/>
              </a:solidFill>
              <a:latin typeface="+mj-ea"/>
              <a:ea typeface="+mj-ea"/>
            </a:endParaRPr>
          </a:p>
          <a:p>
            <a:r>
              <a:rPr lang="ja-JP" altLang="en-US" b="1" i="0" dirty="0">
                <a:solidFill>
                  <a:srgbClr val="000000"/>
                </a:solidFill>
                <a:effectLst/>
                <a:latin typeface="+mj-ea"/>
                <a:ea typeface="+mj-ea"/>
              </a:rPr>
              <a:t>クロック周波数</a:t>
            </a:r>
            <a:endParaRPr lang="en-US" altLang="ja-JP" b="1" i="0" dirty="0">
              <a:solidFill>
                <a:srgbClr val="000000"/>
              </a:solidFill>
              <a:effectLst/>
              <a:latin typeface="+mj-ea"/>
              <a:ea typeface="+mj-ea"/>
            </a:endParaRPr>
          </a:p>
          <a:p>
            <a:r>
              <a:rPr lang="ja-JP" altLang="en-US" i="0" dirty="0">
                <a:solidFill>
                  <a:srgbClr val="000000"/>
                </a:solidFill>
                <a:effectLst/>
                <a:latin typeface="+mj-ea"/>
                <a:ea typeface="+mj-ea"/>
              </a:rPr>
              <a:t>　　内部クロック</a:t>
            </a:r>
            <a:r>
              <a:rPr lang="en-US" altLang="ja-JP" i="0" dirty="0">
                <a:solidFill>
                  <a:srgbClr val="000000"/>
                </a:solidFill>
                <a:effectLst/>
                <a:latin typeface="+mj-ea"/>
                <a:ea typeface="+mj-ea"/>
              </a:rPr>
              <a:t>	</a:t>
            </a:r>
            <a:r>
              <a:rPr lang="ja-JP" altLang="en-US" i="0" dirty="0">
                <a:solidFill>
                  <a:srgbClr val="000000"/>
                </a:solidFill>
                <a:effectLst/>
                <a:latin typeface="+mj-ea"/>
                <a:ea typeface="+mj-ea"/>
              </a:rPr>
              <a:t>：</a:t>
            </a:r>
            <a:r>
              <a:rPr lang="en-US" altLang="ja-JP" i="0" dirty="0">
                <a:solidFill>
                  <a:srgbClr val="000000"/>
                </a:solidFill>
                <a:effectLst/>
                <a:latin typeface="+mj-ea"/>
                <a:ea typeface="+mj-ea"/>
              </a:rPr>
              <a:t>CPU</a:t>
            </a:r>
            <a:r>
              <a:rPr lang="ja-JP" altLang="en-US" i="0" dirty="0">
                <a:solidFill>
                  <a:srgbClr val="000000"/>
                </a:solidFill>
                <a:effectLst/>
                <a:latin typeface="+mj-ea"/>
                <a:ea typeface="+mj-ea"/>
              </a:rPr>
              <a:t>内部のクロック周波数</a:t>
            </a:r>
            <a:endParaRPr lang="en-US" altLang="ja-JP" i="0" dirty="0">
              <a:solidFill>
                <a:srgbClr val="000000"/>
              </a:solidFill>
              <a:effectLst/>
              <a:latin typeface="+mj-ea"/>
              <a:ea typeface="+mj-ea"/>
            </a:endParaRPr>
          </a:p>
          <a:p>
            <a:r>
              <a:rPr lang="ja-JP" altLang="en-US" dirty="0">
                <a:solidFill>
                  <a:srgbClr val="000000"/>
                </a:solidFill>
                <a:latin typeface="+mj-ea"/>
                <a:ea typeface="+mj-ea"/>
              </a:rPr>
              <a:t>　　外部クロック</a:t>
            </a:r>
            <a:r>
              <a:rPr lang="en-US" altLang="ja-JP" dirty="0">
                <a:solidFill>
                  <a:srgbClr val="000000"/>
                </a:solidFill>
                <a:latin typeface="+mj-ea"/>
                <a:ea typeface="+mj-ea"/>
              </a:rPr>
              <a:t>	</a:t>
            </a:r>
            <a:r>
              <a:rPr lang="ja-JP" altLang="en-US" dirty="0">
                <a:solidFill>
                  <a:srgbClr val="000000"/>
                </a:solidFill>
                <a:latin typeface="+mj-ea"/>
                <a:ea typeface="+mj-ea"/>
              </a:rPr>
              <a:t>：</a:t>
            </a:r>
            <a:r>
              <a:rPr lang="en-US" altLang="ja-JP" dirty="0">
                <a:solidFill>
                  <a:srgbClr val="000000"/>
                </a:solidFill>
                <a:latin typeface="+mj-ea"/>
                <a:ea typeface="+mj-ea"/>
              </a:rPr>
              <a:t>CPU</a:t>
            </a:r>
            <a:r>
              <a:rPr lang="ja-JP" altLang="en-US" dirty="0">
                <a:solidFill>
                  <a:srgbClr val="000000"/>
                </a:solidFill>
                <a:latin typeface="+mj-ea"/>
                <a:ea typeface="+mj-ea"/>
              </a:rPr>
              <a:t>と主記憶などの周辺回路を結ぶ伝送路のクロック周波数</a:t>
            </a:r>
            <a:endParaRPr lang="en-US" altLang="ja-JP" dirty="0">
              <a:solidFill>
                <a:srgbClr val="000000"/>
              </a:solidFill>
              <a:latin typeface="+mj-ea"/>
              <a:ea typeface="+mj-ea"/>
            </a:endParaRPr>
          </a:p>
          <a:p>
            <a:r>
              <a:rPr lang="ja-JP" altLang="en-US" i="0" dirty="0">
                <a:solidFill>
                  <a:srgbClr val="000000"/>
                </a:solidFill>
                <a:effectLst/>
                <a:latin typeface="+mj-ea"/>
                <a:ea typeface="+mj-ea"/>
              </a:rPr>
              <a:t>　（システムクロック）</a:t>
            </a:r>
            <a:endParaRPr lang="en-US" altLang="ja-JP" i="0" dirty="0">
              <a:solidFill>
                <a:srgbClr val="000000"/>
              </a:solidFill>
              <a:effectLst/>
              <a:latin typeface="+mj-ea"/>
              <a:ea typeface="+mj-ea"/>
            </a:endParaRPr>
          </a:p>
          <a:p>
            <a:endParaRPr lang="en-US" altLang="ja-JP" dirty="0">
              <a:solidFill>
                <a:srgbClr val="000000"/>
              </a:solidFill>
              <a:latin typeface="+mj-ea"/>
              <a:ea typeface="+mj-ea"/>
            </a:endParaRPr>
          </a:p>
          <a:p>
            <a:endParaRPr lang="en-US" altLang="ja-JP" dirty="0">
              <a:solidFill>
                <a:srgbClr val="000000"/>
              </a:solidFill>
              <a:latin typeface="+mj-ea"/>
              <a:ea typeface="+mj-ea"/>
            </a:endParaRPr>
          </a:p>
          <a:p>
            <a:r>
              <a:rPr lang="ja-JP" altLang="en-US" b="1" i="0" dirty="0">
                <a:solidFill>
                  <a:srgbClr val="000000"/>
                </a:solidFill>
                <a:effectLst/>
                <a:latin typeface="+mj-ea"/>
                <a:ea typeface="+mj-ea"/>
              </a:rPr>
              <a:t>バス</a:t>
            </a:r>
            <a:r>
              <a:rPr lang="ja-JP" altLang="en-US" i="0" dirty="0">
                <a:solidFill>
                  <a:srgbClr val="000000"/>
                </a:solidFill>
                <a:effectLst/>
                <a:latin typeface="+mj-ea"/>
                <a:ea typeface="+mj-ea"/>
              </a:rPr>
              <a:t>（</a:t>
            </a:r>
            <a:r>
              <a:rPr lang="en-US" altLang="ja-JP" i="0" dirty="0">
                <a:solidFill>
                  <a:srgbClr val="000000"/>
                </a:solidFill>
                <a:effectLst/>
                <a:latin typeface="+mj-ea"/>
                <a:ea typeface="+mj-ea"/>
              </a:rPr>
              <a:t>bus</a:t>
            </a:r>
            <a:r>
              <a:rPr lang="ja-JP" altLang="en-US" i="0" dirty="0">
                <a:solidFill>
                  <a:srgbClr val="000000"/>
                </a:solidFill>
                <a:effectLst/>
                <a:latin typeface="+mj-ea"/>
                <a:ea typeface="+mj-ea"/>
              </a:rPr>
              <a:t>）</a:t>
            </a:r>
            <a:r>
              <a:rPr lang="en-US" altLang="ja-JP" i="0" dirty="0">
                <a:solidFill>
                  <a:srgbClr val="000000"/>
                </a:solidFill>
                <a:effectLst/>
                <a:latin typeface="+mj-ea"/>
                <a:ea typeface="+mj-ea"/>
              </a:rPr>
              <a:t>	</a:t>
            </a:r>
            <a:r>
              <a:rPr lang="ja-JP" altLang="en-US" i="0" dirty="0">
                <a:solidFill>
                  <a:srgbClr val="000000"/>
                </a:solidFill>
                <a:effectLst/>
                <a:latin typeface="+mj-ea"/>
                <a:ea typeface="+mj-ea"/>
              </a:rPr>
              <a:t>データの送受信をするための伝送路</a:t>
            </a:r>
            <a:endParaRPr lang="en-US" altLang="ja-JP" i="0" dirty="0">
              <a:solidFill>
                <a:srgbClr val="000000"/>
              </a:solidFill>
              <a:effectLst/>
              <a:latin typeface="+mj-ea"/>
              <a:ea typeface="+mj-ea"/>
            </a:endParaRPr>
          </a:p>
          <a:p>
            <a:endParaRPr lang="en-US" altLang="ja-JP" dirty="0">
              <a:solidFill>
                <a:srgbClr val="000000"/>
              </a:solidFill>
              <a:latin typeface="+mj-ea"/>
              <a:ea typeface="+mj-ea"/>
            </a:endParaRPr>
          </a:p>
          <a:p>
            <a:r>
              <a:rPr lang="ja-JP" altLang="en-US" i="0" dirty="0">
                <a:solidFill>
                  <a:srgbClr val="000000"/>
                </a:solidFill>
                <a:effectLst/>
                <a:latin typeface="+mj-ea"/>
                <a:ea typeface="+mj-ea"/>
              </a:rPr>
              <a:t>バス幅</a:t>
            </a:r>
            <a:r>
              <a:rPr lang="en-US" altLang="ja-JP" i="0" dirty="0">
                <a:solidFill>
                  <a:srgbClr val="000000"/>
                </a:solidFill>
                <a:effectLst/>
                <a:latin typeface="+mj-ea"/>
                <a:ea typeface="+mj-ea"/>
              </a:rPr>
              <a:t>		</a:t>
            </a:r>
            <a:r>
              <a:rPr lang="ja-JP" altLang="en-US" i="0" dirty="0">
                <a:solidFill>
                  <a:srgbClr val="000000"/>
                </a:solidFill>
                <a:effectLst/>
                <a:latin typeface="+mj-ea"/>
                <a:ea typeface="+mj-ea"/>
              </a:rPr>
              <a:t>バスの回路が一回の動作で運べるビット数（データ量）</a:t>
            </a:r>
            <a:endParaRPr lang="en-US" altLang="ja-JP" i="0" dirty="0">
              <a:solidFill>
                <a:srgbClr val="000000"/>
              </a:solidFill>
              <a:effectLst/>
              <a:latin typeface="+mj-ea"/>
              <a:ea typeface="+mj-ea"/>
            </a:endParaRPr>
          </a:p>
          <a:p>
            <a:r>
              <a:rPr lang="en-US" altLang="ja-JP" dirty="0">
                <a:solidFill>
                  <a:srgbClr val="000000"/>
                </a:solidFill>
                <a:latin typeface="+mj-ea"/>
                <a:ea typeface="+mj-ea"/>
              </a:rPr>
              <a:t>		32</a:t>
            </a:r>
            <a:r>
              <a:rPr lang="ja-JP" altLang="en-US" dirty="0">
                <a:solidFill>
                  <a:srgbClr val="000000"/>
                </a:solidFill>
                <a:latin typeface="+mj-ea"/>
                <a:ea typeface="+mj-ea"/>
              </a:rPr>
              <a:t>ビット</a:t>
            </a:r>
            <a:r>
              <a:rPr lang="en-US" altLang="ja-JP" dirty="0">
                <a:solidFill>
                  <a:srgbClr val="000000"/>
                </a:solidFill>
                <a:latin typeface="+mj-ea"/>
                <a:ea typeface="+mj-ea"/>
              </a:rPr>
              <a:t>CPU32</a:t>
            </a:r>
            <a:r>
              <a:rPr lang="ja-JP" altLang="en-US" dirty="0">
                <a:solidFill>
                  <a:srgbClr val="000000"/>
                </a:solidFill>
                <a:latin typeface="+mj-ea"/>
                <a:ea typeface="+mj-ea"/>
              </a:rPr>
              <a:t>ビットバス、</a:t>
            </a:r>
            <a:r>
              <a:rPr lang="en-US" altLang="ja-JP" dirty="0">
                <a:solidFill>
                  <a:srgbClr val="000000"/>
                </a:solidFill>
                <a:latin typeface="+mj-ea"/>
                <a:ea typeface="+mj-ea"/>
              </a:rPr>
              <a:t>64</a:t>
            </a:r>
            <a:r>
              <a:rPr lang="ja-JP" altLang="en-US" dirty="0">
                <a:solidFill>
                  <a:srgbClr val="000000"/>
                </a:solidFill>
                <a:latin typeface="+mj-ea"/>
                <a:ea typeface="+mj-ea"/>
              </a:rPr>
              <a:t>ビット</a:t>
            </a:r>
            <a:r>
              <a:rPr lang="en-US" altLang="ja-JP" dirty="0">
                <a:solidFill>
                  <a:srgbClr val="000000"/>
                </a:solidFill>
                <a:latin typeface="+mj-ea"/>
                <a:ea typeface="+mj-ea"/>
              </a:rPr>
              <a:t>CPU64</a:t>
            </a:r>
            <a:r>
              <a:rPr lang="ja-JP" altLang="en-US" dirty="0">
                <a:solidFill>
                  <a:srgbClr val="000000"/>
                </a:solidFill>
                <a:latin typeface="+mj-ea"/>
                <a:ea typeface="+mj-ea"/>
              </a:rPr>
              <a:t>ビットバス</a:t>
            </a:r>
            <a:endParaRPr lang="en-US" altLang="ja-JP" dirty="0">
              <a:solidFill>
                <a:srgbClr val="000000"/>
              </a:solidFill>
              <a:latin typeface="+mj-ea"/>
              <a:ea typeface="+mj-ea"/>
            </a:endParaRPr>
          </a:p>
          <a:p>
            <a:endParaRPr kumimoji="1" lang="en-US" altLang="ja-JP" dirty="0">
              <a:solidFill>
                <a:srgbClr val="000000"/>
              </a:solidFill>
              <a:latin typeface="+mj-ea"/>
              <a:ea typeface="+mj-ea"/>
            </a:endParaRPr>
          </a:p>
          <a:p>
            <a:r>
              <a:rPr lang="ja-JP" altLang="en-US" dirty="0">
                <a:solidFill>
                  <a:srgbClr val="000000"/>
                </a:solidFill>
                <a:latin typeface="+mj-ea"/>
                <a:ea typeface="+mj-ea"/>
              </a:rPr>
              <a:t>データバス幅</a:t>
            </a:r>
            <a:r>
              <a:rPr lang="en-US" altLang="ja-JP" dirty="0">
                <a:solidFill>
                  <a:srgbClr val="000000"/>
                </a:solidFill>
                <a:latin typeface="+mj-ea"/>
                <a:ea typeface="+mj-ea"/>
              </a:rPr>
              <a:t>	CPU</a:t>
            </a:r>
            <a:r>
              <a:rPr lang="ja-JP" altLang="en-US" dirty="0">
                <a:solidFill>
                  <a:srgbClr val="000000"/>
                </a:solidFill>
                <a:latin typeface="+mj-ea"/>
                <a:ea typeface="+mj-ea"/>
              </a:rPr>
              <a:t>とメインメモリ間のバス幅</a:t>
            </a:r>
            <a:endParaRPr lang="en-US" altLang="ja-JP" dirty="0">
              <a:solidFill>
                <a:srgbClr val="000000"/>
              </a:solidFill>
              <a:latin typeface="+mj-ea"/>
              <a:ea typeface="+mj-ea"/>
            </a:endParaRPr>
          </a:p>
          <a:p>
            <a:endParaRPr kumimoji="1" lang="en-US" altLang="ja-JP" dirty="0">
              <a:solidFill>
                <a:srgbClr val="000000"/>
              </a:solidFill>
              <a:latin typeface="+mj-ea"/>
              <a:ea typeface="+mj-ea"/>
            </a:endParaRPr>
          </a:p>
          <a:p>
            <a:r>
              <a:rPr lang="ja-JP" altLang="en-US" dirty="0">
                <a:solidFill>
                  <a:srgbClr val="000000"/>
                </a:solidFill>
                <a:latin typeface="+mj-ea"/>
                <a:ea typeface="+mj-ea"/>
              </a:rPr>
              <a:t>アドレスバス</a:t>
            </a:r>
            <a:r>
              <a:rPr lang="en-US" altLang="ja-JP" dirty="0">
                <a:solidFill>
                  <a:srgbClr val="000000"/>
                </a:solidFill>
                <a:latin typeface="+mj-ea"/>
                <a:ea typeface="+mj-ea"/>
              </a:rPr>
              <a:t>	</a:t>
            </a:r>
            <a:r>
              <a:rPr lang="ja-JP" altLang="en-US" b="0" i="0" dirty="0">
                <a:solidFill>
                  <a:srgbClr val="202020"/>
                </a:solidFill>
                <a:effectLst/>
                <a:latin typeface="+mj-ea"/>
                <a:ea typeface="+mj-ea"/>
              </a:rPr>
              <a:t>メインメモリのアドレス（番地）を指定するデータを運ぶバス</a:t>
            </a:r>
            <a:endParaRPr kumimoji="1" lang="ja-JP" altLang="en-US" dirty="0">
              <a:latin typeface="+mj-ea"/>
              <a:ea typeface="+mj-ea"/>
            </a:endParaRPr>
          </a:p>
        </p:txBody>
      </p:sp>
    </p:spTree>
    <p:extLst>
      <p:ext uri="{BB962C8B-B14F-4D97-AF65-F5344CB8AC3E}">
        <p14:creationId xmlns:p14="http://schemas.microsoft.com/office/powerpoint/2010/main" val="48368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55C2A6-BB42-40A7-8E26-F8B4A24591F3}"/>
              </a:ext>
            </a:extLst>
          </p:cNvPr>
          <p:cNvSpPr>
            <a:spLocks noGrp="1"/>
          </p:cNvSpPr>
          <p:nvPr>
            <p:ph type="title"/>
          </p:nvPr>
        </p:nvSpPr>
        <p:spPr/>
        <p:txBody>
          <a:bodyPr/>
          <a:lstStyle/>
          <a:p>
            <a:r>
              <a:rPr kumimoji="1" lang="en-US" altLang="ja-JP" dirty="0"/>
              <a:t>CPU</a:t>
            </a:r>
            <a:r>
              <a:rPr kumimoji="1" lang="ja-JP" altLang="en-US" dirty="0"/>
              <a:t>の動作原理</a:t>
            </a:r>
          </a:p>
        </p:txBody>
      </p:sp>
      <p:sp>
        <p:nvSpPr>
          <p:cNvPr id="3" name="コンテンツ プレースホルダー 2">
            <a:extLst>
              <a:ext uri="{FF2B5EF4-FFF2-40B4-BE49-F238E27FC236}">
                <a16:creationId xmlns:a16="http://schemas.microsoft.com/office/drawing/2014/main" id="{F3879A1D-079D-418F-877D-5D501179A2F2}"/>
              </a:ext>
            </a:extLst>
          </p:cNvPr>
          <p:cNvSpPr>
            <a:spLocks noGrp="1"/>
          </p:cNvSpPr>
          <p:nvPr>
            <p:ph idx="1"/>
          </p:nvPr>
        </p:nvSpPr>
        <p:spPr/>
        <p:txBody>
          <a:bodyPr/>
          <a:lstStyle/>
          <a:p>
            <a:pPr marL="0" indent="0">
              <a:buNone/>
            </a:pPr>
            <a:r>
              <a:rPr kumimoji="1" lang="ja-JP" altLang="en-US" sz="2400" dirty="0"/>
              <a:t>レジスタ：</a:t>
            </a:r>
            <a:r>
              <a:rPr kumimoji="1" lang="en-US" altLang="ja-JP" sz="2400" dirty="0"/>
              <a:t>CPU</a:t>
            </a:r>
            <a:r>
              <a:rPr kumimoji="1" lang="ja-JP" altLang="en-US" sz="2400" dirty="0"/>
              <a:t>に内蔵されている高速な記憶装置</a:t>
            </a:r>
            <a:endParaRPr kumimoji="1" lang="en-US" altLang="ja-JP" sz="2400" dirty="0"/>
          </a:p>
          <a:p>
            <a:pPr marL="0" indent="0">
              <a:buNone/>
            </a:pPr>
            <a:endParaRPr kumimoji="1" lang="ja-JP" altLang="en-US" dirty="0"/>
          </a:p>
        </p:txBody>
      </p:sp>
      <p:graphicFrame>
        <p:nvGraphicFramePr>
          <p:cNvPr id="4" name="表 4">
            <a:extLst>
              <a:ext uri="{FF2B5EF4-FFF2-40B4-BE49-F238E27FC236}">
                <a16:creationId xmlns:a16="http://schemas.microsoft.com/office/drawing/2014/main" id="{8C3B2C36-0F78-47BD-9137-BD3A57CAEF50}"/>
              </a:ext>
            </a:extLst>
          </p:cNvPr>
          <p:cNvGraphicFramePr>
            <a:graphicFrameLocks noGrp="1"/>
          </p:cNvGraphicFramePr>
          <p:nvPr>
            <p:extLst>
              <p:ext uri="{D42A27DB-BD31-4B8C-83A1-F6EECF244321}">
                <p14:modId xmlns:p14="http://schemas.microsoft.com/office/powerpoint/2010/main" val="3360824621"/>
              </p:ext>
            </p:extLst>
          </p:nvPr>
        </p:nvGraphicFramePr>
        <p:xfrm>
          <a:off x="1367764" y="2557093"/>
          <a:ext cx="9803443" cy="2304000"/>
        </p:xfrm>
        <a:graphic>
          <a:graphicData uri="http://schemas.openxmlformats.org/drawingml/2006/table">
            <a:tbl>
              <a:tblPr firstRow="1" bandRow="1">
                <a:tableStyleId>{8A107856-5554-42FB-B03E-39F5DBC370BA}</a:tableStyleId>
              </a:tblPr>
              <a:tblGrid>
                <a:gridCol w="2522750">
                  <a:extLst>
                    <a:ext uri="{9D8B030D-6E8A-4147-A177-3AD203B41FA5}">
                      <a16:colId xmlns:a16="http://schemas.microsoft.com/office/drawing/2014/main" val="110061957"/>
                    </a:ext>
                  </a:extLst>
                </a:gridCol>
                <a:gridCol w="7280693">
                  <a:extLst>
                    <a:ext uri="{9D8B030D-6E8A-4147-A177-3AD203B41FA5}">
                      <a16:colId xmlns:a16="http://schemas.microsoft.com/office/drawing/2014/main" val="1233281408"/>
                    </a:ext>
                  </a:extLst>
                </a:gridCol>
              </a:tblGrid>
              <a:tr h="384000">
                <a:tc>
                  <a:txBody>
                    <a:bodyPr/>
                    <a:lstStyle/>
                    <a:p>
                      <a:r>
                        <a:rPr kumimoji="1" lang="ja-JP" altLang="en-US" b="0" dirty="0"/>
                        <a:t>命令レジスタ</a:t>
                      </a:r>
                    </a:p>
                  </a:txBody>
                  <a:tcPr/>
                </a:tc>
                <a:tc>
                  <a:txBody>
                    <a:bodyPr/>
                    <a:lstStyle/>
                    <a:p>
                      <a:r>
                        <a:rPr kumimoji="1" lang="ja-JP" altLang="en-US" b="0" dirty="0"/>
                        <a:t>実行する命令を格納する</a:t>
                      </a:r>
                    </a:p>
                  </a:txBody>
                  <a:tcPr/>
                </a:tc>
                <a:extLst>
                  <a:ext uri="{0D108BD9-81ED-4DB2-BD59-A6C34878D82A}">
                    <a16:rowId xmlns:a16="http://schemas.microsoft.com/office/drawing/2014/main" val="35838529"/>
                  </a:ext>
                </a:extLst>
              </a:tr>
              <a:tr h="384000">
                <a:tc>
                  <a:txBody>
                    <a:bodyPr/>
                    <a:lstStyle/>
                    <a:p>
                      <a:r>
                        <a:rPr kumimoji="1" lang="ja-JP" altLang="en-US" dirty="0"/>
                        <a:t>命令アドレスレジスタ</a:t>
                      </a:r>
                    </a:p>
                  </a:txBody>
                  <a:tcPr/>
                </a:tc>
                <a:tc>
                  <a:txBody>
                    <a:bodyPr/>
                    <a:lstStyle/>
                    <a:p>
                      <a:r>
                        <a:rPr kumimoji="1" lang="ja-JP" altLang="en-US" dirty="0"/>
                        <a:t>次に実行する命令のアドレスを格納する</a:t>
                      </a:r>
                    </a:p>
                  </a:txBody>
                  <a:tcPr/>
                </a:tc>
                <a:extLst>
                  <a:ext uri="{0D108BD9-81ED-4DB2-BD59-A6C34878D82A}">
                    <a16:rowId xmlns:a16="http://schemas.microsoft.com/office/drawing/2014/main" val="1739709704"/>
                  </a:ext>
                </a:extLst>
              </a:tr>
              <a:tr h="384000">
                <a:tc>
                  <a:txBody>
                    <a:bodyPr/>
                    <a:lstStyle/>
                    <a:p>
                      <a:r>
                        <a:rPr kumimoji="1" lang="ja-JP" altLang="en-US" dirty="0"/>
                        <a:t>指標レジスタ</a:t>
                      </a:r>
                    </a:p>
                  </a:txBody>
                  <a:tcPr/>
                </a:tc>
                <a:tc>
                  <a:txBody>
                    <a:bodyPr/>
                    <a:lstStyle/>
                    <a:p>
                      <a:r>
                        <a:rPr kumimoji="1" lang="ja-JP" altLang="en-US" dirty="0"/>
                        <a:t>基準となるアドレスを格納する。指標アドレス方式で使用する</a:t>
                      </a:r>
                    </a:p>
                  </a:txBody>
                  <a:tcPr/>
                </a:tc>
                <a:extLst>
                  <a:ext uri="{0D108BD9-81ED-4DB2-BD59-A6C34878D82A}">
                    <a16:rowId xmlns:a16="http://schemas.microsoft.com/office/drawing/2014/main" val="2448301871"/>
                  </a:ext>
                </a:extLst>
              </a:tr>
              <a:tr h="384000">
                <a:tc>
                  <a:txBody>
                    <a:bodyPr/>
                    <a:lstStyle/>
                    <a:p>
                      <a:r>
                        <a:rPr kumimoji="1" lang="ja-JP" altLang="en-US" dirty="0"/>
                        <a:t>基底レジスタ</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基準となるアドレスを格納する。基底アドレス方式で使用する</a:t>
                      </a:r>
                    </a:p>
                  </a:txBody>
                  <a:tcPr/>
                </a:tc>
                <a:extLst>
                  <a:ext uri="{0D108BD9-81ED-4DB2-BD59-A6C34878D82A}">
                    <a16:rowId xmlns:a16="http://schemas.microsoft.com/office/drawing/2014/main" val="360759366"/>
                  </a:ext>
                </a:extLst>
              </a:tr>
              <a:tr h="384000">
                <a:tc>
                  <a:txBody>
                    <a:bodyPr/>
                    <a:lstStyle/>
                    <a:p>
                      <a:r>
                        <a:rPr kumimoji="1" lang="ja-JP" altLang="en-US" dirty="0"/>
                        <a:t>アキュムレータ</a:t>
                      </a:r>
                    </a:p>
                  </a:txBody>
                  <a:tcPr/>
                </a:tc>
                <a:tc>
                  <a:txBody>
                    <a:bodyPr/>
                    <a:lstStyle/>
                    <a:p>
                      <a:r>
                        <a:rPr kumimoji="1" lang="ja-JP" altLang="en-US" dirty="0"/>
                        <a:t>演算対象や演算結果を格納する</a:t>
                      </a:r>
                    </a:p>
                  </a:txBody>
                  <a:tcPr/>
                </a:tc>
                <a:extLst>
                  <a:ext uri="{0D108BD9-81ED-4DB2-BD59-A6C34878D82A}">
                    <a16:rowId xmlns:a16="http://schemas.microsoft.com/office/drawing/2014/main" val="4060206790"/>
                  </a:ext>
                </a:extLst>
              </a:tr>
              <a:tr h="384000">
                <a:tc>
                  <a:txBody>
                    <a:bodyPr/>
                    <a:lstStyle/>
                    <a:p>
                      <a:r>
                        <a:rPr kumimoji="1" lang="ja-JP" altLang="en-US" dirty="0"/>
                        <a:t>汎用レジスタ</a:t>
                      </a:r>
                    </a:p>
                  </a:txBody>
                  <a:tcPr/>
                </a:tc>
                <a:tc>
                  <a:txBody>
                    <a:bodyPr/>
                    <a:lstStyle/>
                    <a:p>
                      <a:r>
                        <a:rPr kumimoji="1" lang="ja-JP" altLang="en-US" dirty="0"/>
                        <a:t>演算対象や演算結果を格納する。そのほか各種の目的に使用する</a:t>
                      </a:r>
                    </a:p>
                  </a:txBody>
                  <a:tcPr/>
                </a:tc>
                <a:extLst>
                  <a:ext uri="{0D108BD9-81ED-4DB2-BD59-A6C34878D82A}">
                    <a16:rowId xmlns:a16="http://schemas.microsoft.com/office/drawing/2014/main" val="1018789828"/>
                  </a:ext>
                </a:extLst>
              </a:tr>
            </a:tbl>
          </a:graphicData>
        </a:graphic>
      </p:graphicFrame>
    </p:spTree>
    <p:extLst>
      <p:ext uri="{BB962C8B-B14F-4D97-AF65-F5344CB8AC3E}">
        <p14:creationId xmlns:p14="http://schemas.microsoft.com/office/powerpoint/2010/main" val="105406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グループ化 90">
            <a:extLst>
              <a:ext uri="{FF2B5EF4-FFF2-40B4-BE49-F238E27FC236}">
                <a16:creationId xmlns:a16="http://schemas.microsoft.com/office/drawing/2014/main" id="{A48CD85C-7976-4B99-B9DC-4B6DD1F09F26}"/>
              </a:ext>
            </a:extLst>
          </p:cNvPr>
          <p:cNvGrpSpPr/>
          <p:nvPr/>
        </p:nvGrpSpPr>
        <p:grpSpPr>
          <a:xfrm>
            <a:off x="1307726" y="1098769"/>
            <a:ext cx="9576547" cy="4961373"/>
            <a:chOff x="1210235" y="726816"/>
            <a:chExt cx="9704293" cy="5306432"/>
          </a:xfrm>
        </p:grpSpPr>
        <p:grpSp>
          <p:nvGrpSpPr>
            <p:cNvPr id="18" name="グループ化 17">
              <a:extLst>
                <a:ext uri="{FF2B5EF4-FFF2-40B4-BE49-F238E27FC236}">
                  <a16:creationId xmlns:a16="http://schemas.microsoft.com/office/drawing/2014/main" id="{C6B3F5FB-5524-4AEA-9BA9-069415A8919D}"/>
                </a:ext>
              </a:extLst>
            </p:cNvPr>
            <p:cNvGrpSpPr/>
            <p:nvPr/>
          </p:nvGrpSpPr>
          <p:grpSpPr>
            <a:xfrm>
              <a:off x="1210235" y="932329"/>
              <a:ext cx="9704293" cy="3792071"/>
              <a:chOff x="1210235" y="932329"/>
              <a:chExt cx="9704293" cy="3792071"/>
            </a:xfrm>
          </p:grpSpPr>
          <p:sp>
            <p:nvSpPr>
              <p:cNvPr id="2" name="正方形/長方形 1">
                <a:extLst>
                  <a:ext uri="{FF2B5EF4-FFF2-40B4-BE49-F238E27FC236}">
                    <a16:creationId xmlns:a16="http://schemas.microsoft.com/office/drawing/2014/main" id="{A6E00956-6AF9-4BCB-9936-34349D0A5F5A}"/>
                  </a:ext>
                </a:extLst>
              </p:cNvPr>
              <p:cNvSpPr/>
              <p:nvPr/>
            </p:nvSpPr>
            <p:spPr>
              <a:xfrm>
                <a:off x="1210235" y="932329"/>
                <a:ext cx="9663953" cy="3792071"/>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390DB3B-9714-4C51-870D-98BFC44308F1}"/>
                  </a:ext>
                </a:extLst>
              </p:cNvPr>
              <p:cNvSpPr txBox="1"/>
              <p:nvPr/>
            </p:nvSpPr>
            <p:spPr>
              <a:xfrm>
                <a:off x="10170457" y="4320989"/>
                <a:ext cx="744071" cy="369332"/>
              </a:xfrm>
              <a:prstGeom prst="rect">
                <a:avLst/>
              </a:prstGeom>
              <a:noFill/>
            </p:spPr>
            <p:txBody>
              <a:bodyPr wrap="square" rtlCol="0">
                <a:spAutoFit/>
              </a:bodyPr>
              <a:lstStyle/>
              <a:p>
                <a:r>
                  <a:rPr kumimoji="1" lang="en-US" altLang="ja-JP" dirty="0"/>
                  <a:t>CPU</a:t>
                </a:r>
                <a:endParaRPr kumimoji="1" lang="ja-JP" altLang="en-US" dirty="0"/>
              </a:p>
            </p:txBody>
          </p:sp>
        </p:grpSp>
        <p:grpSp>
          <p:nvGrpSpPr>
            <p:cNvPr id="16" name="グループ化 15">
              <a:extLst>
                <a:ext uri="{FF2B5EF4-FFF2-40B4-BE49-F238E27FC236}">
                  <a16:creationId xmlns:a16="http://schemas.microsoft.com/office/drawing/2014/main" id="{25EE5F81-53CE-45F1-B892-3DDC24D3AFE9}"/>
                </a:ext>
              </a:extLst>
            </p:cNvPr>
            <p:cNvGrpSpPr/>
            <p:nvPr/>
          </p:nvGrpSpPr>
          <p:grpSpPr>
            <a:xfrm>
              <a:off x="1665193" y="1318010"/>
              <a:ext cx="7109012" cy="3155576"/>
              <a:chOff x="1665193" y="1318010"/>
              <a:chExt cx="7109012" cy="3155576"/>
            </a:xfrm>
          </p:grpSpPr>
          <p:sp>
            <p:nvSpPr>
              <p:cNvPr id="4" name="正方形/長方形 3">
                <a:extLst>
                  <a:ext uri="{FF2B5EF4-FFF2-40B4-BE49-F238E27FC236}">
                    <a16:creationId xmlns:a16="http://schemas.microsoft.com/office/drawing/2014/main" id="{5B9EFEF8-C403-4169-A6EA-E29DABA6BF8F}"/>
                  </a:ext>
                </a:extLst>
              </p:cNvPr>
              <p:cNvSpPr/>
              <p:nvPr/>
            </p:nvSpPr>
            <p:spPr>
              <a:xfrm>
                <a:off x="1665193" y="1318010"/>
                <a:ext cx="7109012" cy="3155576"/>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0E5443F4-4E16-4779-AB16-5438B40BA90D}"/>
                  </a:ext>
                </a:extLst>
              </p:cNvPr>
              <p:cNvSpPr txBox="1"/>
              <p:nvPr/>
            </p:nvSpPr>
            <p:spPr>
              <a:xfrm>
                <a:off x="7449670" y="1425388"/>
                <a:ext cx="1174377" cy="369332"/>
              </a:xfrm>
              <a:prstGeom prst="rect">
                <a:avLst/>
              </a:prstGeom>
              <a:noFill/>
            </p:spPr>
            <p:txBody>
              <a:bodyPr wrap="square" rtlCol="0">
                <a:spAutoFit/>
              </a:bodyPr>
              <a:lstStyle/>
              <a:p>
                <a:r>
                  <a:rPr kumimoji="1" lang="ja-JP" altLang="en-US" dirty="0"/>
                  <a:t>制御装置</a:t>
                </a:r>
                <a:endParaRPr kumimoji="1" lang="en-US" altLang="ja-JP" dirty="0"/>
              </a:p>
            </p:txBody>
          </p:sp>
        </p:grpSp>
        <p:sp>
          <p:nvSpPr>
            <p:cNvPr id="5" name="テキスト ボックス 4">
              <a:extLst>
                <a:ext uri="{FF2B5EF4-FFF2-40B4-BE49-F238E27FC236}">
                  <a16:creationId xmlns:a16="http://schemas.microsoft.com/office/drawing/2014/main" id="{6E25EE50-CB75-4031-BA16-026C1451F2A8}"/>
                </a:ext>
              </a:extLst>
            </p:cNvPr>
            <p:cNvSpPr txBox="1"/>
            <p:nvPr/>
          </p:nvSpPr>
          <p:spPr>
            <a:xfrm>
              <a:off x="1819834" y="1685365"/>
              <a:ext cx="1174377" cy="369332"/>
            </a:xfrm>
            <a:prstGeom prst="rect">
              <a:avLst/>
            </a:prstGeom>
            <a:noFill/>
            <a:ln>
              <a:solidFill>
                <a:schemeClr val="accent6"/>
              </a:solidFill>
            </a:ln>
          </p:spPr>
          <p:txBody>
            <a:bodyPr wrap="square" rtlCol="0">
              <a:spAutoFit/>
            </a:bodyPr>
            <a:lstStyle/>
            <a:p>
              <a:pPr algn="ctr"/>
              <a:r>
                <a:rPr kumimoji="1" lang="ja-JP" altLang="en-US" dirty="0">
                  <a:latin typeface="+mn-ea"/>
                </a:rPr>
                <a:t>デコータ</a:t>
              </a:r>
            </a:p>
          </p:txBody>
        </p:sp>
        <p:grpSp>
          <p:nvGrpSpPr>
            <p:cNvPr id="9" name="グループ化 8">
              <a:extLst>
                <a:ext uri="{FF2B5EF4-FFF2-40B4-BE49-F238E27FC236}">
                  <a16:creationId xmlns:a16="http://schemas.microsoft.com/office/drawing/2014/main" id="{BEC6341B-9C65-4073-A7A2-BDF4E1AEE455}"/>
                </a:ext>
              </a:extLst>
            </p:cNvPr>
            <p:cNvGrpSpPr/>
            <p:nvPr/>
          </p:nvGrpSpPr>
          <p:grpSpPr>
            <a:xfrm>
              <a:off x="3857064" y="1685365"/>
              <a:ext cx="2725270" cy="738664"/>
              <a:chOff x="3648636" y="1685365"/>
              <a:chExt cx="2725270" cy="738664"/>
            </a:xfrm>
          </p:grpSpPr>
          <p:sp>
            <p:nvSpPr>
              <p:cNvPr id="6" name="テキスト ボックス 5">
                <a:extLst>
                  <a:ext uri="{FF2B5EF4-FFF2-40B4-BE49-F238E27FC236}">
                    <a16:creationId xmlns:a16="http://schemas.microsoft.com/office/drawing/2014/main" id="{89973644-2BE3-44F8-B0FD-9FA4A54DFB9A}"/>
                  </a:ext>
                </a:extLst>
              </p:cNvPr>
              <p:cNvSpPr txBox="1"/>
              <p:nvPr/>
            </p:nvSpPr>
            <p:spPr>
              <a:xfrm>
                <a:off x="3648636" y="1685365"/>
                <a:ext cx="2725270" cy="369332"/>
              </a:xfrm>
              <a:prstGeom prst="rect">
                <a:avLst/>
              </a:prstGeom>
              <a:noFill/>
              <a:ln>
                <a:solidFill>
                  <a:schemeClr val="accent6"/>
                </a:solidFill>
              </a:ln>
            </p:spPr>
            <p:txBody>
              <a:bodyPr wrap="square" rtlCol="0">
                <a:spAutoFit/>
              </a:bodyPr>
              <a:lstStyle/>
              <a:p>
                <a:pPr algn="ctr"/>
                <a:r>
                  <a:rPr kumimoji="1" lang="ja-JP" altLang="en-US" dirty="0"/>
                  <a:t>命令レジスタ</a:t>
                </a:r>
              </a:p>
            </p:txBody>
          </p:sp>
          <p:sp>
            <p:nvSpPr>
              <p:cNvPr id="7" name="テキスト ボックス 6">
                <a:extLst>
                  <a:ext uri="{FF2B5EF4-FFF2-40B4-BE49-F238E27FC236}">
                    <a16:creationId xmlns:a16="http://schemas.microsoft.com/office/drawing/2014/main" id="{51A4CEB2-E346-4CD9-B14B-AF92F82A2701}"/>
                  </a:ext>
                </a:extLst>
              </p:cNvPr>
              <p:cNvSpPr txBox="1"/>
              <p:nvPr/>
            </p:nvSpPr>
            <p:spPr>
              <a:xfrm>
                <a:off x="3648636" y="2054697"/>
                <a:ext cx="1212477" cy="369332"/>
              </a:xfrm>
              <a:prstGeom prst="rect">
                <a:avLst/>
              </a:prstGeom>
              <a:noFill/>
              <a:ln>
                <a:solidFill>
                  <a:schemeClr val="accent6"/>
                </a:solidFill>
              </a:ln>
            </p:spPr>
            <p:txBody>
              <a:bodyPr wrap="square" rtlCol="0">
                <a:spAutoFit/>
              </a:bodyPr>
              <a:lstStyle/>
              <a:p>
                <a:pPr algn="ctr"/>
                <a:r>
                  <a:rPr kumimoji="1" lang="ja-JP" altLang="en-US" dirty="0"/>
                  <a:t>命令部</a:t>
                </a:r>
                <a:endParaRPr kumimoji="1" lang="en-US" altLang="ja-JP" dirty="0"/>
              </a:p>
            </p:txBody>
          </p:sp>
          <p:sp>
            <p:nvSpPr>
              <p:cNvPr id="8" name="テキスト ボックス 7">
                <a:extLst>
                  <a:ext uri="{FF2B5EF4-FFF2-40B4-BE49-F238E27FC236}">
                    <a16:creationId xmlns:a16="http://schemas.microsoft.com/office/drawing/2014/main" id="{CDA95EB4-EAFD-48EC-A1BE-E26AC0180859}"/>
                  </a:ext>
                </a:extLst>
              </p:cNvPr>
              <p:cNvSpPr txBox="1"/>
              <p:nvPr/>
            </p:nvSpPr>
            <p:spPr>
              <a:xfrm>
                <a:off x="4861113" y="2054697"/>
                <a:ext cx="1512793" cy="369332"/>
              </a:xfrm>
              <a:prstGeom prst="rect">
                <a:avLst/>
              </a:prstGeom>
              <a:noFill/>
              <a:ln>
                <a:solidFill>
                  <a:schemeClr val="accent6"/>
                </a:solidFill>
              </a:ln>
            </p:spPr>
            <p:txBody>
              <a:bodyPr wrap="square" rtlCol="0">
                <a:spAutoFit/>
              </a:bodyPr>
              <a:lstStyle/>
              <a:p>
                <a:pPr algn="ctr"/>
                <a:r>
                  <a:rPr kumimoji="1" lang="ja-JP" altLang="en-US" dirty="0"/>
                  <a:t>アドレス部</a:t>
                </a:r>
              </a:p>
            </p:txBody>
          </p:sp>
        </p:grpSp>
        <p:sp>
          <p:nvSpPr>
            <p:cNvPr id="10" name="テキスト ボックス 9">
              <a:extLst>
                <a:ext uri="{FF2B5EF4-FFF2-40B4-BE49-F238E27FC236}">
                  <a16:creationId xmlns:a16="http://schemas.microsoft.com/office/drawing/2014/main" id="{B0FABE6E-0A6E-41D2-AB80-04B61CC51955}"/>
                </a:ext>
              </a:extLst>
            </p:cNvPr>
            <p:cNvSpPr txBox="1"/>
            <p:nvPr/>
          </p:nvSpPr>
          <p:spPr>
            <a:xfrm>
              <a:off x="1927412" y="2927429"/>
              <a:ext cx="1779494" cy="646331"/>
            </a:xfrm>
            <a:prstGeom prst="rect">
              <a:avLst/>
            </a:prstGeom>
            <a:noFill/>
            <a:ln>
              <a:solidFill>
                <a:schemeClr val="accent6"/>
              </a:solidFill>
            </a:ln>
          </p:spPr>
          <p:txBody>
            <a:bodyPr wrap="square" rtlCol="0">
              <a:spAutoFit/>
            </a:bodyPr>
            <a:lstStyle/>
            <a:p>
              <a:pPr algn="ctr"/>
              <a:r>
                <a:rPr kumimoji="1" lang="ja-JP" altLang="en-US" dirty="0"/>
                <a:t>命令アドレス</a:t>
              </a:r>
              <a:endParaRPr kumimoji="1" lang="en-US" altLang="ja-JP" dirty="0"/>
            </a:p>
            <a:p>
              <a:pPr algn="ctr"/>
              <a:r>
                <a:rPr lang="ja-JP" altLang="en-US" dirty="0"/>
                <a:t>レジスタ</a:t>
              </a:r>
              <a:endParaRPr kumimoji="1" lang="ja-JP" altLang="en-US" dirty="0"/>
            </a:p>
          </p:txBody>
        </p:sp>
        <p:sp>
          <p:nvSpPr>
            <p:cNvPr id="11" name="テキスト ボックス 10">
              <a:extLst>
                <a:ext uri="{FF2B5EF4-FFF2-40B4-BE49-F238E27FC236}">
                  <a16:creationId xmlns:a16="http://schemas.microsoft.com/office/drawing/2014/main" id="{F47ABA24-AC1B-48A0-8EBF-3B1F8D8BAAA4}"/>
                </a:ext>
              </a:extLst>
            </p:cNvPr>
            <p:cNvSpPr txBox="1"/>
            <p:nvPr/>
          </p:nvSpPr>
          <p:spPr>
            <a:xfrm>
              <a:off x="6196853" y="2927428"/>
              <a:ext cx="1779494" cy="646331"/>
            </a:xfrm>
            <a:prstGeom prst="rect">
              <a:avLst/>
            </a:prstGeom>
            <a:noFill/>
            <a:ln>
              <a:solidFill>
                <a:schemeClr val="accent6"/>
              </a:solidFill>
            </a:ln>
          </p:spPr>
          <p:txBody>
            <a:bodyPr wrap="square" rtlCol="0">
              <a:spAutoFit/>
            </a:bodyPr>
            <a:lstStyle/>
            <a:p>
              <a:pPr algn="ctr"/>
              <a:r>
                <a:rPr kumimoji="1" lang="ja-JP" altLang="en-US" dirty="0"/>
                <a:t>アドレス</a:t>
              </a:r>
              <a:endParaRPr kumimoji="1" lang="en-US" altLang="ja-JP" dirty="0"/>
            </a:p>
            <a:p>
              <a:pPr algn="ctr"/>
              <a:r>
                <a:rPr lang="ja-JP" altLang="en-US" dirty="0"/>
                <a:t>レジスタ</a:t>
              </a:r>
              <a:endParaRPr kumimoji="1" lang="ja-JP" altLang="en-US" dirty="0"/>
            </a:p>
          </p:txBody>
        </p:sp>
        <p:sp>
          <p:nvSpPr>
            <p:cNvPr id="12" name="テキスト ボックス 11">
              <a:extLst>
                <a:ext uri="{FF2B5EF4-FFF2-40B4-BE49-F238E27FC236}">
                  <a16:creationId xmlns:a16="http://schemas.microsoft.com/office/drawing/2014/main" id="{7D6A08E6-0F5C-46C7-8AF7-37773A0CC1C9}"/>
                </a:ext>
              </a:extLst>
            </p:cNvPr>
            <p:cNvSpPr txBox="1"/>
            <p:nvPr/>
          </p:nvSpPr>
          <p:spPr>
            <a:xfrm>
              <a:off x="9132794" y="1685365"/>
              <a:ext cx="1174377" cy="369332"/>
            </a:xfrm>
            <a:prstGeom prst="rect">
              <a:avLst/>
            </a:prstGeom>
            <a:noFill/>
            <a:ln>
              <a:solidFill>
                <a:schemeClr val="accent6"/>
              </a:solidFill>
            </a:ln>
          </p:spPr>
          <p:txBody>
            <a:bodyPr wrap="square" rtlCol="0">
              <a:spAutoFit/>
            </a:bodyPr>
            <a:lstStyle/>
            <a:p>
              <a:pPr algn="ctr"/>
              <a:r>
                <a:rPr lang="ja-JP" altLang="en-US" dirty="0">
                  <a:latin typeface="+mn-ea"/>
                </a:rPr>
                <a:t>演算装置</a:t>
              </a:r>
              <a:endParaRPr kumimoji="1" lang="ja-JP" altLang="en-US" dirty="0">
                <a:latin typeface="+mn-ea"/>
              </a:endParaRPr>
            </a:p>
          </p:txBody>
        </p:sp>
        <p:sp>
          <p:nvSpPr>
            <p:cNvPr id="13" name="テキスト ボックス 12">
              <a:extLst>
                <a:ext uri="{FF2B5EF4-FFF2-40B4-BE49-F238E27FC236}">
                  <a16:creationId xmlns:a16="http://schemas.microsoft.com/office/drawing/2014/main" id="{2AA0FA8C-7BDB-480F-B72B-08E890D0BA52}"/>
                </a:ext>
              </a:extLst>
            </p:cNvPr>
            <p:cNvSpPr txBox="1"/>
            <p:nvPr/>
          </p:nvSpPr>
          <p:spPr>
            <a:xfrm>
              <a:off x="9132793" y="5342076"/>
              <a:ext cx="1174377" cy="369332"/>
            </a:xfrm>
            <a:prstGeom prst="rect">
              <a:avLst/>
            </a:prstGeom>
            <a:noFill/>
            <a:ln>
              <a:solidFill>
                <a:schemeClr val="accent6"/>
              </a:solidFill>
            </a:ln>
          </p:spPr>
          <p:txBody>
            <a:bodyPr wrap="square" rtlCol="0">
              <a:spAutoFit/>
            </a:bodyPr>
            <a:lstStyle/>
            <a:p>
              <a:pPr algn="ctr"/>
              <a:r>
                <a:rPr kumimoji="1" lang="ja-JP" altLang="en-US" dirty="0">
                  <a:latin typeface="+mn-ea"/>
                </a:rPr>
                <a:t>データ</a:t>
              </a:r>
            </a:p>
          </p:txBody>
        </p:sp>
        <p:sp>
          <p:nvSpPr>
            <p:cNvPr id="14" name="テキスト ボックス 13">
              <a:extLst>
                <a:ext uri="{FF2B5EF4-FFF2-40B4-BE49-F238E27FC236}">
                  <a16:creationId xmlns:a16="http://schemas.microsoft.com/office/drawing/2014/main" id="{858CB705-DF29-4973-8366-C421419CA43E}"/>
                </a:ext>
              </a:extLst>
            </p:cNvPr>
            <p:cNvSpPr txBox="1"/>
            <p:nvPr/>
          </p:nvSpPr>
          <p:spPr>
            <a:xfrm>
              <a:off x="4538381" y="5342076"/>
              <a:ext cx="1062319" cy="369332"/>
            </a:xfrm>
            <a:prstGeom prst="rect">
              <a:avLst/>
            </a:prstGeom>
            <a:noFill/>
            <a:ln>
              <a:solidFill>
                <a:schemeClr val="accent6"/>
              </a:solidFill>
            </a:ln>
          </p:spPr>
          <p:txBody>
            <a:bodyPr wrap="square" rtlCol="0">
              <a:spAutoFit/>
            </a:bodyPr>
            <a:lstStyle/>
            <a:p>
              <a:pPr algn="ctr"/>
              <a:r>
                <a:rPr lang="ja-JP" altLang="en-US" dirty="0">
                  <a:latin typeface="+mn-ea"/>
                </a:rPr>
                <a:t>命令</a:t>
              </a:r>
              <a:endParaRPr kumimoji="1" lang="ja-JP" altLang="en-US" dirty="0">
                <a:latin typeface="+mn-ea"/>
              </a:endParaRPr>
            </a:p>
          </p:txBody>
        </p:sp>
        <p:cxnSp>
          <p:nvCxnSpPr>
            <p:cNvPr id="20" name="コネクタ: カギ線 19">
              <a:extLst>
                <a:ext uri="{FF2B5EF4-FFF2-40B4-BE49-F238E27FC236}">
                  <a16:creationId xmlns:a16="http://schemas.microsoft.com/office/drawing/2014/main" id="{F5B47CE7-6545-4923-8867-41CF35B0F6F5}"/>
                </a:ext>
              </a:extLst>
            </p:cNvPr>
            <p:cNvCxnSpPr>
              <a:cxnSpLocks/>
              <a:stCxn id="7" idx="1"/>
              <a:endCxn id="5" idx="2"/>
            </p:cNvCxnSpPr>
            <p:nvPr/>
          </p:nvCxnSpPr>
          <p:spPr>
            <a:xfrm rot="10800000">
              <a:off x="2407024" y="2054697"/>
              <a:ext cx="1450041" cy="184666"/>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コネクタ: カギ線 52">
              <a:extLst>
                <a:ext uri="{FF2B5EF4-FFF2-40B4-BE49-F238E27FC236}">
                  <a16:creationId xmlns:a16="http://schemas.microsoft.com/office/drawing/2014/main" id="{2EC8E4AE-982F-4934-BD50-2235BD284D25}"/>
                </a:ext>
              </a:extLst>
            </p:cNvPr>
            <p:cNvCxnSpPr>
              <a:cxnSpLocks/>
              <a:stCxn id="5" idx="0"/>
            </p:cNvCxnSpPr>
            <p:nvPr/>
          </p:nvCxnSpPr>
          <p:spPr>
            <a:xfrm rot="5400000" flipH="1" flipV="1">
              <a:off x="5592636" y="-2441978"/>
              <a:ext cx="941729" cy="7312957"/>
            </a:xfrm>
            <a:prstGeom prst="bentConnector2">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a16="http://schemas.microsoft.com/office/drawing/2014/main" id="{58B2908B-C341-4FFF-810C-12A63D202E65}"/>
                </a:ext>
              </a:extLst>
            </p:cNvPr>
            <p:cNvCxnSpPr>
              <a:cxnSpLocks/>
              <a:endCxn id="12" idx="0"/>
            </p:cNvCxnSpPr>
            <p:nvPr/>
          </p:nvCxnSpPr>
          <p:spPr>
            <a:xfrm rot="16200000" flipH="1">
              <a:off x="9239588" y="1204970"/>
              <a:ext cx="958549" cy="2242"/>
            </a:xfrm>
            <a:prstGeom prst="bentConnector3">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E50A6BC2-4F7A-4B24-BACF-EBCCC9B183E8}"/>
                </a:ext>
              </a:extLst>
            </p:cNvPr>
            <p:cNvCxnSpPr/>
            <p:nvPr/>
          </p:nvCxnSpPr>
          <p:spPr>
            <a:xfrm>
              <a:off x="9861176" y="2054697"/>
              <a:ext cx="0" cy="328737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97B6A000-1802-40B6-9887-525203BC89C2}"/>
                </a:ext>
              </a:extLst>
            </p:cNvPr>
            <p:cNvCxnSpPr/>
            <p:nvPr/>
          </p:nvCxnSpPr>
          <p:spPr>
            <a:xfrm flipV="1">
              <a:off x="9574306" y="2054697"/>
              <a:ext cx="0" cy="328737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id="{47879081-99EC-4F5E-AF21-03B8C34E7D43}"/>
                </a:ext>
              </a:extLst>
            </p:cNvPr>
            <p:cNvCxnSpPr>
              <a:stCxn id="8" idx="3"/>
              <a:endCxn id="11" idx="0"/>
            </p:cNvCxnSpPr>
            <p:nvPr/>
          </p:nvCxnSpPr>
          <p:spPr>
            <a:xfrm>
              <a:off x="6582334" y="2239363"/>
              <a:ext cx="504266" cy="688065"/>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コネクタ: カギ線 65">
              <a:extLst>
                <a:ext uri="{FF2B5EF4-FFF2-40B4-BE49-F238E27FC236}">
                  <a16:creationId xmlns:a16="http://schemas.microsoft.com/office/drawing/2014/main" id="{1610CC12-BECA-4F8A-9219-B0B405CA786D}"/>
                </a:ext>
              </a:extLst>
            </p:cNvPr>
            <p:cNvCxnSpPr>
              <a:stCxn id="11" idx="2"/>
              <a:endCxn id="13" idx="1"/>
            </p:cNvCxnSpPr>
            <p:nvPr/>
          </p:nvCxnSpPr>
          <p:spPr>
            <a:xfrm rot="16200000" flipH="1">
              <a:off x="7133205" y="3527153"/>
              <a:ext cx="1952983" cy="2046193"/>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コネクタ: カギ線 67">
              <a:extLst>
                <a:ext uri="{FF2B5EF4-FFF2-40B4-BE49-F238E27FC236}">
                  <a16:creationId xmlns:a16="http://schemas.microsoft.com/office/drawing/2014/main" id="{D67FEB59-4D8D-48B5-89CE-2C52D23EF3A8}"/>
                </a:ext>
              </a:extLst>
            </p:cNvPr>
            <p:cNvCxnSpPr>
              <a:stCxn id="14" idx="0"/>
              <a:endCxn id="7" idx="2"/>
            </p:cNvCxnSpPr>
            <p:nvPr/>
          </p:nvCxnSpPr>
          <p:spPr>
            <a:xfrm rot="16200000" flipV="1">
              <a:off x="3307399" y="3579934"/>
              <a:ext cx="2918047" cy="606238"/>
            </a:xfrm>
            <a:prstGeom prst="bentConnector3">
              <a:avLst>
                <a:gd name="adj1" fmla="val 74884"/>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a16="http://schemas.microsoft.com/office/drawing/2014/main" id="{F172990C-16AC-477F-B3CB-9A0F06873A11}"/>
                </a:ext>
              </a:extLst>
            </p:cNvPr>
            <p:cNvCxnSpPr>
              <a:cxnSpLocks/>
              <a:endCxn id="8" idx="2"/>
            </p:cNvCxnSpPr>
            <p:nvPr/>
          </p:nvCxnSpPr>
          <p:spPr>
            <a:xfrm rot="5400000" flipH="1" flipV="1">
              <a:off x="5088690" y="2436259"/>
              <a:ext cx="749477" cy="725019"/>
            </a:xfrm>
            <a:prstGeom prst="bentConnector3">
              <a:avLst>
                <a:gd name="adj1" fmla="val 2155"/>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コネクタ: カギ線 80">
              <a:extLst>
                <a:ext uri="{FF2B5EF4-FFF2-40B4-BE49-F238E27FC236}">
                  <a16:creationId xmlns:a16="http://schemas.microsoft.com/office/drawing/2014/main" id="{CF733603-12D9-4C2C-8833-EB5F51B9ECAA}"/>
                </a:ext>
              </a:extLst>
            </p:cNvPr>
            <p:cNvCxnSpPr>
              <a:stCxn id="10" idx="2"/>
              <a:endCxn id="14" idx="1"/>
            </p:cNvCxnSpPr>
            <p:nvPr/>
          </p:nvCxnSpPr>
          <p:spPr>
            <a:xfrm rot="16200000" flipH="1">
              <a:off x="2701279" y="3689640"/>
              <a:ext cx="1952982" cy="1721222"/>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3" name="グループ化 82">
              <a:extLst>
                <a:ext uri="{FF2B5EF4-FFF2-40B4-BE49-F238E27FC236}">
                  <a16:creationId xmlns:a16="http://schemas.microsoft.com/office/drawing/2014/main" id="{F4468046-F35D-4389-9084-150C787A5309}"/>
                </a:ext>
              </a:extLst>
            </p:cNvPr>
            <p:cNvGrpSpPr/>
            <p:nvPr/>
          </p:nvGrpSpPr>
          <p:grpSpPr>
            <a:xfrm>
              <a:off x="1210235" y="5020236"/>
              <a:ext cx="9663953" cy="1013012"/>
              <a:chOff x="1210235" y="5020236"/>
              <a:chExt cx="9663953" cy="1013012"/>
            </a:xfrm>
          </p:grpSpPr>
          <p:sp>
            <p:nvSpPr>
              <p:cNvPr id="3" name="正方形/長方形 2">
                <a:extLst>
                  <a:ext uri="{FF2B5EF4-FFF2-40B4-BE49-F238E27FC236}">
                    <a16:creationId xmlns:a16="http://schemas.microsoft.com/office/drawing/2014/main" id="{CE9F1893-E3A9-496C-B306-589A5E680923}"/>
                  </a:ext>
                </a:extLst>
              </p:cNvPr>
              <p:cNvSpPr/>
              <p:nvPr/>
            </p:nvSpPr>
            <p:spPr>
              <a:xfrm>
                <a:off x="1210235" y="5020236"/>
                <a:ext cx="9663953" cy="1013012"/>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7DD44390-A045-453B-B90E-DA146A0443DF}"/>
                  </a:ext>
                </a:extLst>
              </p:cNvPr>
              <p:cNvSpPr txBox="1"/>
              <p:nvPr/>
            </p:nvSpPr>
            <p:spPr>
              <a:xfrm>
                <a:off x="1331259" y="5597132"/>
                <a:ext cx="1174377" cy="369332"/>
              </a:xfrm>
              <a:prstGeom prst="rect">
                <a:avLst/>
              </a:prstGeom>
              <a:noFill/>
            </p:spPr>
            <p:txBody>
              <a:bodyPr wrap="square" rtlCol="0">
                <a:spAutoFit/>
              </a:bodyPr>
              <a:lstStyle/>
              <a:p>
                <a:r>
                  <a:rPr lang="ja-JP" altLang="en-US" dirty="0"/>
                  <a:t>主記憶</a:t>
                </a:r>
                <a:endParaRPr kumimoji="1" lang="ja-JP" altLang="en-US" dirty="0"/>
              </a:p>
            </p:txBody>
          </p:sp>
        </p:grpSp>
        <p:sp>
          <p:nvSpPr>
            <p:cNvPr id="84" name="テキスト ボックス 83">
              <a:extLst>
                <a:ext uri="{FF2B5EF4-FFF2-40B4-BE49-F238E27FC236}">
                  <a16:creationId xmlns:a16="http://schemas.microsoft.com/office/drawing/2014/main" id="{1A1C3D56-4172-4C76-A67F-82E70BDE66FB}"/>
                </a:ext>
              </a:extLst>
            </p:cNvPr>
            <p:cNvSpPr txBox="1"/>
            <p:nvPr/>
          </p:nvSpPr>
          <p:spPr>
            <a:xfrm>
              <a:off x="5100919" y="3856622"/>
              <a:ext cx="499781" cy="369332"/>
            </a:xfrm>
            <a:prstGeom prst="rect">
              <a:avLst/>
            </a:prstGeom>
            <a:noFill/>
          </p:spPr>
          <p:txBody>
            <a:bodyPr wrap="square" rtlCol="0">
              <a:spAutoFit/>
            </a:bodyPr>
            <a:lstStyle/>
            <a:p>
              <a:r>
                <a:rPr kumimoji="1" lang="ja-JP" altLang="en-US" dirty="0"/>
                <a:t>①</a:t>
              </a:r>
            </a:p>
          </p:txBody>
        </p:sp>
        <p:sp>
          <p:nvSpPr>
            <p:cNvPr id="86" name="テキスト ボックス 85">
              <a:extLst>
                <a:ext uri="{FF2B5EF4-FFF2-40B4-BE49-F238E27FC236}">
                  <a16:creationId xmlns:a16="http://schemas.microsoft.com/office/drawing/2014/main" id="{449B0A4D-FB38-4216-BF51-4E7D89CCA2C5}"/>
                </a:ext>
              </a:extLst>
            </p:cNvPr>
            <p:cNvSpPr txBox="1"/>
            <p:nvPr/>
          </p:nvSpPr>
          <p:spPr>
            <a:xfrm>
              <a:off x="10325097" y="1685365"/>
              <a:ext cx="461684" cy="369332"/>
            </a:xfrm>
            <a:prstGeom prst="rect">
              <a:avLst/>
            </a:prstGeom>
            <a:noFill/>
          </p:spPr>
          <p:txBody>
            <a:bodyPr wrap="square" rtlCol="0">
              <a:spAutoFit/>
            </a:bodyPr>
            <a:lstStyle/>
            <a:p>
              <a:r>
                <a:rPr kumimoji="1" lang="ja-JP" altLang="en-US" dirty="0"/>
                <a:t>⑤</a:t>
              </a:r>
            </a:p>
          </p:txBody>
        </p:sp>
        <p:sp>
          <p:nvSpPr>
            <p:cNvPr id="87" name="テキスト ボックス 86">
              <a:extLst>
                <a:ext uri="{FF2B5EF4-FFF2-40B4-BE49-F238E27FC236}">
                  <a16:creationId xmlns:a16="http://schemas.microsoft.com/office/drawing/2014/main" id="{CFD63386-AE43-47BF-B309-821F05C424BE}"/>
                </a:ext>
              </a:extLst>
            </p:cNvPr>
            <p:cNvSpPr txBox="1"/>
            <p:nvPr/>
          </p:nvSpPr>
          <p:spPr>
            <a:xfrm>
              <a:off x="9917765" y="3077535"/>
              <a:ext cx="460561" cy="369332"/>
            </a:xfrm>
            <a:prstGeom prst="rect">
              <a:avLst/>
            </a:prstGeom>
            <a:noFill/>
          </p:spPr>
          <p:txBody>
            <a:bodyPr wrap="square" rtlCol="0">
              <a:spAutoFit/>
            </a:bodyPr>
            <a:lstStyle/>
            <a:p>
              <a:r>
                <a:rPr kumimoji="1" lang="ja-JP" altLang="en-US" dirty="0"/>
                <a:t>⑥</a:t>
              </a:r>
            </a:p>
          </p:txBody>
        </p:sp>
        <p:sp>
          <p:nvSpPr>
            <p:cNvPr id="88" name="テキスト ボックス 87">
              <a:extLst>
                <a:ext uri="{FF2B5EF4-FFF2-40B4-BE49-F238E27FC236}">
                  <a16:creationId xmlns:a16="http://schemas.microsoft.com/office/drawing/2014/main" id="{82404591-AAD6-481A-B310-E1A8CBEDB5DB}"/>
                </a:ext>
              </a:extLst>
            </p:cNvPr>
            <p:cNvSpPr txBox="1"/>
            <p:nvPr/>
          </p:nvSpPr>
          <p:spPr>
            <a:xfrm>
              <a:off x="9162493" y="3077535"/>
              <a:ext cx="469526" cy="369332"/>
            </a:xfrm>
            <a:prstGeom prst="rect">
              <a:avLst/>
            </a:prstGeom>
            <a:noFill/>
          </p:spPr>
          <p:txBody>
            <a:bodyPr wrap="square" rtlCol="0">
              <a:spAutoFit/>
            </a:bodyPr>
            <a:lstStyle/>
            <a:p>
              <a:r>
                <a:rPr kumimoji="1" lang="ja-JP" altLang="en-US" dirty="0"/>
                <a:t>④</a:t>
              </a:r>
            </a:p>
          </p:txBody>
        </p:sp>
        <p:sp>
          <p:nvSpPr>
            <p:cNvPr id="89" name="テキスト ボックス 88">
              <a:extLst>
                <a:ext uri="{FF2B5EF4-FFF2-40B4-BE49-F238E27FC236}">
                  <a16:creationId xmlns:a16="http://schemas.microsoft.com/office/drawing/2014/main" id="{79DD547F-9EDE-445B-88A3-D1145F9C0122}"/>
                </a:ext>
              </a:extLst>
            </p:cNvPr>
            <p:cNvSpPr txBox="1"/>
            <p:nvPr/>
          </p:nvSpPr>
          <p:spPr>
            <a:xfrm>
              <a:off x="7122460" y="3611455"/>
              <a:ext cx="410134" cy="369332"/>
            </a:xfrm>
            <a:prstGeom prst="rect">
              <a:avLst/>
            </a:prstGeom>
            <a:noFill/>
          </p:spPr>
          <p:txBody>
            <a:bodyPr wrap="square" rtlCol="0">
              <a:spAutoFit/>
            </a:bodyPr>
            <a:lstStyle/>
            <a:p>
              <a:r>
                <a:rPr kumimoji="1" lang="ja-JP" altLang="en-US" dirty="0"/>
                <a:t>③</a:t>
              </a:r>
            </a:p>
          </p:txBody>
        </p:sp>
        <p:sp>
          <p:nvSpPr>
            <p:cNvPr id="90" name="テキスト ボックス 89">
              <a:extLst>
                <a:ext uri="{FF2B5EF4-FFF2-40B4-BE49-F238E27FC236}">
                  <a16:creationId xmlns:a16="http://schemas.microsoft.com/office/drawing/2014/main" id="{B1480D9D-CA00-4B55-B5E0-43E13541C553}"/>
                </a:ext>
              </a:extLst>
            </p:cNvPr>
            <p:cNvSpPr txBox="1"/>
            <p:nvPr/>
          </p:nvSpPr>
          <p:spPr>
            <a:xfrm>
              <a:off x="2776819" y="2298119"/>
              <a:ext cx="459440" cy="369332"/>
            </a:xfrm>
            <a:prstGeom prst="rect">
              <a:avLst/>
            </a:prstGeom>
            <a:noFill/>
          </p:spPr>
          <p:txBody>
            <a:bodyPr wrap="square" rtlCol="0">
              <a:spAutoFit/>
            </a:bodyPr>
            <a:lstStyle/>
            <a:p>
              <a:r>
                <a:rPr kumimoji="1" lang="ja-JP" altLang="en-US" dirty="0"/>
                <a:t>②</a:t>
              </a:r>
            </a:p>
          </p:txBody>
        </p:sp>
      </p:grpSp>
      <p:sp>
        <p:nvSpPr>
          <p:cNvPr id="92" name="テキスト ボックス 91">
            <a:extLst>
              <a:ext uri="{FF2B5EF4-FFF2-40B4-BE49-F238E27FC236}">
                <a16:creationId xmlns:a16="http://schemas.microsoft.com/office/drawing/2014/main" id="{3F961645-8EDA-45A5-8066-E4525B100854}"/>
              </a:ext>
            </a:extLst>
          </p:cNvPr>
          <p:cNvSpPr txBox="1"/>
          <p:nvPr/>
        </p:nvSpPr>
        <p:spPr>
          <a:xfrm>
            <a:off x="1380565" y="393904"/>
            <a:ext cx="4966447" cy="646331"/>
          </a:xfrm>
          <a:prstGeom prst="rect">
            <a:avLst/>
          </a:prstGeom>
          <a:noFill/>
        </p:spPr>
        <p:txBody>
          <a:bodyPr wrap="square" rtlCol="0">
            <a:spAutoFit/>
          </a:bodyPr>
          <a:lstStyle/>
          <a:p>
            <a:r>
              <a:rPr kumimoji="1" lang="ja-JP" altLang="en-US" sz="3600" dirty="0"/>
              <a:t>命令実行サイクル</a:t>
            </a:r>
          </a:p>
        </p:txBody>
      </p:sp>
    </p:spTree>
    <p:extLst>
      <p:ext uri="{BB962C8B-B14F-4D97-AF65-F5344CB8AC3E}">
        <p14:creationId xmlns:p14="http://schemas.microsoft.com/office/powerpoint/2010/main" val="271938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C6B3F5FB-5524-4AEA-9BA9-069415A8919D}"/>
              </a:ext>
            </a:extLst>
          </p:cNvPr>
          <p:cNvGrpSpPr/>
          <p:nvPr/>
        </p:nvGrpSpPr>
        <p:grpSpPr>
          <a:xfrm>
            <a:off x="1307726" y="1290918"/>
            <a:ext cx="9576547" cy="3545486"/>
            <a:chOff x="1210235" y="932329"/>
            <a:chExt cx="9704293" cy="3792071"/>
          </a:xfrm>
        </p:grpSpPr>
        <p:sp>
          <p:nvSpPr>
            <p:cNvPr id="2" name="正方形/長方形 1">
              <a:extLst>
                <a:ext uri="{FF2B5EF4-FFF2-40B4-BE49-F238E27FC236}">
                  <a16:creationId xmlns:a16="http://schemas.microsoft.com/office/drawing/2014/main" id="{A6E00956-6AF9-4BCB-9936-34349D0A5F5A}"/>
                </a:ext>
              </a:extLst>
            </p:cNvPr>
            <p:cNvSpPr/>
            <p:nvPr/>
          </p:nvSpPr>
          <p:spPr>
            <a:xfrm>
              <a:off x="1210235" y="932329"/>
              <a:ext cx="9663953" cy="3792071"/>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390DB3B-9714-4C51-870D-98BFC44308F1}"/>
                </a:ext>
              </a:extLst>
            </p:cNvPr>
            <p:cNvSpPr txBox="1"/>
            <p:nvPr/>
          </p:nvSpPr>
          <p:spPr>
            <a:xfrm>
              <a:off x="10170457" y="4320989"/>
              <a:ext cx="744071" cy="369332"/>
            </a:xfrm>
            <a:prstGeom prst="rect">
              <a:avLst/>
            </a:prstGeom>
            <a:noFill/>
          </p:spPr>
          <p:txBody>
            <a:bodyPr wrap="square" rtlCol="0">
              <a:spAutoFit/>
            </a:bodyPr>
            <a:lstStyle/>
            <a:p>
              <a:r>
                <a:rPr kumimoji="1" lang="en-US" altLang="ja-JP" dirty="0"/>
                <a:t>CPU</a:t>
              </a:r>
              <a:endParaRPr kumimoji="1" lang="ja-JP" altLang="en-US" dirty="0"/>
            </a:p>
          </p:txBody>
        </p:sp>
      </p:grpSp>
      <p:grpSp>
        <p:nvGrpSpPr>
          <p:cNvPr id="16" name="グループ化 15">
            <a:extLst>
              <a:ext uri="{FF2B5EF4-FFF2-40B4-BE49-F238E27FC236}">
                <a16:creationId xmlns:a16="http://schemas.microsoft.com/office/drawing/2014/main" id="{25EE5F81-53CE-45F1-B892-3DDC24D3AFE9}"/>
              </a:ext>
            </a:extLst>
          </p:cNvPr>
          <p:cNvGrpSpPr/>
          <p:nvPr/>
        </p:nvGrpSpPr>
        <p:grpSpPr>
          <a:xfrm>
            <a:off x="1756695" y="1651520"/>
            <a:ext cx="7015430" cy="2950380"/>
            <a:chOff x="1665193" y="1318010"/>
            <a:chExt cx="7109012" cy="3155576"/>
          </a:xfrm>
        </p:grpSpPr>
        <p:sp>
          <p:nvSpPr>
            <p:cNvPr id="4" name="正方形/長方形 3">
              <a:extLst>
                <a:ext uri="{FF2B5EF4-FFF2-40B4-BE49-F238E27FC236}">
                  <a16:creationId xmlns:a16="http://schemas.microsoft.com/office/drawing/2014/main" id="{5B9EFEF8-C403-4169-A6EA-E29DABA6BF8F}"/>
                </a:ext>
              </a:extLst>
            </p:cNvPr>
            <p:cNvSpPr/>
            <p:nvPr/>
          </p:nvSpPr>
          <p:spPr>
            <a:xfrm>
              <a:off x="1665193" y="1318010"/>
              <a:ext cx="7109012" cy="3155576"/>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0E5443F4-4E16-4779-AB16-5438B40BA90D}"/>
                </a:ext>
              </a:extLst>
            </p:cNvPr>
            <p:cNvSpPr txBox="1"/>
            <p:nvPr/>
          </p:nvSpPr>
          <p:spPr>
            <a:xfrm>
              <a:off x="7449670" y="1425388"/>
              <a:ext cx="1174377" cy="369332"/>
            </a:xfrm>
            <a:prstGeom prst="rect">
              <a:avLst/>
            </a:prstGeom>
            <a:noFill/>
          </p:spPr>
          <p:txBody>
            <a:bodyPr wrap="square" rtlCol="0">
              <a:spAutoFit/>
            </a:bodyPr>
            <a:lstStyle/>
            <a:p>
              <a:r>
                <a:rPr kumimoji="1" lang="ja-JP" altLang="en-US" dirty="0"/>
                <a:t>制御装置</a:t>
              </a:r>
              <a:endParaRPr kumimoji="1" lang="en-US" altLang="ja-JP" dirty="0"/>
            </a:p>
          </p:txBody>
        </p:sp>
      </p:grpSp>
      <p:sp>
        <p:nvSpPr>
          <p:cNvPr id="5" name="テキスト ボックス 4">
            <a:extLst>
              <a:ext uri="{FF2B5EF4-FFF2-40B4-BE49-F238E27FC236}">
                <a16:creationId xmlns:a16="http://schemas.microsoft.com/office/drawing/2014/main" id="{6E25EE50-CB75-4031-BA16-026C1451F2A8}"/>
              </a:ext>
            </a:extLst>
          </p:cNvPr>
          <p:cNvSpPr txBox="1"/>
          <p:nvPr/>
        </p:nvSpPr>
        <p:spPr>
          <a:xfrm>
            <a:off x="1909300" y="1994987"/>
            <a:ext cx="1158918" cy="345316"/>
          </a:xfrm>
          <a:prstGeom prst="rect">
            <a:avLst/>
          </a:prstGeom>
          <a:noFill/>
          <a:ln>
            <a:solidFill>
              <a:schemeClr val="accent6"/>
            </a:solidFill>
          </a:ln>
        </p:spPr>
        <p:txBody>
          <a:bodyPr wrap="square" rtlCol="0">
            <a:spAutoFit/>
          </a:bodyPr>
          <a:lstStyle/>
          <a:p>
            <a:pPr algn="ctr"/>
            <a:r>
              <a:rPr kumimoji="1" lang="ja-JP" altLang="en-US" dirty="0">
                <a:latin typeface="+mn-ea"/>
              </a:rPr>
              <a:t>デコータ</a:t>
            </a:r>
          </a:p>
        </p:txBody>
      </p:sp>
      <p:grpSp>
        <p:nvGrpSpPr>
          <p:cNvPr id="9" name="グループ化 8">
            <a:extLst>
              <a:ext uri="{FF2B5EF4-FFF2-40B4-BE49-F238E27FC236}">
                <a16:creationId xmlns:a16="http://schemas.microsoft.com/office/drawing/2014/main" id="{BEC6341B-9C65-4073-A7A2-BDF4E1AEE455}"/>
              </a:ext>
            </a:extLst>
          </p:cNvPr>
          <p:cNvGrpSpPr/>
          <p:nvPr/>
        </p:nvGrpSpPr>
        <p:grpSpPr>
          <a:xfrm>
            <a:off x="3919713" y="1994987"/>
            <a:ext cx="2689395" cy="690631"/>
            <a:chOff x="3648636" y="1685365"/>
            <a:chExt cx="2725270" cy="738664"/>
          </a:xfrm>
        </p:grpSpPr>
        <p:sp>
          <p:nvSpPr>
            <p:cNvPr id="6" name="テキスト ボックス 5">
              <a:extLst>
                <a:ext uri="{FF2B5EF4-FFF2-40B4-BE49-F238E27FC236}">
                  <a16:creationId xmlns:a16="http://schemas.microsoft.com/office/drawing/2014/main" id="{89973644-2BE3-44F8-B0FD-9FA4A54DFB9A}"/>
                </a:ext>
              </a:extLst>
            </p:cNvPr>
            <p:cNvSpPr txBox="1"/>
            <p:nvPr/>
          </p:nvSpPr>
          <p:spPr>
            <a:xfrm>
              <a:off x="3648636" y="1685365"/>
              <a:ext cx="2725270" cy="369332"/>
            </a:xfrm>
            <a:prstGeom prst="rect">
              <a:avLst/>
            </a:prstGeom>
            <a:noFill/>
            <a:ln>
              <a:solidFill>
                <a:schemeClr val="accent6"/>
              </a:solidFill>
            </a:ln>
          </p:spPr>
          <p:txBody>
            <a:bodyPr wrap="square" rtlCol="0">
              <a:spAutoFit/>
            </a:bodyPr>
            <a:lstStyle/>
            <a:p>
              <a:pPr algn="ctr"/>
              <a:r>
                <a:rPr kumimoji="1" lang="ja-JP" altLang="en-US" dirty="0"/>
                <a:t>命令レジスタ</a:t>
              </a:r>
            </a:p>
          </p:txBody>
        </p:sp>
        <p:sp>
          <p:nvSpPr>
            <p:cNvPr id="7" name="テキスト ボックス 6">
              <a:extLst>
                <a:ext uri="{FF2B5EF4-FFF2-40B4-BE49-F238E27FC236}">
                  <a16:creationId xmlns:a16="http://schemas.microsoft.com/office/drawing/2014/main" id="{51A4CEB2-E346-4CD9-B14B-AF92F82A2701}"/>
                </a:ext>
              </a:extLst>
            </p:cNvPr>
            <p:cNvSpPr txBox="1"/>
            <p:nvPr/>
          </p:nvSpPr>
          <p:spPr>
            <a:xfrm>
              <a:off x="3648636" y="2054697"/>
              <a:ext cx="1212477" cy="369332"/>
            </a:xfrm>
            <a:prstGeom prst="rect">
              <a:avLst/>
            </a:prstGeom>
            <a:noFill/>
            <a:ln>
              <a:solidFill>
                <a:schemeClr val="accent6"/>
              </a:solidFill>
            </a:ln>
          </p:spPr>
          <p:txBody>
            <a:bodyPr wrap="square" rtlCol="0">
              <a:spAutoFit/>
            </a:bodyPr>
            <a:lstStyle/>
            <a:p>
              <a:pPr algn="ctr"/>
              <a:r>
                <a:rPr kumimoji="1" lang="ja-JP" altLang="en-US" dirty="0"/>
                <a:t>命令部</a:t>
              </a:r>
              <a:endParaRPr kumimoji="1" lang="en-US" altLang="ja-JP" dirty="0"/>
            </a:p>
          </p:txBody>
        </p:sp>
        <p:sp>
          <p:nvSpPr>
            <p:cNvPr id="8" name="テキスト ボックス 7">
              <a:extLst>
                <a:ext uri="{FF2B5EF4-FFF2-40B4-BE49-F238E27FC236}">
                  <a16:creationId xmlns:a16="http://schemas.microsoft.com/office/drawing/2014/main" id="{CDA95EB4-EAFD-48EC-A1BE-E26AC0180859}"/>
                </a:ext>
              </a:extLst>
            </p:cNvPr>
            <p:cNvSpPr txBox="1"/>
            <p:nvPr/>
          </p:nvSpPr>
          <p:spPr>
            <a:xfrm>
              <a:off x="4861113" y="2054697"/>
              <a:ext cx="1512793" cy="369332"/>
            </a:xfrm>
            <a:prstGeom prst="rect">
              <a:avLst/>
            </a:prstGeom>
            <a:noFill/>
            <a:ln>
              <a:solidFill>
                <a:schemeClr val="accent6"/>
              </a:solidFill>
            </a:ln>
          </p:spPr>
          <p:txBody>
            <a:bodyPr wrap="square" rtlCol="0">
              <a:spAutoFit/>
            </a:bodyPr>
            <a:lstStyle/>
            <a:p>
              <a:pPr algn="ctr"/>
              <a:r>
                <a:rPr kumimoji="1" lang="ja-JP" altLang="en-US" dirty="0"/>
                <a:t>アドレス部</a:t>
              </a:r>
            </a:p>
          </p:txBody>
        </p:sp>
      </p:grpSp>
      <p:sp>
        <p:nvSpPr>
          <p:cNvPr id="10" name="テキスト ボックス 9">
            <a:extLst>
              <a:ext uri="{FF2B5EF4-FFF2-40B4-BE49-F238E27FC236}">
                <a16:creationId xmlns:a16="http://schemas.microsoft.com/office/drawing/2014/main" id="{B0FABE6E-0A6E-41D2-AB80-04B61CC51955}"/>
              </a:ext>
            </a:extLst>
          </p:cNvPr>
          <p:cNvSpPr txBox="1"/>
          <p:nvPr/>
        </p:nvSpPr>
        <p:spPr>
          <a:xfrm>
            <a:off x="2015462" y="3156284"/>
            <a:ext cx="1756069" cy="604302"/>
          </a:xfrm>
          <a:prstGeom prst="rect">
            <a:avLst/>
          </a:prstGeom>
          <a:noFill/>
          <a:ln>
            <a:solidFill>
              <a:schemeClr val="accent6"/>
            </a:solidFill>
          </a:ln>
        </p:spPr>
        <p:txBody>
          <a:bodyPr wrap="square" rtlCol="0">
            <a:spAutoFit/>
          </a:bodyPr>
          <a:lstStyle/>
          <a:p>
            <a:pPr algn="ctr"/>
            <a:r>
              <a:rPr kumimoji="1" lang="ja-JP" altLang="en-US" dirty="0"/>
              <a:t>命令アドレス</a:t>
            </a:r>
            <a:endParaRPr kumimoji="1" lang="en-US" altLang="ja-JP" dirty="0"/>
          </a:p>
          <a:p>
            <a:pPr algn="ctr"/>
            <a:r>
              <a:rPr lang="ja-JP" altLang="en-US" dirty="0"/>
              <a:t>レジスタ</a:t>
            </a:r>
            <a:endParaRPr kumimoji="1" lang="ja-JP" altLang="en-US" dirty="0"/>
          </a:p>
        </p:txBody>
      </p:sp>
      <p:sp>
        <p:nvSpPr>
          <p:cNvPr id="11" name="テキスト ボックス 10">
            <a:extLst>
              <a:ext uri="{FF2B5EF4-FFF2-40B4-BE49-F238E27FC236}">
                <a16:creationId xmlns:a16="http://schemas.microsoft.com/office/drawing/2014/main" id="{F47ABA24-AC1B-48A0-8EBF-3B1F8D8BAAA4}"/>
              </a:ext>
            </a:extLst>
          </p:cNvPr>
          <p:cNvSpPr txBox="1"/>
          <p:nvPr/>
        </p:nvSpPr>
        <p:spPr>
          <a:xfrm>
            <a:off x="6228701" y="3156283"/>
            <a:ext cx="1756069" cy="604302"/>
          </a:xfrm>
          <a:prstGeom prst="rect">
            <a:avLst/>
          </a:prstGeom>
          <a:noFill/>
          <a:ln>
            <a:solidFill>
              <a:schemeClr val="accent6"/>
            </a:solidFill>
          </a:ln>
        </p:spPr>
        <p:txBody>
          <a:bodyPr wrap="square" rtlCol="0">
            <a:spAutoFit/>
          </a:bodyPr>
          <a:lstStyle/>
          <a:p>
            <a:pPr algn="ctr"/>
            <a:r>
              <a:rPr kumimoji="1" lang="ja-JP" altLang="en-US" dirty="0"/>
              <a:t>アドレス</a:t>
            </a:r>
            <a:endParaRPr kumimoji="1" lang="en-US" altLang="ja-JP" dirty="0"/>
          </a:p>
          <a:p>
            <a:pPr algn="ctr"/>
            <a:r>
              <a:rPr lang="ja-JP" altLang="en-US" dirty="0"/>
              <a:t>レジスタ</a:t>
            </a:r>
            <a:endParaRPr kumimoji="1" lang="ja-JP" altLang="en-US" dirty="0"/>
          </a:p>
        </p:txBody>
      </p:sp>
      <p:sp>
        <p:nvSpPr>
          <p:cNvPr id="12" name="テキスト ボックス 11">
            <a:extLst>
              <a:ext uri="{FF2B5EF4-FFF2-40B4-BE49-F238E27FC236}">
                <a16:creationId xmlns:a16="http://schemas.microsoft.com/office/drawing/2014/main" id="{7D6A08E6-0F5C-46C7-8AF7-37773A0CC1C9}"/>
              </a:ext>
            </a:extLst>
          </p:cNvPr>
          <p:cNvSpPr txBox="1"/>
          <p:nvPr/>
        </p:nvSpPr>
        <p:spPr>
          <a:xfrm>
            <a:off x="9125994" y="1994987"/>
            <a:ext cx="1158918" cy="345316"/>
          </a:xfrm>
          <a:prstGeom prst="rect">
            <a:avLst/>
          </a:prstGeom>
          <a:noFill/>
          <a:ln>
            <a:solidFill>
              <a:schemeClr val="accent6"/>
            </a:solidFill>
          </a:ln>
        </p:spPr>
        <p:txBody>
          <a:bodyPr wrap="square" rtlCol="0">
            <a:spAutoFit/>
          </a:bodyPr>
          <a:lstStyle/>
          <a:p>
            <a:pPr algn="ctr"/>
            <a:r>
              <a:rPr lang="ja-JP" altLang="en-US" dirty="0">
                <a:latin typeface="+mn-ea"/>
              </a:rPr>
              <a:t>演算装置</a:t>
            </a:r>
            <a:endParaRPr kumimoji="1" lang="ja-JP" altLang="en-US" dirty="0">
              <a:latin typeface="+mn-ea"/>
            </a:endParaRPr>
          </a:p>
        </p:txBody>
      </p:sp>
      <p:sp>
        <p:nvSpPr>
          <p:cNvPr id="13" name="テキスト ボックス 12">
            <a:extLst>
              <a:ext uri="{FF2B5EF4-FFF2-40B4-BE49-F238E27FC236}">
                <a16:creationId xmlns:a16="http://schemas.microsoft.com/office/drawing/2014/main" id="{2AA0FA8C-7BDB-480F-B72B-08E890D0BA52}"/>
              </a:ext>
            </a:extLst>
          </p:cNvPr>
          <p:cNvSpPr txBox="1"/>
          <p:nvPr/>
        </p:nvSpPr>
        <p:spPr>
          <a:xfrm>
            <a:off x="9125993" y="5413915"/>
            <a:ext cx="1158918" cy="345316"/>
          </a:xfrm>
          <a:prstGeom prst="rect">
            <a:avLst/>
          </a:prstGeom>
          <a:noFill/>
          <a:ln>
            <a:solidFill>
              <a:schemeClr val="accent6"/>
            </a:solidFill>
          </a:ln>
        </p:spPr>
        <p:txBody>
          <a:bodyPr wrap="square" rtlCol="0">
            <a:spAutoFit/>
          </a:bodyPr>
          <a:lstStyle/>
          <a:p>
            <a:pPr algn="ctr"/>
            <a:r>
              <a:rPr kumimoji="1" lang="ja-JP" altLang="en-US" dirty="0">
                <a:latin typeface="+mn-ea"/>
              </a:rPr>
              <a:t>データ</a:t>
            </a:r>
          </a:p>
        </p:txBody>
      </p:sp>
      <p:sp>
        <p:nvSpPr>
          <p:cNvPr id="14" name="テキスト ボックス 13">
            <a:extLst>
              <a:ext uri="{FF2B5EF4-FFF2-40B4-BE49-F238E27FC236}">
                <a16:creationId xmlns:a16="http://schemas.microsoft.com/office/drawing/2014/main" id="{858CB705-DF29-4973-8366-C421419CA43E}"/>
              </a:ext>
            </a:extLst>
          </p:cNvPr>
          <p:cNvSpPr txBox="1"/>
          <p:nvPr/>
        </p:nvSpPr>
        <p:spPr>
          <a:xfrm>
            <a:off x="4592061" y="5413915"/>
            <a:ext cx="1048335" cy="345316"/>
          </a:xfrm>
          <a:prstGeom prst="rect">
            <a:avLst/>
          </a:prstGeom>
          <a:noFill/>
          <a:ln>
            <a:solidFill>
              <a:schemeClr val="accent6"/>
            </a:solidFill>
          </a:ln>
        </p:spPr>
        <p:txBody>
          <a:bodyPr wrap="square" rtlCol="0">
            <a:spAutoFit/>
          </a:bodyPr>
          <a:lstStyle/>
          <a:p>
            <a:pPr algn="ctr"/>
            <a:r>
              <a:rPr lang="ja-JP" altLang="en-US" dirty="0">
                <a:latin typeface="+mn-ea"/>
              </a:rPr>
              <a:t>命令</a:t>
            </a:r>
            <a:endParaRPr kumimoji="1" lang="ja-JP" altLang="en-US" dirty="0">
              <a:latin typeface="+mn-ea"/>
            </a:endParaRPr>
          </a:p>
        </p:txBody>
      </p:sp>
      <p:cxnSp>
        <p:nvCxnSpPr>
          <p:cNvPr id="20" name="コネクタ: カギ線 19">
            <a:extLst>
              <a:ext uri="{FF2B5EF4-FFF2-40B4-BE49-F238E27FC236}">
                <a16:creationId xmlns:a16="http://schemas.microsoft.com/office/drawing/2014/main" id="{F5B47CE7-6545-4923-8867-41CF35B0F6F5}"/>
              </a:ext>
            </a:extLst>
          </p:cNvPr>
          <p:cNvCxnSpPr>
            <a:cxnSpLocks/>
            <a:stCxn id="7" idx="1"/>
            <a:endCxn id="5" idx="2"/>
          </p:cNvCxnSpPr>
          <p:nvPr/>
        </p:nvCxnSpPr>
        <p:spPr>
          <a:xfrm rot="10800000">
            <a:off x="2488761" y="2340302"/>
            <a:ext cx="1430953" cy="172658"/>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コネクタ: カギ線 52">
            <a:extLst>
              <a:ext uri="{FF2B5EF4-FFF2-40B4-BE49-F238E27FC236}">
                <a16:creationId xmlns:a16="http://schemas.microsoft.com/office/drawing/2014/main" id="{2EC8E4AE-982F-4934-BD50-2235BD284D25}"/>
              </a:ext>
            </a:extLst>
          </p:cNvPr>
          <p:cNvCxnSpPr>
            <a:cxnSpLocks/>
            <a:stCxn id="5" idx="0"/>
          </p:cNvCxnSpPr>
          <p:nvPr/>
        </p:nvCxnSpPr>
        <p:spPr>
          <a:xfrm rot="5400000" flipH="1" flipV="1">
            <a:off x="5656858" y="-2053604"/>
            <a:ext cx="880492" cy="7216690"/>
          </a:xfrm>
          <a:prstGeom prst="bentConnector2">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a16="http://schemas.microsoft.com/office/drawing/2014/main" id="{58B2908B-C341-4FFF-810C-12A63D202E65}"/>
              </a:ext>
            </a:extLst>
          </p:cNvPr>
          <p:cNvCxnSpPr>
            <a:cxnSpLocks/>
            <a:endCxn id="12" idx="0"/>
          </p:cNvCxnSpPr>
          <p:nvPr/>
        </p:nvCxnSpPr>
        <p:spPr>
          <a:xfrm rot="16200000" flipH="1">
            <a:off x="9256238" y="1545772"/>
            <a:ext cx="896218" cy="2212"/>
          </a:xfrm>
          <a:prstGeom prst="bentConnector3">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E50A6BC2-4F7A-4B24-BACF-EBCCC9B183E8}"/>
              </a:ext>
            </a:extLst>
          </p:cNvPr>
          <p:cNvCxnSpPr/>
          <p:nvPr/>
        </p:nvCxnSpPr>
        <p:spPr>
          <a:xfrm>
            <a:off x="9844787" y="2340302"/>
            <a:ext cx="0" cy="3073612"/>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97B6A000-1802-40B6-9887-525203BC89C2}"/>
              </a:ext>
            </a:extLst>
          </p:cNvPr>
          <p:cNvCxnSpPr/>
          <p:nvPr/>
        </p:nvCxnSpPr>
        <p:spPr>
          <a:xfrm flipV="1">
            <a:off x="9561694" y="2340302"/>
            <a:ext cx="0" cy="3073612"/>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id="{47879081-99EC-4F5E-AF21-03B8C34E7D43}"/>
              </a:ext>
            </a:extLst>
          </p:cNvPr>
          <p:cNvCxnSpPr>
            <a:stCxn id="8" idx="3"/>
            <a:endCxn id="11" idx="0"/>
          </p:cNvCxnSpPr>
          <p:nvPr/>
        </p:nvCxnSpPr>
        <p:spPr>
          <a:xfrm>
            <a:off x="6609107" y="2512960"/>
            <a:ext cx="497628" cy="643323"/>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コネクタ: カギ線 65">
            <a:extLst>
              <a:ext uri="{FF2B5EF4-FFF2-40B4-BE49-F238E27FC236}">
                <a16:creationId xmlns:a16="http://schemas.microsoft.com/office/drawing/2014/main" id="{1610CC12-BECA-4F8A-9219-B0B405CA786D}"/>
              </a:ext>
            </a:extLst>
          </p:cNvPr>
          <p:cNvCxnSpPr>
            <a:stCxn id="11" idx="2"/>
            <a:endCxn id="13" idx="1"/>
          </p:cNvCxnSpPr>
          <p:nvPr/>
        </p:nvCxnSpPr>
        <p:spPr>
          <a:xfrm rot="16200000" flipH="1">
            <a:off x="7203370" y="3663949"/>
            <a:ext cx="1825987" cy="2019257"/>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コネクタ: カギ線 67">
            <a:extLst>
              <a:ext uri="{FF2B5EF4-FFF2-40B4-BE49-F238E27FC236}">
                <a16:creationId xmlns:a16="http://schemas.microsoft.com/office/drawing/2014/main" id="{D67FEB59-4D8D-48B5-89CE-2C52D23EF3A8}"/>
              </a:ext>
            </a:extLst>
          </p:cNvPr>
          <p:cNvCxnSpPr>
            <a:stCxn id="14" idx="0"/>
            <a:endCxn id="7" idx="2"/>
          </p:cNvCxnSpPr>
          <p:nvPr/>
        </p:nvCxnSpPr>
        <p:spPr>
          <a:xfrm rot="16200000" flipV="1">
            <a:off x="3452952" y="3750638"/>
            <a:ext cx="2728296" cy="598258"/>
          </a:xfrm>
          <a:prstGeom prst="bentConnector3">
            <a:avLst>
              <a:gd name="adj1" fmla="val 74884"/>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a16="http://schemas.microsoft.com/office/drawing/2014/main" id="{F172990C-16AC-477F-B3CB-9A0F06873A11}"/>
              </a:ext>
            </a:extLst>
          </p:cNvPr>
          <p:cNvCxnSpPr>
            <a:cxnSpLocks/>
            <a:endCxn id="8" idx="2"/>
          </p:cNvCxnSpPr>
          <p:nvPr/>
        </p:nvCxnSpPr>
        <p:spPr>
          <a:xfrm rot="5400000" flipH="1" flipV="1">
            <a:off x="5154560" y="2678252"/>
            <a:ext cx="700741" cy="715475"/>
          </a:xfrm>
          <a:prstGeom prst="bentConnector3">
            <a:avLst>
              <a:gd name="adj1" fmla="val 2155"/>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コネクタ: カギ線 80">
            <a:extLst>
              <a:ext uri="{FF2B5EF4-FFF2-40B4-BE49-F238E27FC236}">
                <a16:creationId xmlns:a16="http://schemas.microsoft.com/office/drawing/2014/main" id="{CF733603-12D9-4C2C-8833-EB5F51B9ECAA}"/>
              </a:ext>
            </a:extLst>
          </p:cNvPr>
          <p:cNvCxnSpPr>
            <a:stCxn id="10" idx="2"/>
            <a:endCxn id="14" idx="1"/>
          </p:cNvCxnSpPr>
          <p:nvPr/>
        </p:nvCxnSpPr>
        <p:spPr>
          <a:xfrm rot="16200000" flipH="1">
            <a:off x="2829786" y="3824297"/>
            <a:ext cx="1825986" cy="1698564"/>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3" name="グループ化 82">
            <a:extLst>
              <a:ext uri="{FF2B5EF4-FFF2-40B4-BE49-F238E27FC236}">
                <a16:creationId xmlns:a16="http://schemas.microsoft.com/office/drawing/2014/main" id="{F4468046-F35D-4389-9084-150C787A5309}"/>
              </a:ext>
            </a:extLst>
          </p:cNvPr>
          <p:cNvGrpSpPr/>
          <p:nvPr/>
        </p:nvGrpSpPr>
        <p:grpSpPr>
          <a:xfrm>
            <a:off x="1307726" y="5113003"/>
            <a:ext cx="9536738" cy="947139"/>
            <a:chOff x="1210235" y="5020236"/>
            <a:chExt cx="9663953" cy="1013012"/>
          </a:xfrm>
        </p:grpSpPr>
        <p:sp>
          <p:nvSpPr>
            <p:cNvPr id="3" name="正方形/長方形 2">
              <a:extLst>
                <a:ext uri="{FF2B5EF4-FFF2-40B4-BE49-F238E27FC236}">
                  <a16:creationId xmlns:a16="http://schemas.microsoft.com/office/drawing/2014/main" id="{CE9F1893-E3A9-496C-B306-589A5E680923}"/>
                </a:ext>
              </a:extLst>
            </p:cNvPr>
            <p:cNvSpPr/>
            <p:nvPr/>
          </p:nvSpPr>
          <p:spPr>
            <a:xfrm>
              <a:off x="1210235" y="5020236"/>
              <a:ext cx="9663953" cy="1013012"/>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7DD44390-A045-453B-B90E-DA146A0443DF}"/>
                </a:ext>
              </a:extLst>
            </p:cNvPr>
            <p:cNvSpPr txBox="1"/>
            <p:nvPr/>
          </p:nvSpPr>
          <p:spPr>
            <a:xfrm>
              <a:off x="1331259" y="5597132"/>
              <a:ext cx="1174377" cy="369332"/>
            </a:xfrm>
            <a:prstGeom prst="rect">
              <a:avLst/>
            </a:prstGeom>
            <a:noFill/>
          </p:spPr>
          <p:txBody>
            <a:bodyPr wrap="square" rtlCol="0">
              <a:spAutoFit/>
            </a:bodyPr>
            <a:lstStyle/>
            <a:p>
              <a:r>
                <a:rPr lang="ja-JP" altLang="en-US" dirty="0"/>
                <a:t>主記憶</a:t>
              </a:r>
              <a:endParaRPr kumimoji="1" lang="ja-JP" altLang="en-US" dirty="0"/>
            </a:p>
          </p:txBody>
        </p:sp>
      </p:grpSp>
      <p:sp>
        <p:nvSpPr>
          <p:cNvPr id="84" name="テキスト ボックス 83">
            <a:extLst>
              <a:ext uri="{FF2B5EF4-FFF2-40B4-BE49-F238E27FC236}">
                <a16:creationId xmlns:a16="http://schemas.microsoft.com/office/drawing/2014/main" id="{1A1C3D56-4172-4C76-A67F-82E70BDE66FB}"/>
              </a:ext>
            </a:extLst>
          </p:cNvPr>
          <p:cNvSpPr txBox="1"/>
          <p:nvPr/>
        </p:nvSpPr>
        <p:spPr>
          <a:xfrm>
            <a:off x="5147193" y="4025054"/>
            <a:ext cx="1756069" cy="307777"/>
          </a:xfrm>
          <a:prstGeom prst="rect">
            <a:avLst/>
          </a:prstGeom>
          <a:noFill/>
        </p:spPr>
        <p:txBody>
          <a:bodyPr wrap="square" rtlCol="0">
            <a:spAutoFit/>
          </a:bodyPr>
          <a:lstStyle/>
          <a:p>
            <a:r>
              <a:rPr lang="ja-JP" altLang="en-US" sz="1400" dirty="0">
                <a:solidFill>
                  <a:srgbClr val="FF0000"/>
                </a:solidFill>
              </a:rPr>
              <a:t>①命令の取り出し</a:t>
            </a:r>
            <a:endParaRPr kumimoji="1" lang="ja-JP" altLang="en-US" sz="1400" dirty="0">
              <a:solidFill>
                <a:srgbClr val="FF0000"/>
              </a:solidFill>
            </a:endParaRPr>
          </a:p>
        </p:txBody>
      </p:sp>
      <p:sp>
        <p:nvSpPr>
          <p:cNvPr id="86" name="テキスト ボックス 85">
            <a:extLst>
              <a:ext uri="{FF2B5EF4-FFF2-40B4-BE49-F238E27FC236}">
                <a16:creationId xmlns:a16="http://schemas.microsoft.com/office/drawing/2014/main" id="{449B0A4D-FB38-4216-BF51-4E7D89CCA2C5}"/>
              </a:ext>
            </a:extLst>
          </p:cNvPr>
          <p:cNvSpPr txBox="1"/>
          <p:nvPr/>
        </p:nvSpPr>
        <p:spPr>
          <a:xfrm>
            <a:off x="10302600" y="1994987"/>
            <a:ext cx="1331433" cy="307777"/>
          </a:xfrm>
          <a:prstGeom prst="rect">
            <a:avLst/>
          </a:prstGeom>
          <a:noFill/>
        </p:spPr>
        <p:txBody>
          <a:bodyPr wrap="square" rtlCol="0">
            <a:spAutoFit/>
          </a:bodyPr>
          <a:lstStyle/>
          <a:p>
            <a:r>
              <a:rPr kumimoji="1" lang="ja-JP" altLang="en-US" sz="1400" dirty="0">
                <a:solidFill>
                  <a:srgbClr val="FF0000"/>
                </a:solidFill>
              </a:rPr>
              <a:t>⑤命令の実行</a:t>
            </a:r>
          </a:p>
        </p:txBody>
      </p:sp>
      <p:sp>
        <p:nvSpPr>
          <p:cNvPr id="87" name="テキスト ボックス 86">
            <a:extLst>
              <a:ext uri="{FF2B5EF4-FFF2-40B4-BE49-F238E27FC236}">
                <a16:creationId xmlns:a16="http://schemas.microsoft.com/office/drawing/2014/main" id="{CFD63386-AE43-47BF-B309-821F05C424BE}"/>
              </a:ext>
            </a:extLst>
          </p:cNvPr>
          <p:cNvSpPr txBox="1"/>
          <p:nvPr/>
        </p:nvSpPr>
        <p:spPr>
          <a:xfrm>
            <a:off x="9840248" y="3227621"/>
            <a:ext cx="1821867" cy="307777"/>
          </a:xfrm>
          <a:prstGeom prst="rect">
            <a:avLst/>
          </a:prstGeom>
          <a:noFill/>
        </p:spPr>
        <p:txBody>
          <a:bodyPr wrap="square" rtlCol="0">
            <a:spAutoFit/>
          </a:bodyPr>
          <a:lstStyle/>
          <a:p>
            <a:r>
              <a:rPr lang="ja-JP" altLang="en-US" sz="1400" dirty="0">
                <a:solidFill>
                  <a:srgbClr val="FF0000"/>
                </a:solidFill>
              </a:rPr>
              <a:t>⑥演算結果の格納</a:t>
            </a:r>
            <a:endParaRPr kumimoji="1" lang="ja-JP" altLang="en-US" sz="1400" dirty="0">
              <a:solidFill>
                <a:srgbClr val="FF0000"/>
              </a:solidFill>
            </a:endParaRPr>
          </a:p>
        </p:txBody>
      </p:sp>
      <p:sp>
        <p:nvSpPr>
          <p:cNvPr id="88" name="テキスト ボックス 87">
            <a:extLst>
              <a:ext uri="{FF2B5EF4-FFF2-40B4-BE49-F238E27FC236}">
                <a16:creationId xmlns:a16="http://schemas.microsoft.com/office/drawing/2014/main" id="{82404591-AAD6-481A-B310-E1A8CBEDB5DB}"/>
              </a:ext>
            </a:extLst>
          </p:cNvPr>
          <p:cNvSpPr txBox="1"/>
          <p:nvPr/>
        </p:nvSpPr>
        <p:spPr>
          <a:xfrm>
            <a:off x="8552004" y="3044372"/>
            <a:ext cx="1253471" cy="523220"/>
          </a:xfrm>
          <a:prstGeom prst="rect">
            <a:avLst/>
          </a:prstGeom>
          <a:noFill/>
        </p:spPr>
        <p:txBody>
          <a:bodyPr wrap="square" rtlCol="0">
            <a:spAutoFit/>
          </a:bodyPr>
          <a:lstStyle/>
          <a:p>
            <a:r>
              <a:rPr kumimoji="1" lang="ja-JP" altLang="en-US" sz="1400" dirty="0">
                <a:solidFill>
                  <a:srgbClr val="FF0000"/>
                </a:solidFill>
              </a:rPr>
              <a:t>④オペランドの取り出し</a:t>
            </a:r>
          </a:p>
        </p:txBody>
      </p:sp>
      <p:sp>
        <p:nvSpPr>
          <p:cNvPr id="89" name="テキスト ボックス 88">
            <a:extLst>
              <a:ext uri="{FF2B5EF4-FFF2-40B4-BE49-F238E27FC236}">
                <a16:creationId xmlns:a16="http://schemas.microsoft.com/office/drawing/2014/main" id="{79DD547F-9EDE-445B-88A3-D1145F9C0122}"/>
              </a:ext>
            </a:extLst>
          </p:cNvPr>
          <p:cNvSpPr txBox="1"/>
          <p:nvPr/>
        </p:nvSpPr>
        <p:spPr>
          <a:xfrm>
            <a:off x="7060293" y="3907557"/>
            <a:ext cx="1833475" cy="307777"/>
          </a:xfrm>
          <a:prstGeom prst="rect">
            <a:avLst/>
          </a:prstGeom>
          <a:noFill/>
        </p:spPr>
        <p:txBody>
          <a:bodyPr wrap="square" rtlCol="0">
            <a:spAutoFit/>
          </a:bodyPr>
          <a:lstStyle/>
          <a:p>
            <a:r>
              <a:rPr lang="ja-JP" altLang="en-US" sz="1400" dirty="0">
                <a:solidFill>
                  <a:srgbClr val="FF0000"/>
                </a:solidFill>
              </a:rPr>
              <a:t>③実効アドレス計算</a:t>
            </a:r>
            <a:endParaRPr kumimoji="1" lang="ja-JP" altLang="en-US" sz="1400" dirty="0">
              <a:solidFill>
                <a:srgbClr val="FF0000"/>
              </a:solidFill>
            </a:endParaRPr>
          </a:p>
        </p:txBody>
      </p:sp>
      <p:sp>
        <p:nvSpPr>
          <p:cNvPr id="90" name="テキスト ボックス 89">
            <a:extLst>
              <a:ext uri="{FF2B5EF4-FFF2-40B4-BE49-F238E27FC236}">
                <a16:creationId xmlns:a16="http://schemas.microsoft.com/office/drawing/2014/main" id="{B1480D9D-CA00-4B55-B5E0-43E13541C553}"/>
              </a:ext>
            </a:extLst>
          </p:cNvPr>
          <p:cNvSpPr txBox="1"/>
          <p:nvPr/>
        </p:nvSpPr>
        <p:spPr>
          <a:xfrm>
            <a:off x="2630305" y="2567896"/>
            <a:ext cx="1638853" cy="307777"/>
          </a:xfrm>
          <a:prstGeom prst="rect">
            <a:avLst/>
          </a:prstGeom>
          <a:noFill/>
        </p:spPr>
        <p:txBody>
          <a:bodyPr wrap="square" rtlCol="0">
            <a:spAutoFit/>
          </a:bodyPr>
          <a:lstStyle/>
          <a:p>
            <a:r>
              <a:rPr kumimoji="1" lang="ja-JP" altLang="en-US" sz="1400" dirty="0">
                <a:solidFill>
                  <a:srgbClr val="FF0000"/>
                </a:solidFill>
              </a:rPr>
              <a:t>②命令の解読</a:t>
            </a:r>
          </a:p>
        </p:txBody>
      </p:sp>
      <p:sp>
        <p:nvSpPr>
          <p:cNvPr id="92" name="テキスト ボックス 91">
            <a:extLst>
              <a:ext uri="{FF2B5EF4-FFF2-40B4-BE49-F238E27FC236}">
                <a16:creationId xmlns:a16="http://schemas.microsoft.com/office/drawing/2014/main" id="{3F961645-8EDA-45A5-8066-E4525B100854}"/>
              </a:ext>
            </a:extLst>
          </p:cNvPr>
          <p:cNvSpPr txBox="1"/>
          <p:nvPr/>
        </p:nvSpPr>
        <p:spPr>
          <a:xfrm>
            <a:off x="1380565" y="393904"/>
            <a:ext cx="4966447" cy="646331"/>
          </a:xfrm>
          <a:prstGeom prst="rect">
            <a:avLst/>
          </a:prstGeom>
          <a:noFill/>
        </p:spPr>
        <p:txBody>
          <a:bodyPr wrap="square" rtlCol="0">
            <a:spAutoFit/>
          </a:bodyPr>
          <a:lstStyle/>
          <a:p>
            <a:r>
              <a:rPr kumimoji="1" lang="ja-JP" altLang="en-US" sz="3600" dirty="0"/>
              <a:t>命令実行サイクル</a:t>
            </a:r>
          </a:p>
        </p:txBody>
      </p:sp>
    </p:spTree>
    <p:extLst>
      <p:ext uri="{BB962C8B-B14F-4D97-AF65-F5344CB8AC3E}">
        <p14:creationId xmlns:p14="http://schemas.microsoft.com/office/powerpoint/2010/main" val="60971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17E5252C-12D3-4BE1-B4B5-4FAF76825EBF}"/>
              </a:ext>
            </a:extLst>
          </p:cNvPr>
          <p:cNvGraphicFramePr>
            <a:graphicFrameLocks noGrp="1"/>
          </p:cNvGraphicFramePr>
          <p:nvPr/>
        </p:nvGraphicFramePr>
        <p:xfrm>
          <a:off x="7464612" y="2799478"/>
          <a:ext cx="1571812" cy="1854200"/>
        </p:xfrm>
        <a:graphic>
          <a:graphicData uri="http://schemas.openxmlformats.org/drawingml/2006/table">
            <a:tbl>
              <a:tblPr>
                <a:tableStyleId>{073A0DAA-6AF3-43AB-8588-CEC1D06C72B9}</a:tableStyleId>
              </a:tblPr>
              <a:tblGrid>
                <a:gridCol w="1571812">
                  <a:extLst>
                    <a:ext uri="{9D8B030D-6E8A-4147-A177-3AD203B41FA5}">
                      <a16:colId xmlns:a16="http://schemas.microsoft.com/office/drawing/2014/main" val="3294097849"/>
                    </a:ext>
                  </a:extLst>
                </a:gridCol>
              </a:tblGrid>
              <a:tr h="370840">
                <a:tc>
                  <a:txBody>
                    <a:bodyPr/>
                    <a:lstStyle/>
                    <a:p>
                      <a:pPr algn="ctr"/>
                      <a:endParaRPr kumimoji="1" lang="en-US" altLang="ja-JP" dirty="0"/>
                    </a:p>
                    <a:p>
                      <a:pPr algn="ctr"/>
                      <a:endParaRPr kumimoji="1" lang="en-US" altLang="ja-JP" dirty="0"/>
                    </a:p>
                    <a:p>
                      <a:pPr algn="ctr"/>
                      <a:r>
                        <a:rPr kumimoji="1" lang="en-US" altLang="ja-JP" dirty="0"/>
                        <a:t>…</a:t>
                      </a:r>
                      <a:endParaRPr kumimoji="1" lang="ja-JP" altLang="en-US" dirty="0"/>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300200"/>
                  </a:ext>
                </a:extLst>
              </a:tr>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9902547"/>
                  </a:ext>
                </a:extLst>
              </a:tr>
              <a:tr h="370840">
                <a:tc>
                  <a:txBody>
                    <a:bodyPr/>
                    <a:lstStyle/>
                    <a:p>
                      <a:pPr algn="ctr"/>
                      <a:endParaRPr kumimoji="1" lang="en-US" altLang="ja-JP" dirty="0"/>
                    </a:p>
                    <a:p>
                      <a:pPr algn="ctr"/>
                      <a:endParaRPr kumimoji="1" lang="en-US" altLang="ja-JP" dirty="0"/>
                    </a:p>
                    <a:p>
                      <a:pPr algn="ctr"/>
                      <a:r>
                        <a:rPr kumimoji="1" lang="en-US" altLang="ja-JP" dirty="0"/>
                        <a:t>…</a:t>
                      </a:r>
                      <a:endParaRPr kumimoji="1" lang="ja-JP" altLang="en-US" dirty="0"/>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239047"/>
                  </a:ext>
                </a:extLst>
              </a:tr>
              <a:tr h="370840">
                <a:tc>
                  <a:txBody>
                    <a:bodyPr/>
                    <a:lstStyle/>
                    <a:p>
                      <a:pPr algn="ctr"/>
                      <a:r>
                        <a:rPr kumimoji="1" lang="ja-JP" altLang="en-US" dirty="0"/>
                        <a:t>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130780"/>
                  </a:ext>
                </a:extLst>
              </a:tr>
              <a:tr h="370840">
                <a:tc>
                  <a:txBody>
                    <a:bodyPr/>
                    <a:lstStyle/>
                    <a:p>
                      <a:pPr algn="ctr"/>
                      <a:endParaRPr kumimoji="1" lang="en-US" altLang="ja-JP" dirty="0"/>
                    </a:p>
                    <a:p>
                      <a:pPr algn="ctr"/>
                      <a:endParaRPr kumimoji="1" lang="en-US" altLang="ja-JP" dirty="0"/>
                    </a:p>
                    <a:p>
                      <a:pPr algn="ctr"/>
                      <a:r>
                        <a:rPr kumimoji="1" lang="en-US" altLang="ja-JP" dirty="0"/>
                        <a:t>…</a:t>
                      </a:r>
                      <a:endParaRPr kumimoji="1" lang="ja-JP" altLang="en-US" dirty="0"/>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344867"/>
                  </a:ext>
                </a:extLst>
              </a:tr>
            </a:tbl>
          </a:graphicData>
        </a:graphic>
      </p:graphicFrame>
      <p:grpSp>
        <p:nvGrpSpPr>
          <p:cNvPr id="23" name="グループ化 22">
            <a:extLst>
              <a:ext uri="{FF2B5EF4-FFF2-40B4-BE49-F238E27FC236}">
                <a16:creationId xmlns:a16="http://schemas.microsoft.com/office/drawing/2014/main" id="{F0B90198-CBC9-435F-936E-959639824E7F}"/>
              </a:ext>
            </a:extLst>
          </p:cNvPr>
          <p:cNvGrpSpPr/>
          <p:nvPr/>
        </p:nvGrpSpPr>
        <p:grpSpPr>
          <a:xfrm>
            <a:off x="2850776" y="2414706"/>
            <a:ext cx="5925671" cy="1863235"/>
            <a:chOff x="2850776" y="2414706"/>
            <a:chExt cx="5925671" cy="1863235"/>
          </a:xfrm>
        </p:grpSpPr>
        <p:sp>
          <p:nvSpPr>
            <p:cNvPr id="3" name="テキスト ボックス 2">
              <a:extLst>
                <a:ext uri="{FF2B5EF4-FFF2-40B4-BE49-F238E27FC236}">
                  <a16:creationId xmlns:a16="http://schemas.microsoft.com/office/drawing/2014/main" id="{1942754F-854D-4BA2-805E-1674A3828006}"/>
                </a:ext>
              </a:extLst>
            </p:cNvPr>
            <p:cNvSpPr txBox="1"/>
            <p:nvPr/>
          </p:nvSpPr>
          <p:spPr>
            <a:xfrm>
              <a:off x="7718612" y="2420471"/>
              <a:ext cx="1057835" cy="369332"/>
            </a:xfrm>
            <a:prstGeom prst="rect">
              <a:avLst/>
            </a:prstGeom>
            <a:noFill/>
          </p:spPr>
          <p:txBody>
            <a:bodyPr wrap="square" rtlCol="0">
              <a:spAutoFit/>
            </a:bodyPr>
            <a:lstStyle/>
            <a:p>
              <a:pPr algn="ctr"/>
              <a:r>
                <a:rPr kumimoji="1" lang="ja-JP" altLang="en-US" dirty="0"/>
                <a:t>主記憶</a:t>
              </a:r>
            </a:p>
          </p:txBody>
        </p:sp>
        <p:sp>
          <p:nvSpPr>
            <p:cNvPr id="4" name="テキスト ボックス 3">
              <a:extLst>
                <a:ext uri="{FF2B5EF4-FFF2-40B4-BE49-F238E27FC236}">
                  <a16:creationId xmlns:a16="http://schemas.microsoft.com/office/drawing/2014/main" id="{BECD9CB9-2591-464B-9181-CFC1B9BD69C4}"/>
                </a:ext>
              </a:extLst>
            </p:cNvPr>
            <p:cNvSpPr txBox="1"/>
            <p:nvPr/>
          </p:nvSpPr>
          <p:spPr>
            <a:xfrm>
              <a:off x="6257365" y="2789803"/>
              <a:ext cx="1207247" cy="369332"/>
            </a:xfrm>
            <a:prstGeom prst="rect">
              <a:avLst/>
            </a:prstGeom>
            <a:noFill/>
          </p:spPr>
          <p:txBody>
            <a:bodyPr wrap="square" rtlCol="0">
              <a:spAutoFit/>
            </a:bodyPr>
            <a:lstStyle/>
            <a:p>
              <a:pPr algn="ctr"/>
              <a:r>
                <a:rPr kumimoji="1" lang="ja-JP" altLang="en-US" dirty="0"/>
                <a:t>アドレス</a:t>
              </a:r>
            </a:p>
          </p:txBody>
        </p:sp>
        <p:sp>
          <p:nvSpPr>
            <p:cNvPr id="9" name="テキスト ボックス 8">
              <a:extLst>
                <a:ext uri="{FF2B5EF4-FFF2-40B4-BE49-F238E27FC236}">
                  <a16:creationId xmlns:a16="http://schemas.microsoft.com/office/drawing/2014/main" id="{F6A0092D-4C72-4B61-935E-046BDABE4400}"/>
                </a:ext>
              </a:extLst>
            </p:cNvPr>
            <p:cNvSpPr txBox="1"/>
            <p:nvPr/>
          </p:nvSpPr>
          <p:spPr>
            <a:xfrm>
              <a:off x="6995459" y="3164540"/>
              <a:ext cx="457200" cy="369332"/>
            </a:xfrm>
            <a:prstGeom prst="rect">
              <a:avLst/>
            </a:prstGeom>
            <a:noFill/>
          </p:spPr>
          <p:txBody>
            <a:bodyPr wrap="square" rtlCol="0">
              <a:spAutoFit/>
            </a:bodyPr>
            <a:lstStyle/>
            <a:p>
              <a:pPr algn="ctr"/>
              <a:r>
                <a:rPr kumimoji="1" lang="en-US" altLang="ja-JP" dirty="0"/>
                <a:t>10</a:t>
              </a:r>
              <a:endParaRPr kumimoji="1" lang="ja-JP" altLang="en-US" dirty="0"/>
            </a:p>
          </p:txBody>
        </p:sp>
        <p:sp>
          <p:nvSpPr>
            <p:cNvPr id="10" name="テキスト ボックス 9">
              <a:extLst>
                <a:ext uri="{FF2B5EF4-FFF2-40B4-BE49-F238E27FC236}">
                  <a16:creationId xmlns:a16="http://schemas.microsoft.com/office/drawing/2014/main" id="{365A606A-8F4A-4811-B9F0-225701762D72}"/>
                </a:ext>
              </a:extLst>
            </p:cNvPr>
            <p:cNvSpPr txBox="1"/>
            <p:nvPr/>
          </p:nvSpPr>
          <p:spPr>
            <a:xfrm>
              <a:off x="6983505" y="3908609"/>
              <a:ext cx="457201" cy="369332"/>
            </a:xfrm>
            <a:prstGeom prst="rect">
              <a:avLst/>
            </a:prstGeom>
            <a:noFill/>
          </p:spPr>
          <p:txBody>
            <a:bodyPr wrap="square" rtlCol="0">
              <a:spAutoFit/>
            </a:bodyPr>
            <a:lstStyle/>
            <a:p>
              <a:pPr algn="ctr"/>
              <a:r>
                <a:rPr kumimoji="1" lang="en-US" altLang="ja-JP" dirty="0"/>
                <a:t>20</a:t>
              </a:r>
              <a:endParaRPr kumimoji="1" lang="ja-JP" altLang="en-US" dirty="0"/>
            </a:p>
          </p:txBody>
        </p:sp>
        <p:sp>
          <p:nvSpPr>
            <p:cNvPr id="11" name="テキスト ボックス 10">
              <a:extLst>
                <a:ext uri="{FF2B5EF4-FFF2-40B4-BE49-F238E27FC236}">
                  <a16:creationId xmlns:a16="http://schemas.microsoft.com/office/drawing/2014/main" id="{37C7F71F-C812-41A9-9830-49594E8D6029}"/>
                </a:ext>
              </a:extLst>
            </p:cNvPr>
            <p:cNvSpPr txBox="1"/>
            <p:nvPr/>
          </p:nvSpPr>
          <p:spPr>
            <a:xfrm>
              <a:off x="3818965" y="2784038"/>
              <a:ext cx="1571812" cy="369332"/>
            </a:xfrm>
            <a:prstGeom prst="rect">
              <a:avLst/>
            </a:prstGeom>
            <a:noFill/>
            <a:ln>
              <a:solidFill>
                <a:schemeClr val="bg2">
                  <a:lumMod val="50000"/>
                </a:schemeClr>
              </a:solidFill>
            </a:ln>
          </p:spPr>
          <p:txBody>
            <a:bodyPr wrap="square" rtlCol="0">
              <a:spAutoFit/>
            </a:bodyPr>
            <a:lstStyle/>
            <a:p>
              <a:pPr algn="ctr"/>
              <a:r>
                <a:rPr kumimoji="1" lang="en-US" altLang="ja-JP" dirty="0"/>
                <a:t>20</a:t>
              </a:r>
              <a:endParaRPr kumimoji="1" lang="ja-JP" altLang="en-US" dirty="0"/>
            </a:p>
          </p:txBody>
        </p:sp>
        <p:sp>
          <p:nvSpPr>
            <p:cNvPr id="12" name="テキスト ボックス 11">
              <a:extLst>
                <a:ext uri="{FF2B5EF4-FFF2-40B4-BE49-F238E27FC236}">
                  <a16:creationId xmlns:a16="http://schemas.microsoft.com/office/drawing/2014/main" id="{40A04C2C-DED6-4A15-AEC3-E36FFE4F1F2E}"/>
                </a:ext>
              </a:extLst>
            </p:cNvPr>
            <p:cNvSpPr txBox="1"/>
            <p:nvPr/>
          </p:nvSpPr>
          <p:spPr>
            <a:xfrm>
              <a:off x="2850776" y="2789803"/>
              <a:ext cx="968189" cy="369332"/>
            </a:xfrm>
            <a:prstGeom prst="rect">
              <a:avLst/>
            </a:prstGeom>
            <a:noFill/>
            <a:ln>
              <a:solidFill>
                <a:schemeClr val="accent6"/>
              </a:solidFill>
            </a:ln>
          </p:spPr>
          <p:txBody>
            <a:bodyPr wrap="square" rtlCol="0">
              <a:spAutoFit/>
            </a:bodyPr>
            <a:lstStyle/>
            <a:p>
              <a:endParaRPr kumimoji="1" lang="ja-JP" altLang="en-US" dirty="0"/>
            </a:p>
          </p:txBody>
        </p:sp>
        <p:sp>
          <p:nvSpPr>
            <p:cNvPr id="13" name="テキスト ボックス 12">
              <a:extLst>
                <a:ext uri="{FF2B5EF4-FFF2-40B4-BE49-F238E27FC236}">
                  <a16:creationId xmlns:a16="http://schemas.microsoft.com/office/drawing/2014/main" id="{44970EB4-FCC9-49FF-89D6-14A8CEBB33C2}"/>
                </a:ext>
              </a:extLst>
            </p:cNvPr>
            <p:cNvSpPr txBox="1"/>
            <p:nvPr/>
          </p:nvSpPr>
          <p:spPr>
            <a:xfrm>
              <a:off x="3818965" y="2414706"/>
              <a:ext cx="1571812" cy="369332"/>
            </a:xfrm>
            <a:prstGeom prst="rect">
              <a:avLst/>
            </a:prstGeom>
            <a:noFill/>
          </p:spPr>
          <p:txBody>
            <a:bodyPr wrap="square" rtlCol="0">
              <a:spAutoFit/>
            </a:bodyPr>
            <a:lstStyle/>
            <a:p>
              <a:pPr algn="ctr"/>
              <a:r>
                <a:rPr kumimoji="1" lang="ja-JP" altLang="en-US" dirty="0"/>
                <a:t>アドレス部</a:t>
              </a:r>
            </a:p>
          </p:txBody>
        </p:sp>
        <p:sp>
          <p:nvSpPr>
            <p:cNvPr id="15" name="テキスト ボックス 14">
              <a:extLst>
                <a:ext uri="{FF2B5EF4-FFF2-40B4-BE49-F238E27FC236}">
                  <a16:creationId xmlns:a16="http://schemas.microsoft.com/office/drawing/2014/main" id="{45606653-9F2B-4DA2-B48D-F2184069C8AB}"/>
                </a:ext>
              </a:extLst>
            </p:cNvPr>
            <p:cNvSpPr txBox="1"/>
            <p:nvPr/>
          </p:nvSpPr>
          <p:spPr>
            <a:xfrm>
              <a:off x="2850776" y="2420471"/>
              <a:ext cx="968189" cy="369332"/>
            </a:xfrm>
            <a:prstGeom prst="rect">
              <a:avLst/>
            </a:prstGeom>
            <a:noFill/>
          </p:spPr>
          <p:txBody>
            <a:bodyPr wrap="square" rtlCol="0">
              <a:spAutoFit/>
            </a:bodyPr>
            <a:lstStyle/>
            <a:p>
              <a:pPr algn="ctr"/>
              <a:r>
                <a:rPr kumimoji="1" lang="ja-JP" altLang="en-US" dirty="0"/>
                <a:t>命令部</a:t>
              </a:r>
            </a:p>
          </p:txBody>
        </p:sp>
        <p:cxnSp>
          <p:nvCxnSpPr>
            <p:cNvPr id="17" name="コネクタ: カギ線 16">
              <a:extLst>
                <a:ext uri="{FF2B5EF4-FFF2-40B4-BE49-F238E27FC236}">
                  <a16:creationId xmlns:a16="http://schemas.microsoft.com/office/drawing/2014/main" id="{1B5A4BF0-1949-48D8-A292-5D19E6DE53EB}"/>
                </a:ext>
              </a:extLst>
            </p:cNvPr>
            <p:cNvCxnSpPr>
              <a:cxnSpLocks/>
              <a:stCxn id="11" idx="2"/>
              <a:endCxn id="10" idx="1"/>
            </p:cNvCxnSpPr>
            <p:nvPr/>
          </p:nvCxnSpPr>
          <p:spPr>
            <a:xfrm rot="16200000" flipH="1">
              <a:off x="5324236" y="2434005"/>
              <a:ext cx="939905" cy="2378634"/>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テキスト ボックス 21">
            <a:extLst>
              <a:ext uri="{FF2B5EF4-FFF2-40B4-BE49-F238E27FC236}">
                <a16:creationId xmlns:a16="http://schemas.microsoft.com/office/drawing/2014/main" id="{B74194D0-1A60-4C59-8EE6-2821571E3CA0}"/>
              </a:ext>
            </a:extLst>
          </p:cNvPr>
          <p:cNvSpPr txBox="1"/>
          <p:nvPr/>
        </p:nvSpPr>
        <p:spPr>
          <a:xfrm>
            <a:off x="1452282" y="609601"/>
            <a:ext cx="5862918" cy="707886"/>
          </a:xfrm>
          <a:prstGeom prst="rect">
            <a:avLst/>
          </a:prstGeom>
          <a:noFill/>
        </p:spPr>
        <p:txBody>
          <a:bodyPr wrap="square" rtlCol="0">
            <a:spAutoFit/>
          </a:bodyPr>
          <a:lstStyle/>
          <a:p>
            <a:r>
              <a:rPr kumimoji="1" lang="ja-JP" altLang="en-US" sz="4000" dirty="0"/>
              <a:t>アドレス指定方式</a:t>
            </a:r>
          </a:p>
        </p:txBody>
      </p:sp>
      <p:sp>
        <p:nvSpPr>
          <p:cNvPr id="5" name="テキスト ボックス 4">
            <a:extLst>
              <a:ext uri="{FF2B5EF4-FFF2-40B4-BE49-F238E27FC236}">
                <a16:creationId xmlns:a16="http://schemas.microsoft.com/office/drawing/2014/main" id="{CFFF4424-8AC8-4538-302D-6E38A211EFF9}"/>
              </a:ext>
            </a:extLst>
          </p:cNvPr>
          <p:cNvSpPr txBox="1"/>
          <p:nvPr/>
        </p:nvSpPr>
        <p:spPr>
          <a:xfrm>
            <a:off x="1293122" y="1659467"/>
            <a:ext cx="8195310" cy="369332"/>
          </a:xfrm>
          <a:prstGeom prst="rect">
            <a:avLst/>
          </a:prstGeom>
          <a:noFill/>
        </p:spPr>
        <p:txBody>
          <a:bodyPr wrap="square" rtlCol="0">
            <a:spAutoFit/>
          </a:bodyPr>
          <a:lstStyle/>
          <a:p>
            <a:r>
              <a:rPr kumimoji="1" lang="ja-JP" altLang="en-US" dirty="0"/>
              <a:t>直接アドレス指定方式</a:t>
            </a:r>
          </a:p>
        </p:txBody>
      </p:sp>
    </p:spTree>
    <p:extLst>
      <p:ext uri="{BB962C8B-B14F-4D97-AF65-F5344CB8AC3E}">
        <p14:creationId xmlns:p14="http://schemas.microsoft.com/office/powerpoint/2010/main" val="3081309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75DC8A19-C2CC-44A3-8A1C-3F9921AF9C91}"/>
              </a:ext>
            </a:extLst>
          </p:cNvPr>
          <p:cNvGraphicFramePr>
            <a:graphicFrameLocks noGrp="1"/>
          </p:cNvGraphicFramePr>
          <p:nvPr>
            <p:extLst>
              <p:ext uri="{D42A27DB-BD31-4B8C-83A1-F6EECF244321}">
                <p14:modId xmlns:p14="http://schemas.microsoft.com/office/powerpoint/2010/main" val="189023494"/>
              </p:ext>
            </p:extLst>
          </p:nvPr>
        </p:nvGraphicFramePr>
        <p:xfrm>
          <a:off x="1186329" y="1965760"/>
          <a:ext cx="9819342" cy="2880003"/>
        </p:xfrm>
        <a:graphic>
          <a:graphicData uri="http://schemas.openxmlformats.org/drawingml/2006/table">
            <a:tbl>
              <a:tblPr firstRow="1">
                <a:tableStyleId>{93296810-A885-4BE3-A3E7-6D5BEEA58F35}</a:tableStyleId>
              </a:tblPr>
              <a:tblGrid>
                <a:gridCol w="2218467">
                  <a:extLst>
                    <a:ext uri="{9D8B030D-6E8A-4147-A177-3AD203B41FA5}">
                      <a16:colId xmlns:a16="http://schemas.microsoft.com/office/drawing/2014/main" val="2150813967"/>
                    </a:ext>
                  </a:extLst>
                </a:gridCol>
                <a:gridCol w="7600875">
                  <a:extLst>
                    <a:ext uri="{9D8B030D-6E8A-4147-A177-3AD203B41FA5}">
                      <a16:colId xmlns:a16="http://schemas.microsoft.com/office/drawing/2014/main" val="3358064226"/>
                    </a:ext>
                  </a:extLst>
                </a:gridCol>
              </a:tblGrid>
              <a:tr h="411429">
                <a:tc>
                  <a:txBody>
                    <a:bodyPr/>
                    <a:lstStyle/>
                    <a:p>
                      <a:pPr algn="ctr"/>
                      <a:r>
                        <a:rPr kumimoji="1" lang="ja-JP" altLang="en-US" dirty="0"/>
                        <a:t>アドレス指定方式</a:t>
                      </a:r>
                    </a:p>
                  </a:txBody>
                  <a:tcPr/>
                </a:tc>
                <a:tc>
                  <a:txBody>
                    <a:bodyPr/>
                    <a:lstStyle/>
                    <a:p>
                      <a:pPr algn="ctr"/>
                      <a:r>
                        <a:rPr kumimoji="1" lang="ja-JP" altLang="en-US" dirty="0"/>
                        <a:t>実行アドレスの求め方</a:t>
                      </a:r>
                    </a:p>
                  </a:txBody>
                  <a:tcPr/>
                </a:tc>
                <a:extLst>
                  <a:ext uri="{0D108BD9-81ED-4DB2-BD59-A6C34878D82A}">
                    <a16:rowId xmlns:a16="http://schemas.microsoft.com/office/drawing/2014/main" val="2336914709"/>
                  </a:ext>
                </a:extLst>
              </a:tr>
              <a:tr h="411429">
                <a:tc>
                  <a:txBody>
                    <a:bodyPr/>
                    <a:lstStyle/>
                    <a:p>
                      <a:pPr algn="ctr"/>
                      <a:r>
                        <a:rPr kumimoji="1" lang="ja-JP" altLang="en-US" dirty="0"/>
                        <a:t>即値</a:t>
                      </a:r>
                    </a:p>
                  </a:txBody>
                  <a:tcPr/>
                </a:tc>
                <a:tc>
                  <a:txBody>
                    <a:bodyPr/>
                    <a:lstStyle/>
                    <a:p>
                      <a:r>
                        <a:rPr kumimoji="1" lang="ja-JP" altLang="en-US" dirty="0"/>
                        <a:t>命令のアドレス部の値はデータそのもの</a:t>
                      </a:r>
                    </a:p>
                  </a:txBody>
                  <a:tcPr/>
                </a:tc>
                <a:extLst>
                  <a:ext uri="{0D108BD9-81ED-4DB2-BD59-A6C34878D82A}">
                    <a16:rowId xmlns:a16="http://schemas.microsoft.com/office/drawing/2014/main" val="3906452672"/>
                  </a:ext>
                </a:extLst>
              </a:tr>
              <a:tr h="411429">
                <a:tc>
                  <a:txBody>
                    <a:bodyPr/>
                    <a:lstStyle/>
                    <a:p>
                      <a:pPr algn="ctr"/>
                      <a:r>
                        <a:rPr kumimoji="1" lang="ja-JP" altLang="en-US" dirty="0"/>
                        <a:t>直接</a:t>
                      </a:r>
                    </a:p>
                  </a:txBody>
                  <a:tcPr/>
                </a:tc>
                <a:tc>
                  <a:txBody>
                    <a:bodyPr/>
                    <a:lstStyle/>
                    <a:p>
                      <a:r>
                        <a:rPr kumimoji="1" lang="ja-JP" altLang="en-US" dirty="0"/>
                        <a:t>アドレス部の値　⇒　実効アドレス</a:t>
                      </a:r>
                    </a:p>
                  </a:txBody>
                  <a:tcPr/>
                </a:tc>
                <a:extLst>
                  <a:ext uri="{0D108BD9-81ED-4DB2-BD59-A6C34878D82A}">
                    <a16:rowId xmlns:a16="http://schemas.microsoft.com/office/drawing/2014/main" val="711685021"/>
                  </a:ext>
                </a:extLst>
              </a:tr>
              <a:tr h="411429">
                <a:tc>
                  <a:txBody>
                    <a:bodyPr/>
                    <a:lstStyle/>
                    <a:p>
                      <a:pPr algn="ctr"/>
                      <a:r>
                        <a:rPr kumimoji="1" lang="ja-JP" altLang="en-US" dirty="0"/>
                        <a:t>間接</a:t>
                      </a:r>
                    </a:p>
                  </a:txBody>
                  <a:tcPr/>
                </a:tc>
                <a:tc>
                  <a:txBody>
                    <a:bodyPr/>
                    <a:lstStyle/>
                    <a:p>
                      <a:r>
                        <a:rPr kumimoji="1" lang="ja-JP" altLang="en-US" dirty="0"/>
                        <a:t>アドレス部の値が示すアドレスに格納されている値　⇒　実効アドレス</a:t>
                      </a:r>
                    </a:p>
                  </a:txBody>
                  <a:tcPr/>
                </a:tc>
                <a:extLst>
                  <a:ext uri="{0D108BD9-81ED-4DB2-BD59-A6C34878D82A}">
                    <a16:rowId xmlns:a16="http://schemas.microsoft.com/office/drawing/2014/main" val="2834567135"/>
                  </a:ext>
                </a:extLst>
              </a:tr>
              <a:tr h="411429">
                <a:tc>
                  <a:txBody>
                    <a:bodyPr/>
                    <a:lstStyle/>
                    <a:p>
                      <a:pPr algn="ctr"/>
                      <a:r>
                        <a:rPr kumimoji="1" lang="ja-JP" altLang="en-US" dirty="0"/>
                        <a:t>相対</a:t>
                      </a:r>
                    </a:p>
                  </a:txBody>
                  <a:tcPr/>
                </a:tc>
                <a:tc>
                  <a:txBody>
                    <a:bodyPr/>
                    <a:lstStyle/>
                    <a:p>
                      <a:r>
                        <a:rPr kumimoji="1" lang="ja-JP" altLang="en-US" dirty="0"/>
                        <a:t>アドレス部の値＋プログラムカウンタの値　⇒　実効アドレス</a:t>
                      </a:r>
                    </a:p>
                  </a:txBody>
                  <a:tcPr/>
                </a:tc>
                <a:extLst>
                  <a:ext uri="{0D108BD9-81ED-4DB2-BD59-A6C34878D82A}">
                    <a16:rowId xmlns:a16="http://schemas.microsoft.com/office/drawing/2014/main" val="3507921750"/>
                  </a:ext>
                </a:extLst>
              </a:tr>
              <a:tr h="411429">
                <a:tc>
                  <a:txBody>
                    <a:bodyPr/>
                    <a:lstStyle/>
                    <a:p>
                      <a:pPr algn="ctr"/>
                      <a:r>
                        <a:rPr kumimoji="1" lang="ja-JP" altLang="en-US" dirty="0"/>
                        <a:t>指標</a:t>
                      </a:r>
                    </a:p>
                  </a:txBody>
                  <a:tcPr/>
                </a:tc>
                <a:tc>
                  <a:txBody>
                    <a:bodyPr/>
                    <a:lstStyle/>
                    <a:p>
                      <a:r>
                        <a:rPr kumimoji="1" lang="ja-JP" altLang="en-US" dirty="0"/>
                        <a:t>アドレス部の値＋指標レジスタの値　⇒　実効アドレス</a:t>
                      </a:r>
                    </a:p>
                  </a:txBody>
                  <a:tcPr/>
                </a:tc>
                <a:extLst>
                  <a:ext uri="{0D108BD9-81ED-4DB2-BD59-A6C34878D82A}">
                    <a16:rowId xmlns:a16="http://schemas.microsoft.com/office/drawing/2014/main" val="2949484757"/>
                  </a:ext>
                </a:extLst>
              </a:tr>
              <a:tr h="411429">
                <a:tc>
                  <a:txBody>
                    <a:bodyPr/>
                    <a:lstStyle/>
                    <a:p>
                      <a:pPr algn="ctr"/>
                      <a:r>
                        <a:rPr kumimoji="1" lang="ja-JP" altLang="en-US" dirty="0"/>
                        <a:t>基底</a:t>
                      </a:r>
                    </a:p>
                  </a:txBody>
                  <a:tcPr/>
                </a:tc>
                <a:tc>
                  <a:txBody>
                    <a:bodyPr/>
                    <a:lstStyle/>
                    <a:p>
                      <a:r>
                        <a:rPr kumimoji="1" lang="ja-JP" altLang="en-US" dirty="0"/>
                        <a:t>アドレス部の値＋基底レジスタの値　⇒　実効アドレス</a:t>
                      </a:r>
                    </a:p>
                  </a:txBody>
                  <a:tcPr/>
                </a:tc>
                <a:extLst>
                  <a:ext uri="{0D108BD9-81ED-4DB2-BD59-A6C34878D82A}">
                    <a16:rowId xmlns:a16="http://schemas.microsoft.com/office/drawing/2014/main" val="3604917755"/>
                  </a:ext>
                </a:extLst>
              </a:tr>
            </a:tbl>
          </a:graphicData>
        </a:graphic>
      </p:graphicFrame>
      <p:sp>
        <p:nvSpPr>
          <p:cNvPr id="3" name="タイトル 1">
            <a:extLst>
              <a:ext uri="{FF2B5EF4-FFF2-40B4-BE49-F238E27FC236}">
                <a16:creationId xmlns:a16="http://schemas.microsoft.com/office/drawing/2014/main" id="{AA0AD196-81EE-4C96-9412-2B0324E525E4}"/>
              </a:ext>
            </a:extLst>
          </p:cNvPr>
          <p:cNvSpPr txBox="1">
            <a:spLocks/>
          </p:cNvSpPr>
          <p:nvPr/>
        </p:nvSpPr>
        <p:spPr>
          <a:xfrm>
            <a:off x="838200" y="365126"/>
            <a:ext cx="10515600" cy="1023728"/>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アドレス指定方式のまとめ</a:t>
            </a:r>
          </a:p>
        </p:txBody>
      </p:sp>
    </p:spTree>
    <p:extLst>
      <p:ext uri="{BB962C8B-B14F-4D97-AF65-F5344CB8AC3E}">
        <p14:creationId xmlns:p14="http://schemas.microsoft.com/office/powerpoint/2010/main" val="102701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C9405375-CCE9-4A25-BEF9-AD1A967D4BAF}"/>
              </a:ext>
            </a:extLst>
          </p:cNvPr>
          <p:cNvGraphicFramePr>
            <a:graphicFrameLocks noGrp="1"/>
          </p:cNvGraphicFramePr>
          <p:nvPr/>
        </p:nvGraphicFramePr>
        <p:xfrm>
          <a:off x="3206377" y="2482753"/>
          <a:ext cx="1634565" cy="2966720"/>
        </p:xfrm>
        <a:graphic>
          <a:graphicData uri="http://schemas.openxmlformats.org/drawingml/2006/table">
            <a:tbl>
              <a:tblPr>
                <a:tableStyleId>{073A0DAA-6AF3-43AB-8588-CEC1D06C72B9}</a:tableStyleId>
              </a:tblPr>
              <a:tblGrid>
                <a:gridCol w="1634565">
                  <a:extLst>
                    <a:ext uri="{9D8B030D-6E8A-4147-A177-3AD203B41FA5}">
                      <a16:colId xmlns:a16="http://schemas.microsoft.com/office/drawing/2014/main" val="2751415458"/>
                    </a:ext>
                  </a:extLst>
                </a:gridCol>
              </a:tblGrid>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0966137"/>
                  </a:ext>
                </a:extLst>
              </a:tr>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341305"/>
                  </a:ext>
                </a:extLst>
              </a:tr>
              <a:tr h="370840">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643100"/>
                  </a:ext>
                </a:extLst>
              </a:tr>
              <a:tr h="370840">
                <a:tc>
                  <a:txBody>
                    <a:bodyPr/>
                    <a:lstStyle/>
                    <a:p>
                      <a:pPr algn="ctr"/>
                      <a:r>
                        <a:rPr kumimoji="1" lang="ja-JP" altLang="en-US" dirty="0"/>
                        <a:t>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8519486"/>
                  </a:ext>
                </a:extLst>
              </a:tr>
              <a:tr h="370840">
                <a:tc>
                  <a:txBody>
                    <a:bodyPr/>
                    <a:lstStyle/>
                    <a:p>
                      <a:pPr algn="ctr"/>
                      <a:r>
                        <a:rPr kumimoji="1" lang="ja-JP" altLang="en-US" dirty="0"/>
                        <a:t>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46960749"/>
                  </a:ext>
                </a:extLst>
              </a:tr>
              <a:tr h="370840">
                <a:tc>
                  <a:txBody>
                    <a:bodyPr/>
                    <a:lstStyle/>
                    <a:p>
                      <a:pPr algn="ctr"/>
                      <a:r>
                        <a:rPr kumimoji="1" lang="ja-JP" altLang="en-US" dirty="0"/>
                        <a:t>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7996114"/>
                  </a:ext>
                </a:extLst>
              </a:tr>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312116"/>
                  </a:ext>
                </a:extLst>
              </a:tr>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261147"/>
                  </a:ext>
                </a:extLst>
              </a:tr>
            </a:tbl>
          </a:graphicData>
        </a:graphic>
      </p:graphicFrame>
      <p:grpSp>
        <p:nvGrpSpPr>
          <p:cNvPr id="24" name="グループ化 23">
            <a:extLst>
              <a:ext uri="{FF2B5EF4-FFF2-40B4-BE49-F238E27FC236}">
                <a16:creationId xmlns:a16="http://schemas.microsoft.com/office/drawing/2014/main" id="{ED51271B-1AAC-4FD3-B13F-C0003B653CC4}"/>
              </a:ext>
            </a:extLst>
          </p:cNvPr>
          <p:cNvGrpSpPr/>
          <p:nvPr/>
        </p:nvGrpSpPr>
        <p:grpSpPr>
          <a:xfrm>
            <a:off x="1649505" y="1522108"/>
            <a:ext cx="3191437" cy="3206320"/>
            <a:chOff x="2348752" y="1398494"/>
            <a:chExt cx="3191437" cy="3206320"/>
          </a:xfrm>
        </p:grpSpPr>
        <p:sp>
          <p:nvSpPr>
            <p:cNvPr id="3" name="テキスト ボックス 2">
              <a:extLst>
                <a:ext uri="{FF2B5EF4-FFF2-40B4-BE49-F238E27FC236}">
                  <a16:creationId xmlns:a16="http://schemas.microsoft.com/office/drawing/2014/main" id="{76DBC175-9AA3-4854-9C26-6D081EA0D3E8}"/>
                </a:ext>
              </a:extLst>
            </p:cNvPr>
            <p:cNvSpPr txBox="1"/>
            <p:nvPr/>
          </p:nvSpPr>
          <p:spPr>
            <a:xfrm>
              <a:off x="4016188" y="2001619"/>
              <a:ext cx="1434353" cy="367553"/>
            </a:xfrm>
            <a:prstGeom prst="rect">
              <a:avLst/>
            </a:prstGeom>
            <a:noFill/>
          </p:spPr>
          <p:txBody>
            <a:bodyPr wrap="square" rtlCol="0">
              <a:spAutoFit/>
            </a:bodyPr>
            <a:lstStyle/>
            <a:p>
              <a:pPr algn="ctr"/>
              <a:r>
                <a:rPr kumimoji="1" lang="ja-JP" altLang="en-US" dirty="0"/>
                <a:t>主記憶</a:t>
              </a:r>
            </a:p>
          </p:txBody>
        </p:sp>
        <p:sp>
          <p:nvSpPr>
            <p:cNvPr id="4" name="テキスト ボックス 3">
              <a:extLst>
                <a:ext uri="{FF2B5EF4-FFF2-40B4-BE49-F238E27FC236}">
                  <a16:creationId xmlns:a16="http://schemas.microsoft.com/office/drawing/2014/main" id="{0628C7AE-14C6-4314-A1AB-B751C40D0C28}"/>
                </a:ext>
              </a:extLst>
            </p:cNvPr>
            <p:cNvSpPr txBox="1"/>
            <p:nvPr/>
          </p:nvSpPr>
          <p:spPr>
            <a:xfrm>
              <a:off x="3905624" y="1398494"/>
              <a:ext cx="1634565" cy="367553"/>
            </a:xfrm>
            <a:prstGeom prst="rect">
              <a:avLst/>
            </a:prstGeom>
            <a:noFill/>
            <a:ln>
              <a:solidFill>
                <a:schemeClr val="bg2">
                  <a:lumMod val="25000"/>
                </a:schemeClr>
              </a:solidFill>
            </a:ln>
          </p:spPr>
          <p:txBody>
            <a:bodyPr wrap="square" rtlCol="0">
              <a:spAutoFit/>
            </a:bodyPr>
            <a:lstStyle/>
            <a:p>
              <a:pPr algn="r"/>
              <a:r>
                <a:rPr kumimoji="1" lang="en-US" altLang="ja-JP" dirty="0"/>
                <a:t>100</a:t>
              </a:r>
              <a:endParaRPr kumimoji="1" lang="ja-JP" altLang="en-US" dirty="0"/>
            </a:p>
          </p:txBody>
        </p:sp>
        <p:sp>
          <p:nvSpPr>
            <p:cNvPr id="5" name="テキスト ボックス 4">
              <a:extLst>
                <a:ext uri="{FF2B5EF4-FFF2-40B4-BE49-F238E27FC236}">
                  <a16:creationId xmlns:a16="http://schemas.microsoft.com/office/drawing/2014/main" id="{8F1BA8BE-5382-4CA8-AD5E-E8C6C44F22FD}"/>
                </a:ext>
              </a:extLst>
            </p:cNvPr>
            <p:cNvSpPr txBox="1"/>
            <p:nvPr/>
          </p:nvSpPr>
          <p:spPr>
            <a:xfrm>
              <a:off x="2348752" y="1398494"/>
              <a:ext cx="1556871" cy="369332"/>
            </a:xfrm>
            <a:prstGeom prst="rect">
              <a:avLst/>
            </a:prstGeom>
            <a:noFill/>
          </p:spPr>
          <p:txBody>
            <a:bodyPr wrap="square" rtlCol="0">
              <a:spAutoFit/>
            </a:bodyPr>
            <a:lstStyle/>
            <a:p>
              <a:r>
                <a:rPr kumimoji="1" lang="ja-JP" altLang="en-US" dirty="0"/>
                <a:t>指標レジスタ</a:t>
              </a:r>
            </a:p>
          </p:txBody>
        </p:sp>
        <p:sp>
          <p:nvSpPr>
            <p:cNvPr id="6" name="テキスト ボックス 5">
              <a:extLst>
                <a:ext uri="{FF2B5EF4-FFF2-40B4-BE49-F238E27FC236}">
                  <a16:creationId xmlns:a16="http://schemas.microsoft.com/office/drawing/2014/main" id="{82802D99-99EB-4DA0-965D-AFFE395F0B2A}"/>
                </a:ext>
              </a:extLst>
            </p:cNvPr>
            <p:cNvSpPr txBox="1"/>
            <p:nvPr/>
          </p:nvSpPr>
          <p:spPr>
            <a:xfrm>
              <a:off x="2788021" y="2001619"/>
              <a:ext cx="1138519" cy="365774"/>
            </a:xfrm>
            <a:prstGeom prst="rect">
              <a:avLst/>
            </a:prstGeom>
            <a:noFill/>
          </p:spPr>
          <p:txBody>
            <a:bodyPr wrap="square" rtlCol="0">
              <a:spAutoFit/>
            </a:bodyPr>
            <a:lstStyle/>
            <a:p>
              <a:r>
                <a:rPr kumimoji="1" lang="ja-JP" altLang="en-US" dirty="0"/>
                <a:t>アドレス</a:t>
              </a:r>
            </a:p>
          </p:txBody>
        </p:sp>
        <p:sp>
          <p:nvSpPr>
            <p:cNvPr id="7" name="テキスト ボックス 6">
              <a:extLst>
                <a:ext uri="{FF2B5EF4-FFF2-40B4-BE49-F238E27FC236}">
                  <a16:creationId xmlns:a16="http://schemas.microsoft.com/office/drawing/2014/main" id="{AAF5B6F7-EC1B-42FD-AFD7-76B32F6B9507}"/>
                </a:ext>
              </a:extLst>
            </p:cNvPr>
            <p:cNvSpPr txBox="1"/>
            <p:nvPr/>
          </p:nvSpPr>
          <p:spPr>
            <a:xfrm>
              <a:off x="3281082" y="2367393"/>
              <a:ext cx="569260" cy="369332"/>
            </a:xfrm>
            <a:prstGeom prst="rect">
              <a:avLst/>
            </a:prstGeom>
            <a:noFill/>
          </p:spPr>
          <p:txBody>
            <a:bodyPr wrap="square" rtlCol="0">
              <a:spAutoFit/>
            </a:bodyPr>
            <a:lstStyle/>
            <a:p>
              <a:r>
                <a:rPr kumimoji="1" lang="en-US" altLang="ja-JP" dirty="0"/>
                <a:t>100</a:t>
              </a:r>
              <a:endParaRPr kumimoji="1" lang="ja-JP" altLang="en-US" dirty="0"/>
            </a:p>
          </p:txBody>
        </p:sp>
        <p:sp>
          <p:nvSpPr>
            <p:cNvPr id="8" name="テキスト ボックス 7">
              <a:extLst>
                <a:ext uri="{FF2B5EF4-FFF2-40B4-BE49-F238E27FC236}">
                  <a16:creationId xmlns:a16="http://schemas.microsoft.com/office/drawing/2014/main" id="{552CAB33-6E21-400B-BA77-C6EA898124BF}"/>
                </a:ext>
              </a:extLst>
            </p:cNvPr>
            <p:cNvSpPr txBox="1"/>
            <p:nvPr/>
          </p:nvSpPr>
          <p:spPr>
            <a:xfrm>
              <a:off x="3357280" y="3482446"/>
              <a:ext cx="569260" cy="369332"/>
            </a:xfrm>
            <a:prstGeom prst="rect">
              <a:avLst/>
            </a:prstGeom>
            <a:noFill/>
          </p:spPr>
          <p:txBody>
            <a:bodyPr wrap="square" rtlCol="0">
              <a:spAutoFit/>
            </a:bodyPr>
            <a:lstStyle/>
            <a:p>
              <a:r>
                <a:rPr kumimoji="1" lang="en-US" altLang="ja-JP" dirty="0"/>
                <a:t>300</a:t>
              </a:r>
              <a:endParaRPr kumimoji="1" lang="ja-JP" altLang="en-US" dirty="0"/>
            </a:p>
          </p:txBody>
        </p:sp>
        <p:sp>
          <p:nvSpPr>
            <p:cNvPr id="9" name="テキスト ボックス 8">
              <a:extLst>
                <a:ext uri="{FF2B5EF4-FFF2-40B4-BE49-F238E27FC236}">
                  <a16:creationId xmlns:a16="http://schemas.microsoft.com/office/drawing/2014/main" id="{FF028B31-F524-440A-A89C-E9BE22990D26}"/>
                </a:ext>
              </a:extLst>
            </p:cNvPr>
            <p:cNvSpPr txBox="1"/>
            <p:nvPr/>
          </p:nvSpPr>
          <p:spPr>
            <a:xfrm>
              <a:off x="3357280" y="3858964"/>
              <a:ext cx="569260" cy="369332"/>
            </a:xfrm>
            <a:prstGeom prst="rect">
              <a:avLst/>
            </a:prstGeom>
            <a:noFill/>
          </p:spPr>
          <p:txBody>
            <a:bodyPr wrap="square" rtlCol="0">
              <a:spAutoFit/>
            </a:bodyPr>
            <a:lstStyle/>
            <a:p>
              <a:r>
                <a:rPr kumimoji="1" lang="en-US" altLang="ja-JP" dirty="0"/>
                <a:t>301</a:t>
              </a:r>
              <a:endParaRPr kumimoji="1" lang="ja-JP" altLang="en-US" dirty="0"/>
            </a:p>
          </p:txBody>
        </p:sp>
        <p:sp>
          <p:nvSpPr>
            <p:cNvPr id="10" name="テキスト ボックス 9">
              <a:extLst>
                <a:ext uri="{FF2B5EF4-FFF2-40B4-BE49-F238E27FC236}">
                  <a16:creationId xmlns:a16="http://schemas.microsoft.com/office/drawing/2014/main" id="{88428603-094D-43EF-B883-894D733F486F}"/>
                </a:ext>
              </a:extLst>
            </p:cNvPr>
            <p:cNvSpPr txBox="1"/>
            <p:nvPr/>
          </p:nvSpPr>
          <p:spPr>
            <a:xfrm>
              <a:off x="3357280" y="4235482"/>
              <a:ext cx="569260" cy="369332"/>
            </a:xfrm>
            <a:prstGeom prst="rect">
              <a:avLst/>
            </a:prstGeom>
            <a:noFill/>
          </p:spPr>
          <p:txBody>
            <a:bodyPr wrap="square" rtlCol="0">
              <a:spAutoFit/>
            </a:bodyPr>
            <a:lstStyle/>
            <a:p>
              <a:r>
                <a:rPr kumimoji="1" lang="en-US" altLang="ja-JP" dirty="0"/>
                <a:t>302</a:t>
              </a:r>
              <a:endParaRPr kumimoji="1" lang="ja-JP" altLang="en-US" dirty="0"/>
            </a:p>
          </p:txBody>
        </p:sp>
        <p:cxnSp>
          <p:nvCxnSpPr>
            <p:cNvPr id="14" name="直線コネクタ 13">
              <a:extLst>
                <a:ext uri="{FF2B5EF4-FFF2-40B4-BE49-F238E27FC236}">
                  <a16:creationId xmlns:a16="http://schemas.microsoft.com/office/drawing/2014/main" id="{0411A32E-F392-41E9-9C6C-F4E02D1D2FD6}"/>
                </a:ext>
              </a:extLst>
            </p:cNvPr>
            <p:cNvCxnSpPr>
              <a:cxnSpLocks/>
              <a:stCxn id="4" idx="1"/>
            </p:cNvCxnSpPr>
            <p:nvPr/>
          </p:nvCxnSpPr>
          <p:spPr>
            <a:xfrm flipH="1">
              <a:off x="2783538" y="1582271"/>
              <a:ext cx="1122086" cy="113277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コネクタ: カギ線 15">
              <a:extLst>
                <a:ext uri="{FF2B5EF4-FFF2-40B4-BE49-F238E27FC236}">
                  <a16:creationId xmlns:a16="http://schemas.microsoft.com/office/drawing/2014/main" id="{7857EF68-777D-47E1-9B48-24A3F9B2BDEA}"/>
                </a:ext>
              </a:extLst>
            </p:cNvPr>
            <p:cNvCxnSpPr>
              <a:cxnSpLocks/>
              <a:endCxn id="10" idx="1"/>
            </p:cNvCxnSpPr>
            <p:nvPr/>
          </p:nvCxnSpPr>
          <p:spPr>
            <a:xfrm rot="16200000" flipH="1">
              <a:off x="2223690" y="3286558"/>
              <a:ext cx="1697920" cy="569260"/>
            </a:xfrm>
            <a:prstGeom prst="bentConnector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DB6EC643-EF0D-49AF-BBD6-D27059BAB47E}"/>
                </a:ext>
              </a:extLst>
            </p:cNvPr>
            <p:cNvCxnSpPr>
              <a:endCxn id="9" idx="1"/>
            </p:cNvCxnSpPr>
            <p:nvPr/>
          </p:nvCxnSpPr>
          <p:spPr>
            <a:xfrm>
              <a:off x="2788021" y="4043630"/>
              <a:ext cx="569259"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24072B66-DE72-4267-98E9-63C75E1F7CB7}"/>
                </a:ext>
              </a:extLst>
            </p:cNvPr>
            <p:cNvCxnSpPr>
              <a:endCxn id="8" idx="1"/>
            </p:cNvCxnSpPr>
            <p:nvPr/>
          </p:nvCxnSpPr>
          <p:spPr>
            <a:xfrm>
              <a:off x="2788020" y="3667112"/>
              <a:ext cx="569260"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6C200ACB-91C9-4BA3-9923-9E15E6EF7B9B}"/>
                </a:ext>
              </a:extLst>
            </p:cNvPr>
            <p:cNvSpPr txBox="1"/>
            <p:nvPr/>
          </p:nvSpPr>
          <p:spPr>
            <a:xfrm>
              <a:off x="2783538" y="2914078"/>
              <a:ext cx="762000" cy="369332"/>
            </a:xfrm>
            <a:prstGeom prst="rect">
              <a:avLst/>
            </a:prstGeom>
            <a:noFill/>
          </p:spPr>
          <p:txBody>
            <a:bodyPr wrap="square" rtlCol="0">
              <a:spAutoFit/>
            </a:bodyPr>
            <a:lstStyle/>
            <a:p>
              <a:r>
                <a:rPr kumimoji="1" lang="en-US" altLang="ja-JP" dirty="0">
                  <a:solidFill>
                    <a:schemeClr val="accent6">
                      <a:lumMod val="75000"/>
                    </a:schemeClr>
                  </a:solidFill>
                </a:rPr>
                <a:t>+200</a:t>
              </a:r>
              <a:endParaRPr kumimoji="1" lang="ja-JP" altLang="en-US" dirty="0">
                <a:solidFill>
                  <a:schemeClr val="accent6">
                    <a:lumMod val="75000"/>
                  </a:schemeClr>
                </a:solidFill>
              </a:endParaRPr>
            </a:p>
          </p:txBody>
        </p:sp>
      </p:grpSp>
      <p:graphicFrame>
        <p:nvGraphicFramePr>
          <p:cNvPr id="39" name="表 2">
            <a:extLst>
              <a:ext uri="{FF2B5EF4-FFF2-40B4-BE49-F238E27FC236}">
                <a16:creationId xmlns:a16="http://schemas.microsoft.com/office/drawing/2014/main" id="{0003C50F-3166-4016-B14F-E978C4B38527}"/>
              </a:ext>
            </a:extLst>
          </p:cNvPr>
          <p:cNvGraphicFramePr>
            <a:graphicFrameLocks noGrp="1"/>
          </p:cNvGraphicFramePr>
          <p:nvPr/>
        </p:nvGraphicFramePr>
        <p:xfrm>
          <a:off x="8157875" y="2482753"/>
          <a:ext cx="1634565" cy="2966720"/>
        </p:xfrm>
        <a:graphic>
          <a:graphicData uri="http://schemas.openxmlformats.org/drawingml/2006/table">
            <a:tbl>
              <a:tblPr>
                <a:tableStyleId>{073A0DAA-6AF3-43AB-8588-CEC1D06C72B9}</a:tableStyleId>
              </a:tblPr>
              <a:tblGrid>
                <a:gridCol w="1634565">
                  <a:extLst>
                    <a:ext uri="{9D8B030D-6E8A-4147-A177-3AD203B41FA5}">
                      <a16:colId xmlns:a16="http://schemas.microsoft.com/office/drawing/2014/main" val="2751415458"/>
                    </a:ext>
                  </a:extLst>
                </a:gridCol>
              </a:tblGrid>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0966137"/>
                  </a:ext>
                </a:extLst>
              </a:tr>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341305"/>
                  </a:ext>
                </a:extLst>
              </a:tr>
              <a:tr h="370840">
                <a:tc>
                  <a:txBody>
                    <a:bodyPr/>
                    <a:lstStyle/>
                    <a:p>
                      <a:pPr algn="ctr"/>
                      <a:r>
                        <a:rPr kumimoji="1" lang="ja-JP" altLang="en-US" dirty="0"/>
                        <a:t>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86643100"/>
                  </a:ext>
                </a:extLst>
              </a:tr>
              <a:tr h="370840">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19486"/>
                  </a:ext>
                </a:extLst>
              </a:tr>
              <a:tr h="370840">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960749"/>
                  </a:ext>
                </a:extLst>
              </a:tr>
              <a:tr h="370840">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996114"/>
                  </a:ext>
                </a:extLst>
              </a:tr>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312116"/>
                  </a:ext>
                </a:extLst>
              </a:tr>
              <a:tr h="370840">
                <a:tc>
                  <a:txBody>
                    <a:bodyPr/>
                    <a:lstStyle/>
                    <a:p>
                      <a:pPr algn="ctr"/>
                      <a:r>
                        <a:rPr kumimoji="1" lang="ja-JP" altLang="en-US" dirty="0"/>
                        <a:t>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75577708"/>
                  </a:ext>
                </a:extLst>
              </a:tr>
            </a:tbl>
          </a:graphicData>
        </a:graphic>
      </p:graphicFrame>
      <p:sp>
        <p:nvSpPr>
          <p:cNvPr id="40" name="テキスト ボックス 39">
            <a:extLst>
              <a:ext uri="{FF2B5EF4-FFF2-40B4-BE49-F238E27FC236}">
                <a16:creationId xmlns:a16="http://schemas.microsoft.com/office/drawing/2014/main" id="{3E4F152B-1490-40C7-AB63-2DCE557987D4}"/>
              </a:ext>
            </a:extLst>
          </p:cNvPr>
          <p:cNvSpPr txBox="1"/>
          <p:nvPr/>
        </p:nvSpPr>
        <p:spPr>
          <a:xfrm>
            <a:off x="2373403" y="5607399"/>
            <a:ext cx="2099986" cy="369332"/>
          </a:xfrm>
          <a:prstGeom prst="rect">
            <a:avLst/>
          </a:prstGeom>
          <a:noFill/>
        </p:spPr>
        <p:txBody>
          <a:bodyPr wrap="square" rtlCol="0">
            <a:spAutoFit/>
          </a:bodyPr>
          <a:lstStyle/>
          <a:p>
            <a:r>
              <a:rPr kumimoji="1" lang="ja-JP" altLang="en-US" dirty="0"/>
              <a:t>指標レジスタ指定</a:t>
            </a:r>
          </a:p>
        </p:txBody>
      </p:sp>
      <p:sp>
        <p:nvSpPr>
          <p:cNvPr id="41" name="テキスト ボックス 40">
            <a:extLst>
              <a:ext uri="{FF2B5EF4-FFF2-40B4-BE49-F238E27FC236}">
                <a16:creationId xmlns:a16="http://schemas.microsoft.com/office/drawing/2014/main" id="{56DB777A-46D0-474A-8F8C-B2B09FE4FBDB}"/>
              </a:ext>
            </a:extLst>
          </p:cNvPr>
          <p:cNvSpPr txBox="1"/>
          <p:nvPr/>
        </p:nvSpPr>
        <p:spPr>
          <a:xfrm>
            <a:off x="8211671" y="5602941"/>
            <a:ext cx="2099986" cy="369332"/>
          </a:xfrm>
          <a:prstGeom prst="rect">
            <a:avLst/>
          </a:prstGeom>
          <a:noFill/>
        </p:spPr>
        <p:txBody>
          <a:bodyPr wrap="square" rtlCol="0">
            <a:spAutoFit/>
          </a:bodyPr>
          <a:lstStyle/>
          <a:p>
            <a:r>
              <a:rPr kumimoji="1" lang="ja-JP" altLang="en-US" dirty="0"/>
              <a:t>基底レジスタ指定</a:t>
            </a:r>
          </a:p>
        </p:txBody>
      </p:sp>
      <p:graphicFrame>
        <p:nvGraphicFramePr>
          <p:cNvPr id="48" name="表 48">
            <a:extLst>
              <a:ext uri="{FF2B5EF4-FFF2-40B4-BE49-F238E27FC236}">
                <a16:creationId xmlns:a16="http://schemas.microsoft.com/office/drawing/2014/main" id="{5DE2D7E0-066D-4E37-96C3-191D21135841}"/>
              </a:ext>
            </a:extLst>
          </p:cNvPr>
          <p:cNvGraphicFramePr>
            <a:graphicFrameLocks noGrp="1"/>
          </p:cNvGraphicFramePr>
          <p:nvPr/>
        </p:nvGraphicFramePr>
        <p:xfrm>
          <a:off x="7543791" y="2501807"/>
          <a:ext cx="658908" cy="2966720"/>
        </p:xfrm>
        <a:graphic>
          <a:graphicData uri="http://schemas.openxmlformats.org/drawingml/2006/table">
            <a:tbl>
              <a:tblPr firstRow="1" bandRow="1">
                <a:tableStyleId>{2D5ABB26-0587-4C30-8999-92F81FD0307C}</a:tableStyleId>
              </a:tblPr>
              <a:tblGrid>
                <a:gridCol w="658908">
                  <a:extLst>
                    <a:ext uri="{9D8B030D-6E8A-4147-A177-3AD203B41FA5}">
                      <a16:colId xmlns:a16="http://schemas.microsoft.com/office/drawing/2014/main" val="583964448"/>
                    </a:ext>
                  </a:extLst>
                </a:gridCol>
              </a:tblGrid>
              <a:tr h="370840">
                <a:tc>
                  <a:txBody>
                    <a:bodyPr/>
                    <a:lstStyle/>
                    <a:p>
                      <a:r>
                        <a:rPr kumimoji="1" lang="en-US" altLang="ja-JP" dirty="0">
                          <a:solidFill>
                            <a:schemeClr val="accent6">
                              <a:lumMod val="75000"/>
                            </a:schemeClr>
                          </a:solidFill>
                        </a:rPr>
                        <a:t>100</a:t>
                      </a:r>
                      <a:endParaRPr kumimoji="1" lang="ja-JP" altLang="en-US" dirty="0">
                        <a:solidFill>
                          <a:schemeClr val="accent6">
                            <a:lumMod val="75000"/>
                          </a:schemeClr>
                        </a:solidFill>
                      </a:endParaRPr>
                    </a:p>
                  </a:txBody>
                  <a:tcPr/>
                </a:tc>
                <a:extLst>
                  <a:ext uri="{0D108BD9-81ED-4DB2-BD59-A6C34878D82A}">
                    <a16:rowId xmlns:a16="http://schemas.microsoft.com/office/drawing/2014/main" val="1064932413"/>
                  </a:ext>
                </a:extLst>
              </a:tr>
              <a:tr h="370840">
                <a:tc>
                  <a:txBody>
                    <a:bodyPr/>
                    <a:lstStyle/>
                    <a:p>
                      <a:r>
                        <a:rPr kumimoji="1" lang="en-US" altLang="ja-JP" dirty="0"/>
                        <a:t>200</a:t>
                      </a:r>
                      <a:endParaRPr kumimoji="1" lang="ja-JP" altLang="en-US" dirty="0"/>
                    </a:p>
                  </a:txBody>
                  <a:tcPr/>
                </a:tc>
                <a:extLst>
                  <a:ext uri="{0D108BD9-81ED-4DB2-BD59-A6C34878D82A}">
                    <a16:rowId xmlns:a16="http://schemas.microsoft.com/office/drawing/2014/main" val="2245886173"/>
                  </a:ext>
                </a:extLst>
              </a:tr>
              <a:tr h="370840">
                <a:tc>
                  <a:txBody>
                    <a:bodyPr/>
                    <a:lstStyle/>
                    <a:p>
                      <a:r>
                        <a:rPr kumimoji="1" lang="en-US" altLang="ja-JP" dirty="0"/>
                        <a:t>300</a:t>
                      </a:r>
                      <a:endParaRPr kumimoji="1" lang="ja-JP" altLang="en-US" dirty="0"/>
                    </a:p>
                  </a:txBody>
                  <a:tcPr/>
                </a:tc>
                <a:extLst>
                  <a:ext uri="{0D108BD9-81ED-4DB2-BD59-A6C34878D82A}">
                    <a16:rowId xmlns:a16="http://schemas.microsoft.com/office/drawing/2014/main" val="447679326"/>
                  </a:ext>
                </a:extLst>
              </a:tr>
              <a:tr h="370840">
                <a:tc>
                  <a:txBody>
                    <a:bodyPr/>
                    <a:lstStyle/>
                    <a:p>
                      <a:r>
                        <a:rPr kumimoji="1" lang="en-US" altLang="ja-JP" dirty="0"/>
                        <a:t>400</a:t>
                      </a:r>
                      <a:endParaRPr kumimoji="1" lang="ja-JP" altLang="en-US" dirty="0"/>
                    </a:p>
                  </a:txBody>
                  <a:tcPr/>
                </a:tc>
                <a:extLst>
                  <a:ext uri="{0D108BD9-81ED-4DB2-BD59-A6C34878D82A}">
                    <a16:rowId xmlns:a16="http://schemas.microsoft.com/office/drawing/2014/main" val="3596518631"/>
                  </a:ext>
                </a:extLst>
              </a:tr>
              <a:tr h="370840">
                <a:tc>
                  <a:txBody>
                    <a:bodyPr/>
                    <a:lstStyle/>
                    <a:p>
                      <a:r>
                        <a:rPr kumimoji="1" lang="en-US" altLang="ja-JP" dirty="0"/>
                        <a:t>500</a:t>
                      </a:r>
                      <a:endParaRPr kumimoji="1" lang="ja-JP" altLang="en-US" dirty="0"/>
                    </a:p>
                  </a:txBody>
                  <a:tcPr/>
                </a:tc>
                <a:extLst>
                  <a:ext uri="{0D108BD9-81ED-4DB2-BD59-A6C34878D82A}">
                    <a16:rowId xmlns:a16="http://schemas.microsoft.com/office/drawing/2014/main" val="2000290222"/>
                  </a:ext>
                </a:extLst>
              </a:tr>
              <a:tr h="370840">
                <a:tc>
                  <a:txBody>
                    <a:bodyPr/>
                    <a:lstStyle/>
                    <a:p>
                      <a:r>
                        <a:rPr kumimoji="1" lang="en-US" altLang="ja-JP" dirty="0">
                          <a:solidFill>
                            <a:schemeClr val="accent6">
                              <a:lumMod val="75000"/>
                            </a:schemeClr>
                          </a:solidFill>
                        </a:rPr>
                        <a:t>600</a:t>
                      </a:r>
                      <a:endParaRPr kumimoji="1" lang="ja-JP" altLang="en-US" dirty="0">
                        <a:solidFill>
                          <a:schemeClr val="accent6">
                            <a:lumMod val="75000"/>
                          </a:schemeClr>
                        </a:solidFill>
                      </a:endParaRPr>
                    </a:p>
                  </a:txBody>
                  <a:tcPr/>
                </a:tc>
                <a:extLst>
                  <a:ext uri="{0D108BD9-81ED-4DB2-BD59-A6C34878D82A}">
                    <a16:rowId xmlns:a16="http://schemas.microsoft.com/office/drawing/2014/main" val="2413811267"/>
                  </a:ext>
                </a:extLst>
              </a:tr>
              <a:tr h="370840">
                <a:tc>
                  <a:txBody>
                    <a:bodyPr/>
                    <a:lstStyle/>
                    <a:p>
                      <a:r>
                        <a:rPr kumimoji="1" lang="en-US" altLang="ja-JP" dirty="0"/>
                        <a:t>700</a:t>
                      </a:r>
                      <a:endParaRPr kumimoji="1" lang="ja-JP" altLang="en-US" dirty="0"/>
                    </a:p>
                  </a:txBody>
                  <a:tcPr/>
                </a:tc>
                <a:extLst>
                  <a:ext uri="{0D108BD9-81ED-4DB2-BD59-A6C34878D82A}">
                    <a16:rowId xmlns:a16="http://schemas.microsoft.com/office/drawing/2014/main" val="2600122800"/>
                  </a:ext>
                </a:extLst>
              </a:tr>
              <a:tr h="370840">
                <a:tc>
                  <a:txBody>
                    <a:bodyPr/>
                    <a:lstStyle/>
                    <a:p>
                      <a:r>
                        <a:rPr kumimoji="1" lang="en-US" altLang="ja-JP" dirty="0"/>
                        <a:t>800</a:t>
                      </a:r>
                      <a:endParaRPr kumimoji="1" lang="ja-JP" altLang="en-US" dirty="0"/>
                    </a:p>
                  </a:txBody>
                  <a:tcPr/>
                </a:tc>
                <a:extLst>
                  <a:ext uri="{0D108BD9-81ED-4DB2-BD59-A6C34878D82A}">
                    <a16:rowId xmlns:a16="http://schemas.microsoft.com/office/drawing/2014/main" val="2211895029"/>
                  </a:ext>
                </a:extLst>
              </a:tr>
            </a:tbl>
          </a:graphicData>
        </a:graphic>
      </p:graphicFrame>
      <p:grpSp>
        <p:nvGrpSpPr>
          <p:cNvPr id="11" name="グループ化 10">
            <a:extLst>
              <a:ext uri="{FF2B5EF4-FFF2-40B4-BE49-F238E27FC236}">
                <a16:creationId xmlns:a16="http://schemas.microsoft.com/office/drawing/2014/main" id="{9881C00A-3AC8-428B-B94F-A4E1488CD95A}"/>
              </a:ext>
            </a:extLst>
          </p:cNvPr>
          <p:cNvGrpSpPr/>
          <p:nvPr/>
        </p:nvGrpSpPr>
        <p:grpSpPr>
          <a:xfrm>
            <a:off x="6474006" y="1522847"/>
            <a:ext cx="3272121" cy="3945680"/>
            <a:chOff x="7270374" y="1398494"/>
            <a:chExt cx="3272121" cy="3945680"/>
          </a:xfrm>
        </p:grpSpPr>
        <p:grpSp>
          <p:nvGrpSpPr>
            <p:cNvPr id="25" name="グループ化 24">
              <a:extLst>
                <a:ext uri="{FF2B5EF4-FFF2-40B4-BE49-F238E27FC236}">
                  <a16:creationId xmlns:a16="http://schemas.microsoft.com/office/drawing/2014/main" id="{02F021E4-31F7-4400-958C-C33C57465193}"/>
                </a:ext>
              </a:extLst>
            </p:cNvPr>
            <p:cNvGrpSpPr/>
            <p:nvPr/>
          </p:nvGrpSpPr>
          <p:grpSpPr>
            <a:xfrm>
              <a:off x="7351058" y="1398494"/>
              <a:ext cx="3191437" cy="970678"/>
              <a:chOff x="2348752" y="1398494"/>
              <a:chExt cx="3191437" cy="970678"/>
            </a:xfrm>
          </p:grpSpPr>
          <p:sp>
            <p:nvSpPr>
              <p:cNvPr id="26" name="テキスト ボックス 25">
                <a:extLst>
                  <a:ext uri="{FF2B5EF4-FFF2-40B4-BE49-F238E27FC236}">
                    <a16:creationId xmlns:a16="http://schemas.microsoft.com/office/drawing/2014/main" id="{E5558A10-400A-462F-A7A0-80032C4E04A8}"/>
                  </a:ext>
                </a:extLst>
              </p:cNvPr>
              <p:cNvSpPr txBox="1"/>
              <p:nvPr/>
            </p:nvSpPr>
            <p:spPr>
              <a:xfrm>
                <a:off x="4016188" y="2001619"/>
                <a:ext cx="1434353" cy="367553"/>
              </a:xfrm>
              <a:prstGeom prst="rect">
                <a:avLst/>
              </a:prstGeom>
              <a:noFill/>
            </p:spPr>
            <p:txBody>
              <a:bodyPr wrap="square" rtlCol="0">
                <a:spAutoFit/>
              </a:bodyPr>
              <a:lstStyle/>
              <a:p>
                <a:pPr algn="ctr"/>
                <a:r>
                  <a:rPr kumimoji="1" lang="ja-JP" altLang="en-US" dirty="0"/>
                  <a:t>主記憶</a:t>
                </a:r>
              </a:p>
            </p:txBody>
          </p:sp>
          <p:sp>
            <p:nvSpPr>
              <p:cNvPr id="27" name="テキスト ボックス 26">
                <a:extLst>
                  <a:ext uri="{FF2B5EF4-FFF2-40B4-BE49-F238E27FC236}">
                    <a16:creationId xmlns:a16="http://schemas.microsoft.com/office/drawing/2014/main" id="{85D5A77B-2A99-4B47-84B4-5687BDE51B2D}"/>
                  </a:ext>
                </a:extLst>
              </p:cNvPr>
              <p:cNvSpPr txBox="1"/>
              <p:nvPr/>
            </p:nvSpPr>
            <p:spPr>
              <a:xfrm>
                <a:off x="3905624" y="1398494"/>
                <a:ext cx="1634565" cy="367553"/>
              </a:xfrm>
              <a:prstGeom prst="rect">
                <a:avLst/>
              </a:prstGeom>
              <a:noFill/>
              <a:ln>
                <a:solidFill>
                  <a:schemeClr val="bg2">
                    <a:lumMod val="25000"/>
                  </a:schemeClr>
                </a:solidFill>
              </a:ln>
            </p:spPr>
            <p:txBody>
              <a:bodyPr wrap="square" rtlCol="0">
                <a:spAutoFit/>
              </a:bodyPr>
              <a:lstStyle/>
              <a:p>
                <a:pPr algn="r"/>
                <a:r>
                  <a:rPr kumimoji="1" lang="en-US" altLang="ja-JP" dirty="0"/>
                  <a:t>100</a:t>
                </a:r>
                <a:endParaRPr kumimoji="1" lang="ja-JP" altLang="en-US" dirty="0"/>
              </a:p>
            </p:txBody>
          </p:sp>
          <p:sp>
            <p:nvSpPr>
              <p:cNvPr id="28" name="テキスト ボックス 27">
                <a:extLst>
                  <a:ext uri="{FF2B5EF4-FFF2-40B4-BE49-F238E27FC236}">
                    <a16:creationId xmlns:a16="http://schemas.microsoft.com/office/drawing/2014/main" id="{E0195316-15DB-4489-880F-7BACBD348389}"/>
                  </a:ext>
                </a:extLst>
              </p:cNvPr>
              <p:cNvSpPr txBox="1"/>
              <p:nvPr/>
            </p:nvSpPr>
            <p:spPr>
              <a:xfrm>
                <a:off x="2348752" y="1398494"/>
                <a:ext cx="1556871" cy="369332"/>
              </a:xfrm>
              <a:prstGeom prst="rect">
                <a:avLst/>
              </a:prstGeom>
              <a:noFill/>
            </p:spPr>
            <p:txBody>
              <a:bodyPr wrap="square" rtlCol="0">
                <a:spAutoFit/>
              </a:bodyPr>
              <a:lstStyle/>
              <a:p>
                <a:r>
                  <a:rPr lang="ja-JP" altLang="en-US" dirty="0"/>
                  <a:t>基底</a:t>
                </a:r>
                <a:r>
                  <a:rPr kumimoji="1" lang="ja-JP" altLang="en-US" dirty="0"/>
                  <a:t>レジスタ</a:t>
                </a:r>
              </a:p>
            </p:txBody>
          </p:sp>
          <p:sp>
            <p:nvSpPr>
              <p:cNvPr id="29" name="テキスト ボックス 28">
                <a:extLst>
                  <a:ext uri="{FF2B5EF4-FFF2-40B4-BE49-F238E27FC236}">
                    <a16:creationId xmlns:a16="http://schemas.microsoft.com/office/drawing/2014/main" id="{79145F3A-C7B3-46AA-B578-525536D6FEC6}"/>
                  </a:ext>
                </a:extLst>
              </p:cNvPr>
              <p:cNvSpPr txBox="1"/>
              <p:nvPr/>
            </p:nvSpPr>
            <p:spPr>
              <a:xfrm>
                <a:off x="2788021" y="2001619"/>
                <a:ext cx="1138519" cy="365774"/>
              </a:xfrm>
              <a:prstGeom prst="rect">
                <a:avLst/>
              </a:prstGeom>
              <a:noFill/>
            </p:spPr>
            <p:txBody>
              <a:bodyPr wrap="square" rtlCol="0">
                <a:spAutoFit/>
              </a:bodyPr>
              <a:lstStyle/>
              <a:p>
                <a:r>
                  <a:rPr kumimoji="1" lang="ja-JP" altLang="en-US" dirty="0"/>
                  <a:t>アドレス</a:t>
                </a:r>
              </a:p>
            </p:txBody>
          </p:sp>
        </p:grpSp>
        <p:grpSp>
          <p:nvGrpSpPr>
            <p:cNvPr id="65" name="グループ化 64">
              <a:extLst>
                <a:ext uri="{FF2B5EF4-FFF2-40B4-BE49-F238E27FC236}">
                  <a16:creationId xmlns:a16="http://schemas.microsoft.com/office/drawing/2014/main" id="{54493E06-CA57-47D1-B037-2DD597F7A1FF}"/>
                </a:ext>
              </a:extLst>
            </p:cNvPr>
            <p:cNvGrpSpPr/>
            <p:nvPr/>
          </p:nvGrpSpPr>
          <p:grpSpPr>
            <a:xfrm>
              <a:off x="8023412" y="2552058"/>
              <a:ext cx="336175" cy="731351"/>
              <a:chOff x="8023412" y="2552058"/>
              <a:chExt cx="336175" cy="731351"/>
            </a:xfrm>
          </p:grpSpPr>
          <p:cxnSp>
            <p:nvCxnSpPr>
              <p:cNvPr id="57" name="直線コネクタ 56">
                <a:extLst>
                  <a:ext uri="{FF2B5EF4-FFF2-40B4-BE49-F238E27FC236}">
                    <a16:creationId xmlns:a16="http://schemas.microsoft.com/office/drawing/2014/main" id="{BD6BD28F-179F-4102-A730-B3834204251D}"/>
                  </a:ext>
                </a:extLst>
              </p:cNvPr>
              <p:cNvCxnSpPr>
                <a:cxnSpLocks/>
              </p:cNvCxnSpPr>
              <p:nvPr/>
            </p:nvCxnSpPr>
            <p:spPr>
              <a:xfrm flipH="1">
                <a:off x="8023412" y="2552059"/>
                <a:ext cx="29135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id="{258597F3-17F9-42CF-AF76-634FFD0E89D1}"/>
                  </a:ext>
                </a:extLst>
              </p:cNvPr>
              <p:cNvCxnSpPr>
                <a:cxnSpLocks/>
              </p:cNvCxnSpPr>
              <p:nvPr/>
            </p:nvCxnSpPr>
            <p:spPr>
              <a:xfrm rot="16200000" flipH="1">
                <a:off x="7825824" y="2749647"/>
                <a:ext cx="731351" cy="336174"/>
              </a:xfrm>
              <a:prstGeom prst="bentConnector3">
                <a:avLst>
                  <a:gd name="adj1" fmla="val 100257"/>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グループ化 65">
              <a:extLst>
                <a:ext uri="{FF2B5EF4-FFF2-40B4-BE49-F238E27FC236}">
                  <a16:creationId xmlns:a16="http://schemas.microsoft.com/office/drawing/2014/main" id="{DC1C626D-F8A9-45F3-8DFB-1C08CD6BAAFC}"/>
                </a:ext>
              </a:extLst>
            </p:cNvPr>
            <p:cNvGrpSpPr/>
            <p:nvPr/>
          </p:nvGrpSpPr>
          <p:grpSpPr>
            <a:xfrm>
              <a:off x="8023411" y="4417104"/>
              <a:ext cx="336175" cy="731351"/>
              <a:chOff x="8023412" y="2552058"/>
              <a:chExt cx="336175" cy="731351"/>
            </a:xfrm>
          </p:grpSpPr>
          <p:cxnSp>
            <p:nvCxnSpPr>
              <p:cNvPr id="67" name="直線コネクタ 66">
                <a:extLst>
                  <a:ext uri="{FF2B5EF4-FFF2-40B4-BE49-F238E27FC236}">
                    <a16:creationId xmlns:a16="http://schemas.microsoft.com/office/drawing/2014/main" id="{5E51966C-A09D-4F95-B076-D6D6F9E4E817}"/>
                  </a:ext>
                </a:extLst>
              </p:cNvPr>
              <p:cNvCxnSpPr>
                <a:cxnSpLocks/>
              </p:cNvCxnSpPr>
              <p:nvPr/>
            </p:nvCxnSpPr>
            <p:spPr>
              <a:xfrm flipH="1">
                <a:off x="8023412" y="2552059"/>
                <a:ext cx="29135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コネクタ: カギ線 67">
                <a:extLst>
                  <a:ext uri="{FF2B5EF4-FFF2-40B4-BE49-F238E27FC236}">
                    <a16:creationId xmlns:a16="http://schemas.microsoft.com/office/drawing/2014/main" id="{6E7D4BAF-6B05-4E28-87A1-5A8BD4583360}"/>
                  </a:ext>
                </a:extLst>
              </p:cNvPr>
              <p:cNvCxnSpPr>
                <a:cxnSpLocks/>
              </p:cNvCxnSpPr>
              <p:nvPr/>
            </p:nvCxnSpPr>
            <p:spPr>
              <a:xfrm rot="16200000" flipH="1">
                <a:off x="7825824" y="2749647"/>
                <a:ext cx="731351" cy="336174"/>
              </a:xfrm>
              <a:prstGeom prst="bentConnector3">
                <a:avLst>
                  <a:gd name="adj1" fmla="val 100257"/>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875233C9-C589-48DE-B4B0-D8A6CD969F1F}"/>
                </a:ext>
              </a:extLst>
            </p:cNvPr>
            <p:cNvSpPr txBox="1"/>
            <p:nvPr/>
          </p:nvSpPr>
          <p:spPr>
            <a:xfrm>
              <a:off x="7274853" y="3085650"/>
              <a:ext cx="762000" cy="369332"/>
            </a:xfrm>
            <a:prstGeom prst="rect">
              <a:avLst/>
            </a:prstGeom>
            <a:noFill/>
          </p:spPr>
          <p:txBody>
            <a:bodyPr wrap="square" rtlCol="0">
              <a:spAutoFit/>
            </a:bodyPr>
            <a:lstStyle/>
            <a:p>
              <a:r>
                <a:rPr kumimoji="1" lang="en-US" altLang="ja-JP" dirty="0">
                  <a:solidFill>
                    <a:schemeClr val="accent6">
                      <a:lumMod val="75000"/>
                    </a:schemeClr>
                  </a:solidFill>
                </a:rPr>
                <a:t>+200</a:t>
              </a:r>
              <a:endParaRPr kumimoji="1" lang="ja-JP" altLang="en-US" dirty="0">
                <a:solidFill>
                  <a:schemeClr val="accent6">
                    <a:lumMod val="75000"/>
                  </a:schemeClr>
                </a:solidFill>
              </a:endParaRPr>
            </a:p>
          </p:txBody>
        </p:sp>
        <p:sp>
          <p:nvSpPr>
            <p:cNvPr id="71" name="テキスト ボックス 70">
              <a:extLst>
                <a:ext uri="{FF2B5EF4-FFF2-40B4-BE49-F238E27FC236}">
                  <a16:creationId xmlns:a16="http://schemas.microsoft.com/office/drawing/2014/main" id="{A3258DFC-EB90-4F54-82DE-2F8B350BEF46}"/>
                </a:ext>
              </a:extLst>
            </p:cNvPr>
            <p:cNvSpPr txBox="1"/>
            <p:nvPr/>
          </p:nvSpPr>
          <p:spPr>
            <a:xfrm>
              <a:off x="7270374" y="4974842"/>
              <a:ext cx="762000" cy="369332"/>
            </a:xfrm>
            <a:prstGeom prst="rect">
              <a:avLst/>
            </a:prstGeom>
            <a:noFill/>
          </p:spPr>
          <p:txBody>
            <a:bodyPr wrap="square" rtlCol="0">
              <a:spAutoFit/>
            </a:bodyPr>
            <a:lstStyle/>
            <a:p>
              <a:r>
                <a:rPr kumimoji="1" lang="en-US" altLang="ja-JP" dirty="0">
                  <a:solidFill>
                    <a:schemeClr val="accent6">
                      <a:lumMod val="75000"/>
                    </a:schemeClr>
                  </a:solidFill>
                </a:rPr>
                <a:t>+200</a:t>
              </a:r>
              <a:endParaRPr kumimoji="1" lang="ja-JP" altLang="en-US" dirty="0">
                <a:solidFill>
                  <a:schemeClr val="accent6">
                    <a:lumMod val="75000"/>
                  </a:schemeClr>
                </a:solidFill>
              </a:endParaRPr>
            </a:p>
          </p:txBody>
        </p:sp>
      </p:grpSp>
      <p:sp>
        <p:nvSpPr>
          <p:cNvPr id="12" name="テキスト ボックス 11">
            <a:extLst>
              <a:ext uri="{FF2B5EF4-FFF2-40B4-BE49-F238E27FC236}">
                <a16:creationId xmlns:a16="http://schemas.microsoft.com/office/drawing/2014/main" id="{D9637FCC-95B1-4FEA-B985-8C0902D131FE}"/>
              </a:ext>
            </a:extLst>
          </p:cNvPr>
          <p:cNvSpPr txBox="1"/>
          <p:nvPr/>
        </p:nvSpPr>
        <p:spPr>
          <a:xfrm>
            <a:off x="2084291" y="545428"/>
            <a:ext cx="7708149" cy="584775"/>
          </a:xfrm>
          <a:prstGeom prst="rect">
            <a:avLst/>
          </a:prstGeom>
          <a:noFill/>
        </p:spPr>
        <p:txBody>
          <a:bodyPr wrap="square" rtlCol="0">
            <a:spAutoFit/>
          </a:bodyPr>
          <a:lstStyle/>
          <a:p>
            <a:r>
              <a:rPr lang="ja-JP" altLang="en-US" sz="3200" dirty="0"/>
              <a:t>指標レジスタと基底レジスタ</a:t>
            </a:r>
            <a:endParaRPr kumimoji="1" lang="ja-JP" altLang="en-US" sz="3200" dirty="0"/>
          </a:p>
        </p:txBody>
      </p:sp>
    </p:spTree>
    <p:extLst>
      <p:ext uri="{BB962C8B-B14F-4D97-AF65-F5344CB8AC3E}">
        <p14:creationId xmlns:p14="http://schemas.microsoft.com/office/powerpoint/2010/main" val="314749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F772E-3285-484C-B234-01A21875C21A}"/>
              </a:ext>
            </a:extLst>
          </p:cNvPr>
          <p:cNvSpPr>
            <a:spLocks noGrp="1"/>
          </p:cNvSpPr>
          <p:nvPr>
            <p:ph type="title"/>
          </p:nvPr>
        </p:nvSpPr>
        <p:spPr/>
        <p:txBody>
          <a:bodyPr/>
          <a:lstStyle/>
          <a:p>
            <a:r>
              <a:rPr kumimoji="1" lang="ja-JP" altLang="en-US" dirty="0"/>
              <a:t>情報表現</a:t>
            </a:r>
            <a:endParaRPr kumimoji="1" lang="ja-JP" altLang="en-US" sz="4000" dirty="0">
              <a:solidFill>
                <a:srgbClr val="0000FF"/>
              </a:solidFill>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743F567-CDAD-47BB-B63E-872B06586335}"/>
                  </a:ext>
                </a:extLst>
              </p:cNvPr>
              <p:cNvSpPr>
                <a:spLocks noGrp="1"/>
              </p:cNvSpPr>
              <p:nvPr>
                <p:ph idx="1"/>
              </p:nvPr>
            </p:nvSpPr>
            <p:spPr>
              <a:xfrm>
                <a:off x="838200" y="1479222"/>
                <a:ext cx="10515600" cy="5025376"/>
              </a:xfrm>
            </p:spPr>
            <p:txBody>
              <a:bodyPr>
                <a:noAutofit/>
              </a:bodyPr>
              <a:lstStyle/>
              <a:p>
                <a:pPr marL="0" indent="0" algn="just">
                  <a:buNone/>
                </a:pPr>
                <a:r>
                  <a:rPr lang="ja-JP" altLang="ja-JP" sz="1800" kern="100" dirty="0">
                    <a:effectLst/>
                    <a:cs typeface="Times New Roman" panose="02020603050405020304" pitchFamily="18" charset="0"/>
                  </a:rPr>
                  <a:t>コンピュータでは情報を「１」と「０」で表現する　　　</a:t>
                </a:r>
                <a:r>
                  <a:rPr lang="en-US" altLang="ja-JP" sz="1800" kern="100" dirty="0">
                    <a:effectLst/>
                    <a:cs typeface="Times New Roman" panose="02020603050405020304" pitchFamily="18" charset="0"/>
                  </a:rPr>
                  <a:t>	2</a:t>
                </a:r>
                <a:r>
                  <a:rPr lang="ja-JP" altLang="ja-JP" sz="1800" kern="100" dirty="0">
                    <a:effectLst/>
                    <a:cs typeface="Times New Roman" panose="02020603050405020304" pitchFamily="18" charset="0"/>
                  </a:rPr>
                  <a:t>進数</a:t>
                </a:r>
                <a:r>
                  <a:rPr lang="en-US" altLang="ja-JP" sz="1800" kern="100" dirty="0">
                    <a:effectLst/>
                    <a:cs typeface="Times New Roman" panose="02020603050405020304" pitchFamily="18" charset="0"/>
                  </a:rPr>
                  <a:t>		</a:t>
                </a:r>
                <a:endParaRPr lang="ja-JP" altLang="ja-JP" sz="1800" kern="100" dirty="0">
                  <a:effectLst/>
                  <a:cs typeface="Times New Roman" panose="02020603050405020304" pitchFamily="18" charset="0"/>
                </a:endParaRPr>
              </a:p>
              <a:p>
                <a:pPr marL="0" indent="0" algn="just">
                  <a:buNone/>
                </a:pPr>
                <a:r>
                  <a:rPr lang="en-US" altLang="ja-JP" sz="1800" kern="100" dirty="0">
                    <a:effectLst/>
                    <a:cs typeface="Times New Roman" panose="02020603050405020304" pitchFamily="18" charset="0"/>
                  </a:rPr>
                  <a:t>			ON	OFF</a:t>
                </a:r>
              </a:p>
              <a:p>
                <a:pPr marL="0" indent="0" algn="just">
                  <a:buNone/>
                </a:pPr>
                <a:endParaRPr lang="ja-JP" altLang="ja-JP" sz="1800" kern="100" dirty="0">
                  <a:effectLst/>
                  <a:cs typeface="Times New Roman" panose="02020603050405020304" pitchFamily="18" charset="0"/>
                </a:endParaRPr>
              </a:p>
              <a:p>
                <a:pPr marL="0" indent="0" algn="just">
                  <a:buNone/>
                </a:pPr>
                <a:r>
                  <a:rPr lang="ja-JP" altLang="ja-JP" sz="1800" kern="100" dirty="0">
                    <a:effectLst/>
                    <a:cs typeface="Times New Roman" panose="02020603050405020304" pitchFamily="18" charset="0"/>
                  </a:rPr>
                  <a:t>コンピュータで扱う最小の情報量の単位がビット（</a:t>
                </a:r>
                <a:r>
                  <a:rPr lang="en-US" altLang="ja-JP" sz="1800" kern="100" dirty="0">
                    <a:effectLst/>
                    <a:cs typeface="Times New Roman" panose="02020603050405020304" pitchFamily="18" charset="0"/>
                  </a:rPr>
                  <a:t>bit</a:t>
                </a:r>
                <a:r>
                  <a:rPr lang="ja-JP" altLang="ja-JP" sz="1800" kern="100" dirty="0">
                    <a:effectLst/>
                    <a:cs typeface="Times New Roman" panose="02020603050405020304" pitchFamily="18" charset="0"/>
                  </a:rPr>
                  <a:t>）　</a:t>
                </a:r>
                <a:r>
                  <a:rPr lang="en-US" altLang="ja-JP" sz="1800" kern="100" dirty="0">
                    <a:effectLst/>
                    <a:cs typeface="Times New Roman" panose="02020603050405020304" pitchFamily="18" charset="0"/>
                  </a:rPr>
                  <a:t>	2</a:t>
                </a:r>
                <a:r>
                  <a:rPr lang="ja-JP" altLang="ja-JP" sz="1800" kern="100" dirty="0">
                    <a:effectLst/>
                    <a:cs typeface="Times New Roman" panose="02020603050405020304" pitchFamily="18" charset="0"/>
                  </a:rPr>
                  <a:t>進数</a:t>
                </a:r>
                <a:r>
                  <a:rPr lang="en-US" altLang="ja-JP" sz="1800" kern="100" dirty="0">
                    <a:effectLst/>
                    <a:cs typeface="Times New Roman" panose="02020603050405020304" pitchFamily="18" charset="0"/>
                  </a:rPr>
                  <a:t>1</a:t>
                </a:r>
                <a:r>
                  <a:rPr lang="ja-JP" altLang="ja-JP" sz="1800" kern="100" dirty="0">
                    <a:effectLst/>
                    <a:cs typeface="Times New Roman" panose="02020603050405020304" pitchFamily="18" charset="0"/>
                  </a:rPr>
                  <a:t>桁</a:t>
                </a:r>
                <a:r>
                  <a:rPr lang="en-US" altLang="ja-JP" sz="1800" kern="100" dirty="0">
                    <a:effectLst/>
                    <a:cs typeface="Times New Roman" panose="02020603050405020304" pitchFamily="18" charset="0"/>
                  </a:rPr>
                  <a:t>	</a:t>
                </a:r>
                <a:endParaRPr lang="ja-JP" altLang="ja-JP" sz="1800" kern="100" dirty="0">
                  <a:effectLst/>
                  <a:cs typeface="Times New Roman" panose="02020603050405020304" pitchFamily="18" charset="0"/>
                </a:endParaRPr>
              </a:p>
              <a:p>
                <a:pPr marL="0" indent="0" algn="just">
                  <a:buNone/>
                </a:pPr>
                <a:r>
                  <a:rPr lang="ja-JP" altLang="ja-JP" sz="1800" kern="100" dirty="0">
                    <a:effectLst/>
                    <a:cs typeface="Times New Roman" panose="02020603050405020304" pitchFamily="18" charset="0"/>
                  </a:rPr>
                  <a:t>８ビット＝１バイト（</a:t>
                </a:r>
                <a:r>
                  <a:rPr lang="en-US" altLang="ja-JP" sz="1800" kern="100" dirty="0">
                    <a:effectLst/>
                    <a:cs typeface="Times New Roman" panose="02020603050405020304" pitchFamily="18" charset="0"/>
                  </a:rPr>
                  <a:t>Byte</a:t>
                </a:r>
                <a:r>
                  <a:rPr lang="ja-JP" altLang="ja-JP" sz="1800" kern="100" dirty="0">
                    <a:effectLst/>
                    <a:cs typeface="Times New Roman" panose="02020603050405020304" pitchFamily="18" charset="0"/>
                  </a:rPr>
                  <a:t>）</a:t>
                </a:r>
                <a:r>
                  <a:rPr lang="en-US" altLang="ja-JP" sz="1800" kern="100" dirty="0">
                    <a:effectLst/>
                    <a:cs typeface="Times New Roman" panose="02020603050405020304" pitchFamily="18" charset="0"/>
                  </a:rPr>
                  <a:t>				2</a:t>
                </a:r>
                <a:r>
                  <a:rPr lang="ja-JP" altLang="ja-JP" sz="1800" kern="100" dirty="0">
                    <a:effectLst/>
                    <a:cs typeface="Times New Roman" panose="02020603050405020304" pitchFamily="18" charset="0"/>
                  </a:rPr>
                  <a:t>進数</a:t>
                </a:r>
                <a:r>
                  <a:rPr lang="en-US" altLang="ja-JP" sz="1800" kern="100" dirty="0">
                    <a:effectLst/>
                    <a:cs typeface="Times New Roman" panose="02020603050405020304" pitchFamily="18" charset="0"/>
                  </a:rPr>
                  <a:t>8</a:t>
                </a:r>
                <a:r>
                  <a:rPr lang="ja-JP" altLang="ja-JP" sz="1800" kern="100" dirty="0">
                    <a:effectLst/>
                    <a:cs typeface="Times New Roman" panose="02020603050405020304" pitchFamily="18" charset="0"/>
                  </a:rPr>
                  <a:t>桁</a:t>
                </a:r>
              </a:p>
              <a:p>
                <a:pPr marL="0" indent="0" algn="just">
                  <a:buNone/>
                </a:pPr>
                <a:r>
                  <a:rPr lang="en-US" altLang="ja-JP" sz="1800" kern="100" dirty="0">
                    <a:effectLst/>
                    <a:cs typeface="Times New Roman" panose="02020603050405020304" pitchFamily="18" charset="0"/>
                  </a:rPr>
                  <a:t> </a:t>
                </a:r>
                <a:endParaRPr lang="ja-JP" altLang="ja-JP" sz="1800" kern="100" dirty="0">
                  <a:effectLst/>
                  <a:cs typeface="Times New Roman" panose="02020603050405020304" pitchFamily="18" charset="0"/>
                </a:endParaRPr>
              </a:p>
              <a:p>
                <a:pPr marL="0" indent="0" algn="just">
                  <a:buNone/>
                </a:pPr>
                <a:r>
                  <a:rPr lang="ja-JP" altLang="ja-JP" sz="1800" kern="100" dirty="0">
                    <a:effectLst/>
                    <a:cs typeface="Times New Roman" panose="02020603050405020304" pitchFamily="18" charset="0"/>
                  </a:rPr>
                  <a:t>ｎビットで表現できる情報量　＝　</a:t>
                </a:r>
                <a14:m>
                  <m:oMath xmlns:m="http://schemas.openxmlformats.org/officeDocument/2006/math">
                    <m:sSup>
                      <m:sSupPr>
                        <m:ctrlPr>
                          <a:rPr lang="ja-JP" altLang="ja-JP" sz="1800" i="1" kern="100">
                            <a:effectLst/>
                            <a:latin typeface="Cambria Math" panose="02040503050406030204" pitchFamily="18" charset="0"/>
                            <a:cs typeface="ＭＳ 明朝" panose="02020609040205080304" pitchFamily="17" charset="-128"/>
                          </a:rPr>
                        </m:ctrlPr>
                      </m:sSupPr>
                      <m:e>
                        <m:r>
                          <a:rPr lang="en-US" altLang="ja-JP" sz="1800" kern="100">
                            <a:effectLst/>
                            <a:latin typeface="Cambria Math" panose="02040503050406030204" pitchFamily="18" charset="0"/>
                            <a:cs typeface="ＭＳ 明朝" panose="02020609040205080304" pitchFamily="17" charset="-128"/>
                          </a:rPr>
                          <m:t>2</m:t>
                        </m:r>
                      </m:e>
                      <m:sup>
                        <m:r>
                          <a:rPr lang="ja-JP" altLang="ja-JP" sz="1800" kern="100">
                            <a:effectLst/>
                            <a:latin typeface="Cambria Math" panose="02040503050406030204" pitchFamily="18" charset="0"/>
                            <a:cs typeface="ＭＳ 明朝" panose="02020609040205080304" pitchFamily="17" charset="-128"/>
                          </a:rPr>
                          <m:t>ｎ</m:t>
                        </m:r>
                      </m:sup>
                    </m:sSup>
                  </m:oMath>
                </a14:m>
                <a:r>
                  <a:rPr lang="ja-JP" altLang="ja-JP" sz="1800" kern="100" dirty="0">
                    <a:effectLst/>
                    <a:cs typeface="Times New Roman" panose="02020603050405020304" pitchFamily="18" charset="0"/>
                  </a:rPr>
                  <a:t>通り</a:t>
                </a:r>
                <a:r>
                  <a:rPr lang="en-US" altLang="ja-JP" sz="1800" dirty="0"/>
                  <a:t>				</a:t>
                </a:r>
                <a:r>
                  <a:rPr lang="ja-JP" altLang="en-US" sz="1400" dirty="0"/>
                  <a:t>（４ビットで表示した場合）</a:t>
                </a:r>
                <a:endParaRPr lang="en-US" altLang="ja-JP" sz="1400" dirty="0"/>
              </a:p>
              <a:p>
                <a:pPr marL="0" indent="0" algn="just">
                  <a:buNone/>
                </a:pPr>
                <a:endParaRPr lang="en-US" altLang="ja-JP" sz="1800" kern="100" dirty="0">
                  <a:effectLst/>
                  <a:cs typeface="Times New Roman" panose="02020603050405020304" pitchFamily="18" charset="0"/>
                </a:endParaRPr>
              </a:p>
              <a:p>
                <a:pPr marL="0" indent="0" algn="just">
                  <a:buNone/>
                </a:pPr>
                <a:endParaRPr lang="ja-JP" altLang="ja-JP" sz="1800" kern="100" dirty="0">
                  <a:effectLst/>
                  <a:cs typeface="Times New Roman" panose="02020603050405020304" pitchFamily="18" charset="0"/>
                </a:endParaRPr>
              </a:p>
              <a:p>
                <a:pPr marL="0" indent="0" algn="just">
                  <a:buNone/>
                </a:pPr>
                <a:r>
                  <a:rPr lang="en-US" altLang="ja-JP" sz="1800" kern="100" dirty="0">
                    <a:effectLst/>
                    <a:cs typeface="Times New Roman" panose="02020603050405020304" pitchFamily="18" charset="0"/>
                  </a:rPr>
                  <a:t> </a:t>
                </a:r>
                <a:endParaRPr lang="en-US" altLang="ja-JP" sz="1800" dirty="0"/>
              </a:p>
              <a:p>
                <a:pPr marL="0" indent="0">
                  <a:buNone/>
                </a:pPr>
                <a:endParaRPr kumimoji="1" lang="ja-JP" altLang="en-US" sz="1800" dirty="0"/>
              </a:p>
            </p:txBody>
          </p:sp>
        </mc:Choice>
        <mc:Fallback xmlns="">
          <p:sp>
            <p:nvSpPr>
              <p:cNvPr id="3" name="コンテンツ プレースホルダー 2">
                <a:extLst>
                  <a:ext uri="{FF2B5EF4-FFF2-40B4-BE49-F238E27FC236}">
                    <a16:creationId xmlns:a16="http://schemas.microsoft.com/office/drawing/2014/main" id="{A743F567-CDAD-47BB-B63E-872B06586335}"/>
                  </a:ext>
                </a:extLst>
              </p:cNvPr>
              <p:cNvSpPr>
                <a:spLocks noGrp="1" noRot="1" noChangeAspect="1" noMove="1" noResize="1" noEditPoints="1" noAdjustHandles="1" noChangeArrowheads="1" noChangeShapeType="1" noTextEdit="1"/>
              </p:cNvSpPr>
              <p:nvPr>
                <p:ph idx="1"/>
              </p:nvPr>
            </p:nvSpPr>
            <p:spPr>
              <a:xfrm>
                <a:off x="838200" y="1479222"/>
                <a:ext cx="10515600" cy="5025376"/>
              </a:xfrm>
              <a:blipFill>
                <a:blip r:embed="rId3"/>
                <a:stretch>
                  <a:fillRect l="-522" t="-1214"/>
                </a:stretch>
              </a:blipFill>
            </p:spPr>
            <p:txBody>
              <a:bodyPr/>
              <a:lstStyle/>
              <a:p>
                <a:r>
                  <a:rPr lang="ja-JP" altLang="en-US">
                    <a:noFill/>
                  </a:rPr>
                  <a:t> </a:t>
                </a:r>
              </a:p>
            </p:txBody>
          </p:sp>
        </mc:Fallback>
      </mc:AlternateContent>
      <p:graphicFrame>
        <p:nvGraphicFramePr>
          <p:cNvPr id="9" name="表 8">
            <a:extLst>
              <a:ext uri="{FF2B5EF4-FFF2-40B4-BE49-F238E27FC236}">
                <a16:creationId xmlns:a16="http://schemas.microsoft.com/office/drawing/2014/main" id="{998373C1-2F50-47FE-9BC3-C5F7E11CE46B}"/>
              </a:ext>
            </a:extLst>
          </p:cNvPr>
          <p:cNvGraphicFramePr>
            <a:graphicFrameLocks noGrp="1"/>
          </p:cNvGraphicFramePr>
          <p:nvPr>
            <p:extLst>
              <p:ext uri="{D42A27DB-BD31-4B8C-83A1-F6EECF244321}">
                <p14:modId xmlns:p14="http://schemas.microsoft.com/office/powerpoint/2010/main" val="58601799"/>
              </p:ext>
            </p:extLst>
          </p:nvPr>
        </p:nvGraphicFramePr>
        <p:xfrm>
          <a:off x="1144953" y="4083356"/>
          <a:ext cx="9700134" cy="741680"/>
        </p:xfrm>
        <a:graphic>
          <a:graphicData uri="http://schemas.openxmlformats.org/drawingml/2006/table">
            <a:tbl>
              <a:tblPr firstRow="1" bandRow="1">
                <a:tableStyleId>{69CF1AB2-1976-4502-BF36-3FF5EA218861}</a:tableStyleId>
              </a:tblPr>
              <a:tblGrid>
                <a:gridCol w="970014">
                  <a:extLst>
                    <a:ext uri="{9D8B030D-6E8A-4147-A177-3AD203B41FA5}">
                      <a16:colId xmlns:a16="http://schemas.microsoft.com/office/drawing/2014/main" val="20000"/>
                    </a:ext>
                  </a:extLst>
                </a:gridCol>
                <a:gridCol w="697596">
                  <a:extLst>
                    <a:ext uri="{9D8B030D-6E8A-4147-A177-3AD203B41FA5}">
                      <a16:colId xmlns:a16="http://schemas.microsoft.com/office/drawing/2014/main" val="20001"/>
                    </a:ext>
                  </a:extLst>
                </a:gridCol>
                <a:gridCol w="757423">
                  <a:extLst>
                    <a:ext uri="{9D8B030D-6E8A-4147-A177-3AD203B41FA5}">
                      <a16:colId xmlns:a16="http://schemas.microsoft.com/office/drawing/2014/main" val="20002"/>
                    </a:ext>
                  </a:extLst>
                </a:gridCol>
                <a:gridCol w="783493">
                  <a:extLst>
                    <a:ext uri="{9D8B030D-6E8A-4147-A177-3AD203B41FA5}">
                      <a16:colId xmlns:a16="http://schemas.microsoft.com/office/drawing/2014/main" val="20003"/>
                    </a:ext>
                  </a:extLst>
                </a:gridCol>
                <a:gridCol w="725003">
                  <a:extLst>
                    <a:ext uri="{9D8B030D-6E8A-4147-A177-3AD203B41FA5}">
                      <a16:colId xmlns:a16="http://schemas.microsoft.com/office/drawing/2014/main" val="20004"/>
                    </a:ext>
                  </a:extLst>
                </a:gridCol>
                <a:gridCol w="771281">
                  <a:extLst>
                    <a:ext uri="{9D8B030D-6E8A-4147-A177-3AD203B41FA5}">
                      <a16:colId xmlns:a16="http://schemas.microsoft.com/office/drawing/2014/main" val="20005"/>
                    </a:ext>
                  </a:extLst>
                </a:gridCol>
                <a:gridCol w="879259">
                  <a:extLst>
                    <a:ext uri="{9D8B030D-6E8A-4147-A177-3AD203B41FA5}">
                      <a16:colId xmlns:a16="http://schemas.microsoft.com/office/drawing/2014/main" val="20006"/>
                    </a:ext>
                  </a:extLst>
                </a:gridCol>
                <a:gridCol w="894685">
                  <a:extLst>
                    <a:ext uri="{9D8B030D-6E8A-4147-A177-3AD203B41FA5}">
                      <a16:colId xmlns:a16="http://schemas.microsoft.com/office/drawing/2014/main" val="20007"/>
                    </a:ext>
                  </a:extLst>
                </a:gridCol>
                <a:gridCol w="802131">
                  <a:extLst>
                    <a:ext uri="{9D8B030D-6E8A-4147-A177-3AD203B41FA5}">
                      <a16:colId xmlns:a16="http://schemas.microsoft.com/office/drawing/2014/main" val="20008"/>
                    </a:ext>
                  </a:extLst>
                </a:gridCol>
                <a:gridCol w="848409">
                  <a:extLst>
                    <a:ext uri="{9D8B030D-6E8A-4147-A177-3AD203B41FA5}">
                      <a16:colId xmlns:a16="http://schemas.microsoft.com/office/drawing/2014/main" val="20009"/>
                    </a:ext>
                  </a:extLst>
                </a:gridCol>
                <a:gridCol w="799694">
                  <a:extLst>
                    <a:ext uri="{9D8B030D-6E8A-4147-A177-3AD203B41FA5}">
                      <a16:colId xmlns:a16="http://schemas.microsoft.com/office/drawing/2014/main" val="20010"/>
                    </a:ext>
                  </a:extLst>
                </a:gridCol>
                <a:gridCol w="771146">
                  <a:extLst>
                    <a:ext uri="{9D8B030D-6E8A-4147-A177-3AD203B41FA5}">
                      <a16:colId xmlns:a16="http://schemas.microsoft.com/office/drawing/2014/main" val="20011"/>
                    </a:ext>
                  </a:extLst>
                </a:gridCol>
              </a:tblGrid>
              <a:tr h="370840">
                <a:tc>
                  <a:txBody>
                    <a:bodyPr/>
                    <a:lstStyle/>
                    <a:p>
                      <a:pPr algn="ctr"/>
                      <a:r>
                        <a:rPr kumimoji="1" lang="en-US" altLang="ja-JP" b="0" baseline="0" dirty="0">
                          <a:solidFill>
                            <a:schemeClr val="tx1"/>
                          </a:solidFill>
                        </a:rPr>
                        <a:t>10</a:t>
                      </a:r>
                      <a:r>
                        <a:rPr kumimoji="1" lang="ja-JP" altLang="en-US" b="0" baseline="0" dirty="0">
                          <a:solidFill>
                            <a:schemeClr val="tx1"/>
                          </a:solidFill>
                        </a:rPr>
                        <a:t>進数</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0</a:t>
                      </a:r>
                      <a:endParaRPr kumimoji="1" lang="en-US" altLang="ja-JP"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1</a:t>
                      </a:r>
                      <a:endParaRPr kumimoji="1" lang="en-US" altLang="ja-JP"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2</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3</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4</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5</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6</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7</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8</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9</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10</a:t>
                      </a:r>
                      <a:endParaRPr kumimoji="1" lang="ja-JP" altLang="en-US" b="0" baseline="0" dirty="0">
                        <a:solidFill>
                          <a:schemeClr val="tx1"/>
                        </a:solidFill>
                        <a:latin typeface="+mn-ea"/>
                        <a:ea typeface="+mn-ea"/>
                      </a:endParaRPr>
                    </a:p>
                  </a:txBody>
                  <a:tcPr/>
                </a:tc>
                <a:extLst>
                  <a:ext uri="{0D108BD9-81ED-4DB2-BD59-A6C34878D82A}">
                    <a16:rowId xmlns:a16="http://schemas.microsoft.com/office/drawing/2014/main" val="10000"/>
                  </a:ext>
                </a:extLst>
              </a:tr>
              <a:tr h="370840">
                <a:tc>
                  <a:txBody>
                    <a:bodyPr/>
                    <a:lstStyle/>
                    <a:p>
                      <a:pPr algn="ctr"/>
                      <a:r>
                        <a:rPr kumimoji="1" lang="en-US" altLang="ja-JP" b="0" baseline="0" dirty="0">
                          <a:solidFill>
                            <a:schemeClr val="tx1"/>
                          </a:solidFill>
                        </a:rPr>
                        <a:t>2</a:t>
                      </a:r>
                      <a:r>
                        <a:rPr kumimoji="1" lang="ja-JP" altLang="en-US" b="0" baseline="0" dirty="0">
                          <a:solidFill>
                            <a:schemeClr val="tx1"/>
                          </a:solidFill>
                        </a:rPr>
                        <a:t>進数</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0000</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0001</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0010</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0011</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0100</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0101</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0110</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0111</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1000</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1001</a:t>
                      </a:r>
                      <a:endParaRPr kumimoji="1" lang="ja-JP" altLang="en-US" b="0" baseline="0" dirty="0">
                        <a:solidFill>
                          <a:schemeClr val="tx1"/>
                        </a:solidFill>
                        <a:latin typeface="+mn-ea"/>
                        <a:ea typeface="+mn-ea"/>
                      </a:endParaRPr>
                    </a:p>
                  </a:txBody>
                  <a:tcPr/>
                </a:tc>
                <a:tc>
                  <a:txBody>
                    <a:bodyPr/>
                    <a:lstStyle/>
                    <a:p>
                      <a:pPr algn="ctr"/>
                      <a:r>
                        <a:rPr kumimoji="1" lang="en-US" altLang="ja-JP" b="0" baseline="0" dirty="0">
                          <a:solidFill>
                            <a:schemeClr val="tx1"/>
                          </a:solidFill>
                        </a:rPr>
                        <a:t>1010</a:t>
                      </a:r>
                      <a:endParaRPr kumimoji="1" lang="ja-JP" altLang="en-US" b="0" baseline="0" dirty="0">
                        <a:solidFill>
                          <a:schemeClr val="tx1"/>
                        </a:solidFill>
                        <a:latin typeface="+mn-ea"/>
                        <a:ea typeface="+mn-ea"/>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26924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725885-69C6-4680-B298-827019ADA3B6}"/>
              </a:ext>
            </a:extLst>
          </p:cNvPr>
          <p:cNvSpPr>
            <a:spLocks noGrp="1"/>
          </p:cNvSpPr>
          <p:nvPr>
            <p:ph type="title"/>
          </p:nvPr>
        </p:nvSpPr>
        <p:spPr/>
        <p:txBody>
          <a:bodyPr/>
          <a:lstStyle/>
          <a:p>
            <a:r>
              <a:rPr kumimoji="1" lang="en-US" altLang="ja-JP" dirty="0"/>
              <a:t>CPU</a:t>
            </a:r>
            <a:r>
              <a:rPr kumimoji="1" lang="ja-JP" altLang="en-US" dirty="0"/>
              <a:t>の高速化技術</a:t>
            </a:r>
          </a:p>
        </p:txBody>
      </p:sp>
      <p:sp>
        <p:nvSpPr>
          <p:cNvPr id="3" name="コンテンツ プレースホルダー 2">
            <a:extLst>
              <a:ext uri="{FF2B5EF4-FFF2-40B4-BE49-F238E27FC236}">
                <a16:creationId xmlns:a16="http://schemas.microsoft.com/office/drawing/2014/main" id="{CBA0E3BC-EFF8-48F9-AB21-186301BE400D}"/>
              </a:ext>
            </a:extLst>
          </p:cNvPr>
          <p:cNvSpPr>
            <a:spLocks noGrp="1"/>
          </p:cNvSpPr>
          <p:nvPr>
            <p:ph idx="1"/>
          </p:nvPr>
        </p:nvSpPr>
        <p:spPr/>
        <p:txBody>
          <a:bodyPr>
            <a:noAutofit/>
          </a:bodyPr>
          <a:lstStyle/>
          <a:p>
            <a:pPr marL="0" indent="0">
              <a:buNone/>
            </a:pPr>
            <a:r>
              <a:rPr lang="ja-JP" altLang="en-US" sz="1800" b="1" dirty="0">
                <a:latin typeface="+mn-ea"/>
              </a:rPr>
              <a:t>逐次制御方式</a:t>
            </a:r>
            <a:endParaRPr lang="en-US" altLang="ja-JP" sz="1800" b="1" dirty="0">
              <a:latin typeface="+mn-ea"/>
            </a:endParaRPr>
          </a:p>
          <a:p>
            <a:pPr marL="0" indent="0">
              <a:buNone/>
            </a:pPr>
            <a:r>
              <a:rPr lang="en-US" altLang="ja-JP" sz="1800" dirty="0">
                <a:latin typeface="+mn-ea"/>
              </a:rPr>
              <a:t>1</a:t>
            </a:r>
            <a:r>
              <a:rPr lang="ja-JP" altLang="en-US" sz="1800" dirty="0">
                <a:latin typeface="+mn-ea"/>
              </a:rPr>
              <a:t>命令ずつ順番に繰返し実行する方式</a:t>
            </a:r>
            <a:endParaRPr lang="en-US" altLang="ja-JP" sz="1800" dirty="0">
              <a:latin typeface="+mn-ea"/>
            </a:endParaRPr>
          </a:p>
          <a:p>
            <a:pPr marL="0" indent="0">
              <a:buNone/>
            </a:pPr>
            <a:endParaRPr kumimoji="1" lang="en-US" altLang="ja-JP" sz="1800" dirty="0">
              <a:latin typeface="+mn-ea"/>
            </a:endParaRPr>
          </a:p>
          <a:p>
            <a:pPr marL="0" indent="0">
              <a:buNone/>
            </a:pPr>
            <a:r>
              <a:rPr lang="ja-JP" altLang="en-US" sz="1800" b="1" dirty="0">
                <a:latin typeface="+mn-ea"/>
              </a:rPr>
              <a:t>パイプライン方式</a:t>
            </a:r>
            <a:endParaRPr lang="en-US" altLang="ja-JP" sz="1800" b="1" dirty="0">
              <a:latin typeface="+mn-ea"/>
            </a:endParaRPr>
          </a:p>
          <a:p>
            <a:pPr marL="0" indent="0">
              <a:buNone/>
            </a:pPr>
            <a:r>
              <a:rPr lang="ja-JP" altLang="en-US" sz="1800" dirty="0">
                <a:latin typeface="+mn-ea"/>
              </a:rPr>
              <a:t>複数の命令を</a:t>
            </a:r>
            <a:r>
              <a:rPr lang="en-US" altLang="ja-JP" sz="1800" dirty="0">
                <a:latin typeface="+mn-ea"/>
              </a:rPr>
              <a:t>1</a:t>
            </a:r>
            <a:r>
              <a:rPr lang="ja-JP" altLang="en-US" sz="1800" dirty="0">
                <a:latin typeface="+mn-ea"/>
              </a:rPr>
              <a:t>ステージずつずらしながら並行処理することで、高速化を図る方式</a:t>
            </a:r>
            <a:endParaRPr lang="en-US" altLang="ja-JP" sz="1800" dirty="0">
              <a:latin typeface="+mn-ea"/>
            </a:endParaRPr>
          </a:p>
          <a:p>
            <a:pPr marL="0" indent="0">
              <a:buNone/>
            </a:pPr>
            <a:endParaRPr kumimoji="1" lang="en-US" altLang="ja-JP" sz="1800" dirty="0">
              <a:latin typeface="+mn-ea"/>
            </a:endParaRPr>
          </a:p>
          <a:p>
            <a:pPr marL="0" indent="0">
              <a:buNone/>
            </a:pPr>
            <a:r>
              <a:rPr lang="ja-JP" altLang="en-US" sz="1800" b="1" dirty="0">
                <a:latin typeface="+mn-ea"/>
              </a:rPr>
              <a:t>スーパーパイプライン方式</a:t>
            </a:r>
            <a:endParaRPr lang="en-US" altLang="ja-JP" sz="1800" b="1" dirty="0">
              <a:latin typeface="+mn-ea"/>
            </a:endParaRPr>
          </a:p>
          <a:p>
            <a:pPr marL="0" indent="0">
              <a:buNone/>
            </a:pPr>
            <a:r>
              <a:rPr lang="ja-JP" altLang="en-US" sz="1800" dirty="0">
                <a:latin typeface="+mn-ea"/>
              </a:rPr>
              <a:t>パイプライン方式を更に細分化することで、高速化を図る方式</a:t>
            </a:r>
            <a:endParaRPr lang="en-US" altLang="ja-JP" sz="1800" dirty="0">
              <a:latin typeface="+mn-ea"/>
            </a:endParaRPr>
          </a:p>
          <a:p>
            <a:pPr marL="0" indent="0">
              <a:buNone/>
            </a:pPr>
            <a:endParaRPr kumimoji="1" lang="en-US" altLang="ja-JP" sz="1800" dirty="0">
              <a:latin typeface="+mn-ea"/>
            </a:endParaRPr>
          </a:p>
          <a:p>
            <a:pPr marL="0" indent="0">
              <a:buNone/>
            </a:pPr>
            <a:r>
              <a:rPr lang="ja-JP" altLang="en-US" sz="1800" b="1" dirty="0">
                <a:latin typeface="+mn-ea"/>
              </a:rPr>
              <a:t>スーパースカラ方式</a:t>
            </a:r>
            <a:endParaRPr lang="en-US" altLang="ja-JP" sz="1800" b="1" dirty="0">
              <a:latin typeface="+mn-ea"/>
            </a:endParaRPr>
          </a:p>
          <a:p>
            <a:pPr marL="0" indent="0">
              <a:buNone/>
            </a:pPr>
            <a:r>
              <a:rPr kumimoji="1" lang="ja-JP" altLang="en-US" sz="1800" dirty="0">
                <a:latin typeface="+mn-ea"/>
              </a:rPr>
              <a:t>複数のパイプラインを使用して、同時に複数の命令を実行することで、高速化を図る方式</a:t>
            </a:r>
          </a:p>
        </p:txBody>
      </p:sp>
    </p:spTree>
    <p:extLst>
      <p:ext uri="{BB962C8B-B14F-4D97-AF65-F5344CB8AC3E}">
        <p14:creationId xmlns:p14="http://schemas.microsoft.com/office/powerpoint/2010/main" val="148354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1BAA0D1-5020-40DE-B9F5-CB410727497A}"/>
              </a:ext>
            </a:extLst>
          </p:cNvPr>
          <p:cNvSpPr>
            <a:spLocks noGrp="1"/>
          </p:cNvSpPr>
          <p:nvPr>
            <p:ph idx="1"/>
          </p:nvPr>
        </p:nvSpPr>
        <p:spPr>
          <a:xfrm>
            <a:off x="838200" y="1562734"/>
            <a:ext cx="10683240" cy="4930141"/>
          </a:xfrm>
        </p:spPr>
        <p:txBody>
          <a:bodyPr>
            <a:normAutofit/>
          </a:bodyPr>
          <a:lstStyle/>
          <a:p>
            <a:pPr marL="0" indent="0">
              <a:buNone/>
            </a:pPr>
            <a:r>
              <a:rPr lang="en-US" altLang="ja-JP" sz="1800" b="1" dirty="0">
                <a:latin typeface="+mn-ea"/>
              </a:rPr>
              <a:t>CISC</a:t>
            </a:r>
            <a:r>
              <a:rPr lang="ja-JP" altLang="en-US" sz="1800" b="1" dirty="0">
                <a:latin typeface="+mn-ea"/>
              </a:rPr>
              <a:t>と</a:t>
            </a:r>
            <a:r>
              <a:rPr lang="en-US" altLang="ja-JP" sz="1800" b="1" dirty="0">
                <a:latin typeface="+mn-ea"/>
              </a:rPr>
              <a:t>RISC</a:t>
            </a:r>
            <a:r>
              <a:rPr lang="ja-JP" altLang="en-US" sz="1800" dirty="0">
                <a:latin typeface="+mn-ea"/>
              </a:rPr>
              <a:t>　</a:t>
            </a:r>
            <a:r>
              <a:rPr lang="en-US" altLang="ja-JP" sz="1800" dirty="0">
                <a:latin typeface="+mn-ea"/>
              </a:rPr>
              <a:t>CPU</a:t>
            </a:r>
            <a:r>
              <a:rPr lang="ja-JP" altLang="en-US" sz="1800" dirty="0">
                <a:latin typeface="+mn-ea"/>
              </a:rPr>
              <a:t>の命令セットアーキテクチャ</a:t>
            </a:r>
            <a:endParaRPr lang="en-US" altLang="ja-JP" sz="1800" dirty="0">
              <a:latin typeface="+mn-ea"/>
            </a:endParaRPr>
          </a:p>
          <a:p>
            <a:pPr marL="0" indent="0">
              <a:buNone/>
            </a:pPr>
            <a:r>
              <a:rPr lang="en-US" altLang="ja-JP" sz="1800" dirty="0">
                <a:latin typeface="+mn-ea"/>
              </a:rPr>
              <a:t>CISC</a:t>
            </a:r>
            <a:r>
              <a:rPr lang="ja-JP" altLang="en-US" sz="1800" dirty="0">
                <a:latin typeface="+mn-ea"/>
              </a:rPr>
              <a:t>（</a:t>
            </a:r>
            <a:r>
              <a:rPr lang="en-US" altLang="ja-JP" sz="1800" dirty="0">
                <a:latin typeface="+mn-ea"/>
              </a:rPr>
              <a:t>Complex Instruction Set Computer</a:t>
            </a:r>
            <a:r>
              <a:rPr lang="ja-JP" altLang="en-US" sz="1800" dirty="0">
                <a:latin typeface="+mn-ea"/>
              </a:rPr>
              <a:t>）</a:t>
            </a:r>
            <a:endParaRPr lang="en-US" altLang="ja-JP" sz="1800" dirty="0">
              <a:latin typeface="+mn-ea"/>
            </a:endParaRPr>
          </a:p>
          <a:p>
            <a:pPr marL="0" indent="0">
              <a:buNone/>
            </a:pPr>
            <a:r>
              <a:rPr lang="ja-JP" altLang="en-US" sz="1800" dirty="0">
                <a:latin typeface="+mn-ea"/>
              </a:rPr>
              <a:t>　複雑な命令体系で</a:t>
            </a:r>
            <a:r>
              <a:rPr lang="en-US" altLang="ja-JP" sz="1800" dirty="0">
                <a:latin typeface="+mn-ea"/>
              </a:rPr>
              <a:t>1</a:t>
            </a:r>
            <a:r>
              <a:rPr lang="ja-JP" altLang="en-US" sz="1800" dirty="0">
                <a:latin typeface="+mn-ea"/>
              </a:rPr>
              <a:t>回の命令で複雑な処理で行わせる。</a:t>
            </a:r>
            <a:endParaRPr lang="en-US" altLang="ja-JP" sz="1800" dirty="0">
              <a:latin typeface="+mn-ea"/>
            </a:endParaRPr>
          </a:p>
          <a:p>
            <a:pPr marL="0" indent="0">
              <a:buNone/>
            </a:pPr>
            <a:r>
              <a:rPr lang="en-US" altLang="ja-JP" sz="1800" dirty="0">
                <a:latin typeface="+mn-ea"/>
              </a:rPr>
              <a:t>RISC</a:t>
            </a:r>
            <a:r>
              <a:rPr lang="ja-JP" altLang="en-US" sz="1800" dirty="0">
                <a:latin typeface="+mn-ea"/>
              </a:rPr>
              <a:t>（</a:t>
            </a:r>
            <a:r>
              <a:rPr lang="en-US" altLang="ja-JP" sz="1800" dirty="0">
                <a:latin typeface="+mn-ea"/>
              </a:rPr>
              <a:t>Reduced Instruction Set Computer</a:t>
            </a:r>
            <a:r>
              <a:rPr lang="ja-JP" altLang="en-US" sz="1800" dirty="0">
                <a:latin typeface="+mn-ea"/>
              </a:rPr>
              <a:t>）</a:t>
            </a:r>
            <a:endParaRPr lang="en-US" altLang="ja-JP" sz="1800" dirty="0">
              <a:latin typeface="+mn-ea"/>
            </a:endParaRPr>
          </a:p>
          <a:p>
            <a:pPr marL="0" indent="0">
              <a:buNone/>
            </a:pPr>
            <a:r>
              <a:rPr lang="ja-JP" altLang="en-US" sz="1800" dirty="0">
                <a:latin typeface="+mn-ea"/>
              </a:rPr>
              <a:t>　単純な命令体系で、命令の実行時間が均等になり、パイプラインで効率よく処理ができる。</a:t>
            </a:r>
            <a:endParaRPr lang="en-US" altLang="ja-JP" sz="1800" dirty="0">
              <a:latin typeface="+mn-ea"/>
            </a:endParaRPr>
          </a:p>
          <a:p>
            <a:pPr marL="0" indent="0">
              <a:buNone/>
            </a:pPr>
            <a:r>
              <a:rPr lang="ja-JP" altLang="en-US" sz="1800" dirty="0">
                <a:latin typeface="+mn-ea"/>
              </a:rPr>
              <a:t>　　命令フェッチ（取出し）→命令デコード（解読）・レジスタファイル読出し→</a:t>
            </a:r>
            <a:endParaRPr lang="en-US" altLang="ja-JP" sz="1800" dirty="0">
              <a:latin typeface="+mn-ea"/>
            </a:endParaRPr>
          </a:p>
          <a:p>
            <a:pPr marL="0" indent="0">
              <a:buNone/>
            </a:pPr>
            <a:r>
              <a:rPr lang="ja-JP" altLang="en-US" sz="1800" dirty="0">
                <a:latin typeface="+mn-ea"/>
              </a:rPr>
              <a:t>　　実行とアドレス生成→メモリアクセス→演算結果の書込み</a:t>
            </a:r>
            <a:endParaRPr lang="en-US" altLang="ja-JP" sz="1800" dirty="0">
              <a:latin typeface="+mn-ea"/>
            </a:endParaRPr>
          </a:p>
          <a:p>
            <a:pPr marL="0" indent="0">
              <a:buNone/>
            </a:pPr>
            <a:endParaRPr lang="en-US" altLang="ja-JP" sz="1800" dirty="0">
              <a:latin typeface="+mn-ea"/>
            </a:endParaRPr>
          </a:p>
          <a:p>
            <a:pPr marL="0" indent="0">
              <a:buNone/>
            </a:pPr>
            <a:r>
              <a:rPr lang="ja-JP" altLang="en-US" sz="1800" dirty="0">
                <a:latin typeface="+mn-ea"/>
              </a:rPr>
              <a:t>マルチコアプロセッサ</a:t>
            </a:r>
            <a:endParaRPr lang="en-US" altLang="ja-JP" sz="1800" dirty="0">
              <a:latin typeface="+mn-ea"/>
            </a:endParaRPr>
          </a:p>
          <a:p>
            <a:pPr marL="0" indent="0">
              <a:buNone/>
            </a:pPr>
            <a:r>
              <a:rPr kumimoji="1" lang="en-US" altLang="ja-JP" sz="1800" dirty="0"/>
              <a:t>CPU</a:t>
            </a:r>
            <a:r>
              <a:rPr kumimoji="1" lang="ja-JP" altLang="en-US" sz="1800" dirty="0"/>
              <a:t>の中心となる回路部分「</a:t>
            </a:r>
            <a:r>
              <a:rPr kumimoji="1" lang="en-US" altLang="ja-JP" sz="1800" dirty="0"/>
              <a:t>core</a:t>
            </a:r>
            <a:r>
              <a:rPr kumimoji="1" lang="ja-JP" altLang="en-US" sz="1800" dirty="0"/>
              <a:t>（コア）の数」</a:t>
            </a:r>
          </a:p>
          <a:p>
            <a:pPr marL="0" indent="0">
              <a:buNone/>
            </a:pPr>
            <a:endParaRPr lang="en-US" altLang="ja-JP" sz="1800" dirty="0">
              <a:latin typeface="+mn-ea"/>
            </a:endParaRPr>
          </a:p>
          <a:p>
            <a:pPr marL="0" indent="0">
              <a:buNone/>
            </a:pPr>
            <a:r>
              <a:rPr lang="en-US" altLang="ja-JP" sz="1800" dirty="0">
                <a:latin typeface="+mn-ea"/>
              </a:rPr>
              <a:t>GPU</a:t>
            </a:r>
            <a:r>
              <a:rPr lang="ja-JP" altLang="en-US" sz="1800" dirty="0">
                <a:latin typeface="+mn-ea"/>
              </a:rPr>
              <a:t>（</a:t>
            </a:r>
            <a:r>
              <a:rPr lang="en-US" altLang="ja-JP" sz="1800" dirty="0">
                <a:latin typeface="+mn-ea"/>
              </a:rPr>
              <a:t>Graphics Processing Unit</a:t>
            </a:r>
            <a:r>
              <a:rPr lang="ja-JP" altLang="en-US" sz="1800" dirty="0">
                <a:latin typeface="+mn-ea"/>
              </a:rPr>
              <a:t>）</a:t>
            </a:r>
            <a:endParaRPr lang="en-US" altLang="ja-JP" sz="1800" dirty="0">
              <a:latin typeface="+mn-ea"/>
            </a:endParaRPr>
          </a:p>
          <a:p>
            <a:pPr marL="0" indent="0">
              <a:buNone/>
            </a:pPr>
            <a:r>
              <a:rPr lang="ja-JP" altLang="en-US" sz="1800" dirty="0">
                <a:latin typeface="+mn-ea"/>
              </a:rPr>
              <a:t>行列演算を用いて３</a:t>
            </a:r>
            <a:r>
              <a:rPr lang="en-US" altLang="ja-JP" sz="1800" dirty="0">
                <a:latin typeface="+mn-ea"/>
              </a:rPr>
              <a:t>D</a:t>
            </a:r>
            <a:r>
              <a:rPr lang="ja-JP" altLang="en-US" sz="1800" dirty="0">
                <a:latin typeface="+mn-ea"/>
              </a:rPr>
              <a:t>の画像処理を高速に実行する画像処理装置</a:t>
            </a:r>
          </a:p>
          <a:p>
            <a:pPr marL="0" indent="0">
              <a:buNone/>
            </a:pPr>
            <a:endParaRPr kumimoji="1" lang="ja-JP" altLang="en-US" dirty="0"/>
          </a:p>
        </p:txBody>
      </p:sp>
      <p:sp>
        <p:nvSpPr>
          <p:cNvPr id="4" name="タイトル 1">
            <a:extLst>
              <a:ext uri="{FF2B5EF4-FFF2-40B4-BE49-F238E27FC236}">
                <a16:creationId xmlns:a16="http://schemas.microsoft.com/office/drawing/2014/main" id="{57F35D03-3172-0865-72CA-01147BE97985}"/>
              </a:ext>
            </a:extLst>
          </p:cNvPr>
          <p:cNvSpPr>
            <a:spLocks noGrp="1"/>
          </p:cNvSpPr>
          <p:nvPr>
            <p:ph type="title"/>
          </p:nvPr>
        </p:nvSpPr>
        <p:spPr>
          <a:xfrm>
            <a:off x="838200" y="365125"/>
            <a:ext cx="10515600" cy="1325563"/>
          </a:xfrm>
        </p:spPr>
        <p:txBody>
          <a:bodyPr/>
          <a:lstStyle/>
          <a:p>
            <a:r>
              <a:rPr kumimoji="1" lang="en-US" altLang="ja-JP" dirty="0"/>
              <a:t>CPU</a:t>
            </a:r>
            <a:r>
              <a:rPr kumimoji="1" lang="ja-JP" altLang="en-US" dirty="0"/>
              <a:t>の高速化技術</a:t>
            </a:r>
          </a:p>
        </p:txBody>
      </p:sp>
      <p:pic>
        <p:nvPicPr>
          <p:cNvPr id="5" name="図 5">
            <a:extLst>
              <a:ext uri="{FF2B5EF4-FFF2-40B4-BE49-F238E27FC236}">
                <a16:creationId xmlns:a16="http://schemas.microsoft.com/office/drawing/2014/main" id="{4CF69A19-AFFF-49C1-F617-89FCD6D99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6398"/>
          <a:stretch>
            <a:fillRect/>
          </a:stretch>
        </p:blipFill>
        <p:spPr bwMode="auto">
          <a:xfrm>
            <a:off x="7804430" y="4549934"/>
            <a:ext cx="2332038" cy="1203325"/>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35416">
            <a:off x="10083771" y="1927085"/>
            <a:ext cx="1876010" cy="1129500"/>
          </a:xfrm>
          <a:prstGeom prst="rect">
            <a:avLst/>
          </a:prstGeom>
        </p:spPr>
      </p:pic>
      <p:sp>
        <p:nvSpPr>
          <p:cNvPr id="2" name="タイトル 1"/>
          <p:cNvSpPr>
            <a:spLocks noGrp="1"/>
          </p:cNvSpPr>
          <p:nvPr>
            <p:ph type="title"/>
          </p:nvPr>
        </p:nvSpPr>
        <p:spPr>
          <a:xfrm>
            <a:off x="885165" y="128189"/>
            <a:ext cx="8069321" cy="1325563"/>
          </a:xfrm>
        </p:spPr>
        <p:txBody>
          <a:bodyPr/>
          <a:lstStyle/>
          <a:p>
            <a:r>
              <a:rPr kumimoji="1" lang="ja-JP" altLang="en-US" dirty="0"/>
              <a:t>記憶装置</a:t>
            </a:r>
          </a:p>
        </p:txBody>
      </p:sp>
      <p:sp>
        <p:nvSpPr>
          <p:cNvPr id="3" name="コンテンツ プレースホルダー 2"/>
          <p:cNvSpPr>
            <a:spLocks noGrp="1"/>
          </p:cNvSpPr>
          <p:nvPr>
            <p:ph idx="1"/>
          </p:nvPr>
        </p:nvSpPr>
        <p:spPr>
          <a:xfrm>
            <a:off x="391886" y="1320424"/>
            <a:ext cx="11433536" cy="5584368"/>
          </a:xfrm>
        </p:spPr>
        <p:txBody>
          <a:bodyPr>
            <a:normAutofit/>
          </a:bodyPr>
          <a:lstStyle/>
          <a:p>
            <a:pPr marL="0" indent="0">
              <a:buNone/>
            </a:pPr>
            <a:r>
              <a:rPr kumimoji="1" lang="ja-JP" altLang="en-US" sz="1800" b="1" dirty="0">
                <a:ea typeface="+mj-ea"/>
              </a:rPr>
              <a:t>主記憶装置（メインメモリ）</a:t>
            </a:r>
            <a:endParaRPr lang="en-US" altLang="ja-JP" sz="1800" b="1" dirty="0">
              <a:ea typeface="+mj-ea"/>
            </a:endParaRPr>
          </a:p>
          <a:p>
            <a:pPr marL="0" indent="0">
              <a:buNone/>
            </a:pPr>
            <a:r>
              <a:rPr lang="ja-JP" altLang="en-US" sz="1800" b="1" dirty="0"/>
              <a:t>　　</a:t>
            </a:r>
            <a:r>
              <a:rPr lang="en-US" altLang="ja-JP" sz="1800" dirty="0"/>
              <a:t>CPU</a:t>
            </a:r>
            <a:r>
              <a:rPr lang="ja-JP" altLang="en-US" sz="1800" dirty="0"/>
              <a:t>がデータを読み出す記憶装置。メモリとも呼ばれる。高速にデータを読み書きすることができる。</a:t>
            </a:r>
            <a:endParaRPr lang="en-US" altLang="ja-JP" sz="1800" dirty="0"/>
          </a:p>
          <a:p>
            <a:pPr marL="457200" lvl="2" indent="0">
              <a:spcBef>
                <a:spcPts val="1000"/>
              </a:spcBef>
              <a:buNone/>
            </a:pPr>
            <a:endParaRPr lang="en-US" altLang="ja-JP" sz="1800" dirty="0"/>
          </a:p>
          <a:p>
            <a:pPr marL="0" indent="0">
              <a:buNone/>
            </a:pPr>
            <a:r>
              <a:rPr kumimoji="1" lang="ja-JP" altLang="en-US" sz="1800" b="1" dirty="0">
                <a:ea typeface="+mj-ea"/>
              </a:rPr>
              <a:t>補助記憶装置</a:t>
            </a:r>
            <a:endParaRPr kumimoji="1" lang="en-US" altLang="ja-JP" sz="1800" b="1" dirty="0">
              <a:ea typeface="+mj-ea"/>
            </a:endParaRPr>
          </a:p>
          <a:p>
            <a:pPr marL="0" indent="0">
              <a:buNone/>
            </a:pPr>
            <a:r>
              <a:rPr lang="ja-JP" altLang="en-US" sz="1800" dirty="0"/>
              <a:t>　　メモリ以外の記憶装置を指す。記憶できる容量は大きいが、データを読み書きする速度は遅い。</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r>
              <a:rPr lang="ja-JP" altLang="en-US" sz="1800" dirty="0"/>
              <a:t>　　</a:t>
            </a:r>
            <a:endParaRPr lang="en-US" altLang="ja-JP" sz="1800" dirty="0"/>
          </a:p>
          <a:p>
            <a:pPr marL="0" indent="0">
              <a:buNone/>
            </a:pPr>
            <a:r>
              <a:rPr lang="ja-JP" altLang="en-US" sz="1800" dirty="0"/>
              <a:t>　近頃は軽量なモバイル</a:t>
            </a:r>
            <a:r>
              <a:rPr lang="en-US" altLang="ja-JP" sz="1800" dirty="0"/>
              <a:t>PC</a:t>
            </a:r>
            <a:r>
              <a:rPr lang="ja-JP" altLang="en-US" sz="1800" dirty="0"/>
              <a:t>を中心に、「</a:t>
            </a:r>
            <a:r>
              <a:rPr lang="en-US" altLang="ja-JP" sz="1800" dirty="0"/>
              <a:t>SSD</a:t>
            </a:r>
            <a:r>
              <a:rPr lang="ja-JP" altLang="en-US" sz="1800" dirty="0"/>
              <a:t>」（</a:t>
            </a:r>
            <a:r>
              <a:rPr lang="en-US" altLang="ja-JP" sz="1800" dirty="0"/>
              <a:t>Solid State Drive</a:t>
            </a:r>
            <a:r>
              <a:rPr lang="ja-JP" altLang="en-US" sz="1800" dirty="0"/>
              <a:t>）（フラッシュメモリー機器）が</a:t>
            </a:r>
            <a:endParaRPr lang="en-US" altLang="ja-JP" sz="1800" dirty="0"/>
          </a:p>
          <a:p>
            <a:pPr marL="0" indent="0">
              <a:buNone/>
            </a:pPr>
            <a:r>
              <a:rPr lang="ja-JP" altLang="en-US" sz="1800" dirty="0"/>
              <a:t>　増えている。</a:t>
            </a:r>
            <a:endParaRPr lang="en-US" altLang="ja-JP" sz="1800" dirty="0"/>
          </a:p>
          <a:p>
            <a:pPr marL="457200" lvl="1" indent="0">
              <a:buNone/>
            </a:pPr>
            <a:endParaRPr lang="ja-JP" altLang="ja-JP" dirty="0">
              <a:latin typeface="+mn-ea"/>
            </a:endParaRPr>
          </a:p>
          <a:p>
            <a:pPr marL="457200" lvl="1" indent="0">
              <a:buNone/>
            </a:pP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093650885"/>
              </p:ext>
            </p:extLst>
          </p:nvPr>
        </p:nvGraphicFramePr>
        <p:xfrm>
          <a:off x="885165" y="3125262"/>
          <a:ext cx="9590488" cy="1874520"/>
        </p:xfrm>
        <a:graphic>
          <a:graphicData uri="http://schemas.openxmlformats.org/drawingml/2006/table">
            <a:tbl>
              <a:tblPr/>
              <a:tblGrid>
                <a:gridCol w="3329273">
                  <a:extLst>
                    <a:ext uri="{9D8B030D-6E8A-4147-A177-3AD203B41FA5}">
                      <a16:colId xmlns:a16="http://schemas.microsoft.com/office/drawing/2014/main" val="20000"/>
                    </a:ext>
                  </a:extLst>
                </a:gridCol>
                <a:gridCol w="2296742">
                  <a:extLst>
                    <a:ext uri="{9D8B030D-6E8A-4147-A177-3AD203B41FA5}">
                      <a16:colId xmlns:a16="http://schemas.microsoft.com/office/drawing/2014/main" val="20001"/>
                    </a:ext>
                  </a:extLst>
                </a:gridCol>
                <a:gridCol w="3964473">
                  <a:extLst>
                    <a:ext uri="{9D8B030D-6E8A-4147-A177-3AD203B41FA5}">
                      <a16:colId xmlns:a16="http://schemas.microsoft.com/office/drawing/2014/main" val="20002"/>
                    </a:ext>
                  </a:extLst>
                </a:gridCol>
              </a:tblGrid>
              <a:tr h="0">
                <a:tc>
                  <a:txBody>
                    <a:bodyPr/>
                    <a:lstStyle/>
                    <a:p>
                      <a:pPr algn="ctr"/>
                      <a:r>
                        <a:rPr lang="ja-JP" altLang="en-US" dirty="0">
                          <a:effectLst/>
                        </a:rPr>
                        <a:t>名　称</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CFCE8"/>
                    </a:solidFill>
                  </a:tcPr>
                </a:tc>
                <a:tc>
                  <a:txBody>
                    <a:bodyPr/>
                    <a:lstStyle/>
                    <a:p>
                      <a:pPr algn="ctr"/>
                      <a:r>
                        <a:rPr lang="ja-JP" altLang="en-US">
                          <a:effectLst/>
                        </a:rPr>
                        <a:t>記 録 方 式</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CFCE8"/>
                    </a:solidFill>
                  </a:tcPr>
                </a:tc>
                <a:tc>
                  <a:txBody>
                    <a:bodyPr/>
                    <a:lstStyle/>
                    <a:p>
                      <a:pPr algn="ctr"/>
                      <a:r>
                        <a:rPr lang="ja-JP" altLang="en-US" dirty="0">
                          <a:effectLst/>
                        </a:rPr>
                        <a:t>記 憶 容 量 </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CFCE8"/>
                    </a:solidFill>
                  </a:tcPr>
                </a:tc>
                <a:extLst>
                  <a:ext uri="{0D108BD9-81ED-4DB2-BD59-A6C34878D82A}">
                    <a16:rowId xmlns:a16="http://schemas.microsoft.com/office/drawing/2014/main" val="10000"/>
                  </a:ext>
                </a:extLst>
              </a:tr>
              <a:tr h="0">
                <a:tc>
                  <a:txBody>
                    <a:bodyPr/>
                    <a:lstStyle/>
                    <a:p>
                      <a:pPr algn="ctr"/>
                      <a:r>
                        <a:rPr lang="ja-JP" altLang="en-US">
                          <a:effectLst/>
                        </a:rPr>
                        <a:t>ハードディスク </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ja-JP" altLang="en-US" dirty="0">
                          <a:effectLst/>
                        </a:rPr>
                        <a:t>磁気ディスク</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ja-JP" altLang="en-US" dirty="0">
                          <a:effectLst/>
                        </a:rPr>
                        <a:t>さまざま（～</a:t>
                      </a:r>
                      <a:r>
                        <a:rPr lang="en-US" altLang="ja-JP" dirty="0">
                          <a:effectLst/>
                        </a:rPr>
                        <a:t>20TB</a:t>
                      </a:r>
                      <a:r>
                        <a:rPr lang="ja-JP" altLang="en-US" dirty="0">
                          <a:effectLst/>
                        </a:rPr>
                        <a:t>） </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lang="en-US" altLang="ja-JP">
                          <a:effectLst/>
                        </a:rPr>
                        <a:t>USB</a:t>
                      </a:r>
                      <a:r>
                        <a:rPr lang="ja-JP" altLang="en-US">
                          <a:effectLst/>
                        </a:rPr>
                        <a:t>メモリ／メモリカード</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ja-JP" altLang="en-US" dirty="0">
                          <a:effectLst/>
                        </a:rPr>
                        <a:t>半導体 </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ja-JP" altLang="en-US" dirty="0">
                          <a:effectLst/>
                        </a:rPr>
                        <a:t>さまざま（～数</a:t>
                      </a:r>
                      <a:r>
                        <a:rPr lang="en-US" altLang="ja-JP" dirty="0">
                          <a:effectLst/>
                        </a:rPr>
                        <a:t>10GB</a:t>
                      </a:r>
                      <a:r>
                        <a:rPr lang="ja-JP" altLang="en-US" dirty="0">
                          <a:effectLst/>
                        </a:rPr>
                        <a:t>が主流） </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kumimoji="1" lang="en-US" altLang="ja-JP" sz="1800" kern="1200" dirty="0">
                          <a:solidFill>
                            <a:schemeClr val="tx1"/>
                          </a:solidFill>
                          <a:effectLst/>
                          <a:latin typeface="+mn-lt"/>
                          <a:ea typeface="+mn-ea"/>
                          <a:cs typeface="+mn-cs"/>
                        </a:rPr>
                        <a:t>Blu-ray Disc</a:t>
                      </a:r>
                      <a:endParaRPr lang="ja-JP" altLang="en-US" dirty="0">
                        <a:effectLst/>
                      </a:endParaRP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ja-JP" altLang="en-US">
                          <a:effectLst/>
                        </a:rPr>
                        <a:t>光ディスク </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dirty="0">
                          <a:effectLst/>
                        </a:rPr>
                        <a:t>25GB </a:t>
                      </a:r>
                      <a:r>
                        <a:rPr lang="en-US" altLang="ja-JP" dirty="0">
                          <a:effectLst/>
                        </a:rPr>
                        <a:t>,50GB ,100GB</a:t>
                      </a:r>
                      <a:endParaRPr lang="en-US" dirty="0">
                        <a:effectLst/>
                      </a:endParaRP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r>
                        <a:rPr kumimoji="1" lang="en-US" altLang="ja-JP" sz="1800" kern="1200" dirty="0">
                          <a:solidFill>
                            <a:schemeClr val="tx1"/>
                          </a:solidFill>
                          <a:effectLst/>
                          <a:latin typeface="+mn-lt"/>
                          <a:ea typeface="+mn-ea"/>
                          <a:cs typeface="+mn-cs"/>
                        </a:rPr>
                        <a:t>Digital Video Disc</a:t>
                      </a:r>
                      <a:r>
                        <a:rPr lang="en-US" dirty="0">
                          <a:effectLst/>
                        </a:rPr>
                        <a:t> </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ja-JP" altLang="en-US">
                          <a:effectLst/>
                        </a:rPr>
                        <a:t>光ディスク </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dirty="0">
                          <a:effectLst/>
                        </a:rPr>
                        <a:t>4.7GB </a:t>
                      </a:r>
                      <a:r>
                        <a:rPr lang="en-US" altLang="ja-JP" dirty="0">
                          <a:effectLst/>
                        </a:rPr>
                        <a:t>,8.54GB ,9.4GB ,17.08GB</a:t>
                      </a:r>
                      <a:endParaRPr lang="en-US" dirty="0">
                        <a:effectLst/>
                      </a:endParaRP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r>
                        <a:rPr kumimoji="1" lang="en-US" altLang="ja-JP" sz="1800" kern="1200" dirty="0">
                          <a:solidFill>
                            <a:schemeClr val="tx1"/>
                          </a:solidFill>
                          <a:effectLst/>
                          <a:latin typeface="+mn-lt"/>
                          <a:ea typeface="+mn-ea"/>
                          <a:cs typeface="+mn-cs"/>
                        </a:rPr>
                        <a:t>Compact Disc</a:t>
                      </a:r>
                      <a:endParaRPr lang="en-US" dirty="0">
                        <a:effectLst/>
                      </a:endParaRP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ja-JP" altLang="en-US">
                          <a:effectLst/>
                        </a:rPr>
                        <a:t>光ディスク </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dirty="0">
                          <a:effectLst/>
                        </a:rPr>
                        <a:t>650MB</a:t>
                      </a:r>
                    </a:p>
                  </a:txBody>
                  <a:tcPr marL="95250" marR="95250" marT="19050" marB="190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スライド番号プレースホルダー 3"/>
          <p:cNvSpPr>
            <a:spLocks noGrp="1"/>
          </p:cNvSpPr>
          <p:nvPr>
            <p:ph type="sldNum" sz="quarter" idx="12"/>
          </p:nvPr>
        </p:nvSpPr>
        <p:spPr>
          <a:xfrm>
            <a:off x="8610600" y="6258376"/>
            <a:ext cx="2743200" cy="365125"/>
          </a:xfrm>
        </p:spPr>
        <p:txBody>
          <a:bodyPr/>
          <a:lstStyle/>
          <a:p>
            <a:fld id="{80202247-DFB2-49FB-BED7-8A8E8829F0D4}" type="slidenum">
              <a:rPr kumimoji="1" lang="ja-JP" altLang="en-US" smtClean="0"/>
              <a:t>22</a:t>
            </a:fld>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7397" y="3029367"/>
            <a:ext cx="1268025" cy="1354848"/>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631360">
            <a:off x="10577615" y="4571889"/>
            <a:ext cx="1270793" cy="855787"/>
          </a:xfrm>
          <a:prstGeom prst="rect">
            <a:avLst/>
          </a:prstGeom>
        </p:spPr>
      </p:pic>
      <p:sp>
        <p:nvSpPr>
          <p:cNvPr id="9" name="テキスト ボックス 8"/>
          <p:cNvSpPr txBox="1"/>
          <p:nvPr/>
        </p:nvSpPr>
        <p:spPr>
          <a:xfrm>
            <a:off x="11074798" y="1985070"/>
            <a:ext cx="1112276" cy="338554"/>
          </a:xfrm>
          <a:prstGeom prst="rect">
            <a:avLst/>
          </a:prstGeom>
          <a:noFill/>
        </p:spPr>
        <p:txBody>
          <a:bodyPr wrap="square" rtlCol="0">
            <a:spAutoFit/>
          </a:bodyPr>
          <a:lstStyle/>
          <a:p>
            <a:r>
              <a:rPr kumimoji="1" lang="en-US" altLang="ja-JP" sz="1600" dirty="0">
                <a:solidFill>
                  <a:srgbClr val="0000FF"/>
                </a:solidFill>
              </a:rPr>
              <a:t>DRAM</a:t>
            </a:r>
            <a:endParaRPr kumimoji="1" lang="ja-JP" altLang="en-US" sz="1600" dirty="0">
              <a:solidFill>
                <a:srgbClr val="0000FF"/>
              </a:solidFill>
            </a:endParaRPr>
          </a:p>
        </p:txBody>
      </p:sp>
      <p:pic>
        <p:nvPicPr>
          <p:cNvPr id="10" name="図 9" descr="電子機器の部品&#10;&#10;低い精度で自動的に生成された説明">
            <a:extLst>
              <a:ext uri="{FF2B5EF4-FFF2-40B4-BE49-F238E27FC236}">
                <a16:creationId xmlns:a16="http://schemas.microsoft.com/office/drawing/2014/main" id="{00099004-87E8-BE38-0097-4706455F0F0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01" b="93399" l="5074" r="95745">
                        <a14:foregroundMark x1="14075" y1="9901" x2="14075" y2="9901"/>
                        <a14:foregroundMark x1="8511" y1="31353" x2="8511" y2="31353"/>
                        <a14:foregroundMark x1="5237" y1="40924" x2="5237" y2="40924"/>
                        <a14:foregroundMark x1="91489" y1="58746" x2="91489" y2="58746"/>
                        <a14:foregroundMark x1="95581" y1="60726" x2="95581" y2="60726"/>
                        <a14:foregroundMark x1="95908" y1="63696" x2="95908" y2="63696"/>
                        <a14:foregroundMark x1="87070" y1="91419" x2="87070" y2="91419"/>
                        <a14:foregroundMark x1="88052" y1="93399" x2="88052" y2="93399"/>
                        <a14:foregroundMark x1="90180" y1="84488" x2="91162" y2="66337"/>
                        <a14:foregroundMark x1="88052" y1="56766" x2="65139" y2="42244"/>
                        <a14:foregroundMark x1="26350" y1="40924" x2="16530" y2="35974"/>
                        <a14:foregroundMark x1="16530" y1="35974" x2="12766" y2="32013"/>
                        <a14:foregroundMark x1="12766" y1="32013" x2="9984" y2="25083"/>
                        <a14:foregroundMark x1="9984" y1="25083" x2="10966" y2="22772"/>
                        <a14:foregroundMark x1="10966" y1="22772" x2="10311" y2="22772"/>
                        <a14:foregroundMark x1="10311" y1="22772" x2="10311" y2="22772"/>
                      </a14:backgroundRemoval>
                    </a14:imgEffect>
                  </a14:imgLayer>
                </a14:imgProps>
              </a:ext>
              <a:ext uri="{28A0092B-C50C-407E-A947-70E740481C1C}">
                <a14:useLocalDpi xmlns:a14="http://schemas.microsoft.com/office/drawing/2010/main" val="0"/>
              </a:ext>
            </a:extLst>
          </a:blip>
          <a:stretch>
            <a:fillRect/>
          </a:stretch>
        </p:blipFill>
        <p:spPr>
          <a:xfrm>
            <a:off x="5160473" y="5696634"/>
            <a:ext cx="1871054" cy="926867"/>
          </a:xfrm>
          <a:prstGeom prst="rect">
            <a:avLst/>
          </a:prstGeom>
        </p:spPr>
      </p:pic>
    </p:spTree>
    <p:extLst>
      <p:ext uri="{BB962C8B-B14F-4D97-AF65-F5344CB8AC3E}">
        <p14:creationId xmlns:p14="http://schemas.microsoft.com/office/powerpoint/2010/main" val="88038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CD205-7F2A-124D-8872-444BBCBB1BDF}"/>
              </a:ext>
            </a:extLst>
          </p:cNvPr>
          <p:cNvSpPr>
            <a:spLocks noGrp="1"/>
          </p:cNvSpPr>
          <p:nvPr>
            <p:ph type="title"/>
          </p:nvPr>
        </p:nvSpPr>
        <p:spPr/>
        <p:txBody>
          <a:bodyPr/>
          <a:lstStyle/>
          <a:p>
            <a:r>
              <a:rPr kumimoji="1" lang="ja-JP" altLang="en-US" dirty="0"/>
              <a:t>半導体メモリ</a:t>
            </a:r>
          </a:p>
        </p:txBody>
      </p:sp>
      <p:sp>
        <p:nvSpPr>
          <p:cNvPr id="4" name="コンテンツ プレースホルダー 3">
            <a:extLst>
              <a:ext uri="{FF2B5EF4-FFF2-40B4-BE49-F238E27FC236}">
                <a16:creationId xmlns:a16="http://schemas.microsoft.com/office/drawing/2014/main" id="{AD2B1428-ED9E-D047-B49F-6FD87E4C4E79}"/>
              </a:ext>
            </a:extLst>
          </p:cNvPr>
          <p:cNvSpPr>
            <a:spLocks noGrp="1"/>
          </p:cNvSpPr>
          <p:nvPr>
            <p:ph sz="quarter" idx="13"/>
          </p:nvPr>
        </p:nvSpPr>
        <p:spPr>
          <a:xfrm>
            <a:off x="1226936" y="1434984"/>
            <a:ext cx="9186360" cy="4494765"/>
          </a:xfrm>
        </p:spPr>
        <p:txBody>
          <a:bodyPr>
            <a:noAutofit/>
          </a:bodyPr>
          <a:lstStyle/>
          <a:p>
            <a:pPr marL="0" indent="0">
              <a:buNone/>
            </a:pPr>
            <a:r>
              <a:rPr lang="ja-JP" altLang="en-US" sz="1800" dirty="0"/>
              <a:t>主記憶装置やキャッシュメモリとして、「半導体メモリ」が用いられる</a:t>
            </a:r>
            <a:endParaRPr lang="en-US" altLang="ja-JP" sz="1800" dirty="0"/>
          </a:p>
          <a:p>
            <a:endParaRPr lang="en-US" altLang="ja-JP" sz="1800" dirty="0"/>
          </a:p>
          <a:p>
            <a:pPr marL="0" indent="0">
              <a:buNone/>
            </a:pPr>
            <a:r>
              <a:rPr lang="ja-JP" altLang="en-US" sz="1800" u="sng" dirty="0"/>
              <a:t>半導体メモリの種類</a:t>
            </a:r>
            <a:endParaRPr lang="en-US" altLang="ja-JP" sz="1800" u="sng" dirty="0"/>
          </a:p>
          <a:p>
            <a:pPr marL="0" indent="0">
              <a:buNone/>
            </a:pPr>
            <a:r>
              <a:rPr lang="en-US" altLang="ja-JP" sz="1800" dirty="0"/>
              <a:t>RAM</a:t>
            </a:r>
            <a:r>
              <a:rPr lang="ja-JP" altLang="en-US" sz="1800" dirty="0"/>
              <a:t>（</a:t>
            </a:r>
            <a:r>
              <a:rPr lang="en-US" altLang="ja-JP" sz="1800" dirty="0"/>
              <a:t>Random Access Memory</a:t>
            </a:r>
            <a:r>
              <a:rPr lang="ja-JP" altLang="en-US" sz="1800" dirty="0"/>
              <a:t>）ラムと</a:t>
            </a:r>
            <a:r>
              <a:rPr lang="en-US" altLang="ja-JP" sz="1800" dirty="0"/>
              <a:t>ROM</a:t>
            </a:r>
            <a:r>
              <a:rPr lang="ja-JP" altLang="en-US" sz="1800" dirty="0"/>
              <a:t>（</a:t>
            </a:r>
            <a:r>
              <a:rPr lang="en-US" altLang="ja-JP" sz="1800" dirty="0"/>
              <a:t>Read Only Memory</a:t>
            </a:r>
            <a:r>
              <a:rPr lang="ja-JP" altLang="en-US" sz="1800" dirty="0"/>
              <a:t>）ロム</a:t>
            </a:r>
            <a:endParaRPr lang="en-US" altLang="ja-JP" sz="1800" dirty="0"/>
          </a:p>
          <a:p>
            <a:pPr marL="0" indent="0">
              <a:buNone/>
            </a:pPr>
            <a:r>
              <a:rPr lang="en-US" altLang="ja-JP" sz="1800" b="1" dirty="0"/>
              <a:t>RAM</a:t>
            </a:r>
            <a:r>
              <a:rPr lang="ja-JP" altLang="en-US" sz="1800" dirty="0"/>
              <a:t>　読み書きが出来、</a:t>
            </a:r>
            <a:r>
              <a:rPr kumimoji="1" lang="ja-JP" altLang="en-US" sz="1800" dirty="0"/>
              <a:t>揮発性（記憶保持に電力が必要</a:t>
            </a:r>
            <a:r>
              <a:rPr lang="ja-JP" altLang="en-US" sz="1800" dirty="0"/>
              <a:t>）</a:t>
            </a:r>
            <a:endParaRPr lang="en-US" altLang="ja-JP" sz="1800" dirty="0"/>
          </a:p>
          <a:p>
            <a:pPr marL="0" indent="0">
              <a:buNone/>
            </a:pPr>
            <a:endParaRPr kumimoji="1" lang="en-US" altLang="ja-JP" sz="1800" dirty="0"/>
          </a:p>
          <a:p>
            <a:pPr marL="0" indent="0">
              <a:buNone/>
            </a:pPr>
            <a:r>
              <a:rPr kumimoji="1" lang="en-US" altLang="ja-JP" sz="1800" dirty="0"/>
              <a:t>DRAM</a:t>
            </a:r>
            <a:r>
              <a:rPr kumimoji="1" lang="ja-JP" altLang="en-US" sz="1800" dirty="0"/>
              <a:t>（</a:t>
            </a:r>
            <a:r>
              <a:rPr kumimoji="1" lang="en-US" altLang="ja-JP" sz="1800" dirty="0"/>
              <a:t>Dynamic RAM</a:t>
            </a:r>
            <a:r>
              <a:rPr kumimoji="1" lang="ja-JP" altLang="en-US" sz="1800" dirty="0"/>
              <a:t>）と</a:t>
            </a:r>
            <a:r>
              <a:rPr lang="en-US" altLang="ja-JP" sz="1800" dirty="0"/>
              <a:t>SRAM</a:t>
            </a:r>
            <a:r>
              <a:rPr lang="ja-JP" altLang="en-US" sz="1800" dirty="0"/>
              <a:t>（</a:t>
            </a:r>
            <a:r>
              <a:rPr lang="en-US" altLang="ja-JP" sz="1800" dirty="0"/>
              <a:t>Static RAM</a:t>
            </a:r>
            <a:r>
              <a:rPr lang="ja-JP" altLang="en-US" sz="1800" dirty="0"/>
              <a:t>）</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p:txBody>
      </p:sp>
      <p:sp>
        <p:nvSpPr>
          <p:cNvPr id="3" name="スライド番号プレースホルダー 2">
            <a:extLst>
              <a:ext uri="{FF2B5EF4-FFF2-40B4-BE49-F238E27FC236}">
                <a16:creationId xmlns:a16="http://schemas.microsoft.com/office/drawing/2014/main" id="{2FAF122D-6912-2247-B6B3-5F0B24153341}"/>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7" name="図 6">
            <a:extLst>
              <a:ext uri="{FF2B5EF4-FFF2-40B4-BE49-F238E27FC236}">
                <a16:creationId xmlns:a16="http://schemas.microsoft.com/office/drawing/2014/main" id="{2FA5BE88-5517-A94A-9557-950588722776}"/>
              </a:ext>
            </a:extLst>
          </p:cNvPr>
          <p:cNvPicPr>
            <a:picLocks noChangeAspect="1"/>
          </p:cNvPicPr>
          <p:nvPr/>
        </p:nvPicPr>
        <p:blipFill>
          <a:blip r:embed="rId3"/>
          <a:stretch>
            <a:fillRect/>
          </a:stretch>
        </p:blipFill>
        <p:spPr>
          <a:xfrm rot="12082862">
            <a:off x="8695737" y="1098542"/>
            <a:ext cx="3213948" cy="850916"/>
          </a:xfrm>
          <a:prstGeom prst="rect">
            <a:avLst/>
          </a:prstGeom>
        </p:spPr>
      </p:pic>
      <p:graphicFrame>
        <p:nvGraphicFramePr>
          <p:cNvPr id="5" name="表 5">
            <a:extLst>
              <a:ext uri="{FF2B5EF4-FFF2-40B4-BE49-F238E27FC236}">
                <a16:creationId xmlns:a16="http://schemas.microsoft.com/office/drawing/2014/main" id="{B5D3379F-5B57-16A6-165C-0E7CF3BF469B}"/>
              </a:ext>
            </a:extLst>
          </p:cNvPr>
          <p:cNvGraphicFramePr>
            <a:graphicFrameLocks noGrp="1"/>
          </p:cNvGraphicFramePr>
          <p:nvPr>
            <p:extLst>
              <p:ext uri="{D42A27DB-BD31-4B8C-83A1-F6EECF244321}">
                <p14:modId xmlns:p14="http://schemas.microsoft.com/office/powerpoint/2010/main" val="1777075255"/>
              </p:ext>
            </p:extLst>
          </p:nvPr>
        </p:nvGraphicFramePr>
        <p:xfrm>
          <a:off x="1226936" y="3990913"/>
          <a:ext cx="10225922" cy="1381760"/>
        </p:xfrm>
        <a:graphic>
          <a:graphicData uri="http://schemas.openxmlformats.org/drawingml/2006/table">
            <a:tbl>
              <a:tblPr firstRow="1" bandRow="1">
                <a:tableStyleId>{93296810-A885-4BE3-A3E7-6D5BEEA58F35}</a:tableStyleId>
              </a:tblPr>
              <a:tblGrid>
                <a:gridCol w="979054">
                  <a:extLst>
                    <a:ext uri="{9D8B030D-6E8A-4147-A177-3AD203B41FA5}">
                      <a16:colId xmlns:a16="http://schemas.microsoft.com/office/drawing/2014/main" val="702931580"/>
                    </a:ext>
                  </a:extLst>
                </a:gridCol>
                <a:gridCol w="2286000">
                  <a:extLst>
                    <a:ext uri="{9D8B030D-6E8A-4147-A177-3AD203B41FA5}">
                      <a16:colId xmlns:a16="http://schemas.microsoft.com/office/drawing/2014/main" val="862732302"/>
                    </a:ext>
                  </a:extLst>
                </a:gridCol>
                <a:gridCol w="1725930">
                  <a:extLst>
                    <a:ext uri="{9D8B030D-6E8A-4147-A177-3AD203B41FA5}">
                      <a16:colId xmlns:a16="http://schemas.microsoft.com/office/drawing/2014/main" val="1509520176"/>
                    </a:ext>
                  </a:extLst>
                </a:gridCol>
                <a:gridCol w="1051560">
                  <a:extLst>
                    <a:ext uri="{9D8B030D-6E8A-4147-A177-3AD203B41FA5}">
                      <a16:colId xmlns:a16="http://schemas.microsoft.com/office/drawing/2014/main" val="15221828"/>
                    </a:ext>
                  </a:extLst>
                </a:gridCol>
                <a:gridCol w="1143000">
                  <a:extLst>
                    <a:ext uri="{9D8B030D-6E8A-4147-A177-3AD203B41FA5}">
                      <a16:colId xmlns:a16="http://schemas.microsoft.com/office/drawing/2014/main" val="1549031470"/>
                    </a:ext>
                  </a:extLst>
                </a:gridCol>
                <a:gridCol w="971550">
                  <a:extLst>
                    <a:ext uri="{9D8B030D-6E8A-4147-A177-3AD203B41FA5}">
                      <a16:colId xmlns:a16="http://schemas.microsoft.com/office/drawing/2014/main" val="4143702882"/>
                    </a:ext>
                  </a:extLst>
                </a:gridCol>
                <a:gridCol w="2068828">
                  <a:extLst>
                    <a:ext uri="{9D8B030D-6E8A-4147-A177-3AD203B41FA5}">
                      <a16:colId xmlns:a16="http://schemas.microsoft.com/office/drawing/2014/main" val="1662120306"/>
                    </a:ext>
                  </a:extLst>
                </a:gridCol>
              </a:tblGrid>
              <a:tr h="370840">
                <a:tc>
                  <a:txBody>
                    <a:bodyPr/>
                    <a:lstStyle/>
                    <a:p>
                      <a:endParaRPr kumimoji="1" lang="ja-JP" altLang="en-US" dirty="0"/>
                    </a:p>
                  </a:txBody>
                  <a:tcPr/>
                </a:tc>
                <a:tc>
                  <a:txBody>
                    <a:bodyPr/>
                    <a:lstStyle/>
                    <a:p>
                      <a:r>
                        <a:rPr kumimoji="1" lang="ja-JP" altLang="en-US" dirty="0"/>
                        <a:t>使用回路</a:t>
                      </a:r>
                    </a:p>
                  </a:txBody>
                  <a:tcPr/>
                </a:tc>
                <a:tc>
                  <a:txBody>
                    <a:bodyPr/>
                    <a:lstStyle/>
                    <a:p>
                      <a:r>
                        <a:rPr kumimoji="1" lang="ja-JP" altLang="en-US" dirty="0"/>
                        <a:t>リフレッシュ</a:t>
                      </a:r>
                    </a:p>
                  </a:txBody>
                  <a:tcPr/>
                </a:tc>
                <a:tc>
                  <a:txBody>
                    <a:bodyPr/>
                    <a:lstStyle/>
                    <a:p>
                      <a:r>
                        <a:rPr kumimoji="1" lang="ja-JP" altLang="en-US" dirty="0"/>
                        <a:t>速度</a:t>
                      </a:r>
                    </a:p>
                  </a:txBody>
                  <a:tcPr/>
                </a:tc>
                <a:tc>
                  <a:txBody>
                    <a:bodyPr/>
                    <a:lstStyle/>
                    <a:p>
                      <a:r>
                        <a:rPr kumimoji="1" lang="ja-JP" altLang="en-US" dirty="0"/>
                        <a:t>集積度</a:t>
                      </a:r>
                    </a:p>
                  </a:txBody>
                  <a:tcPr/>
                </a:tc>
                <a:tc>
                  <a:txBody>
                    <a:bodyPr/>
                    <a:lstStyle/>
                    <a:p>
                      <a:r>
                        <a:rPr kumimoji="1" lang="ja-JP" altLang="en-US" dirty="0"/>
                        <a:t>価格</a:t>
                      </a:r>
                    </a:p>
                  </a:txBody>
                  <a:tcPr/>
                </a:tc>
                <a:tc>
                  <a:txBody>
                    <a:bodyPr/>
                    <a:lstStyle/>
                    <a:p>
                      <a:r>
                        <a:rPr kumimoji="1" lang="ja-JP" altLang="en-US" dirty="0"/>
                        <a:t>用途</a:t>
                      </a:r>
                    </a:p>
                  </a:txBody>
                  <a:tcPr/>
                </a:tc>
                <a:extLst>
                  <a:ext uri="{0D108BD9-81ED-4DB2-BD59-A6C34878D82A}">
                    <a16:rowId xmlns:a16="http://schemas.microsoft.com/office/drawing/2014/main" val="1366391388"/>
                  </a:ext>
                </a:extLst>
              </a:tr>
              <a:tr h="370840">
                <a:tc>
                  <a:txBody>
                    <a:bodyPr/>
                    <a:lstStyle/>
                    <a:p>
                      <a:r>
                        <a:rPr kumimoji="1" lang="en-US" altLang="ja-JP" dirty="0"/>
                        <a:t>DRAM</a:t>
                      </a:r>
                      <a:endParaRPr kumimoji="1" lang="ja-JP" altLang="en-US" dirty="0"/>
                    </a:p>
                  </a:txBody>
                  <a:tcPr/>
                </a:tc>
                <a:tc>
                  <a:txBody>
                    <a:bodyPr/>
                    <a:lstStyle/>
                    <a:p>
                      <a:r>
                        <a:rPr kumimoji="1" lang="ja-JP" altLang="en-US" dirty="0"/>
                        <a:t>コンデンサ</a:t>
                      </a:r>
                    </a:p>
                  </a:txBody>
                  <a:tcPr/>
                </a:tc>
                <a:tc>
                  <a:txBody>
                    <a:bodyPr/>
                    <a:lstStyle/>
                    <a:p>
                      <a:r>
                        <a:rPr kumimoji="1" lang="ja-JP" altLang="en-US" dirty="0"/>
                        <a:t>必要</a:t>
                      </a:r>
                    </a:p>
                  </a:txBody>
                  <a:tcPr/>
                </a:tc>
                <a:tc>
                  <a:txBody>
                    <a:bodyPr/>
                    <a:lstStyle/>
                    <a:p>
                      <a:r>
                        <a:rPr kumimoji="1" lang="ja-JP" altLang="en-US" dirty="0"/>
                        <a:t>低速</a:t>
                      </a:r>
                    </a:p>
                  </a:txBody>
                  <a:tcPr/>
                </a:tc>
                <a:tc>
                  <a:txBody>
                    <a:bodyPr/>
                    <a:lstStyle/>
                    <a:p>
                      <a:r>
                        <a:rPr kumimoji="1" lang="ja-JP" altLang="en-US" dirty="0"/>
                        <a:t>高い</a:t>
                      </a:r>
                    </a:p>
                  </a:txBody>
                  <a:tcPr/>
                </a:tc>
                <a:tc>
                  <a:txBody>
                    <a:bodyPr/>
                    <a:lstStyle/>
                    <a:p>
                      <a:r>
                        <a:rPr kumimoji="1" lang="ja-JP" altLang="en-US" dirty="0"/>
                        <a:t>安価</a:t>
                      </a:r>
                    </a:p>
                  </a:txBody>
                  <a:tcPr/>
                </a:tc>
                <a:tc>
                  <a:txBody>
                    <a:bodyPr/>
                    <a:lstStyle/>
                    <a:p>
                      <a:r>
                        <a:rPr kumimoji="1" lang="ja-JP" altLang="en-US" dirty="0"/>
                        <a:t>主記憶</a:t>
                      </a:r>
                    </a:p>
                  </a:txBody>
                  <a:tcPr/>
                </a:tc>
                <a:extLst>
                  <a:ext uri="{0D108BD9-81ED-4DB2-BD59-A6C34878D82A}">
                    <a16:rowId xmlns:a16="http://schemas.microsoft.com/office/drawing/2014/main" val="1185266375"/>
                  </a:ext>
                </a:extLst>
              </a:tr>
              <a:tr h="370840">
                <a:tc>
                  <a:txBody>
                    <a:bodyPr/>
                    <a:lstStyle/>
                    <a:p>
                      <a:r>
                        <a:rPr kumimoji="1" lang="en-US" altLang="ja-JP" dirty="0"/>
                        <a:t>SRAM</a:t>
                      </a:r>
                      <a:endParaRPr kumimoji="1" lang="ja-JP" altLang="en-US" dirty="0"/>
                    </a:p>
                  </a:txBody>
                  <a:tcPr/>
                </a:tc>
                <a:tc>
                  <a:txBody>
                    <a:bodyPr/>
                    <a:lstStyle/>
                    <a:p>
                      <a:r>
                        <a:rPr kumimoji="1" lang="ja-JP" altLang="en-US" dirty="0"/>
                        <a:t>フリップフロップ</a:t>
                      </a:r>
                      <a:endParaRPr kumimoji="1" lang="en-US" altLang="ja-JP" dirty="0"/>
                    </a:p>
                    <a:p>
                      <a:r>
                        <a:rPr kumimoji="1" lang="ja-JP" altLang="en-US" dirty="0"/>
                        <a:t>回路</a:t>
                      </a:r>
                    </a:p>
                  </a:txBody>
                  <a:tcPr/>
                </a:tc>
                <a:tc>
                  <a:txBody>
                    <a:bodyPr/>
                    <a:lstStyle/>
                    <a:p>
                      <a:r>
                        <a:rPr kumimoji="1" lang="ja-JP" altLang="en-US" dirty="0"/>
                        <a:t>不要</a:t>
                      </a:r>
                    </a:p>
                  </a:txBody>
                  <a:tcPr/>
                </a:tc>
                <a:tc>
                  <a:txBody>
                    <a:bodyPr/>
                    <a:lstStyle/>
                    <a:p>
                      <a:r>
                        <a:rPr kumimoji="1" lang="ja-JP" altLang="en-US" dirty="0"/>
                        <a:t>高速</a:t>
                      </a:r>
                    </a:p>
                  </a:txBody>
                  <a:tcPr/>
                </a:tc>
                <a:tc>
                  <a:txBody>
                    <a:bodyPr/>
                    <a:lstStyle/>
                    <a:p>
                      <a:r>
                        <a:rPr kumimoji="1" lang="ja-JP" altLang="en-US" dirty="0"/>
                        <a:t>低い</a:t>
                      </a:r>
                    </a:p>
                  </a:txBody>
                  <a:tcPr/>
                </a:tc>
                <a:tc>
                  <a:txBody>
                    <a:bodyPr/>
                    <a:lstStyle/>
                    <a:p>
                      <a:r>
                        <a:rPr kumimoji="1" lang="ja-JP" altLang="en-US" dirty="0"/>
                        <a:t>高価</a:t>
                      </a:r>
                    </a:p>
                  </a:txBody>
                  <a:tcPr/>
                </a:tc>
                <a:tc>
                  <a:txBody>
                    <a:bodyPr/>
                    <a:lstStyle/>
                    <a:p>
                      <a:r>
                        <a:rPr kumimoji="1" lang="ja-JP" altLang="en-US" dirty="0"/>
                        <a:t>キャッシュメモリ</a:t>
                      </a:r>
                    </a:p>
                  </a:txBody>
                  <a:tcPr/>
                </a:tc>
                <a:extLst>
                  <a:ext uri="{0D108BD9-81ED-4DB2-BD59-A6C34878D82A}">
                    <a16:rowId xmlns:a16="http://schemas.microsoft.com/office/drawing/2014/main" val="3995625462"/>
                  </a:ext>
                </a:extLst>
              </a:tr>
            </a:tbl>
          </a:graphicData>
        </a:graphic>
      </p:graphicFrame>
    </p:spTree>
    <p:extLst>
      <p:ext uri="{BB962C8B-B14F-4D97-AF65-F5344CB8AC3E}">
        <p14:creationId xmlns:p14="http://schemas.microsoft.com/office/powerpoint/2010/main" val="3256395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CD205-7F2A-124D-8872-444BBCBB1BDF}"/>
              </a:ext>
            </a:extLst>
          </p:cNvPr>
          <p:cNvSpPr>
            <a:spLocks noGrp="1"/>
          </p:cNvSpPr>
          <p:nvPr>
            <p:ph type="title"/>
          </p:nvPr>
        </p:nvSpPr>
        <p:spPr/>
        <p:txBody>
          <a:bodyPr/>
          <a:lstStyle/>
          <a:p>
            <a:r>
              <a:rPr kumimoji="1" lang="ja-JP" altLang="en-US" dirty="0"/>
              <a:t>半導体メモリ</a:t>
            </a:r>
          </a:p>
        </p:txBody>
      </p:sp>
      <p:sp>
        <p:nvSpPr>
          <p:cNvPr id="4" name="コンテンツ プレースホルダー 3">
            <a:extLst>
              <a:ext uri="{FF2B5EF4-FFF2-40B4-BE49-F238E27FC236}">
                <a16:creationId xmlns:a16="http://schemas.microsoft.com/office/drawing/2014/main" id="{AD2B1428-ED9E-D047-B49F-6FD87E4C4E79}"/>
              </a:ext>
            </a:extLst>
          </p:cNvPr>
          <p:cNvSpPr>
            <a:spLocks noGrp="1"/>
          </p:cNvSpPr>
          <p:nvPr>
            <p:ph sz="quarter" idx="13"/>
          </p:nvPr>
        </p:nvSpPr>
        <p:spPr>
          <a:xfrm>
            <a:off x="1226936" y="1434984"/>
            <a:ext cx="9186360" cy="4494765"/>
          </a:xfrm>
        </p:spPr>
        <p:txBody>
          <a:bodyPr>
            <a:noAutofit/>
          </a:bodyPr>
          <a:lstStyle/>
          <a:p>
            <a:pPr marL="0" indent="0">
              <a:buNone/>
            </a:pPr>
            <a:r>
              <a:rPr lang="en-US" altLang="ja-JP" sz="1800" dirty="0"/>
              <a:t>ROM</a:t>
            </a:r>
            <a:r>
              <a:rPr lang="ja-JP" altLang="en-US" sz="1800" dirty="0"/>
              <a:t>　本来、読み出し専用のメモリ、不</a:t>
            </a:r>
            <a:r>
              <a:rPr kumimoji="1" lang="ja-JP" altLang="en-US" sz="1800" dirty="0"/>
              <a:t>揮発性</a:t>
            </a:r>
            <a:endParaRPr lang="en-US" altLang="ja-JP" sz="1800" dirty="0"/>
          </a:p>
          <a:p>
            <a:pPr marL="0" indent="0">
              <a:buNone/>
            </a:pPr>
            <a:r>
              <a:rPr kumimoji="1" lang="en-US" altLang="ja-JP" sz="1800" dirty="0"/>
              <a:t>PROM</a:t>
            </a:r>
            <a:r>
              <a:rPr kumimoji="1" lang="ja-JP" altLang="en-US" sz="1800" dirty="0"/>
              <a:t>は、特定の手順で書き込みが可能</a:t>
            </a:r>
          </a:p>
        </p:txBody>
      </p:sp>
      <p:sp>
        <p:nvSpPr>
          <p:cNvPr id="3" name="スライド番号プレースホルダー 2">
            <a:extLst>
              <a:ext uri="{FF2B5EF4-FFF2-40B4-BE49-F238E27FC236}">
                <a16:creationId xmlns:a16="http://schemas.microsoft.com/office/drawing/2014/main" id="{2FAF122D-6912-2247-B6B3-5F0B24153341}"/>
              </a:ext>
            </a:extLst>
          </p:cNvPr>
          <p:cNvSpPr>
            <a:spLocks noGrp="1"/>
          </p:cNvSpPr>
          <p:nvPr>
            <p:ph type="sldNum" sz="quarter" idx="12"/>
          </p:nvPr>
        </p:nvSpPr>
        <p:spPr/>
        <p:txBody>
          <a:bodyPr/>
          <a:lstStyle/>
          <a:p>
            <a:fld id="{6D22F896-40B5-4ADD-8801-0D06FADFA095}" type="slidenum">
              <a:rPr lang="en-US" smtClean="0"/>
              <a:t>24</a:t>
            </a:fld>
            <a:endParaRPr lang="en-US" dirty="0"/>
          </a:p>
        </p:txBody>
      </p:sp>
      <p:graphicFrame>
        <p:nvGraphicFramePr>
          <p:cNvPr id="6" name="表 7">
            <a:extLst>
              <a:ext uri="{FF2B5EF4-FFF2-40B4-BE49-F238E27FC236}">
                <a16:creationId xmlns:a16="http://schemas.microsoft.com/office/drawing/2014/main" id="{15399AD3-66C6-E07D-5A2B-E5F1A8AEB92E}"/>
              </a:ext>
            </a:extLst>
          </p:cNvPr>
          <p:cNvGraphicFramePr>
            <a:graphicFrameLocks noGrp="1"/>
          </p:cNvGraphicFramePr>
          <p:nvPr>
            <p:extLst>
              <p:ext uri="{D42A27DB-BD31-4B8C-83A1-F6EECF244321}">
                <p14:modId xmlns:p14="http://schemas.microsoft.com/office/powerpoint/2010/main" val="137751315"/>
              </p:ext>
            </p:extLst>
          </p:nvPr>
        </p:nvGraphicFramePr>
        <p:xfrm>
          <a:off x="1226936" y="2879936"/>
          <a:ext cx="10225924" cy="2661920"/>
        </p:xfrm>
        <a:graphic>
          <a:graphicData uri="http://schemas.openxmlformats.org/drawingml/2006/table">
            <a:tbl>
              <a:tblPr firstRow="1" bandRow="1">
                <a:tableStyleId>{93296810-A885-4BE3-A3E7-6D5BEEA58F35}</a:tableStyleId>
              </a:tblPr>
              <a:tblGrid>
                <a:gridCol w="2544964">
                  <a:extLst>
                    <a:ext uri="{9D8B030D-6E8A-4147-A177-3AD203B41FA5}">
                      <a16:colId xmlns:a16="http://schemas.microsoft.com/office/drawing/2014/main" val="3676220406"/>
                    </a:ext>
                  </a:extLst>
                </a:gridCol>
                <a:gridCol w="1120140">
                  <a:extLst>
                    <a:ext uri="{9D8B030D-6E8A-4147-A177-3AD203B41FA5}">
                      <a16:colId xmlns:a16="http://schemas.microsoft.com/office/drawing/2014/main" val="1119136151"/>
                    </a:ext>
                  </a:extLst>
                </a:gridCol>
                <a:gridCol w="1120140">
                  <a:extLst>
                    <a:ext uri="{9D8B030D-6E8A-4147-A177-3AD203B41FA5}">
                      <a16:colId xmlns:a16="http://schemas.microsoft.com/office/drawing/2014/main" val="3168552272"/>
                    </a:ext>
                  </a:extLst>
                </a:gridCol>
                <a:gridCol w="5440680">
                  <a:extLst>
                    <a:ext uri="{9D8B030D-6E8A-4147-A177-3AD203B41FA5}">
                      <a16:colId xmlns:a16="http://schemas.microsoft.com/office/drawing/2014/main" val="2090641401"/>
                    </a:ext>
                  </a:extLst>
                </a:gridCol>
              </a:tblGrid>
              <a:tr h="370840">
                <a:tc>
                  <a:txBody>
                    <a:bodyPr/>
                    <a:lstStyle/>
                    <a:p>
                      <a:endParaRPr kumimoji="1" lang="ja-JP" altLang="en-US" dirty="0"/>
                    </a:p>
                  </a:txBody>
                  <a:tcPr/>
                </a:tc>
                <a:tc>
                  <a:txBody>
                    <a:bodyPr/>
                    <a:lstStyle/>
                    <a:p>
                      <a:r>
                        <a:rPr kumimoji="1" lang="ja-JP" altLang="en-US" dirty="0"/>
                        <a:t>書込み</a:t>
                      </a:r>
                    </a:p>
                  </a:txBody>
                  <a:tcPr/>
                </a:tc>
                <a:tc>
                  <a:txBody>
                    <a:bodyPr/>
                    <a:lstStyle/>
                    <a:p>
                      <a:r>
                        <a:rPr kumimoji="1" lang="ja-JP" altLang="en-US" dirty="0"/>
                        <a:t>消去</a:t>
                      </a:r>
                    </a:p>
                  </a:txBody>
                  <a:tcPr/>
                </a:tc>
                <a:tc>
                  <a:txBody>
                    <a:bodyPr/>
                    <a:lstStyle/>
                    <a:p>
                      <a:r>
                        <a:rPr kumimoji="1" lang="ja-JP" altLang="en-US" dirty="0"/>
                        <a:t>特徴</a:t>
                      </a:r>
                    </a:p>
                  </a:txBody>
                  <a:tcPr/>
                </a:tc>
                <a:extLst>
                  <a:ext uri="{0D108BD9-81ED-4DB2-BD59-A6C34878D82A}">
                    <a16:rowId xmlns:a16="http://schemas.microsoft.com/office/drawing/2014/main" val="3002990400"/>
                  </a:ext>
                </a:extLst>
              </a:tr>
              <a:tr h="370840">
                <a:tc>
                  <a:txBody>
                    <a:bodyPr/>
                    <a:lstStyle/>
                    <a:p>
                      <a:r>
                        <a:rPr kumimoji="1" lang="ja-JP" altLang="en-US" dirty="0"/>
                        <a:t>マスク</a:t>
                      </a:r>
                      <a:r>
                        <a:rPr kumimoji="1" lang="en-US" altLang="ja-JP" dirty="0"/>
                        <a:t>ROM</a:t>
                      </a:r>
                      <a:endParaRPr kumimoji="1" lang="ja-JP" altLang="en-US" dirty="0"/>
                    </a:p>
                  </a:txBody>
                  <a:tcPr/>
                </a:tc>
                <a:tc>
                  <a:txBody>
                    <a:bodyPr/>
                    <a:lstStyle/>
                    <a:p>
                      <a:pPr algn="ctr"/>
                      <a:r>
                        <a:rPr kumimoji="1" lang="en-US" altLang="ja-JP" dirty="0"/>
                        <a:t>×</a:t>
                      </a:r>
                      <a:endParaRPr kumimoji="1" lang="ja-JP" altLang="en-US" dirty="0"/>
                    </a:p>
                  </a:txBody>
                  <a:tcPr/>
                </a:tc>
                <a:tc>
                  <a:txBody>
                    <a:bodyPr/>
                    <a:lstStyle/>
                    <a:p>
                      <a:pPr algn="ctr"/>
                      <a:r>
                        <a:rPr kumimoji="1" lang="en-US" altLang="ja-JP" dirty="0"/>
                        <a:t>×</a:t>
                      </a:r>
                      <a:endParaRPr kumimoji="1" lang="ja-JP" altLang="en-US" dirty="0"/>
                    </a:p>
                  </a:txBody>
                  <a:tcPr/>
                </a:tc>
                <a:tc>
                  <a:txBody>
                    <a:bodyPr/>
                    <a:lstStyle/>
                    <a:p>
                      <a:r>
                        <a:rPr kumimoji="1" lang="ja-JP" altLang="en-US" dirty="0"/>
                        <a:t>製造時に書き込まれた後は、利用者は書き込めない</a:t>
                      </a:r>
                    </a:p>
                  </a:txBody>
                  <a:tcPr/>
                </a:tc>
                <a:extLst>
                  <a:ext uri="{0D108BD9-81ED-4DB2-BD59-A6C34878D82A}">
                    <a16:rowId xmlns:a16="http://schemas.microsoft.com/office/drawing/2014/main" val="3640923237"/>
                  </a:ext>
                </a:extLst>
              </a:tr>
              <a:tr h="370840">
                <a:tc>
                  <a:txBody>
                    <a:bodyPr/>
                    <a:lstStyle/>
                    <a:p>
                      <a:r>
                        <a:rPr kumimoji="1" lang="en-US" altLang="ja-JP" dirty="0"/>
                        <a:t>UV-EPROM</a:t>
                      </a:r>
                    </a:p>
                    <a:p>
                      <a:r>
                        <a:rPr kumimoji="1" lang="en-US" altLang="ja-JP" dirty="0"/>
                        <a:t>(UV-Erasable PROM)</a:t>
                      </a:r>
                      <a:endParaRPr kumimoji="1" lang="ja-JP" altLang="en-US" dirty="0"/>
                    </a:p>
                  </a:txBody>
                  <a:tcPr/>
                </a:tc>
                <a:tc>
                  <a:txBody>
                    <a:bodyPr/>
                    <a:lstStyle/>
                    <a:p>
                      <a:pPr algn="ctr"/>
                      <a:r>
                        <a:rPr kumimoji="1" lang="ja-JP" altLang="en-US" dirty="0"/>
                        <a:t>〇</a:t>
                      </a:r>
                    </a:p>
                  </a:txBody>
                  <a:tcPr/>
                </a:tc>
                <a:tc>
                  <a:txBody>
                    <a:bodyPr/>
                    <a:lstStyle/>
                    <a:p>
                      <a:pPr algn="ctr"/>
                      <a:r>
                        <a:rPr kumimoji="1" lang="ja-JP" altLang="en-US" dirty="0"/>
                        <a:t>〇</a:t>
                      </a:r>
                    </a:p>
                  </a:txBody>
                  <a:tcPr/>
                </a:tc>
                <a:tc>
                  <a:txBody>
                    <a:bodyPr/>
                    <a:lstStyle/>
                    <a:p>
                      <a:r>
                        <a:rPr kumimoji="1" lang="ja-JP" altLang="en-US" dirty="0"/>
                        <a:t>紫外線照射で全消去できる</a:t>
                      </a:r>
                    </a:p>
                  </a:txBody>
                  <a:tcPr/>
                </a:tc>
                <a:extLst>
                  <a:ext uri="{0D108BD9-81ED-4DB2-BD59-A6C34878D82A}">
                    <a16:rowId xmlns:a16="http://schemas.microsoft.com/office/drawing/2014/main" val="42089794"/>
                  </a:ext>
                </a:extLst>
              </a:tr>
              <a:tr h="370840">
                <a:tc>
                  <a:txBody>
                    <a:bodyPr/>
                    <a:lstStyle/>
                    <a:p>
                      <a:r>
                        <a:rPr kumimoji="1" lang="en-US" altLang="ja-JP" dirty="0"/>
                        <a:t>EEPROM</a:t>
                      </a:r>
                    </a:p>
                    <a:p>
                      <a:r>
                        <a:rPr kumimoji="1" lang="en-US" altLang="ja-JP" dirty="0"/>
                        <a:t>(Electrically EPROM)</a:t>
                      </a:r>
                      <a:endParaRPr kumimoji="1" lang="ja-JP" altLang="en-US" dirty="0"/>
                    </a:p>
                  </a:txBody>
                  <a:tcPr/>
                </a:tc>
                <a:tc>
                  <a:txBody>
                    <a:bodyPr/>
                    <a:lstStyle/>
                    <a:p>
                      <a:pPr algn="ctr"/>
                      <a:r>
                        <a:rPr kumimoji="1" lang="ja-JP" altLang="en-US" dirty="0"/>
                        <a:t>〇</a:t>
                      </a:r>
                    </a:p>
                  </a:txBody>
                  <a:tcPr/>
                </a:tc>
                <a:tc>
                  <a:txBody>
                    <a:bodyPr/>
                    <a:lstStyle/>
                    <a:p>
                      <a:pPr algn="ctr"/>
                      <a:r>
                        <a:rPr kumimoji="1" lang="ja-JP" altLang="en-US" dirty="0"/>
                        <a:t>〇</a:t>
                      </a:r>
                    </a:p>
                  </a:txBody>
                  <a:tcPr/>
                </a:tc>
                <a:tc>
                  <a:txBody>
                    <a:bodyPr/>
                    <a:lstStyle/>
                    <a:p>
                      <a:r>
                        <a:rPr kumimoji="1" lang="ja-JP" altLang="en-US" dirty="0"/>
                        <a:t>電圧をかけて部分消去できる。消去・書込みは</a:t>
                      </a:r>
                      <a:r>
                        <a:rPr kumimoji="1" lang="en-US" altLang="ja-JP" dirty="0"/>
                        <a:t>1</a:t>
                      </a:r>
                      <a:r>
                        <a:rPr kumimoji="1" lang="ja-JP" altLang="en-US" dirty="0"/>
                        <a:t>バイト単位で可能</a:t>
                      </a:r>
                    </a:p>
                  </a:txBody>
                  <a:tcPr/>
                </a:tc>
                <a:extLst>
                  <a:ext uri="{0D108BD9-81ED-4DB2-BD59-A6C34878D82A}">
                    <a16:rowId xmlns:a16="http://schemas.microsoft.com/office/drawing/2014/main" val="452435529"/>
                  </a:ext>
                </a:extLst>
              </a:tr>
              <a:tr h="370840">
                <a:tc>
                  <a:txBody>
                    <a:bodyPr/>
                    <a:lstStyle/>
                    <a:p>
                      <a:r>
                        <a:rPr kumimoji="1" lang="ja-JP" altLang="en-US" dirty="0"/>
                        <a:t>フラッシュメモリ</a:t>
                      </a:r>
                    </a:p>
                  </a:txBody>
                  <a:tcPr/>
                </a:tc>
                <a:tc>
                  <a:txBody>
                    <a:bodyPr/>
                    <a:lstStyle/>
                    <a:p>
                      <a:pPr algn="ctr"/>
                      <a:r>
                        <a:rPr kumimoji="1" lang="ja-JP" altLang="en-US" dirty="0"/>
                        <a:t>〇</a:t>
                      </a:r>
                    </a:p>
                  </a:txBody>
                  <a:tcPr/>
                </a:tc>
                <a:tc>
                  <a:txBody>
                    <a:bodyPr/>
                    <a:lstStyle/>
                    <a:p>
                      <a:pPr algn="ctr"/>
                      <a:r>
                        <a:rPr kumimoji="1" lang="ja-JP" altLang="en-US" dirty="0"/>
                        <a:t>〇</a:t>
                      </a:r>
                    </a:p>
                  </a:txBody>
                  <a:tcPr/>
                </a:tc>
                <a:tc>
                  <a:txBody>
                    <a:bodyPr/>
                    <a:lstStyle/>
                    <a:p>
                      <a:r>
                        <a:rPr kumimoji="1" lang="ja-JP" altLang="en-US" dirty="0"/>
                        <a:t>電圧をかけて全消去・部分消去できる。書き換えは、ブロック単位で消去後に書き込む。</a:t>
                      </a:r>
                    </a:p>
                  </a:txBody>
                  <a:tcPr/>
                </a:tc>
                <a:extLst>
                  <a:ext uri="{0D108BD9-81ED-4DB2-BD59-A6C34878D82A}">
                    <a16:rowId xmlns:a16="http://schemas.microsoft.com/office/drawing/2014/main" val="2043985378"/>
                  </a:ext>
                </a:extLst>
              </a:tr>
            </a:tbl>
          </a:graphicData>
        </a:graphic>
      </p:graphicFrame>
    </p:spTree>
    <p:extLst>
      <p:ext uri="{BB962C8B-B14F-4D97-AF65-F5344CB8AC3E}">
        <p14:creationId xmlns:p14="http://schemas.microsoft.com/office/powerpoint/2010/main" val="228861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3457" y="313898"/>
            <a:ext cx="10276764" cy="523220"/>
          </a:xfrm>
          <a:prstGeom prst="rect">
            <a:avLst/>
          </a:prstGeom>
          <a:noFill/>
        </p:spPr>
        <p:txBody>
          <a:bodyPr wrap="square" rtlCol="0">
            <a:spAutoFit/>
          </a:bodyPr>
          <a:lstStyle/>
          <a:p>
            <a:r>
              <a:rPr lang="ja-JP" altLang="en-US" sz="2800" dirty="0"/>
              <a:t>メモリの分類</a:t>
            </a:r>
            <a:endParaRPr lang="en-US" altLang="ja-JP" sz="2800" dirty="0"/>
          </a:p>
        </p:txBody>
      </p:sp>
      <p:pic>
        <p:nvPicPr>
          <p:cNvPr id="3" name="図 2"/>
          <p:cNvPicPr>
            <a:picLocks noChangeAspect="1"/>
          </p:cNvPicPr>
          <p:nvPr/>
        </p:nvPicPr>
        <p:blipFill>
          <a:blip r:embed="rId3"/>
          <a:stretch>
            <a:fillRect/>
          </a:stretch>
        </p:blipFill>
        <p:spPr>
          <a:xfrm>
            <a:off x="1296537" y="983692"/>
            <a:ext cx="9403308" cy="5592118"/>
          </a:xfrm>
          <a:prstGeom prst="rect">
            <a:avLst/>
          </a:prstGeom>
        </p:spPr>
      </p:pic>
    </p:spTree>
    <p:extLst>
      <p:ext uri="{BB962C8B-B14F-4D97-AF65-F5344CB8AC3E}">
        <p14:creationId xmlns:p14="http://schemas.microsoft.com/office/powerpoint/2010/main" val="315520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D58BBE-E58F-4AFE-B29E-16D0F5576269}"/>
              </a:ext>
            </a:extLst>
          </p:cNvPr>
          <p:cNvSpPr txBox="1"/>
          <p:nvPr/>
        </p:nvSpPr>
        <p:spPr>
          <a:xfrm>
            <a:off x="1157624" y="626511"/>
            <a:ext cx="6347012" cy="707886"/>
          </a:xfrm>
          <a:prstGeom prst="rect">
            <a:avLst/>
          </a:prstGeom>
          <a:noFill/>
        </p:spPr>
        <p:txBody>
          <a:bodyPr wrap="square" rtlCol="0">
            <a:spAutoFit/>
          </a:bodyPr>
          <a:lstStyle/>
          <a:p>
            <a:r>
              <a:rPr kumimoji="1" lang="ja-JP" altLang="en-US" sz="4000" dirty="0">
                <a:latin typeface="+mj-ea"/>
                <a:ea typeface="+mj-ea"/>
              </a:rPr>
              <a:t>キャッシュメモリ</a:t>
            </a:r>
          </a:p>
        </p:txBody>
      </p:sp>
      <p:grpSp>
        <p:nvGrpSpPr>
          <p:cNvPr id="30" name="グループ化 29">
            <a:extLst>
              <a:ext uri="{FF2B5EF4-FFF2-40B4-BE49-F238E27FC236}">
                <a16:creationId xmlns:a16="http://schemas.microsoft.com/office/drawing/2014/main" id="{A8F5A27B-0067-4611-8303-A67A8EE465E2}"/>
              </a:ext>
            </a:extLst>
          </p:cNvPr>
          <p:cNvGrpSpPr/>
          <p:nvPr/>
        </p:nvGrpSpPr>
        <p:grpSpPr>
          <a:xfrm>
            <a:off x="1039905" y="1806135"/>
            <a:ext cx="9735671" cy="2040597"/>
            <a:chOff x="1030941" y="2505382"/>
            <a:chExt cx="9735671" cy="2040597"/>
          </a:xfrm>
        </p:grpSpPr>
        <p:sp>
          <p:nvSpPr>
            <p:cNvPr id="3" name="テキスト ボックス 2">
              <a:extLst>
                <a:ext uri="{FF2B5EF4-FFF2-40B4-BE49-F238E27FC236}">
                  <a16:creationId xmlns:a16="http://schemas.microsoft.com/office/drawing/2014/main" id="{F316471C-B3A3-4E85-834E-9335F52E62B5}"/>
                </a:ext>
              </a:extLst>
            </p:cNvPr>
            <p:cNvSpPr txBox="1"/>
            <p:nvPr/>
          </p:nvSpPr>
          <p:spPr>
            <a:xfrm>
              <a:off x="1030941" y="2640105"/>
              <a:ext cx="1577788" cy="1577790"/>
            </a:xfrm>
            <a:prstGeom prst="rect">
              <a:avLst/>
            </a:prstGeom>
            <a:noFill/>
            <a:ln>
              <a:solidFill>
                <a:schemeClr val="tx1"/>
              </a:solidFill>
            </a:ln>
          </p:spPr>
          <p:txBody>
            <a:bodyPr wrap="square" rtlCol="0">
              <a:spAutoFit/>
            </a:bodyPr>
            <a:lstStyle/>
            <a:p>
              <a:pPr algn="ctr"/>
              <a:endParaRPr kumimoji="1" lang="en-US" altLang="ja-JP" dirty="0"/>
            </a:p>
            <a:p>
              <a:pPr algn="ctr"/>
              <a:endParaRPr kumimoji="1" lang="en-US" altLang="ja-JP" dirty="0"/>
            </a:p>
            <a:p>
              <a:pPr algn="ctr"/>
              <a:r>
                <a:rPr kumimoji="1" lang="en-US" altLang="ja-JP" sz="2400" dirty="0"/>
                <a:t>CPU</a:t>
              </a:r>
            </a:p>
            <a:p>
              <a:pPr algn="ctr"/>
              <a:endParaRPr kumimoji="1" lang="en-US" altLang="ja-JP" dirty="0"/>
            </a:p>
            <a:p>
              <a:pPr algn="ctr"/>
              <a:endParaRPr kumimoji="1" lang="ja-JP" altLang="en-US" dirty="0"/>
            </a:p>
          </p:txBody>
        </p:sp>
        <p:sp>
          <p:nvSpPr>
            <p:cNvPr id="6" name="正方形/長方形 5">
              <a:extLst>
                <a:ext uri="{FF2B5EF4-FFF2-40B4-BE49-F238E27FC236}">
                  <a16:creationId xmlns:a16="http://schemas.microsoft.com/office/drawing/2014/main" id="{E8A740EE-DF4C-4103-9BDD-A42E86DFE4FF}"/>
                </a:ext>
              </a:extLst>
            </p:cNvPr>
            <p:cNvSpPr/>
            <p:nvPr/>
          </p:nvSpPr>
          <p:spPr>
            <a:xfrm>
              <a:off x="7772400" y="2788024"/>
              <a:ext cx="2994212" cy="9054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638DDB4-9906-4A05-BDE9-0037BD2B07A0}"/>
                </a:ext>
              </a:extLst>
            </p:cNvPr>
            <p:cNvSpPr/>
            <p:nvPr/>
          </p:nvSpPr>
          <p:spPr>
            <a:xfrm>
              <a:off x="7987553" y="3693460"/>
              <a:ext cx="2572871" cy="206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53A55A9F-37BE-4F1E-A528-4F031A1D37B3}"/>
                </a:ext>
              </a:extLst>
            </p:cNvPr>
            <p:cNvPicPr>
              <a:picLocks noChangeAspect="1"/>
            </p:cNvPicPr>
            <p:nvPr/>
          </p:nvPicPr>
          <p:blipFill>
            <a:blip r:embed="rId3"/>
            <a:stretch>
              <a:fillRect/>
            </a:stretch>
          </p:blipFill>
          <p:spPr>
            <a:xfrm>
              <a:off x="8701998" y="2957252"/>
              <a:ext cx="426757" cy="566977"/>
            </a:xfrm>
            <a:prstGeom prst="rect">
              <a:avLst/>
            </a:prstGeom>
          </p:spPr>
        </p:pic>
        <p:pic>
          <p:nvPicPr>
            <p:cNvPr id="10" name="図 9">
              <a:extLst>
                <a:ext uri="{FF2B5EF4-FFF2-40B4-BE49-F238E27FC236}">
                  <a16:creationId xmlns:a16="http://schemas.microsoft.com/office/drawing/2014/main" id="{5EEA7FE9-8921-414D-A4D5-1DBF8711656E}"/>
                </a:ext>
              </a:extLst>
            </p:cNvPr>
            <p:cNvPicPr>
              <a:picLocks noChangeAspect="1"/>
            </p:cNvPicPr>
            <p:nvPr/>
          </p:nvPicPr>
          <p:blipFill>
            <a:blip r:embed="rId3"/>
            <a:stretch>
              <a:fillRect/>
            </a:stretch>
          </p:blipFill>
          <p:spPr>
            <a:xfrm>
              <a:off x="9430825" y="2957252"/>
              <a:ext cx="426757" cy="566977"/>
            </a:xfrm>
            <a:prstGeom prst="rect">
              <a:avLst/>
            </a:prstGeom>
          </p:spPr>
        </p:pic>
        <p:pic>
          <p:nvPicPr>
            <p:cNvPr id="11" name="図 10">
              <a:extLst>
                <a:ext uri="{FF2B5EF4-FFF2-40B4-BE49-F238E27FC236}">
                  <a16:creationId xmlns:a16="http://schemas.microsoft.com/office/drawing/2014/main" id="{97D3C587-66EE-4634-BD70-006560461A2F}"/>
                </a:ext>
              </a:extLst>
            </p:cNvPr>
            <p:cNvPicPr>
              <a:picLocks noChangeAspect="1"/>
            </p:cNvPicPr>
            <p:nvPr/>
          </p:nvPicPr>
          <p:blipFill>
            <a:blip r:embed="rId3"/>
            <a:stretch>
              <a:fillRect/>
            </a:stretch>
          </p:blipFill>
          <p:spPr>
            <a:xfrm>
              <a:off x="10159652" y="2957251"/>
              <a:ext cx="426757" cy="566977"/>
            </a:xfrm>
            <a:prstGeom prst="rect">
              <a:avLst/>
            </a:prstGeom>
          </p:spPr>
        </p:pic>
        <p:pic>
          <p:nvPicPr>
            <p:cNvPr id="12" name="図 11">
              <a:extLst>
                <a:ext uri="{FF2B5EF4-FFF2-40B4-BE49-F238E27FC236}">
                  <a16:creationId xmlns:a16="http://schemas.microsoft.com/office/drawing/2014/main" id="{6196D9D3-F0DD-49FC-9B13-00616FF75768}"/>
                </a:ext>
              </a:extLst>
            </p:cNvPr>
            <p:cNvPicPr>
              <a:picLocks noChangeAspect="1"/>
            </p:cNvPicPr>
            <p:nvPr/>
          </p:nvPicPr>
          <p:blipFill>
            <a:blip r:embed="rId3"/>
            <a:stretch>
              <a:fillRect/>
            </a:stretch>
          </p:blipFill>
          <p:spPr>
            <a:xfrm>
              <a:off x="7978588" y="2957251"/>
              <a:ext cx="426757" cy="566977"/>
            </a:xfrm>
            <a:prstGeom prst="rect">
              <a:avLst/>
            </a:prstGeom>
          </p:spPr>
        </p:pic>
        <p:sp>
          <p:nvSpPr>
            <p:cNvPr id="13" name="テキスト ボックス 12">
              <a:extLst>
                <a:ext uri="{FF2B5EF4-FFF2-40B4-BE49-F238E27FC236}">
                  <a16:creationId xmlns:a16="http://schemas.microsoft.com/office/drawing/2014/main" id="{7A1E5144-B3D2-47BE-B330-35F8CA4A2044}"/>
                </a:ext>
              </a:extLst>
            </p:cNvPr>
            <p:cNvSpPr txBox="1"/>
            <p:nvPr/>
          </p:nvSpPr>
          <p:spPr>
            <a:xfrm>
              <a:off x="8794376" y="3998259"/>
              <a:ext cx="1063206" cy="369332"/>
            </a:xfrm>
            <a:prstGeom prst="rect">
              <a:avLst/>
            </a:prstGeom>
            <a:noFill/>
          </p:spPr>
          <p:txBody>
            <a:bodyPr wrap="square" rtlCol="0">
              <a:spAutoFit/>
            </a:bodyPr>
            <a:lstStyle/>
            <a:p>
              <a:pPr algn="ctr"/>
              <a:r>
                <a:rPr kumimoji="1" lang="ja-JP" altLang="en-US" dirty="0"/>
                <a:t>主記憶</a:t>
              </a:r>
            </a:p>
          </p:txBody>
        </p:sp>
        <p:cxnSp>
          <p:nvCxnSpPr>
            <p:cNvPr id="17" name="コネクタ: 曲線 16">
              <a:extLst>
                <a:ext uri="{FF2B5EF4-FFF2-40B4-BE49-F238E27FC236}">
                  <a16:creationId xmlns:a16="http://schemas.microsoft.com/office/drawing/2014/main" id="{351DC892-2030-4851-9E2A-04152CE96075}"/>
                </a:ext>
              </a:extLst>
            </p:cNvPr>
            <p:cNvCxnSpPr>
              <a:cxnSpLocks/>
            </p:cNvCxnSpPr>
            <p:nvPr/>
          </p:nvCxnSpPr>
          <p:spPr>
            <a:xfrm>
              <a:off x="2850776" y="2957251"/>
              <a:ext cx="4619554" cy="12700"/>
            </a:xfrm>
            <a:prstGeom prst="curvedConnector3">
              <a:avLst/>
            </a:prstGeom>
            <a:ln w="28575">
              <a:solidFill>
                <a:schemeClr val="accent6">
                  <a:lumMod val="40000"/>
                  <a:lumOff val="6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F65B7D4E-C694-4A16-81D3-D8EB08BBE6E6}"/>
                </a:ext>
              </a:extLst>
            </p:cNvPr>
            <p:cNvSpPr/>
            <p:nvPr/>
          </p:nvSpPr>
          <p:spPr>
            <a:xfrm>
              <a:off x="4536141" y="3524228"/>
              <a:ext cx="1237130" cy="3627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FEA8CF3-BC83-41F5-9D6D-C6BC3D074BCC}"/>
                </a:ext>
              </a:extLst>
            </p:cNvPr>
            <p:cNvSpPr txBox="1"/>
            <p:nvPr/>
          </p:nvSpPr>
          <p:spPr>
            <a:xfrm>
              <a:off x="4509247" y="3899648"/>
              <a:ext cx="1362635" cy="646331"/>
            </a:xfrm>
            <a:prstGeom prst="rect">
              <a:avLst/>
            </a:prstGeom>
            <a:noFill/>
          </p:spPr>
          <p:txBody>
            <a:bodyPr wrap="square" rtlCol="0">
              <a:spAutoFit/>
            </a:bodyPr>
            <a:lstStyle/>
            <a:p>
              <a:pPr algn="ctr"/>
              <a:r>
                <a:rPr kumimoji="1" lang="ja-JP" altLang="en-US" dirty="0"/>
                <a:t>キャッシュ</a:t>
              </a:r>
              <a:endParaRPr kumimoji="1" lang="en-US" altLang="ja-JP" dirty="0"/>
            </a:p>
            <a:p>
              <a:pPr algn="ctr"/>
              <a:r>
                <a:rPr kumimoji="1" lang="ja-JP" altLang="en-US" dirty="0"/>
                <a:t>メモリ</a:t>
              </a:r>
            </a:p>
          </p:txBody>
        </p:sp>
        <p:cxnSp>
          <p:nvCxnSpPr>
            <p:cNvPr id="21" name="コネクタ: 曲線 20">
              <a:extLst>
                <a:ext uri="{FF2B5EF4-FFF2-40B4-BE49-F238E27FC236}">
                  <a16:creationId xmlns:a16="http://schemas.microsoft.com/office/drawing/2014/main" id="{B1926E68-B87D-471B-9C79-E5BC0934BB20}"/>
                </a:ext>
              </a:extLst>
            </p:cNvPr>
            <p:cNvCxnSpPr>
              <a:cxnSpLocks/>
            </p:cNvCxnSpPr>
            <p:nvPr/>
          </p:nvCxnSpPr>
          <p:spPr>
            <a:xfrm flipV="1">
              <a:off x="5988424" y="3693459"/>
              <a:ext cx="1515035" cy="12129"/>
            </a:xfrm>
            <a:prstGeom prst="curvedConnector3">
              <a:avLst/>
            </a:prstGeom>
            <a:ln w="28575">
              <a:solidFill>
                <a:schemeClr val="accent6">
                  <a:lumMod val="40000"/>
                  <a:lumOff val="6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コネクタ: 曲線 24">
              <a:extLst>
                <a:ext uri="{FF2B5EF4-FFF2-40B4-BE49-F238E27FC236}">
                  <a16:creationId xmlns:a16="http://schemas.microsoft.com/office/drawing/2014/main" id="{6B789017-8252-4EEF-B9D1-72CB7DEB70EA}"/>
                </a:ext>
              </a:extLst>
            </p:cNvPr>
            <p:cNvCxnSpPr>
              <a:cxnSpLocks/>
            </p:cNvCxnSpPr>
            <p:nvPr/>
          </p:nvCxnSpPr>
          <p:spPr>
            <a:xfrm flipV="1">
              <a:off x="2850776" y="3699523"/>
              <a:ext cx="1515035" cy="12129"/>
            </a:xfrm>
            <a:prstGeom prst="curvedConnector3">
              <a:avLst/>
            </a:prstGeom>
            <a:ln w="28575">
              <a:solidFill>
                <a:schemeClr val="accent6">
                  <a:lumMod val="75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C5149DB2-DD17-463F-8DE8-F10E1A46C67A}"/>
                </a:ext>
              </a:extLst>
            </p:cNvPr>
            <p:cNvSpPr txBox="1"/>
            <p:nvPr/>
          </p:nvSpPr>
          <p:spPr>
            <a:xfrm>
              <a:off x="4800600" y="2505382"/>
              <a:ext cx="779929" cy="369332"/>
            </a:xfrm>
            <a:prstGeom prst="rect">
              <a:avLst/>
            </a:prstGeom>
            <a:noFill/>
          </p:spPr>
          <p:txBody>
            <a:bodyPr wrap="square" rtlCol="0">
              <a:spAutoFit/>
            </a:bodyPr>
            <a:lstStyle/>
            <a:p>
              <a:pPr algn="ctr"/>
              <a:r>
                <a:rPr kumimoji="1" lang="ja-JP" altLang="en-US" dirty="0"/>
                <a:t>低速</a:t>
              </a:r>
            </a:p>
          </p:txBody>
        </p:sp>
        <p:sp>
          <p:nvSpPr>
            <p:cNvPr id="28" name="テキスト ボックス 27">
              <a:extLst>
                <a:ext uri="{FF2B5EF4-FFF2-40B4-BE49-F238E27FC236}">
                  <a16:creationId xmlns:a16="http://schemas.microsoft.com/office/drawing/2014/main" id="{843A5212-9BD5-4583-AE4F-87B779F22FF2}"/>
                </a:ext>
              </a:extLst>
            </p:cNvPr>
            <p:cNvSpPr txBox="1"/>
            <p:nvPr/>
          </p:nvSpPr>
          <p:spPr>
            <a:xfrm>
              <a:off x="6355976" y="3848563"/>
              <a:ext cx="779929" cy="369332"/>
            </a:xfrm>
            <a:prstGeom prst="rect">
              <a:avLst/>
            </a:prstGeom>
            <a:noFill/>
          </p:spPr>
          <p:txBody>
            <a:bodyPr wrap="square" rtlCol="0">
              <a:spAutoFit/>
            </a:bodyPr>
            <a:lstStyle/>
            <a:p>
              <a:pPr algn="ctr"/>
              <a:r>
                <a:rPr kumimoji="1" lang="ja-JP" altLang="en-US" dirty="0"/>
                <a:t>低速</a:t>
              </a:r>
            </a:p>
          </p:txBody>
        </p:sp>
        <p:sp>
          <p:nvSpPr>
            <p:cNvPr id="29" name="テキスト ボックス 28">
              <a:extLst>
                <a:ext uri="{FF2B5EF4-FFF2-40B4-BE49-F238E27FC236}">
                  <a16:creationId xmlns:a16="http://schemas.microsoft.com/office/drawing/2014/main" id="{03D674F4-E199-4028-A375-782ED9781AAB}"/>
                </a:ext>
              </a:extLst>
            </p:cNvPr>
            <p:cNvSpPr txBox="1"/>
            <p:nvPr/>
          </p:nvSpPr>
          <p:spPr>
            <a:xfrm>
              <a:off x="3218328" y="3848563"/>
              <a:ext cx="779929" cy="369332"/>
            </a:xfrm>
            <a:prstGeom prst="rect">
              <a:avLst/>
            </a:prstGeom>
            <a:noFill/>
          </p:spPr>
          <p:txBody>
            <a:bodyPr wrap="square" rtlCol="0">
              <a:spAutoFit/>
            </a:bodyPr>
            <a:lstStyle/>
            <a:p>
              <a:pPr algn="ctr"/>
              <a:r>
                <a:rPr lang="ja-JP" altLang="en-US" dirty="0"/>
                <a:t>高</a:t>
              </a:r>
              <a:r>
                <a:rPr kumimoji="1" lang="ja-JP" altLang="en-US" dirty="0"/>
                <a:t>速</a:t>
              </a:r>
            </a:p>
          </p:txBody>
        </p:sp>
      </p:grpSp>
      <p:sp>
        <p:nvSpPr>
          <p:cNvPr id="31" name="テキスト ボックス 30">
            <a:extLst>
              <a:ext uri="{FF2B5EF4-FFF2-40B4-BE49-F238E27FC236}">
                <a16:creationId xmlns:a16="http://schemas.microsoft.com/office/drawing/2014/main" id="{0FFEF8D7-D733-418F-B1EF-C3309F536AFC}"/>
              </a:ext>
            </a:extLst>
          </p:cNvPr>
          <p:cNvSpPr txBox="1"/>
          <p:nvPr/>
        </p:nvSpPr>
        <p:spPr>
          <a:xfrm>
            <a:off x="1264024" y="4428565"/>
            <a:ext cx="9386047" cy="923330"/>
          </a:xfrm>
          <a:prstGeom prst="rect">
            <a:avLst/>
          </a:prstGeom>
          <a:noFill/>
          <a:ln w="28575">
            <a:solidFill>
              <a:srgbClr val="FF0000"/>
            </a:solidFill>
          </a:ln>
        </p:spPr>
        <p:txBody>
          <a:bodyPr wrap="square" rtlCol="0">
            <a:spAutoFit/>
          </a:bodyPr>
          <a:lstStyle/>
          <a:p>
            <a:r>
              <a:rPr kumimoji="1" lang="ja-JP" altLang="en-US" dirty="0">
                <a:solidFill>
                  <a:schemeClr val="accent6">
                    <a:lumMod val="75000"/>
                  </a:schemeClr>
                </a:solidFill>
              </a:rPr>
              <a:t>キャッシュメモリを使った実効アクセス時間　</a:t>
            </a:r>
            <a:r>
              <a:rPr kumimoji="1" lang="ja-JP" altLang="en-US" dirty="0"/>
              <a:t>とくれば</a:t>
            </a:r>
            <a:endParaRPr kumimoji="1" lang="en-US" altLang="ja-JP" dirty="0"/>
          </a:p>
          <a:p>
            <a:endParaRPr kumimoji="1" lang="en-US" altLang="ja-JP" dirty="0"/>
          </a:p>
          <a:p>
            <a:pPr algn="ctr"/>
            <a:r>
              <a:rPr lang="ja-JP" altLang="en-US" b="1" dirty="0"/>
              <a:t>ヒット率</a:t>
            </a:r>
            <a:r>
              <a:rPr lang="en-US" altLang="ja-JP" b="1" dirty="0"/>
              <a:t>×</a:t>
            </a:r>
            <a:r>
              <a:rPr lang="ja-JP" altLang="en-US" b="1" dirty="0"/>
              <a:t>キャッシュメモリのアクセス時間＋</a:t>
            </a:r>
            <a:r>
              <a:rPr lang="en-US" altLang="ja-JP" b="1" dirty="0"/>
              <a:t>(</a:t>
            </a:r>
            <a:r>
              <a:rPr lang="ja-JP" altLang="en-US" b="1" dirty="0"/>
              <a:t>１－ヒット率</a:t>
            </a:r>
            <a:r>
              <a:rPr lang="en-US" altLang="ja-JP" b="1" dirty="0"/>
              <a:t>)×</a:t>
            </a:r>
            <a:r>
              <a:rPr lang="ja-JP" altLang="en-US" b="1" dirty="0"/>
              <a:t>主記憶のアクセス時間</a:t>
            </a:r>
            <a:endParaRPr kumimoji="1" lang="ja-JP" altLang="en-US" b="1" dirty="0"/>
          </a:p>
        </p:txBody>
      </p:sp>
    </p:spTree>
    <p:extLst>
      <p:ext uri="{BB962C8B-B14F-4D97-AF65-F5344CB8AC3E}">
        <p14:creationId xmlns:p14="http://schemas.microsoft.com/office/powerpoint/2010/main" val="715937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CD205-7F2A-124D-8872-444BBCBB1BDF}"/>
              </a:ext>
            </a:extLst>
          </p:cNvPr>
          <p:cNvSpPr>
            <a:spLocks noGrp="1"/>
          </p:cNvSpPr>
          <p:nvPr>
            <p:ph type="title"/>
          </p:nvPr>
        </p:nvSpPr>
        <p:spPr/>
        <p:txBody>
          <a:bodyPr/>
          <a:lstStyle/>
          <a:p>
            <a:r>
              <a:rPr kumimoji="1" lang="ja-JP" altLang="en-US" dirty="0"/>
              <a:t>半導体メモリ</a:t>
            </a:r>
          </a:p>
        </p:txBody>
      </p:sp>
      <p:sp>
        <p:nvSpPr>
          <p:cNvPr id="4" name="コンテンツ プレースホルダー 3">
            <a:extLst>
              <a:ext uri="{FF2B5EF4-FFF2-40B4-BE49-F238E27FC236}">
                <a16:creationId xmlns:a16="http://schemas.microsoft.com/office/drawing/2014/main" id="{AD2B1428-ED9E-D047-B49F-6FD87E4C4E79}"/>
              </a:ext>
            </a:extLst>
          </p:cNvPr>
          <p:cNvSpPr>
            <a:spLocks noGrp="1"/>
          </p:cNvSpPr>
          <p:nvPr>
            <p:ph sz="quarter" idx="13"/>
          </p:nvPr>
        </p:nvSpPr>
        <p:spPr>
          <a:xfrm>
            <a:off x="1226936" y="1434984"/>
            <a:ext cx="9186360" cy="4494765"/>
          </a:xfrm>
        </p:spPr>
        <p:txBody>
          <a:bodyPr>
            <a:noAutofit/>
          </a:bodyPr>
          <a:lstStyle/>
          <a:p>
            <a:pPr marL="0" indent="0">
              <a:buNone/>
            </a:pPr>
            <a:r>
              <a:rPr lang="ja-JP" altLang="en-US" sz="1800" b="1" dirty="0"/>
              <a:t>１次キャッシュと２次キャッシュ</a:t>
            </a:r>
            <a:endParaRPr lang="en-US" altLang="ja-JP" sz="1800" b="1" dirty="0"/>
          </a:p>
          <a:p>
            <a:pPr marL="0" indent="0">
              <a:buNone/>
            </a:pPr>
            <a:r>
              <a:rPr lang="ja-JP" altLang="en-US" sz="1800" dirty="0"/>
              <a:t>主記憶のアクセス時間と</a:t>
            </a:r>
            <a:r>
              <a:rPr lang="en-US" altLang="ja-JP" sz="1800" dirty="0"/>
              <a:t>CPU</a:t>
            </a:r>
            <a:r>
              <a:rPr lang="ja-JP" altLang="en-US" sz="1800" dirty="0"/>
              <a:t>の処理時間の差が大きい場合、１次キャッシュ、２次キャッシュとで効果を上げる。</a:t>
            </a:r>
            <a:endParaRPr lang="en-US" altLang="ja-JP" sz="1800" dirty="0"/>
          </a:p>
          <a:p>
            <a:pPr marL="0" indent="0">
              <a:buNone/>
            </a:pPr>
            <a:endParaRPr lang="en-US" altLang="ja-JP" sz="1800" dirty="0"/>
          </a:p>
          <a:p>
            <a:pPr marL="0" indent="0">
              <a:buNone/>
            </a:pPr>
            <a:r>
              <a:rPr lang="ja-JP" altLang="en-US" sz="1800" b="1" dirty="0"/>
              <a:t>ライトスルー方式とライトバック方式</a:t>
            </a:r>
            <a:endParaRPr lang="en-US" altLang="ja-JP" sz="1800" b="1" dirty="0"/>
          </a:p>
          <a:p>
            <a:pPr marL="0" indent="0">
              <a:buNone/>
            </a:pPr>
            <a:r>
              <a:rPr lang="ja-JP" altLang="en-US" sz="1800" dirty="0"/>
              <a:t>メモリと主記憶の同期をとる書き込み方式</a:t>
            </a:r>
            <a:endParaRPr lang="en-US" altLang="ja-JP" sz="1800" dirty="0"/>
          </a:p>
          <a:p>
            <a:pPr marL="0" indent="0">
              <a:buNone/>
            </a:pPr>
            <a:endParaRPr lang="en-US" altLang="ja-JP" sz="1800" dirty="0"/>
          </a:p>
          <a:p>
            <a:pPr marL="0" indent="0">
              <a:buNone/>
            </a:pPr>
            <a:r>
              <a:rPr lang="ja-JP" altLang="en-US" sz="1800" dirty="0"/>
              <a:t>ライトスルー方式</a:t>
            </a:r>
            <a:endParaRPr lang="en-US" altLang="ja-JP" sz="1800" dirty="0"/>
          </a:p>
          <a:p>
            <a:pPr marL="0" indent="0">
              <a:buNone/>
            </a:pPr>
            <a:r>
              <a:rPr lang="ja-JP" altLang="en-US" sz="1800" dirty="0"/>
              <a:t>　キャッシュメモリと主記憶の両方を書き換える方式</a:t>
            </a:r>
            <a:endParaRPr lang="en-US" altLang="ja-JP" sz="1800" dirty="0"/>
          </a:p>
          <a:p>
            <a:pPr marL="0" indent="0">
              <a:buNone/>
            </a:pPr>
            <a:r>
              <a:rPr lang="ja-JP" altLang="en-US" sz="1800" dirty="0"/>
              <a:t>ライトバック方式</a:t>
            </a:r>
            <a:endParaRPr lang="en-US" altLang="ja-JP" sz="1800" dirty="0"/>
          </a:p>
          <a:p>
            <a:pPr marL="0" indent="0">
              <a:buNone/>
            </a:pPr>
            <a:r>
              <a:rPr lang="ja-JP" altLang="en-US" sz="1800" dirty="0"/>
              <a:t>　キャッシュメモリから当該データが追い出されるときに主記憶の書き換えを行う。</a:t>
            </a:r>
            <a:endParaRPr lang="en-US" altLang="ja-JP" sz="1800" dirty="0"/>
          </a:p>
          <a:p>
            <a:pPr marL="0" indent="0">
              <a:buNone/>
            </a:pPr>
            <a:endParaRPr kumimoji="1" lang="ja-JP" altLang="en-US" sz="1800" dirty="0"/>
          </a:p>
        </p:txBody>
      </p:sp>
      <p:sp>
        <p:nvSpPr>
          <p:cNvPr id="3" name="スライド番号プレースホルダー 2">
            <a:extLst>
              <a:ext uri="{FF2B5EF4-FFF2-40B4-BE49-F238E27FC236}">
                <a16:creationId xmlns:a16="http://schemas.microsoft.com/office/drawing/2014/main" id="{2FAF122D-6912-2247-B6B3-5F0B24153341}"/>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311550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1071128-7A75-4C82-98B2-A452C06099F4}"/>
              </a:ext>
            </a:extLst>
          </p:cNvPr>
          <p:cNvSpPr txBox="1"/>
          <p:nvPr/>
        </p:nvSpPr>
        <p:spPr>
          <a:xfrm>
            <a:off x="1081425" y="555024"/>
            <a:ext cx="6908661" cy="707886"/>
          </a:xfrm>
          <a:prstGeom prst="rect">
            <a:avLst/>
          </a:prstGeom>
          <a:noFill/>
        </p:spPr>
        <p:txBody>
          <a:bodyPr wrap="square" rtlCol="0">
            <a:spAutoFit/>
          </a:bodyPr>
          <a:lstStyle/>
          <a:p>
            <a:r>
              <a:rPr kumimoji="1" lang="ja-JP" altLang="en-US" sz="4000" dirty="0">
                <a:latin typeface="+mj-ea"/>
                <a:ea typeface="+mj-ea"/>
              </a:rPr>
              <a:t>アクセス速度と容量</a:t>
            </a:r>
          </a:p>
        </p:txBody>
      </p:sp>
      <p:graphicFrame>
        <p:nvGraphicFramePr>
          <p:cNvPr id="3" name="図表 2">
            <a:extLst>
              <a:ext uri="{FF2B5EF4-FFF2-40B4-BE49-F238E27FC236}">
                <a16:creationId xmlns:a16="http://schemas.microsoft.com/office/drawing/2014/main" id="{88CA0EEE-245D-406C-875B-B284580D84E8}"/>
              </a:ext>
            </a:extLst>
          </p:cNvPr>
          <p:cNvGraphicFramePr/>
          <p:nvPr/>
        </p:nvGraphicFramePr>
        <p:xfrm>
          <a:off x="2032000" y="1371600"/>
          <a:ext cx="7112000" cy="4766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グループ化 14">
            <a:extLst>
              <a:ext uri="{FF2B5EF4-FFF2-40B4-BE49-F238E27FC236}">
                <a16:creationId xmlns:a16="http://schemas.microsoft.com/office/drawing/2014/main" id="{A2565C6E-E065-464B-8E6F-5713CE8AD067}"/>
              </a:ext>
            </a:extLst>
          </p:cNvPr>
          <p:cNvGrpSpPr/>
          <p:nvPr/>
        </p:nvGrpSpPr>
        <p:grpSpPr>
          <a:xfrm>
            <a:off x="9347387" y="1167481"/>
            <a:ext cx="1625226" cy="4970852"/>
            <a:chOff x="9341224" y="1271208"/>
            <a:chExt cx="1625226" cy="4958426"/>
          </a:xfrm>
        </p:grpSpPr>
        <p:cxnSp>
          <p:nvCxnSpPr>
            <p:cNvPr id="6" name="コネクタ: 曲線 5">
              <a:extLst>
                <a:ext uri="{FF2B5EF4-FFF2-40B4-BE49-F238E27FC236}">
                  <a16:creationId xmlns:a16="http://schemas.microsoft.com/office/drawing/2014/main" id="{B85C79E3-6C24-4C54-A37B-C6A8BED71237}"/>
                </a:ext>
              </a:extLst>
            </p:cNvPr>
            <p:cNvCxnSpPr>
              <a:cxnSpLocks/>
            </p:cNvCxnSpPr>
            <p:nvPr/>
          </p:nvCxnSpPr>
          <p:spPr>
            <a:xfrm rot="16200000" flipH="1">
              <a:off x="8043957" y="3744632"/>
              <a:ext cx="4219761" cy="11578"/>
            </a:xfrm>
            <a:prstGeom prst="curvedConnector3">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26845A2-F272-43B5-BCDE-B339ED190C3F}"/>
                </a:ext>
              </a:extLst>
            </p:cNvPr>
            <p:cNvSpPr txBox="1"/>
            <p:nvPr/>
          </p:nvSpPr>
          <p:spPr>
            <a:xfrm>
              <a:off x="9352803" y="1271208"/>
              <a:ext cx="1613647" cy="369332"/>
            </a:xfrm>
            <a:prstGeom prst="rect">
              <a:avLst/>
            </a:prstGeom>
            <a:noFill/>
          </p:spPr>
          <p:txBody>
            <a:bodyPr wrap="square" rtlCol="0">
              <a:spAutoFit/>
            </a:bodyPr>
            <a:lstStyle/>
            <a:p>
              <a:pPr algn="ctr"/>
              <a:r>
                <a:rPr kumimoji="1" lang="ja-JP" altLang="en-US" dirty="0"/>
                <a:t>高速・小容量</a:t>
              </a:r>
            </a:p>
          </p:txBody>
        </p:sp>
        <p:sp>
          <p:nvSpPr>
            <p:cNvPr id="10" name="テキスト ボックス 9">
              <a:extLst>
                <a:ext uri="{FF2B5EF4-FFF2-40B4-BE49-F238E27FC236}">
                  <a16:creationId xmlns:a16="http://schemas.microsoft.com/office/drawing/2014/main" id="{41905919-AD92-422B-ACE2-6DCB01E98D4D}"/>
                </a:ext>
              </a:extLst>
            </p:cNvPr>
            <p:cNvSpPr txBox="1"/>
            <p:nvPr/>
          </p:nvSpPr>
          <p:spPr>
            <a:xfrm>
              <a:off x="9341224" y="5860302"/>
              <a:ext cx="1613647" cy="369332"/>
            </a:xfrm>
            <a:prstGeom prst="rect">
              <a:avLst/>
            </a:prstGeom>
            <a:noFill/>
          </p:spPr>
          <p:txBody>
            <a:bodyPr wrap="square" rtlCol="0">
              <a:spAutoFit/>
            </a:bodyPr>
            <a:lstStyle/>
            <a:p>
              <a:pPr algn="ctr"/>
              <a:r>
                <a:rPr lang="ja-JP" altLang="en-US" dirty="0"/>
                <a:t>低速</a:t>
              </a:r>
              <a:r>
                <a:rPr kumimoji="1" lang="ja-JP" altLang="en-US" dirty="0"/>
                <a:t>・</a:t>
              </a:r>
              <a:r>
                <a:rPr lang="ja-JP" altLang="en-US" dirty="0"/>
                <a:t>大</a:t>
              </a:r>
              <a:r>
                <a:rPr kumimoji="1" lang="ja-JP" altLang="en-US" dirty="0"/>
                <a:t>容量</a:t>
              </a:r>
            </a:p>
          </p:txBody>
        </p:sp>
      </p:grpSp>
      <p:pic>
        <p:nvPicPr>
          <p:cNvPr id="8" name="図 7">
            <a:extLst>
              <a:ext uri="{FF2B5EF4-FFF2-40B4-BE49-F238E27FC236}">
                <a16:creationId xmlns:a16="http://schemas.microsoft.com/office/drawing/2014/main" id="{A4B6BFDF-60BF-B886-9F29-D835F3D13A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22674">
            <a:off x="7554330" y="5345674"/>
            <a:ext cx="1137194" cy="1215059"/>
          </a:xfrm>
          <a:prstGeom prst="rect">
            <a:avLst/>
          </a:prstGeom>
        </p:spPr>
      </p:pic>
      <p:pic>
        <p:nvPicPr>
          <p:cNvPr id="9" name="図 8">
            <a:extLst>
              <a:ext uri="{FF2B5EF4-FFF2-40B4-BE49-F238E27FC236}">
                <a16:creationId xmlns:a16="http://schemas.microsoft.com/office/drawing/2014/main" id="{9EDDFE7E-B001-2F1C-3DA8-10F8D4B4BD2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598" b="92529" l="692" r="96194">
                        <a14:foregroundMark x1="6920" y1="70115" x2="6920" y2="70115"/>
                        <a14:foregroundMark x1="2768" y1="64943" x2="2768" y2="64943"/>
                        <a14:foregroundMark x1="13149" y1="90230" x2="13149" y2="90230"/>
                        <a14:foregroundMark x1="11765" y1="93678" x2="11765" y2="93678"/>
                        <a14:foregroundMark x1="90657" y1="29310" x2="90657" y2="29310"/>
                        <a14:foregroundMark x1="93080" y1="32184" x2="93080" y2="32184"/>
                        <a14:foregroundMark x1="96194" y1="30460" x2="96194" y2="30460"/>
                        <a14:foregroundMark x1="88235" y1="4598" x2="88235" y2="4598"/>
                      </a14:backgroundRemoval>
                    </a14:imgEffect>
                  </a14:imgLayer>
                </a14:imgProps>
              </a:ext>
              <a:ext uri="{28A0092B-C50C-407E-A947-70E740481C1C}">
                <a14:useLocalDpi xmlns:a14="http://schemas.microsoft.com/office/drawing/2010/main" val="0"/>
              </a:ext>
            </a:extLst>
          </a:blip>
          <a:stretch>
            <a:fillRect/>
          </a:stretch>
        </p:blipFill>
        <p:spPr>
          <a:xfrm>
            <a:off x="2792958" y="3774867"/>
            <a:ext cx="1640819" cy="987898"/>
          </a:xfrm>
          <a:prstGeom prst="rect">
            <a:avLst/>
          </a:prstGeom>
        </p:spPr>
      </p:pic>
      <p:grpSp>
        <p:nvGrpSpPr>
          <p:cNvPr id="5" name="グループ化 4">
            <a:extLst>
              <a:ext uri="{FF2B5EF4-FFF2-40B4-BE49-F238E27FC236}">
                <a16:creationId xmlns:a16="http://schemas.microsoft.com/office/drawing/2014/main" id="{0C1458C2-A735-D211-7F05-95C0483FDF0C}"/>
              </a:ext>
            </a:extLst>
          </p:cNvPr>
          <p:cNvGrpSpPr/>
          <p:nvPr/>
        </p:nvGrpSpPr>
        <p:grpSpPr>
          <a:xfrm>
            <a:off x="6687831" y="1352610"/>
            <a:ext cx="1435096" cy="1215212"/>
            <a:chOff x="6318636" y="1167480"/>
            <a:chExt cx="1435096" cy="1215212"/>
          </a:xfrm>
        </p:grpSpPr>
        <p:pic>
          <p:nvPicPr>
            <p:cNvPr id="11" name="図 10">
              <a:extLst>
                <a:ext uri="{FF2B5EF4-FFF2-40B4-BE49-F238E27FC236}">
                  <a16:creationId xmlns:a16="http://schemas.microsoft.com/office/drawing/2014/main" id="{6481A48B-8623-7C67-A7F8-78CCF8E653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18636" y="1237710"/>
              <a:ext cx="1435096" cy="1144982"/>
            </a:xfrm>
            <a:prstGeom prst="rect">
              <a:avLst/>
            </a:prstGeom>
          </p:spPr>
        </p:pic>
        <p:sp>
          <p:nvSpPr>
            <p:cNvPr id="4" name="正方形/長方形 3">
              <a:extLst>
                <a:ext uri="{FF2B5EF4-FFF2-40B4-BE49-F238E27FC236}">
                  <a16:creationId xmlns:a16="http://schemas.microsoft.com/office/drawing/2014/main" id="{EE0277F6-129D-9598-0356-0664C7E08C0D}"/>
                </a:ext>
              </a:extLst>
            </p:cNvPr>
            <p:cNvSpPr/>
            <p:nvPr/>
          </p:nvSpPr>
          <p:spPr>
            <a:xfrm rot="1477384">
              <a:off x="7553739" y="1167480"/>
              <a:ext cx="199993" cy="190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0874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AA8123-2B79-5335-6A26-7010E4D8417C}"/>
              </a:ext>
            </a:extLst>
          </p:cNvPr>
          <p:cNvSpPr>
            <a:spLocks noGrp="1"/>
          </p:cNvSpPr>
          <p:nvPr>
            <p:ph type="title"/>
          </p:nvPr>
        </p:nvSpPr>
        <p:spPr/>
        <p:txBody>
          <a:bodyPr/>
          <a:lstStyle/>
          <a:p>
            <a:r>
              <a:rPr lang="ja-JP" altLang="en-US" dirty="0"/>
              <a:t>補助記憶装置</a:t>
            </a:r>
            <a:endParaRPr kumimoji="1" lang="ja-JP" altLang="en-US" dirty="0"/>
          </a:p>
        </p:txBody>
      </p:sp>
      <p:sp>
        <p:nvSpPr>
          <p:cNvPr id="3" name="コンテンツ プレースホルダー 2">
            <a:extLst>
              <a:ext uri="{FF2B5EF4-FFF2-40B4-BE49-F238E27FC236}">
                <a16:creationId xmlns:a16="http://schemas.microsoft.com/office/drawing/2014/main" id="{8E71DB7C-0204-6B6C-783B-222BDE161C80}"/>
              </a:ext>
            </a:extLst>
          </p:cNvPr>
          <p:cNvSpPr>
            <a:spLocks noGrp="1"/>
          </p:cNvSpPr>
          <p:nvPr>
            <p:ph idx="1"/>
          </p:nvPr>
        </p:nvSpPr>
        <p:spPr/>
        <p:txBody>
          <a:bodyPr>
            <a:normAutofit/>
          </a:bodyPr>
          <a:lstStyle/>
          <a:p>
            <a:pPr marL="0" indent="0">
              <a:buNone/>
            </a:pPr>
            <a:r>
              <a:rPr kumimoji="1" lang="ja-JP" altLang="en-US" sz="1800" dirty="0"/>
              <a:t>磁気ディスク装置、フラッシュメモリ、光ディスク</a:t>
            </a:r>
            <a:endParaRPr kumimoji="1" lang="en-US" altLang="ja-JP" sz="1800" dirty="0"/>
          </a:p>
          <a:p>
            <a:pPr marL="0" indent="0">
              <a:buNone/>
            </a:pPr>
            <a:endParaRPr lang="en-US" altLang="ja-JP" sz="1800" dirty="0"/>
          </a:p>
          <a:p>
            <a:pPr marL="0" indent="0">
              <a:buNone/>
            </a:pPr>
            <a:r>
              <a:rPr kumimoji="1" lang="ja-JP" altLang="en-US" sz="1800" b="1" dirty="0"/>
              <a:t>磁気ディスク装置（</a:t>
            </a:r>
            <a:r>
              <a:rPr kumimoji="1" lang="en-US" altLang="ja-JP" sz="1800" b="1" dirty="0"/>
              <a:t>HDD</a:t>
            </a:r>
            <a:r>
              <a:rPr kumimoji="1" lang="ja-JP" altLang="en-US" sz="1800" b="1" dirty="0"/>
              <a:t>：</a:t>
            </a:r>
            <a:r>
              <a:rPr kumimoji="1" lang="en-US" altLang="ja-JP" sz="1800" b="1" dirty="0"/>
              <a:t>Hard Disk Drive</a:t>
            </a:r>
            <a:r>
              <a:rPr kumimoji="1" lang="ja-JP" altLang="en-US" sz="1800" b="1" dirty="0"/>
              <a:t>）</a:t>
            </a:r>
            <a:endParaRPr kumimoji="1" lang="en-US" altLang="ja-JP" sz="1800" b="1" dirty="0"/>
          </a:p>
          <a:p>
            <a:pPr marL="0" indent="0">
              <a:buNone/>
            </a:pPr>
            <a:r>
              <a:rPr lang="ja-JP" altLang="en-US" sz="1800" dirty="0"/>
              <a:t>磁性体を塗った円盤状のディスクにデータが記憶され、磁気ヘッドを移動させながらデータを読み書きする装置</a:t>
            </a:r>
            <a:endParaRPr kumimoji="1" lang="en-US" altLang="ja-JP" sz="1800" dirty="0"/>
          </a:p>
          <a:p>
            <a:pPr marL="0" indent="0">
              <a:buNone/>
            </a:pPr>
            <a:r>
              <a:rPr kumimoji="1" lang="ja-JP" altLang="en-US" sz="1800" dirty="0"/>
              <a:t>磁気ディスク装置の構造</a:t>
            </a:r>
            <a:endParaRPr kumimoji="1" lang="en-US" altLang="ja-JP" sz="1800" dirty="0"/>
          </a:p>
          <a:p>
            <a:pPr marL="0" indent="0">
              <a:buNone/>
            </a:pPr>
            <a:endParaRPr lang="en-US" altLang="ja-JP" sz="1800" dirty="0"/>
          </a:p>
          <a:p>
            <a:pPr marL="0" indent="0">
              <a:buNone/>
            </a:pPr>
            <a:endParaRPr kumimoji="1" lang="en-US" altLang="ja-JP" sz="1800" dirty="0"/>
          </a:p>
          <a:p>
            <a:pPr marL="0" indent="0">
              <a:buNone/>
            </a:pPr>
            <a:endParaRPr lang="en-US" altLang="ja-JP" sz="1800" dirty="0"/>
          </a:p>
          <a:p>
            <a:pPr marL="0" indent="0">
              <a:buNone/>
            </a:pPr>
            <a:endParaRPr kumimoji="1" lang="en-US" altLang="ja-JP" sz="1800" dirty="0"/>
          </a:p>
          <a:p>
            <a:pPr marL="0" indent="0">
              <a:buNone/>
            </a:pPr>
            <a:r>
              <a:rPr lang="ja-JP" altLang="en-US" sz="1800" dirty="0"/>
              <a:t>フラグメンテーション</a:t>
            </a:r>
            <a:endParaRPr lang="en-US" altLang="ja-JP" sz="1800" dirty="0"/>
          </a:p>
          <a:p>
            <a:pPr marL="0" indent="0">
              <a:buNone/>
            </a:pPr>
            <a:endParaRPr kumimoji="1" lang="ja-JP" altLang="en-US" sz="1800" dirty="0"/>
          </a:p>
        </p:txBody>
      </p:sp>
      <p:grpSp>
        <p:nvGrpSpPr>
          <p:cNvPr id="4" name="グループ化 3">
            <a:extLst>
              <a:ext uri="{FF2B5EF4-FFF2-40B4-BE49-F238E27FC236}">
                <a16:creationId xmlns:a16="http://schemas.microsoft.com/office/drawing/2014/main" id="{B7CDCA98-AE7D-5CD9-2830-265BEABBA0DB}"/>
              </a:ext>
            </a:extLst>
          </p:cNvPr>
          <p:cNvGrpSpPr/>
          <p:nvPr/>
        </p:nvGrpSpPr>
        <p:grpSpPr>
          <a:xfrm>
            <a:off x="4483899" y="3658465"/>
            <a:ext cx="1612101" cy="1554980"/>
            <a:chOff x="1381760" y="1625600"/>
            <a:chExt cx="2580640" cy="2489200"/>
          </a:xfrm>
        </p:grpSpPr>
        <p:sp>
          <p:nvSpPr>
            <p:cNvPr id="5" name="円: 塗りつぶしなし 4">
              <a:extLst>
                <a:ext uri="{FF2B5EF4-FFF2-40B4-BE49-F238E27FC236}">
                  <a16:creationId xmlns:a16="http://schemas.microsoft.com/office/drawing/2014/main" id="{2DD02B2A-C0A3-2E6A-63A0-21E7326D2B60}"/>
                </a:ext>
              </a:extLst>
            </p:cNvPr>
            <p:cNvSpPr/>
            <p:nvPr/>
          </p:nvSpPr>
          <p:spPr>
            <a:xfrm>
              <a:off x="2209800" y="2428240"/>
              <a:ext cx="919480" cy="894080"/>
            </a:xfrm>
            <a:prstGeom prst="don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円: 塗りつぶしなし 5">
              <a:extLst>
                <a:ext uri="{FF2B5EF4-FFF2-40B4-BE49-F238E27FC236}">
                  <a16:creationId xmlns:a16="http://schemas.microsoft.com/office/drawing/2014/main" id="{74708438-DA66-A884-A017-7EA21C4C365F}"/>
                </a:ext>
              </a:extLst>
            </p:cNvPr>
            <p:cNvSpPr/>
            <p:nvPr/>
          </p:nvSpPr>
          <p:spPr>
            <a:xfrm>
              <a:off x="1818640" y="2042160"/>
              <a:ext cx="1706880" cy="1676400"/>
            </a:xfrm>
            <a:prstGeom prst="donut">
              <a:avLst>
                <a:gd name="adj" fmla="val 1221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円: 塗りつぶしなし 6">
              <a:extLst>
                <a:ext uri="{FF2B5EF4-FFF2-40B4-BE49-F238E27FC236}">
                  <a16:creationId xmlns:a16="http://schemas.microsoft.com/office/drawing/2014/main" id="{89826935-9657-2FFA-12AD-FCC03676D4F0}"/>
                </a:ext>
              </a:extLst>
            </p:cNvPr>
            <p:cNvSpPr/>
            <p:nvPr/>
          </p:nvSpPr>
          <p:spPr>
            <a:xfrm>
              <a:off x="1381760" y="1625600"/>
              <a:ext cx="2580640" cy="2489200"/>
            </a:xfrm>
            <a:prstGeom prst="donut">
              <a:avLst>
                <a:gd name="adj" fmla="val 84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 name="直線コネクタ 7">
              <a:extLst>
                <a:ext uri="{FF2B5EF4-FFF2-40B4-BE49-F238E27FC236}">
                  <a16:creationId xmlns:a16="http://schemas.microsoft.com/office/drawing/2014/main" id="{0BC81CDD-07D8-E3D1-6582-37659C0A9016}"/>
                </a:ext>
              </a:extLst>
            </p:cNvPr>
            <p:cNvCxnSpPr>
              <a:cxnSpLocks/>
              <a:stCxn id="7" idx="0"/>
            </p:cNvCxnSpPr>
            <p:nvPr/>
          </p:nvCxnSpPr>
          <p:spPr>
            <a:xfrm>
              <a:off x="2672080" y="1625600"/>
              <a:ext cx="0" cy="1026160"/>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349832E3-D7B4-FC01-9C2E-92C9057B389A}"/>
                </a:ext>
              </a:extLst>
            </p:cNvPr>
            <p:cNvCxnSpPr>
              <a:cxnSpLocks/>
              <a:stCxn id="7" idx="1"/>
            </p:cNvCxnSpPr>
            <p:nvPr/>
          </p:nvCxnSpPr>
          <p:spPr>
            <a:xfrm>
              <a:off x="1759686" y="1990135"/>
              <a:ext cx="739675" cy="717046"/>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7E22CF26-B80A-3030-40F0-018F3CC49DF9}"/>
                </a:ext>
              </a:extLst>
            </p:cNvPr>
            <p:cNvCxnSpPr>
              <a:cxnSpLocks/>
            </p:cNvCxnSpPr>
            <p:nvPr/>
          </p:nvCxnSpPr>
          <p:spPr>
            <a:xfrm flipV="1">
              <a:off x="1818640" y="3033220"/>
              <a:ext cx="680721" cy="766620"/>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354EB3C6-B860-AD47-A1D8-ACC7B62FD48D}"/>
                </a:ext>
              </a:extLst>
            </p:cNvPr>
            <p:cNvCxnSpPr>
              <a:cxnSpLocks/>
              <a:stCxn id="7" idx="5"/>
            </p:cNvCxnSpPr>
            <p:nvPr/>
          </p:nvCxnSpPr>
          <p:spPr>
            <a:xfrm flipH="1" flipV="1">
              <a:off x="2844800" y="3033219"/>
              <a:ext cx="739674" cy="717046"/>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6FE69BB1-EB7A-C775-D2B0-9F35527AC3A4}"/>
                </a:ext>
              </a:extLst>
            </p:cNvPr>
            <p:cNvCxnSpPr>
              <a:cxnSpLocks/>
              <a:stCxn id="7" idx="2"/>
            </p:cNvCxnSpPr>
            <p:nvPr/>
          </p:nvCxnSpPr>
          <p:spPr>
            <a:xfrm>
              <a:off x="1381760" y="2870200"/>
              <a:ext cx="1046480" cy="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58087EC4-08C2-91E9-DE6D-7015E57F26ED}"/>
                </a:ext>
              </a:extLst>
            </p:cNvPr>
            <p:cNvCxnSpPr>
              <a:cxnSpLocks/>
              <a:stCxn id="7" idx="7"/>
            </p:cNvCxnSpPr>
            <p:nvPr/>
          </p:nvCxnSpPr>
          <p:spPr>
            <a:xfrm flipH="1">
              <a:off x="2844799" y="1990135"/>
              <a:ext cx="739675" cy="717046"/>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0C54EA86-9118-1314-A027-2C469037347C}"/>
                </a:ext>
              </a:extLst>
            </p:cNvPr>
            <p:cNvCxnSpPr>
              <a:cxnSpLocks/>
            </p:cNvCxnSpPr>
            <p:nvPr/>
          </p:nvCxnSpPr>
          <p:spPr>
            <a:xfrm flipH="1">
              <a:off x="2905759" y="2870200"/>
              <a:ext cx="1056640" cy="508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59B2DE6-AD01-6C45-1506-C4486AC1E6CB}"/>
                </a:ext>
              </a:extLst>
            </p:cNvPr>
            <p:cNvCxnSpPr>
              <a:cxnSpLocks/>
            </p:cNvCxnSpPr>
            <p:nvPr/>
          </p:nvCxnSpPr>
          <p:spPr>
            <a:xfrm>
              <a:off x="2672080" y="3088640"/>
              <a:ext cx="0" cy="102616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6591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99809"/>
            <a:ext cx="10515600" cy="1325563"/>
          </a:xfrm>
        </p:spPr>
        <p:txBody>
          <a:bodyPr/>
          <a:lstStyle/>
          <a:p>
            <a:r>
              <a:rPr kumimoji="1" lang="ja-JP" altLang="en-US" dirty="0"/>
              <a:t>数値の表現と基数</a:t>
            </a:r>
          </a:p>
        </p:txBody>
      </p:sp>
      <p:sp>
        <p:nvSpPr>
          <p:cNvPr id="13" name="コンテンツ プレースホルダー 12"/>
          <p:cNvSpPr>
            <a:spLocks noGrp="1"/>
          </p:cNvSpPr>
          <p:nvPr>
            <p:ph idx="1"/>
          </p:nvPr>
        </p:nvSpPr>
        <p:spPr>
          <a:xfrm>
            <a:off x="360210" y="1423745"/>
            <a:ext cx="11693236" cy="4256619"/>
          </a:xfrm>
        </p:spPr>
        <p:txBody>
          <a:bodyPr>
            <a:normAutofit/>
          </a:bodyPr>
          <a:lstStyle/>
          <a:p>
            <a:pPr marL="457200" lvl="1" indent="0">
              <a:buNone/>
            </a:pPr>
            <a:r>
              <a:rPr lang="ja-JP" altLang="en-US" sz="2000" u="wavyHeavy" dirty="0">
                <a:uFill>
                  <a:solidFill>
                    <a:srgbClr val="FF0000"/>
                  </a:solidFill>
                </a:uFill>
              </a:rPr>
              <a:t>コンピュータ内部では情報を「１（</a:t>
            </a:r>
            <a:r>
              <a:rPr lang="en-US" altLang="ja-JP" sz="2000" u="wavyHeavy" dirty="0">
                <a:uFill>
                  <a:solidFill>
                    <a:srgbClr val="FF0000"/>
                  </a:solidFill>
                </a:uFill>
              </a:rPr>
              <a:t>ON</a:t>
            </a:r>
            <a:r>
              <a:rPr lang="ja-JP" altLang="en-US" sz="2000" u="wavyHeavy" dirty="0">
                <a:uFill>
                  <a:solidFill>
                    <a:srgbClr val="FF0000"/>
                  </a:solidFill>
                </a:uFill>
              </a:rPr>
              <a:t>）」と「０（</a:t>
            </a:r>
            <a:r>
              <a:rPr lang="en-US" altLang="ja-JP" sz="2000" u="wavyHeavy" dirty="0">
                <a:uFill>
                  <a:solidFill>
                    <a:srgbClr val="FF0000"/>
                  </a:solidFill>
                </a:uFill>
              </a:rPr>
              <a:t>OFF</a:t>
            </a:r>
            <a:r>
              <a:rPr lang="ja-JP" altLang="en-US" sz="2000" u="wavyHeavy" dirty="0">
                <a:uFill>
                  <a:solidFill>
                    <a:srgbClr val="FF0000"/>
                  </a:solidFill>
                </a:uFill>
              </a:rPr>
              <a:t>）」で表します。</a:t>
            </a:r>
            <a:endParaRPr lang="en-US" altLang="ja-JP" sz="2000" u="wavyHeavy" dirty="0">
              <a:uFill>
                <a:solidFill>
                  <a:srgbClr val="FF0000"/>
                </a:solidFill>
              </a:uFill>
            </a:endParaRPr>
          </a:p>
          <a:p>
            <a:pPr marL="457200" lvl="1" indent="0">
              <a:buNone/>
            </a:pPr>
            <a:r>
              <a:rPr lang="ja-JP" altLang="en-US" sz="2000" u="wavyHeavy" dirty="0">
                <a:uFill>
                  <a:solidFill>
                    <a:srgbClr val="FF0000"/>
                  </a:solidFill>
                </a:uFill>
              </a:rPr>
              <a:t>その最小単位がビット（</a:t>
            </a:r>
            <a:r>
              <a:rPr lang="en-US" altLang="ja-JP" sz="2000" u="wavyHeavy" dirty="0">
                <a:uFill>
                  <a:solidFill>
                    <a:srgbClr val="FF0000"/>
                  </a:solidFill>
                </a:uFill>
              </a:rPr>
              <a:t>bit</a:t>
            </a:r>
            <a:r>
              <a:rPr lang="ja-JP" altLang="en-US" sz="2000" u="wavyHeavy" dirty="0">
                <a:uFill>
                  <a:solidFill>
                    <a:srgbClr val="FF0000"/>
                  </a:solidFill>
                </a:uFill>
              </a:rPr>
              <a:t>）。</a:t>
            </a:r>
            <a:r>
              <a:rPr lang="en-US" altLang="ja-JP" dirty="0">
                <a:latin typeface="+mn-ea"/>
              </a:rPr>
              <a:t>				       </a:t>
            </a:r>
            <a:r>
              <a:rPr lang="ja-JP" altLang="en-US" sz="1500" dirty="0">
                <a:latin typeface="+mn-ea"/>
              </a:rPr>
              <a:t>（４ビットで表示した場合）</a:t>
            </a:r>
            <a:endParaRPr lang="en-US" altLang="ja-JP" sz="1500" dirty="0">
              <a:latin typeface="+mn-ea"/>
            </a:endParaRPr>
          </a:p>
          <a:p>
            <a:pPr marL="457200" lvl="1" indent="0">
              <a:buNone/>
            </a:pPr>
            <a:endParaRPr kumimoji="1" lang="en-US" altLang="ja-JP" dirty="0"/>
          </a:p>
          <a:p>
            <a:pPr marL="457200" lvl="1" indent="0">
              <a:buNone/>
            </a:pPr>
            <a:endParaRPr lang="en-US" altLang="ja-JP" sz="2200" dirty="0"/>
          </a:p>
          <a:p>
            <a:pPr marL="457200" lvl="1" indent="0">
              <a:buNone/>
            </a:pPr>
            <a:endParaRPr kumimoji="1" lang="en-US" altLang="ja-JP" sz="2200" dirty="0"/>
          </a:p>
          <a:p>
            <a:pPr marL="457200" lvl="1" indent="0">
              <a:buNone/>
            </a:pPr>
            <a:endParaRPr kumimoji="1" lang="en-US" altLang="ja-JP" sz="2200" dirty="0"/>
          </a:p>
          <a:p>
            <a:pPr marL="457200" lvl="1" indent="0">
              <a:buNone/>
            </a:pPr>
            <a:r>
              <a:rPr kumimoji="1" lang="ja-JP" altLang="en-US" sz="2000" dirty="0"/>
              <a:t>さらに、２進数を３桁でまとめた８進数、</a:t>
            </a:r>
            <a:r>
              <a:rPr kumimoji="1" lang="ja-JP" altLang="en-US" sz="2000" u="wavyHeavy" dirty="0">
                <a:uFill>
                  <a:solidFill>
                    <a:srgbClr val="FF0000"/>
                  </a:solidFill>
                </a:uFill>
              </a:rPr>
              <a:t>４桁でまとめた１６進数</a:t>
            </a:r>
            <a:r>
              <a:rPr kumimoji="1" lang="ja-JP" altLang="en-US" sz="2000" dirty="0"/>
              <a:t>を用いることが多い。</a:t>
            </a:r>
          </a:p>
        </p:txBody>
      </p:sp>
      <p:graphicFrame>
        <p:nvGraphicFramePr>
          <p:cNvPr id="15" name="表 14"/>
          <p:cNvGraphicFramePr>
            <a:graphicFrameLocks noGrp="1"/>
          </p:cNvGraphicFramePr>
          <p:nvPr/>
        </p:nvGraphicFramePr>
        <p:xfrm>
          <a:off x="1287624" y="2263524"/>
          <a:ext cx="9685177" cy="741680"/>
        </p:xfrm>
        <a:graphic>
          <a:graphicData uri="http://schemas.openxmlformats.org/drawingml/2006/table">
            <a:tbl>
              <a:tblPr firstRow="1" bandRow="1">
                <a:tableStyleId>{69CF1AB2-1976-4502-BF36-3FF5EA218861}</a:tableStyleId>
              </a:tblPr>
              <a:tblGrid>
                <a:gridCol w="968518">
                  <a:extLst>
                    <a:ext uri="{9D8B030D-6E8A-4147-A177-3AD203B41FA5}">
                      <a16:colId xmlns:a16="http://schemas.microsoft.com/office/drawing/2014/main" val="20000"/>
                    </a:ext>
                  </a:extLst>
                </a:gridCol>
                <a:gridCol w="696520">
                  <a:extLst>
                    <a:ext uri="{9D8B030D-6E8A-4147-A177-3AD203B41FA5}">
                      <a16:colId xmlns:a16="http://schemas.microsoft.com/office/drawing/2014/main" val="20001"/>
                    </a:ext>
                  </a:extLst>
                </a:gridCol>
                <a:gridCol w="756256">
                  <a:extLst>
                    <a:ext uri="{9D8B030D-6E8A-4147-A177-3AD203B41FA5}">
                      <a16:colId xmlns:a16="http://schemas.microsoft.com/office/drawing/2014/main" val="20002"/>
                    </a:ext>
                  </a:extLst>
                </a:gridCol>
                <a:gridCol w="782285">
                  <a:extLst>
                    <a:ext uri="{9D8B030D-6E8A-4147-A177-3AD203B41FA5}">
                      <a16:colId xmlns:a16="http://schemas.microsoft.com/office/drawing/2014/main" val="20003"/>
                    </a:ext>
                  </a:extLst>
                </a:gridCol>
                <a:gridCol w="723885">
                  <a:extLst>
                    <a:ext uri="{9D8B030D-6E8A-4147-A177-3AD203B41FA5}">
                      <a16:colId xmlns:a16="http://schemas.microsoft.com/office/drawing/2014/main" val="20004"/>
                    </a:ext>
                  </a:extLst>
                </a:gridCol>
                <a:gridCol w="770091">
                  <a:extLst>
                    <a:ext uri="{9D8B030D-6E8A-4147-A177-3AD203B41FA5}">
                      <a16:colId xmlns:a16="http://schemas.microsoft.com/office/drawing/2014/main" val="20005"/>
                    </a:ext>
                  </a:extLst>
                </a:gridCol>
                <a:gridCol w="877904">
                  <a:extLst>
                    <a:ext uri="{9D8B030D-6E8A-4147-A177-3AD203B41FA5}">
                      <a16:colId xmlns:a16="http://schemas.microsoft.com/office/drawing/2014/main" val="20006"/>
                    </a:ext>
                  </a:extLst>
                </a:gridCol>
                <a:gridCol w="893305">
                  <a:extLst>
                    <a:ext uri="{9D8B030D-6E8A-4147-A177-3AD203B41FA5}">
                      <a16:colId xmlns:a16="http://schemas.microsoft.com/office/drawing/2014/main" val="20007"/>
                    </a:ext>
                  </a:extLst>
                </a:gridCol>
                <a:gridCol w="800894">
                  <a:extLst>
                    <a:ext uri="{9D8B030D-6E8A-4147-A177-3AD203B41FA5}">
                      <a16:colId xmlns:a16="http://schemas.microsoft.com/office/drawing/2014/main" val="20008"/>
                    </a:ext>
                  </a:extLst>
                </a:gridCol>
                <a:gridCol w="847101">
                  <a:extLst>
                    <a:ext uri="{9D8B030D-6E8A-4147-A177-3AD203B41FA5}">
                      <a16:colId xmlns:a16="http://schemas.microsoft.com/office/drawing/2014/main" val="20009"/>
                    </a:ext>
                  </a:extLst>
                </a:gridCol>
                <a:gridCol w="798461">
                  <a:extLst>
                    <a:ext uri="{9D8B030D-6E8A-4147-A177-3AD203B41FA5}">
                      <a16:colId xmlns:a16="http://schemas.microsoft.com/office/drawing/2014/main" val="20010"/>
                    </a:ext>
                  </a:extLst>
                </a:gridCol>
                <a:gridCol w="769957">
                  <a:extLst>
                    <a:ext uri="{9D8B030D-6E8A-4147-A177-3AD203B41FA5}">
                      <a16:colId xmlns:a16="http://schemas.microsoft.com/office/drawing/2014/main" val="20011"/>
                    </a:ext>
                  </a:extLst>
                </a:gridCol>
              </a:tblGrid>
              <a:tr h="370840">
                <a:tc>
                  <a:txBody>
                    <a:bodyPr/>
                    <a:lstStyle/>
                    <a:p>
                      <a:pPr algn="ctr"/>
                      <a:r>
                        <a:rPr kumimoji="1" lang="en-US" altLang="ja-JP" baseline="0" dirty="0"/>
                        <a:t>10</a:t>
                      </a:r>
                      <a:r>
                        <a:rPr kumimoji="1" lang="ja-JP" altLang="en-US" baseline="0" dirty="0"/>
                        <a:t>進数</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a:t>
                      </a:r>
                      <a:endParaRPr kumimoji="1" lang="en-US" altLang="ja-JP" b="0" baseline="0" dirty="0">
                        <a:solidFill>
                          <a:schemeClr val="tx1"/>
                        </a:solidFill>
                        <a:latin typeface="+mn-ea"/>
                        <a:ea typeface="+mn-ea"/>
                      </a:endParaRPr>
                    </a:p>
                  </a:txBody>
                  <a:tcPr/>
                </a:tc>
                <a:tc>
                  <a:txBody>
                    <a:bodyPr/>
                    <a:lstStyle/>
                    <a:p>
                      <a:pPr algn="ctr"/>
                      <a:r>
                        <a:rPr kumimoji="1" lang="en-US" altLang="ja-JP" baseline="0" dirty="0"/>
                        <a:t>1</a:t>
                      </a:r>
                      <a:endParaRPr kumimoji="1" lang="en-US" altLang="ja-JP" b="0" baseline="0" dirty="0">
                        <a:solidFill>
                          <a:schemeClr val="tx1"/>
                        </a:solidFill>
                        <a:latin typeface="+mn-ea"/>
                        <a:ea typeface="+mn-ea"/>
                      </a:endParaRPr>
                    </a:p>
                  </a:txBody>
                  <a:tcPr/>
                </a:tc>
                <a:tc>
                  <a:txBody>
                    <a:bodyPr/>
                    <a:lstStyle/>
                    <a:p>
                      <a:pPr algn="ctr"/>
                      <a:r>
                        <a:rPr kumimoji="1" lang="en-US" altLang="ja-JP" baseline="0" dirty="0"/>
                        <a:t>2</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3</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4</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5</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6</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7</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8</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9</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10</a:t>
                      </a:r>
                      <a:endParaRPr kumimoji="1" lang="ja-JP" altLang="en-US" b="0" baseline="0" dirty="0">
                        <a:solidFill>
                          <a:schemeClr val="tx1"/>
                        </a:solidFill>
                        <a:latin typeface="+mn-ea"/>
                        <a:ea typeface="+mn-ea"/>
                      </a:endParaRPr>
                    </a:p>
                  </a:txBody>
                  <a:tcPr/>
                </a:tc>
                <a:extLst>
                  <a:ext uri="{0D108BD9-81ED-4DB2-BD59-A6C34878D82A}">
                    <a16:rowId xmlns:a16="http://schemas.microsoft.com/office/drawing/2014/main" val="10000"/>
                  </a:ext>
                </a:extLst>
              </a:tr>
              <a:tr h="370840">
                <a:tc>
                  <a:txBody>
                    <a:bodyPr/>
                    <a:lstStyle/>
                    <a:p>
                      <a:pPr algn="ctr"/>
                      <a:r>
                        <a:rPr kumimoji="1" lang="en-US" altLang="ja-JP" baseline="0" dirty="0"/>
                        <a:t>2</a:t>
                      </a:r>
                      <a:r>
                        <a:rPr kumimoji="1" lang="ja-JP" altLang="en-US" baseline="0" dirty="0"/>
                        <a:t>進数</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0000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0001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0010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0011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0100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0101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0110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0111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1000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1001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1010</a:t>
                      </a:r>
                      <a:endParaRPr kumimoji="1" lang="ja-JP" altLang="en-US" b="0" baseline="0" dirty="0">
                        <a:solidFill>
                          <a:schemeClr val="tx1"/>
                        </a:solidFill>
                        <a:latin typeface="+mn-ea"/>
                        <a:ea typeface="+mn-ea"/>
                      </a:endParaRPr>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8610600" y="6193060"/>
            <a:ext cx="2743200" cy="365125"/>
          </a:xfrm>
        </p:spPr>
        <p:txBody>
          <a:bodyPr/>
          <a:lstStyle/>
          <a:p>
            <a:fld id="{80202247-DFB2-49FB-BED7-8A8E8829F0D4}" type="slidenum">
              <a:rPr kumimoji="1" lang="ja-JP" altLang="en-US" smtClean="0"/>
              <a:t>3</a:t>
            </a:fld>
            <a:endParaRPr kumimoji="1" lang="ja-JP" altLang="en-US"/>
          </a:p>
        </p:txBody>
      </p:sp>
      <p:graphicFrame>
        <p:nvGraphicFramePr>
          <p:cNvPr id="8" name="表 7">
            <a:extLst>
              <a:ext uri="{FF2B5EF4-FFF2-40B4-BE49-F238E27FC236}">
                <a16:creationId xmlns:a16="http://schemas.microsoft.com/office/drawing/2014/main" id="{ED68A6F0-F7A6-41AC-98DB-D885CB756CC5}"/>
              </a:ext>
            </a:extLst>
          </p:cNvPr>
          <p:cNvGraphicFramePr>
            <a:graphicFrameLocks noGrp="1"/>
          </p:cNvGraphicFramePr>
          <p:nvPr/>
        </p:nvGraphicFramePr>
        <p:xfrm>
          <a:off x="1287625" y="4133887"/>
          <a:ext cx="9685178" cy="1483360"/>
        </p:xfrm>
        <a:graphic>
          <a:graphicData uri="http://schemas.openxmlformats.org/drawingml/2006/table">
            <a:tbl>
              <a:tblPr firstRow="1" bandRow="1">
                <a:tableStyleId>{8A107856-5554-42FB-B03E-39F5DBC370BA}</a:tableStyleId>
              </a:tblPr>
              <a:tblGrid>
                <a:gridCol w="968518">
                  <a:extLst>
                    <a:ext uri="{9D8B030D-6E8A-4147-A177-3AD203B41FA5}">
                      <a16:colId xmlns:a16="http://schemas.microsoft.com/office/drawing/2014/main" val="20000"/>
                    </a:ext>
                  </a:extLst>
                </a:gridCol>
                <a:gridCol w="696520">
                  <a:extLst>
                    <a:ext uri="{9D8B030D-6E8A-4147-A177-3AD203B41FA5}">
                      <a16:colId xmlns:a16="http://schemas.microsoft.com/office/drawing/2014/main" val="20001"/>
                    </a:ext>
                  </a:extLst>
                </a:gridCol>
                <a:gridCol w="756256">
                  <a:extLst>
                    <a:ext uri="{9D8B030D-6E8A-4147-A177-3AD203B41FA5}">
                      <a16:colId xmlns:a16="http://schemas.microsoft.com/office/drawing/2014/main" val="20002"/>
                    </a:ext>
                  </a:extLst>
                </a:gridCol>
                <a:gridCol w="782285">
                  <a:extLst>
                    <a:ext uri="{9D8B030D-6E8A-4147-A177-3AD203B41FA5}">
                      <a16:colId xmlns:a16="http://schemas.microsoft.com/office/drawing/2014/main" val="20003"/>
                    </a:ext>
                  </a:extLst>
                </a:gridCol>
                <a:gridCol w="723886">
                  <a:extLst>
                    <a:ext uri="{9D8B030D-6E8A-4147-A177-3AD203B41FA5}">
                      <a16:colId xmlns:a16="http://schemas.microsoft.com/office/drawing/2014/main" val="20004"/>
                    </a:ext>
                  </a:extLst>
                </a:gridCol>
                <a:gridCol w="770092">
                  <a:extLst>
                    <a:ext uri="{9D8B030D-6E8A-4147-A177-3AD203B41FA5}">
                      <a16:colId xmlns:a16="http://schemas.microsoft.com/office/drawing/2014/main" val="20005"/>
                    </a:ext>
                  </a:extLst>
                </a:gridCol>
                <a:gridCol w="877903">
                  <a:extLst>
                    <a:ext uri="{9D8B030D-6E8A-4147-A177-3AD203B41FA5}">
                      <a16:colId xmlns:a16="http://schemas.microsoft.com/office/drawing/2014/main" val="20006"/>
                    </a:ext>
                  </a:extLst>
                </a:gridCol>
                <a:gridCol w="893305">
                  <a:extLst>
                    <a:ext uri="{9D8B030D-6E8A-4147-A177-3AD203B41FA5}">
                      <a16:colId xmlns:a16="http://schemas.microsoft.com/office/drawing/2014/main" val="20007"/>
                    </a:ext>
                  </a:extLst>
                </a:gridCol>
                <a:gridCol w="800895">
                  <a:extLst>
                    <a:ext uri="{9D8B030D-6E8A-4147-A177-3AD203B41FA5}">
                      <a16:colId xmlns:a16="http://schemas.microsoft.com/office/drawing/2014/main" val="20008"/>
                    </a:ext>
                  </a:extLst>
                </a:gridCol>
                <a:gridCol w="847100">
                  <a:extLst>
                    <a:ext uri="{9D8B030D-6E8A-4147-A177-3AD203B41FA5}">
                      <a16:colId xmlns:a16="http://schemas.microsoft.com/office/drawing/2014/main" val="20009"/>
                    </a:ext>
                  </a:extLst>
                </a:gridCol>
                <a:gridCol w="798461">
                  <a:extLst>
                    <a:ext uri="{9D8B030D-6E8A-4147-A177-3AD203B41FA5}">
                      <a16:colId xmlns:a16="http://schemas.microsoft.com/office/drawing/2014/main" val="20010"/>
                    </a:ext>
                  </a:extLst>
                </a:gridCol>
                <a:gridCol w="769957">
                  <a:extLst>
                    <a:ext uri="{9D8B030D-6E8A-4147-A177-3AD203B41FA5}">
                      <a16:colId xmlns:a16="http://schemas.microsoft.com/office/drawing/2014/main" val="20011"/>
                    </a:ext>
                  </a:extLst>
                </a:gridCol>
              </a:tblGrid>
              <a:tr h="370840">
                <a:tc>
                  <a:txBody>
                    <a:bodyPr/>
                    <a:lstStyle/>
                    <a:p>
                      <a:pPr algn="ctr"/>
                      <a:r>
                        <a:rPr kumimoji="1" lang="en-US" altLang="ja-JP" baseline="0" dirty="0"/>
                        <a:t>10</a:t>
                      </a:r>
                      <a:r>
                        <a:rPr kumimoji="1" lang="ja-JP" altLang="en-US" baseline="0" dirty="0"/>
                        <a:t>進数</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a:t>
                      </a:r>
                      <a:endParaRPr kumimoji="1" lang="en-US" altLang="ja-JP" b="0" baseline="0" dirty="0">
                        <a:solidFill>
                          <a:schemeClr val="tx1"/>
                        </a:solidFill>
                        <a:latin typeface="+mn-ea"/>
                        <a:ea typeface="+mn-ea"/>
                      </a:endParaRPr>
                    </a:p>
                  </a:txBody>
                  <a:tcPr/>
                </a:tc>
                <a:tc>
                  <a:txBody>
                    <a:bodyPr/>
                    <a:lstStyle/>
                    <a:p>
                      <a:pPr algn="ctr"/>
                      <a:r>
                        <a:rPr kumimoji="1" lang="en-US" altLang="ja-JP" baseline="0" dirty="0"/>
                        <a:t>1</a:t>
                      </a:r>
                      <a:endParaRPr kumimoji="1" lang="en-US" altLang="ja-JP" b="0" baseline="0" dirty="0">
                        <a:solidFill>
                          <a:schemeClr val="tx1"/>
                        </a:solidFill>
                        <a:latin typeface="+mn-ea"/>
                        <a:ea typeface="+mn-ea"/>
                      </a:endParaRPr>
                    </a:p>
                  </a:txBody>
                  <a:tcPr/>
                </a:tc>
                <a:tc>
                  <a:txBody>
                    <a:bodyPr/>
                    <a:lstStyle/>
                    <a:p>
                      <a:pPr algn="ctr"/>
                      <a:r>
                        <a:rPr kumimoji="1" lang="en-US" altLang="ja-JP" baseline="0" dirty="0"/>
                        <a:t>2</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3</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4</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5</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6</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7</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8</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9</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10</a:t>
                      </a:r>
                      <a:endParaRPr kumimoji="1" lang="ja-JP" altLang="en-US" b="0" baseline="0" dirty="0">
                        <a:solidFill>
                          <a:schemeClr val="tx1"/>
                        </a:solidFill>
                        <a:latin typeface="+mn-ea"/>
                        <a:ea typeface="+mn-ea"/>
                      </a:endParaRPr>
                    </a:p>
                  </a:txBody>
                  <a:tcPr/>
                </a:tc>
                <a:extLst>
                  <a:ext uri="{0D108BD9-81ED-4DB2-BD59-A6C34878D82A}">
                    <a16:rowId xmlns:a16="http://schemas.microsoft.com/office/drawing/2014/main" val="10000"/>
                  </a:ext>
                </a:extLst>
              </a:tr>
              <a:tr h="370840">
                <a:tc>
                  <a:txBody>
                    <a:bodyPr/>
                    <a:lstStyle/>
                    <a:p>
                      <a:pPr algn="ctr"/>
                      <a:r>
                        <a:rPr kumimoji="1" lang="en-US" altLang="ja-JP" baseline="0" dirty="0"/>
                        <a:t>16</a:t>
                      </a:r>
                      <a:r>
                        <a:rPr kumimoji="1" lang="ja-JP" altLang="en-US" baseline="0" dirty="0"/>
                        <a:t>進数</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2</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3</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4</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5</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6</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7</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8</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9</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A</a:t>
                      </a:r>
                      <a:endParaRPr kumimoji="1" lang="ja-JP" altLang="en-US" b="0" baseline="0" dirty="0">
                        <a:solidFill>
                          <a:schemeClr val="tx1"/>
                        </a:solidFill>
                        <a:latin typeface="+mn-ea"/>
                        <a:ea typeface="+mn-ea"/>
                      </a:endParaRPr>
                    </a:p>
                  </a:txBody>
                  <a:tcPr/>
                </a:tc>
                <a:extLst>
                  <a:ext uri="{0D108BD9-81ED-4DB2-BD59-A6C34878D82A}">
                    <a16:rowId xmlns:a16="http://schemas.microsoft.com/office/drawing/2014/main" val="1711318299"/>
                  </a:ext>
                </a:extLst>
              </a:tr>
              <a:tr h="370840">
                <a:tc>
                  <a:txBody>
                    <a:bodyPr/>
                    <a:lstStyle/>
                    <a:p>
                      <a:pPr algn="ctr"/>
                      <a:r>
                        <a:rPr kumimoji="1" lang="en-US" altLang="ja-JP" baseline="0" dirty="0"/>
                        <a:t>8</a:t>
                      </a:r>
                      <a:r>
                        <a:rPr kumimoji="1" lang="ja-JP" altLang="en-US" baseline="0" dirty="0"/>
                        <a:t>進数</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2</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3</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4</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5</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6</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7</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12</a:t>
                      </a:r>
                      <a:endParaRPr kumimoji="1" lang="ja-JP" altLang="en-US" b="0" baseline="0" dirty="0">
                        <a:solidFill>
                          <a:schemeClr val="tx1"/>
                        </a:solidFill>
                        <a:latin typeface="+mn-ea"/>
                        <a:ea typeface="+mn-ea"/>
                      </a:endParaRPr>
                    </a:p>
                  </a:txBody>
                  <a:tcPr/>
                </a:tc>
                <a:extLst>
                  <a:ext uri="{0D108BD9-81ED-4DB2-BD59-A6C34878D82A}">
                    <a16:rowId xmlns:a16="http://schemas.microsoft.com/office/drawing/2014/main" val="3146166878"/>
                  </a:ext>
                </a:extLst>
              </a:tr>
              <a:tr h="370840">
                <a:tc>
                  <a:txBody>
                    <a:bodyPr/>
                    <a:lstStyle/>
                    <a:p>
                      <a:pPr algn="ctr"/>
                      <a:r>
                        <a:rPr kumimoji="1" lang="en-US" altLang="ja-JP" baseline="0" dirty="0"/>
                        <a:t>2</a:t>
                      </a:r>
                      <a:r>
                        <a:rPr kumimoji="1" lang="ja-JP" altLang="en-US" baseline="0" dirty="0"/>
                        <a:t>進数</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0000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0001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0010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0011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0100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0101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0110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0111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1000</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1001</a:t>
                      </a:r>
                      <a:endParaRPr kumimoji="1" lang="ja-JP" altLang="en-US" b="0" baseline="0" dirty="0">
                        <a:solidFill>
                          <a:schemeClr val="tx1"/>
                        </a:solidFill>
                        <a:latin typeface="+mn-ea"/>
                        <a:ea typeface="+mn-ea"/>
                      </a:endParaRPr>
                    </a:p>
                  </a:txBody>
                  <a:tcPr/>
                </a:tc>
                <a:tc>
                  <a:txBody>
                    <a:bodyPr/>
                    <a:lstStyle/>
                    <a:p>
                      <a:pPr algn="ctr"/>
                      <a:r>
                        <a:rPr kumimoji="1" lang="en-US" altLang="ja-JP" baseline="0" dirty="0"/>
                        <a:t>1010</a:t>
                      </a:r>
                      <a:endParaRPr kumimoji="1" lang="ja-JP" altLang="en-US" b="0" baseline="0" dirty="0">
                        <a:solidFill>
                          <a:schemeClr val="tx1"/>
                        </a:solidFill>
                        <a:latin typeface="+mn-ea"/>
                        <a:ea typeface="+mn-ea"/>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9619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AA8123-2B79-5335-6A26-7010E4D8417C}"/>
              </a:ext>
            </a:extLst>
          </p:cNvPr>
          <p:cNvSpPr>
            <a:spLocks noGrp="1"/>
          </p:cNvSpPr>
          <p:nvPr>
            <p:ph type="title"/>
          </p:nvPr>
        </p:nvSpPr>
        <p:spPr/>
        <p:txBody>
          <a:bodyPr/>
          <a:lstStyle/>
          <a:p>
            <a:r>
              <a:rPr lang="ja-JP" altLang="en-US" dirty="0"/>
              <a:t>補助記憶装置　</a:t>
            </a:r>
            <a:endParaRPr kumimoji="1" lang="ja-JP" altLang="en-US" dirty="0"/>
          </a:p>
        </p:txBody>
      </p:sp>
      <p:sp>
        <p:nvSpPr>
          <p:cNvPr id="3" name="コンテンツ プレースホルダー 2">
            <a:extLst>
              <a:ext uri="{FF2B5EF4-FFF2-40B4-BE49-F238E27FC236}">
                <a16:creationId xmlns:a16="http://schemas.microsoft.com/office/drawing/2014/main" id="{8E71DB7C-0204-6B6C-783B-222BDE161C80}"/>
              </a:ext>
            </a:extLst>
          </p:cNvPr>
          <p:cNvSpPr>
            <a:spLocks noGrp="1"/>
          </p:cNvSpPr>
          <p:nvPr>
            <p:ph idx="1"/>
          </p:nvPr>
        </p:nvSpPr>
        <p:spPr>
          <a:xfrm>
            <a:off x="838200" y="1624965"/>
            <a:ext cx="10515600" cy="4351338"/>
          </a:xfrm>
        </p:spPr>
        <p:txBody>
          <a:bodyPr>
            <a:normAutofit/>
          </a:bodyPr>
          <a:lstStyle/>
          <a:p>
            <a:pPr marL="0" indent="0">
              <a:buNone/>
            </a:pPr>
            <a:r>
              <a:rPr kumimoji="1" lang="ja-JP" altLang="en-US" sz="1800" dirty="0"/>
              <a:t>磁気ディスク装置のアクセス時間</a:t>
            </a:r>
            <a:endParaRPr kumimoji="1" lang="en-US" altLang="ja-JP" sz="1800" dirty="0"/>
          </a:p>
        </p:txBody>
      </p:sp>
      <p:grpSp>
        <p:nvGrpSpPr>
          <p:cNvPr id="4" name="グループ化 3">
            <a:extLst>
              <a:ext uri="{FF2B5EF4-FFF2-40B4-BE49-F238E27FC236}">
                <a16:creationId xmlns:a16="http://schemas.microsoft.com/office/drawing/2014/main" id="{B3E73B83-5651-A78F-3105-9A9441584088}"/>
              </a:ext>
            </a:extLst>
          </p:cNvPr>
          <p:cNvGrpSpPr/>
          <p:nvPr/>
        </p:nvGrpSpPr>
        <p:grpSpPr>
          <a:xfrm>
            <a:off x="2158999" y="2099963"/>
            <a:ext cx="7874002" cy="4338320"/>
            <a:chOff x="2082799" y="1605280"/>
            <a:chExt cx="7874002" cy="4338320"/>
          </a:xfrm>
        </p:grpSpPr>
        <p:cxnSp>
          <p:nvCxnSpPr>
            <p:cNvPr id="5" name="直線コネクタ 4">
              <a:extLst>
                <a:ext uri="{FF2B5EF4-FFF2-40B4-BE49-F238E27FC236}">
                  <a16:creationId xmlns:a16="http://schemas.microsoft.com/office/drawing/2014/main" id="{305C6347-50C2-D47B-643D-0CABAF06172B}"/>
                </a:ext>
              </a:extLst>
            </p:cNvPr>
            <p:cNvCxnSpPr/>
            <p:nvPr/>
          </p:nvCxnSpPr>
          <p:spPr>
            <a:xfrm>
              <a:off x="2438400" y="1605280"/>
              <a:ext cx="0" cy="3149600"/>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8B8F86B5-86C7-B797-5CE0-D49D39D30C32}"/>
                </a:ext>
              </a:extLst>
            </p:cNvPr>
            <p:cNvCxnSpPr>
              <a:cxnSpLocks/>
            </p:cNvCxnSpPr>
            <p:nvPr/>
          </p:nvCxnSpPr>
          <p:spPr>
            <a:xfrm>
              <a:off x="4094480" y="2519680"/>
              <a:ext cx="0" cy="787400"/>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142F8AEF-A267-4BD8-45B2-0EFB89396394}"/>
                </a:ext>
              </a:extLst>
            </p:cNvPr>
            <p:cNvCxnSpPr>
              <a:cxnSpLocks/>
            </p:cNvCxnSpPr>
            <p:nvPr/>
          </p:nvCxnSpPr>
          <p:spPr>
            <a:xfrm flipH="1">
              <a:off x="6350000" y="2519680"/>
              <a:ext cx="10160" cy="216408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E9885294-7DA0-5231-7FBD-593A984B55B3}"/>
                </a:ext>
              </a:extLst>
            </p:cNvPr>
            <p:cNvCxnSpPr/>
            <p:nvPr/>
          </p:nvCxnSpPr>
          <p:spPr>
            <a:xfrm>
              <a:off x="8564880" y="1605280"/>
              <a:ext cx="0" cy="3149600"/>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F82058C0-35ED-BC1C-DEAA-5F55F2EC07ED}"/>
                </a:ext>
              </a:extLst>
            </p:cNvPr>
            <p:cNvCxnSpPr/>
            <p:nvPr/>
          </p:nvCxnSpPr>
          <p:spPr>
            <a:xfrm>
              <a:off x="2438400" y="1920240"/>
              <a:ext cx="6116320" cy="0"/>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1C423C69-FC77-D040-3FD3-484877E52533}"/>
                </a:ext>
              </a:extLst>
            </p:cNvPr>
            <p:cNvCxnSpPr>
              <a:cxnSpLocks/>
            </p:cNvCxnSpPr>
            <p:nvPr/>
          </p:nvCxnSpPr>
          <p:spPr>
            <a:xfrm>
              <a:off x="6360160" y="3444240"/>
              <a:ext cx="2194560" cy="15240"/>
            </a:xfrm>
            <a:prstGeom prst="straightConnector1">
              <a:avLst/>
            </a:prstGeom>
            <a:ln w="3810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87B5FFDC-0FAF-7DEF-8A77-702340AF8704}"/>
                </a:ext>
              </a:extLst>
            </p:cNvPr>
            <p:cNvCxnSpPr>
              <a:cxnSpLocks/>
            </p:cNvCxnSpPr>
            <p:nvPr/>
          </p:nvCxnSpPr>
          <p:spPr>
            <a:xfrm>
              <a:off x="2438400" y="4094480"/>
              <a:ext cx="3911600" cy="0"/>
            </a:xfrm>
            <a:prstGeom prst="straightConnector1">
              <a:avLst/>
            </a:prstGeom>
            <a:ln w="3810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ECF5588-335C-DA8A-292D-E31A9CDAC87A}"/>
                </a:ext>
              </a:extLst>
            </p:cNvPr>
            <p:cNvCxnSpPr>
              <a:cxnSpLocks/>
            </p:cNvCxnSpPr>
            <p:nvPr/>
          </p:nvCxnSpPr>
          <p:spPr>
            <a:xfrm>
              <a:off x="4094480" y="2783840"/>
              <a:ext cx="2255520" cy="0"/>
            </a:xfrm>
            <a:prstGeom prst="straightConnector1">
              <a:avLst/>
            </a:prstGeom>
            <a:ln w="3810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7C8B1532-5817-EF41-B2FB-B8462CCE603D}"/>
                </a:ext>
              </a:extLst>
            </p:cNvPr>
            <p:cNvCxnSpPr>
              <a:cxnSpLocks/>
            </p:cNvCxnSpPr>
            <p:nvPr/>
          </p:nvCxnSpPr>
          <p:spPr>
            <a:xfrm>
              <a:off x="2448560" y="2783840"/>
              <a:ext cx="1645920" cy="0"/>
            </a:xfrm>
            <a:prstGeom prst="straightConnector1">
              <a:avLst/>
            </a:prstGeom>
            <a:ln w="3810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CC52CD7-2C82-3F2A-CFC3-19478B7FE5D5}"/>
                </a:ext>
              </a:extLst>
            </p:cNvPr>
            <p:cNvSpPr txBox="1"/>
            <p:nvPr/>
          </p:nvSpPr>
          <p:spPr>
            <a:xfrm>
              <a:off x="4653280" y="1920240"/>
              <a:ext cx="1788158" cy="369332"/>
            </a:xfrm>
            <a:prstGeom prst="rect">
              <a:avLst/>
            </a:prstGeom>
            <a:noFill/>
          </p:spPr>
          <p:txBody>
            <a:bodyPr wrap="square" rtlCol="0">
              <a:spAutoFit/>
            </a:bodyPr>
            <a:lstStyle/>
            <a:p>
              <a:pPr algn="ctr"/>
              <a:r>
                <a:rPr kumimoji="1" lang="ja-JP" altLang="en-US" dirty="0"/>
                <a:t>アクセス時間</a:t>
              </a:r>
            </a:p>
          </p:txBody>
        </p:sp>
        <p:sp>
          <p:nvSpPr>
            <p:cNvPr id="15" name="テキスト ボックス 14">
              <a:extLst>
                <a:ext uri="{FF2B5EF4-FFF2-40B4-BE49-F238E27FC236}">
                  <a16:creationId xmlns:a16="http://schemas.microsoft.com/office/drawing/2014/main" id="{5D21D5DB-8D50-7BC8-6687-606F08E6607B}"/>
                </a:ext>
              </a:extLst>
            </p:cNvPr>
            <p:cNvSpPr txBox="1"/>
            <p:nvPr/>
          </p:nvSpPr>
          <p:spPr>
            <a:xfrm>
              <a:off x="4328160" y="2763520"/>
              <a:ext cx="1788158" cy="646331"/>
            </a:xfrm>
            <a:prstGeom prst="rect">
              <a:avLst/>
            </a:prstGeom>
            <a:noFill/>
          </p:spPr>
          <p:txBody>
            <a:bodyPr wrap="square" rtlCol="0">
              <a:spAutoFit/>
            </a:bodyPr>
            <a:lstStyle/>
            <a:p>
              <a:pPr algn="ctr"/>
              <a:r>
                <a:rPr lang="ja-JP" altLang="en-US" dirty="0"/>
                <a:t>回転待ち</a:t>
              </a:r>
              <a:endParaRPr lang="en-US" altLang="ja-JP" dirty="0"/>
            </a:p>
            <a:p>
              <a:pPr algn="ctr"/>
              <a:r>
                <a:rPr kumimoji="1" lang="ja-JP" altLang="en-US" dirty="0"/>
                <a:t>時間</a:t>
              </a:r>
            </a:p>
          </p:txBody>
        </p:sp>
        <p:sp>
          <p:nvSpPr>
            <p:cNvPr id="16" name="テキスト ボックス 15">
              <a:extLst>
                <a:ext uri="{FF2B5EF4-FFF2-40B4-BE49-F238E27FC236}">
                  <a16:creationId xmlns:a16="http://schemas.microsoft.com/office/drawing/2014/main" id="{8004CFAB-6CFE-3B2B-7FFC-BDD6980275D5}"/>
                </a:ext>
              </a:extLst>
            </p:cNvPr>
            <p:cNvSpPr txBox="1"/>
            <p:nvPr/>
          </p:nvSpPr>
          <p:spPr>
            <a:xfrm>
              <a:off x="2367282" y="2763520"/>
              <a:ext cx="1788158" cy="646331"/>
            </a:xfrm>
            <a:prstGeom prst="rect">
              <a:avLst/>
            </a:prstGeom>
            <a:noFill/>
          </p:spPr>
          <p:txBody>
            <a:bodyPr wrap="square" rtlCol="0">
              <a:spAutoFit/>
            </a:bodyPr>
            <a:lstStyle/>
            <a:p>
              <a:pPr algn="ctr"/>
              <a:r>
                <a:rPr lang="ja-JP" altLang="en-US" dirty="0"/>
                <a:t>位置決め</a:t>
              </a:r>
              <a:endParaRPr lang="en-US" altLang="ja-JP" dirty="0"/>
            </a:p>
            <a:p>
              <a:pPr algn="ctr"/>
              <a:r>
                <a:rPr kumimoji="1" lang="ja-JP" altLang="en-US" dirty="0"/>
                <a:t>時間</a:t>
              </a:r>
            </a:p>
          </p:txBody>
        </p:sp>
        <p:sp>
          <p:nvSpPr>
            <p:cNvPr id="17" name="テキスト ボックス 16">
              <a:extLst>
                <a:ext uri="{FF2B5EF4-FFF2-40B4-BE49-F238E27FC236}">
                  <a16:creationId xmlns:a16="http://schemas.microsoft.com/office/drawing/2014/main" id="{0DC9D71F-068F-172B-0451-0CB28C9CB479}"/>
                </a:ext>
              </a:extLst>
            </p:cNvPr>
            <p:cNvSpPr txBox="1"/>
            <p:nvPr/>
          </p:nvSpPr>
          <p:spPr>
            <a:xfrm>
              <a:off x="3362964" y="4094480"/>
              <a:ext cx="1788158" cy="369332"/>
            </a:xfrm>
            <a:prstGeom prst="rect">
              <a:avLst/>
            </a:prstGeom>
            <a:noFill/>
          </p:spPr>
          <p:txBody>
            <a:bodyPr wrap="square" rtlCol="0">
              <a:spAutoFit/>
            </a:bodyPr>
            <a:lstStyle/>
            <a:p>
              <a:pPr algn="ctr"/>
              <a:r>
                <a:rPr lang="ja-JP" altLang="en-US" dirty="0"/>
                <a:t>待ち時間</a:t>
              </a:r>
              <a:endParaRPr kumimoji="1" lang="ja-JP" altLang="en-US" dirty="0"/>
            </a:p>
          </p:txBody>
        </p:sp>
        <p:sp>
          <p:nvSpPr>
            <p:cNvPr id="18" name="テキスト ボックス 17">
              <a:extLst>
                <a:ext uri="{FF2B5EF4-FFF2-40B4-BE49-F238E27FC236}">
                  <a16:creationId xmlns:a16="http://schemas.microsoft.com/office/drawing/2014/main" id="{C87346B4-E547-8B47-8F47-9E5DD129CB11}"/>
                </a:ext>
              </a:extLst>
            </p:cNvPr>
            <p:cNvSpPr txBox="1"/>
            <p:nvPr/>
          </p:nvSpPr>
          <p:spPr>
            <a:xfrm>
              <a:off x="6532882" y="3451860"/>
              <a:ext cx="1788158" cy="369332"/>
            </a:xfrm>
            <a:prstGeom prst="rect">
              <a:avLst/>
            </a:prstGeom>
            <a:noFill/>
          </p:spPr>
          <p:txBody>
            <a:bodyPr wrap="square" rtlCol="0">
              <a:spAutoFit/>
            </a:bodyPr>
            <a:lstStyle/>
            <a:p>
              <a:pPr algn="ctr"/>
              <a:r>
                <a:rPr lang="ja-JP" altLang="en-US" dirty="0"/>
                <a:t>データ転送時間</a:t>
              </a:r>
              <a:endParaRPr kumimoji="1" lang="ja-JP" altLang="en-US" dirty="0"/>
            </a:p>
          </p:txBody>
        </p:sp>
        <p:sp>
          <p:nvSpPr>
            <p:cNvPr id="19" name="吹き出し: 角を丸めた四角形 18">
              <a:extLst>
                <a:ext uri="{FF2B5EF4-FFF2-40B4-BE49-F238E27FC236}">
                  <a16:creationId xmlns:a16="http://schemas.microsoft.com/office/drawing/2014/main" id="{AFBEC2CC-31B7-FA38-848C-5041FE93EA21}"/>
                </a:ext>
              </a:extLst>
            </p:cNvPr>
            <p:cNvSpPr/>
            <p:nvPr/>
          </p:nvSpPr>
          <p:spPr>
            <a:xfrm>
              <a:off x="2082799" y="4988560"/>
              <a:ext cx="1442717" cy="955040"/>
            </a:xfrm>
            <a:prstGeom prst="wedgeRoundRectCallout">
              <a:avLst>
                <a:gd name="adj1" fmla="val -24430"/>
                <a:gd name="adj2" fmla="val -6835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CPU</a:t>
              </a:r>
              <a:r>
                <a:rPr kumimoji="1" lang="ja-JP" altLang="en-US" dirty="0"/>
                <a:t>が読み書きの指令を出す</a:t>
              </a:r>
            </a:p>
          </p:txBody>
        </p:sp>
        <p:sp>
          <p:nvSpPr>
            <p:cNvPr id="20" name="吹き出し: 角を丸めた四角形 19">
              <a:extLst>
                <a:ext uri="{FF2B5EF4-FFF2-40B4-BE49-F238E27FC236}">
                  <a16:creationId xmlns:a16="http://schemas.microsoft.com/office/drawing/2014/main" id="{76D05616-EF41-77DF-8413-55C21F13E843}"/>
                </a:ext>
              </a:extLst>
            </p:cNvPr>
            <p:cNvSpPr/>
            <p:nvPr/>
          </p:nvSpPr>
          <p:spPr>
            <a:xfrm>
              <a:off x="4622804" y="5008879"/>
              <a:ext cx="2184400" cy="751841"/>
            </a:xfrm>
            <a:prstGeom prst="wedgeRoundRectCallout">
              <a:avLst>
                <a:gd name="adj1" fmla="val 19232"/>
                <a:gd name="adj2" fmla="val -715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読み書きの動作が開始する</a:t>
              </a:r>
            </a:p>
          </p:txBody>
        </p:sp>
        <p:sp>
          <p:nvSpPr>
            <p:cNvPr id="21" name="吹き出し: 角を丸めた四角形 20">
              <a:extLst>
                <a:ext uri="{FF2B5EF4-FFF2-40B4-BE49-F238E27FC236}">
                  <a16:creationId xmlns:a16="http://schemas.microsoft.com/office/drawing/2014/main" id="{C78A6709-3095-0094-6F7C-45C8BBB7F69C}"/>
                </a:ext>
              </a:extLst>
            </p:cNvPr>
            <p:cNvSpPr/>
            <p:nvPr/>
          </p:nvSpPr>
          <p:spPr>
            <a:xfrm>
              <a:off x="7762241" y="5039359"/>
              <a:ext cx="2194560" cy="721361"/>
            </a:xfrm>
            <a:prstGeom prst="wedgeRoundRectCallout">
              <a:avLst>
                <a:gd name="adj1" fmla="val -14571"/>
                <a:gd name="adj2" fmla="val -7792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読み書きの動作が終了する</a:t>
              </a:r>
              <a:endParaRPr kumimoji="1" lang="ja-JP" altLang="en-US" dirty="0"/>
            </a:p>
          </p:txBody>
        </p:sp>
      </p:grpSp>
    </p:spTree>
    <p:extLst>
      <p:ext uri="{BB962C8B-B14F-4D97-AF65-F5344CB8AC3E}">
        <p14:creationId xmlns:p14="http://schemas.microsoft.com/office/powerpoint/2010/main" val="973954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AA8123-2B79-5335-6A26-7010E4D8417C}"/>
              </a:ext>
            </a:extLst>
          </p:cNvPr>
          <p:cNvSpPr>
            <a:spLocks noGrp="1"/>
          </p:cNvSpPr>
          <p:nvPr>
            <p:ph type="title"/>
          </p:nvPr>
        </p:nvSpPr>
        <p:spPr/>
        <p:txBody>
          <a:bodyPr/>
          <a:lstStyle/>
          <a:p>
            <a:r>
              <a:rPr lang="ja-JP" altLang="en-US" dirty="0"/>
              <a:t>補助記憶装置　</a:t>
            </a:r>
            <a:endParaRPr kumimoji="1" lang="ja-JP" altLang="en-US" dirty="0"/>
          </a:p>
        </p:txBody>
      </p:sp>
      <p:sp>
        <p:nvSpPr>
          <p:cNvPr id="3" name="コンテンツ プレースホルダー 2">
            <a:extLst>
              <a:ext uri="{FF2B5EF4-FFF2-40B4-BE49-F238E27FC236}">
                <a16:creationId xmlns:a16="http://schemas.microsoft.com/office/drawing/2014/main" id="{8E71DB7C-0204-6B6C-783B-222BDE161C80}"/>
              </a:ext>
            </a:extLst>
          </p:cNvPr>
          <p:cNvSpPr>
            <a:spLocks noGrp="1"/>
          </p:cNvSpPr>
          <p:nvPr>
            <p:ph idx="1"/>
          </p:nvPr>
        </p:nvSpPr>
        <p:spPr>
          <a:xfrm>
            <a:off x="838200" y="1624965"/>
            <a:ext cx="10515600" cy="4351338"/>
          </a:xfrm>
        </p:spPr>
        <p:txBody>
          <a:bodyPr>
            <a:normAutofit/>
          </a:bodyPr>
          <a:lstStyle/>
          <a:p>
            <a:pPr marL="0" indent="0">
              <a:buNone/>
            </a:pPr>
            <a:r>
              <a:rPr kumimoji="1" lang="en-US" altLang="ja-JP" sz="1800" b="1" dirty="0"/>
              <a:t>SSD</a:t>
            </a:r>
            <a:r>
              <a:rPr kumimoji="1" lang="ja-JP" altLang="en-US" sz="1800" b="1" dirty="0"/>
              <a:t>と</a:t>
            </a:r>
            <a:r>
              <a:rPr kumimoji="1" lang="en-US" altLang="ja-JP" sz="1800" b="1" dirty="0"/>
              <a:t>HDD</a:t>
            </a:r>
          </a:p>
        </p:txBody>
      </p:sp>
      <p:pic>
        <p:nvPicPr>
          <p:cNvPr id="22" name="図 21" descr="電子機器の部品&#10;&#10;中程度の精度で自動的に生成された説明">
            <a:extLst>
              <a:ext uri="{FF2B5EF4-FFF2-40B4-BE49-F238E27FC236}">
                <a16:creationId xmlns:a16="http://schemas.microsoft.com/office/drawing/2014/main" id="{B43A29FC-4D54-7EEF-EBD7-AAEF404C18BE}"/>
              </a:ext>
            </a:extLst>
          </p:cNvPr>
          <p:cNvPicPr>
            <a:picLocks noChangeAspect="1"/>
          </p:cNvPicPr>
          <p:nvPr/>
        </p:nvPicPr>
        <p:blipFill rotWithShape="1">
          <a:blip r:embed="rId3">
            <a:extLst>
              <a:ext uri="{28A0092B-C50C-407E-A947-70E740481C1C}">
                <a14:useLocalDpi xmlns:a14="http://schemas.microsoft.com/office/drawing/2010/main" val="0"/>
              </a:ext>
            </a:extLst>
          </a:blip>
          <a:srcRect l="15227" t="11642"/>
          <a:stretch/>
        </p:blipFill>
        <p:spPr bwMode="auto">
          <a:xfrm>
            <a:off x="3372317" y="1425248"/>
            <a:ext cx="5447366" cy="3750955"/>
          </a:xfrm>
          <a:prstGeom prst="rect">
            <a:avLst/>
          </a:prstGeom>
          <a:ln>
            <a:noFill/>
          </a:ln>
          <a:extLst>
            <a:ext uri="{53640926-AAD7-44D8-BBD7-CCE9431645EC}">
              <a14:shadowObscured xmlns:a14="http://schemas.microsoft.com/office/drawing/2010/main"/>
            </a:ext>
          </a:extLst>
        </p:spPr>
      </p:pic>
      <p:graphicFrame>
        <p:nvGraphicFramePr>
          <p:cNvPr id="23" name="表 22">
            <a:extLst>
              <a:ext uri="{FF2B5EF4-FFF2-40B4-BE49-F238E27FC236}">
                <a16:creationId xmlns:a16="http://schemas.microsoft.com/office/drawing/2014/main" id="{E219963A-7E70-DB77-22EE-9DA978A7AA62}"/>
              </a:ext>
            </a:extLst>
          </p:cNvPr>
          <p:cNvGraphicFramePr>
            <a:graphicFrameLocks noGrp="1"/>
          </p:cNvGraphicFramePr>
          <p:nvPr>
            <p:extLst>
              <p:ext uri="{D42A27DB-BD31-4B8C-83A1-F6EECF244321}">
                <p14:modId xmlns:p14="http://schemas.microsoft.com/office/powerpoint/2010/main" val="353824902"/>
              </p:ext>
            </p:extLst>
          </p:nvPr>
        </p:nvGraphicFramePr>
        <p:xfrm>
          <a:off x="1965277" y="5194407"/>
          <a:ext cx="8939284" cy="1424757"/>
        </p:xfrm>
        <a:graphic>
          <a:graphicData uri="http://schemas.openxmlformats.org/drawingml/2006/table">
            <a:tbl>
              <a:tblPr firstRow="1" firstCol="1" bandRow="1">
                <a:tableStyleId>{5940675A-B579-460E-94D1-54222C63F5DA}</a:tableStyleId>
              </a:tblPr>
              <a:tblGrid>
                <a:gridCol w="4487855">
                  <a:extLst>
                    <a:ext uri="{9D8B030D-6E8A-4147-A177-3AD203B41FA5}">
                      <a16:colId xmlns:a16="http://schemas.microsoft.com/office/drawing/2014/main" val="3372393617"/>
                    </a:ext>
                  </a:extLst>
                </a:gridCol>
                <a:gridCol w="4451429">
                  <a:extLst>
                    <a:ext uri="{9D8B030D-6E8A-4147-A177-3AD203B41FA5}">
                      <a16:colId xmlns:a16="http://schemas.microsoft.com/office/drawing/2014/main" val="406822527"/>
                    </a:ext>
                  </a:extLst>
                </a:gridCol>
              </a:tblGrid>
              <a:tr h="284952">
                <a:tc>
                  <a:txBody>
                    <a:bodyPr/>
                    <a:lstStyle/>
                    <a:p>
                      <a:pPr algn="l"/>
                      <a:r>
                        <a:rPr lang="en-US" sz="1600" kern="100">
                          <a:effectLst/>
                          <a:latin typeface="+mn-lt"/>
                        </a:rPr>
                        <a:t>SSD</a:t>
                      </a:r>
                      <a:r>
                        <a:rPr lang="ja-JP" sz="1600" kern="100">
                          <a:effectLst/>
                          <a:latin typeface="+mn-lt"/>
                        </a:rPr>
                        <a:t>（ソリッドステートドライブ）</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tc>
                <a:tc>
                  <a:txBody>
                    <a:bodyPr/>
                    <a:lstStyle/>
                    <a:p>
                      <a:pPr algn="l"/>
                      <a:r>
                        <a:rPr lang="en-US" sz="1600" kern="100">
                          <a:effectLst/>
                          <a:latin typeface="+mn-lt"/>
                        </a:rPr>
                        <a:t>HDD</a:t>
                      </a:r>
                      <a:r>
                        <a:rPr lang="ja-JP" sz="1600" kern="100">
                          <a:effectLst/>
                          <a:latin typeface="+mn-lt"/>
                        </a:rPr>
                        <a:t>（ハードディスクドライブ）</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458381601"/>
                  </a:ext>
                </a:extLst>
              </a:tr>
              <a:tr h="1139805">
                <a:tc>
                  <a:txBody>
                    <a:bodyPr/>
                    <a:lstStyle/>
                    <a:p>
                      <a:pPr algn="l"/>
                      <a:r>
                        <a:rPr lang="ja-JP" sz="1600" kern="100" dirty="0">
                          <a:effectLst/>
                          <a:latin typeface="+mn-lt"/>
                        </a:rPr>
                        <a:t>フラッシュメモリ</a:t>
                      </a:r>
                    </a:p>
                    <a:p>
                      <a:pPr algn="l"/>
                      <a:r>
                        <a:rPr lang="ja-JP" sz="1600" kern="100" dirty="0">
                          <a:effectLst/>
                          <a:latin typeface="+mn-lt"/>
                        </a:rPr>
                        <a:t>処理が高速</a:t>
                      </a:r>
                    </a:p>
                    <a:p>
                      <a:pPr algn="l"/>
                      <a:r>
                        <a:rPr lang="ja-JP" sz="1600" kern="100" dirty="0">
                          <a:effectLst/>
                          <a:latin typeface="+mn-lt"/>
                        </a:rPr>
                        <a:t>耐衝撃性が高い、軽量、省電力、低発熱、静音</a:t>
                      </a:r>
                    </a:p>
                    <a:p>
                      <a:pPr algn="l"/>
                      <a:r>
                        <a:rPr lang="ja-JP" sz="1600" kern="100" dirty="0">
                          <a:effectLst/>
                          <a:latin typeface="+mn-lt"/>
                        </a:rPr>
                        <a:t>小容量で高価格</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tc>
                <a:tc>
                  <a:txBody>
                    <a:bodyPr/>
                    <a:lstStyle/>
                    <a:p>
                      <a:pPr algn="l"/>
                      <a:r>
                        <a:rPr lang="ja-JP" sz="1600" kern="100" dirty="0">
                          <a:effectLst/>
                          <a:latin typeface="+mn-lt"/>
                        </a:rPr>
                        <a:t>磁気ディスクとアーム</a:t>
                      </a:r>
                    </a:p>
                    <a:p>
                      <a:pPr algn="l"/>
                      <a:r>
                        <a:rPr lang="ja-JP" sz="1600" kern="100" dirty="0">
                          <a:effectLst/>
                          <a:latin typeface="+mn-lt"/>
                        </a:rPr>
                        <a:t>シークタイム・サーチタイムによる時間ロス</a:t>
                      </a:r>
                    </a:p>
                    <a:p>
                      <a:pPr algn="l"/>
                      <a:r>
                        <a:rPr lang="ja-JP" sz="1600" kern="100" dirty="0">
                          <a:effectLst/>
                          <a:latin typeface="+mn-lt"/>
                        </a:rPr>
                        <a:t>振動・衝撃に弱い</a:t>
                      </a:r>
                    </a:p>
                    <a:p>
                      <a:pPr algn="l"/>
                      <a:r>
                        <a:rPr lang="ja-JP" sz="1600" kern="100" dirty="0">
                          <a:effectLst/>
                          <a:latin typeface="+mn-lt"/>
                        </a:rPr>
                        <a:t>大容量、低価格</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262071016"/>
                  </a:ext>
                </a:extLst>
              </a:tr>
            </a:tbl>
          </a:graphicData>
        </a:graphic>
      </p:graphicFrame>
    </p:spTree>
    <p:extLst>
      <p:ext uri="{BB962C8B-B14F-4D97-AF65-F5344CB8AC3E}">
        <p14:creationId xmlns:p14="http://schemas.microsoft.com/office/powerpoint/2010/main" val="690683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入力装置</a:t>
            </a:r>
          </a:p>
        </p:txBody>
      </p:sp>
      <p:sp>
        <p:nvSpPr>
          <p:cNvPr id="3" name="コンテンツ プレースホルダー 2"/>
          <p:cNvSpPr>
            <a:spLocks noGrp="1"/>
          </p:cNvSpPr>
          <p:nvPr>
            <p:ph idx="1"/>
          </p:nvPr>
        </p:nvSpPr>
        <p:spPr>
          <a:xfrm>
            <a:off x="534838" y="1534887"/>
            <a:ext cx="11309230" cy="4408714"/>
          </a:xfrm>
        </p:spPr>
        <p:txBody>
          <a:bodyPr>
            <a:normAutofit/>
          </a:bodyPr>
          <a:lstStyle/>
          <a:p>
            <a:pPr marL="0" indent="0">
              <a:buNone/>
            </a:pPr>
            <a:r>
              <a:rPr lang="ja-JP" altLang="en-US" sz="2200" dirty="0"/>
              <a:t>・ポインティングデバイス：位置情報を入力する装置</a:t>
            </a:r>
            <a:endParaRPr lang="en-US" altLang="ja-JP" sz="2200" dirty="0"/>
          </a:p>
          <a:p>
            <a:pPr marL="0" indent="0">
              <a:buNone/>
            </a:pPr>
            <a:r>
              <a:rPr lang="en-US" altLang="ja-JP" sz="2200" dirty="0"/>
              <a:t>	</a:t>
            </a:r>
            <a:r>
              <a:rPr lang="ja-JP" altLang="en-US" sz="2200" dirty="0"/>
              <a:t>マウス、トラックボール、トラックポインタ、タッチスクリーン</a:t>
            </a:r>
            <a:endParaRPr lang="en-US" altLang="ja-JP" sz="2200" dirty="0"/>
          </a:p>
          <a:p>
            <a:pPr marL="0" indent="0">
              <a:buNone/>
            </a:pPr>
            <a:endParaRPr lang="en-US" altLang="ja-JP" sz="2200" dirty="0"/>
          </a:p>
          <a:p>
            <a:pPr marL="0" indent="0">
              <a:buNone/>
            </a:pPr>
            <a:endParaRPr lang="en-US" altLang="ja-JP" sz="2200" dirty="0"/>
          </a:p>
          <a:p>
            <a:pPr marL="0" indent="0">
              <a:buNone/>
            </a:pPr>
            <a:r>
              <a:rPr lang="ja-JP" altLang="en-US" sz="2200" dirty="0"/>
              <a:t>・キーボート</a:t>
            </a:r>
            <a:endParaRPr lang="en-US" altLang="ja-JP" sz="2200" dirty="0"/>
          </a:p>
          <a:p>
            <a:pPr marL="0" indent="0">
              <a:buNone/>
            </a:pPr>
            <a:r>
              <a:rPr lang="ja-JP" altLang="en-US" sz="2200" dirty="0"/>
              <a:t>・センサー</a:t>
            </a:r>
            <a:endParaRPr lang="en-US" altLang="ja-JP" sz="2200" dirty="0"/>
          </a:p>
          <a:p>
            <a:pPr marL="0" indent="0">
              <a:buNone/>
            </a:pPr>
            <a:r>
              <a:rPr lang="ja-JP" altLang="en-US" sz="2200" dirty="0"/>
              <a:t>・バーコードリーダ</a:t>
            </a:r>
            <a:endParaRPr lang="en-US" altLang="ja-JP" sz="2200" dirty="0"/>
          </a:p>
          <a:p>
            <a:pPr marL="0" indent="0">
              <a:buNone/>
            </a:pPr>
            <a:r>
              <a:rPr lang="ja-JP" altLang="en-US" sz="2200" dirty="0"/>
              <a:t>・イメージスキャナ、</a:t>
            </a:r>
            <a:r>
              <a:rPr lang="en-US" altLang="ja-JP" sz="2200" dirty="0"/>
              <a:t>OCR</a:t>
            </a:r>
            <a:r>
              <a:rPr lang="ja-JP" altLang="en-US" sz="2200" dirty="0"/>
              <a:t>（光学式文字読取装置）、</a:t>
            </a:r>
            <a:r>
              <a:rPr lang="en-US" altLang="ja-JP" sz="2200" dirty="0"/>
              <a:t>OMR</a:t>
            </a:r>
            <a:r>
              <a:rPr lang="ja-JP" altLang="en-US" sz="2200" dirty="0"/>
              <a:t>（光学式マーク読取装置）</a:t>
            </a:r>
            <a:endParaRPr lang="en-US" altLang="ja-JP" sz="2200" dirty="0"/>
          </a:p>
          <a:p>
            <a:pPr marL="0" indent="0">
              <a:buNone/>
            </a:pPr>
            <a:r>
              <a:rPr lang="ja-JP" altLang="en-US" sz="2200" dirty="0"/>
              <a:t>・</a:t>
            </a:r>
            <a:r>
              <a:rPr lang="en-US" altLang="ja-JP" sz="2200" dirty="0"/>
              <a:t>RFID</a:t>
            </a:r>
            <a:r>
              <a:rPr lang="ja-JP" altLang="en-US" sz="2200" dirty="0"/>
              <a:t>（</a:t>
            </a:r>
            <a:r>
              <a:rPr lang="en-US" altLang="ja-JP" sz="2200" dirty="0"/>
              <a:t>Radio Frequency IDentification</a:t>
            </a:r>
            <a:r>
              <a:rPr lang="ja-JP" altLang="en-US" sz="2200" dirty="0"/>
              <a:t>）</a:t>
            </a:r>
            <a:endParaRPr lang="en-US" altLang="ja-JP" sz="2200" dirty="0"/>
          </a:p>
          <a:p>
            <a:pPr marL="0" indent="0">
              <a:buNone/>
            </a:pPr>
            <a:endParaRPr lang="en-US" altLang="ja-JP" sz="2200" dirty="0"/>
          </a:p>
          <a:p>
            <a:pPr marL="0" indent="0">
              <a:buNone/>
            </a:pPr>
            <a:endParaRPr lang="en-US" altLang="ja-JP" sz="2200" dirty="0"/>
          </a:p>
          <a:p>
            <a:pPr marL="0" indent="0">
              <a:buNone/>
            </a:pPr>
            <a:endParaRPr lang="en-US" altLang="ja-JP" sz="2400" dirty="0"/>
          </a:p>
        </p:txBody>
      </p:sp>
      <p:pic>
        <p:nvPicPr>
          <p:cNvPr id="6" name="図 5"/>
          <p:cNvPicPr>
            <a:picLocks noChangeAspect="1"/>
          </p:cNvPicPr>
          <p:nvPr/>
        </p:nvPicPr>
        <p:blipFill>
          <a:blip r:embed="rId3"/>
          <a:stretch>
            <a:fillRect/>
          </a:stretch>
        </p:blipFill>
        <p:spPr>
          <a:xfrm>
            <a:off x="6096000" y="365125"/>
            <a:ext cx="1645585" cy="1091523"/>
          </a:xfrm>
          <a:prstGeom prst="rect">
            <a:avLst/>
          </a:prstGeom>
        </p:spPr>
      </p:pic>
      <p:pic>
        <p:nvPicPr>
          <p:cNvPr id="7" name="図 6"/>
          <p:cNvPicPr>
            <a:picLocks noChangeAspect="1"/>
          </p:cNvPicPr>
          <p:nvPr/>
        </p:nvPicPr>
        <p:blipFill>
          <a:blip r:embed="rId4"/>
          <a:stretch>
            <a:fillRect/>
          </a:stretch>
        </p:blipFill>
        <p:spPr>
          <a:xfrm>
            <a:off x="4643280" y="3054625"/>
            <a:ext cx="2028391" cy="1593278"/>
          </a:xfrm>
          <a:prstGeom prst="rect">
            <a:avLst/>
          </a:prstGeom>
        </p:spPr>
      </p:pic>
      <p:sp>
        <p:nvSpPr>
          <p:cNvPr id="4" name="スライド番号プレースホルダー 3"/>
          <p:cNvSpPr>
            <a:spLocks noGrp="1"/>
          </p:cNvSpPr>
          <p:nvPr>
            <p:ph type="sldNum" sz="quarter" idx="12"/>
          </p:nvPr>
        </p:nvSpPr>
        <p:spPr/>
        <p:txBody>
          <a:bodyPr/>
          <a:lstStyle/>
          <a:p>
            <a:fld id="{80202247-DFB2-49FB-BED7-8A8E8829F0D4}" type="slidenum">
              <a:rPr kumimoji="1" lang="ja-JP" altLang="en-US" smtClean="0"/>
              <a:t>32</a:t>
            </a:fld>
            <a:endParaRPr kumimoji="1" lang="ja-JP" altLang="en-US"/>
          </a:p>
        </p:txBody>
      </p:sp>
      <p:sp>
        <p:nvSpPr>
          <p:cNvPr id="5" name="テキスト ボックス 4">
            <a:extLst>
              <a:ext uri="{FF2B5EF4-FFF2-40B4-BE49-F238E27FC236}">
                <a16:creationId xmlns:a16="http://schemas.microsoft.com/office/drawing/2014/main" id="{60B0D247-D63C-452F-835D-92083CEA9E5C}"/>
              </a:ext>
            </a:extLst>
          </p:cNvPr>
          <p:cNvSpPr txBox="1"/>
          <p:nvPr/>
        </p:nvSpPr>
        <p:spPr>
          <a:xfrm>
            <a:off x="7741585" y="2505670"/>
            <a:ext cx="3227717" cy="923330"/>
          </a:xfrm>
          <a:prstGeom prst="rect">
            <a:avLst/>
          </a:prstGeom>
          <a:solidFill>
            <a:schemeClr val="accent6">
              <a:lumMod val="20000"/>
              <a:lumOff val="80000"/>
            </a:schemeClr>
          </a:solidFill>
          <a:ln>
            <a:solidFill>
              <a:srgbClr val="00B05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b="1" dirty="0"/>
              <a:t>静電容量方式タッチパネル</a:t>
            </a:r>
            <a:endParaRPr kumimoji="1" lang="en-US" altLang="ja-JP" b="1" dirty="0"/>
          </a:p>
          <a:p>
            <a:r>
              <a:rPr lang="ja-JP" altLang="en-US" dirty="0"/>
              <a:t>タッチした部分の表面電荷の変化を捉えて位置を検出</a:t>
            </a:r>
            <a:endParaRPr lang="en-US" altLang="ja-JP" dirty="0"/>
          </a:p>
        </p:txBody>
      </p:sp>
    </p:spTree>
    <p:extLst>
      <p:ext uri="{BB962C8B-B14F-4D97-AF65-F5344CB8AC3E}">
        <p14:creationId xmlns:p14="http://schemas.microsoft.com/office/powerpoint/2010/main" val="1277913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出力装置</a:t>
            </a:r>
          </a:p>
        </p:txBody>
      </p:sp>
      <p:sp>
        <p:nvSpPr>
          <p:cNvPr id="3" name="コンテンツ プレースホルダー 2"/>
          <p:cNvSpPr>
            <a:spLocks noGrp="1"/>
          </p:cNvSpPr>
          <p:nvPr>
            <p:ph idx="1"/>
          </p:nvPr>
        </p:nvSpPr>
        <p:spPr>
          <a:xfrm>
            <a:off x="838200" y="1534886"/>
            <a:ext cx="10515600" cy="4821463"/>
          </a:xfrm>
        </p:spPr>
        <p:txBody>
          <a:bodyPr>
            <a:normAutofit/>
          </a:bodyPr>
          <a:lstStyle/>
          <a:p>
            <a:pPr marL="0" indent="0">
              <a:buNone/>
            </a:pPr>
            <a:r>
              <a:rPr lang="ja-JP" altLang="en-US" sz="2200" dirty="0"/>
              <a:t>・ディスプレイ</a:t>
            </a:r>
            <a:endParaRPr lang="en-US" altLang="ja-JP" sz="2200" dirty="0"/>
          </a:p>
          <a:p>
            <a:pPr marL="0" indent="0">
              <a:buNone/>
            </a:pPr>
            <a:r>
              <a:rPr lang="en-US" altLang="ja-JP" sz="2200" dirty="0"/>
              <a:t>	CRT</a:t>
            </a:r>
            <a:r>
              <a:rPr lang="ja-JP" altLang="en-US" sz="2200" dirty="0"/>
              <a:t>ディスプレイ、液晶ディスプレイ、有機</a:t>
            </a:r>
            <a:r>
              <a:rPr lang="en-US" altLang="ja-JP" sz="2200" dirty="0"/>
              <a:t>EL</a:t>
            </a:r>
            <a:r>
              <a:rPr lang="ja-JP" altLang="en-US" sz="2200" dirty="0"/>
              <a:t>ディスプレイ</a:t>
            </a:r>
            <a:endParaRPr lang="en-US" altLang="ja-JP" sz="2200" dirty="0"/>
          </a:p>
          <a:p>
            <a:pPr marL="0" indent="0">
              <a:buNone/>
            </a:pPr>
            <a:r>
              <a:rPr lang="ja-JP" altLang="en-US" sz="2200" dirty="0"/>
              <a:t>・プロジェクター</a:t>
            </a:r>
            <a:endParaRPr lang="en-US" altLang="ja-JP" sz="2200" dirty="0"/>
          </a:p>
          <a:p>
            <a:pPr marL="0" indent="0">
              <a:buNone/>
            </a:pPr>
            <a:r>
              <a:rPr lang="ja-JP" altLang="en-US" sz="2200" dirty="0"/>
              <a:t>・３</a:t>
            </a:r>
            <a:r>
              <a:rPr lang="en-US" altLang="ja-JP" sz="2200" dirty="0"/>
              <a:t>D</a:t>
            </a:r>
            <a:r>
              <a:rPr lang="ja-JP" altLang="en-US" sz="2200" dirty="0"/>
              <a:t>立体視装置</a:t>
            </a:r>
            <a:endParaRPr lang="en-US" altLang="ja-JP" sz="2200" dirty="0"/>
          </a:p>
          <a:p>
            <a:pPr marL="0" indent="0">
              <a:buNone/>
            </a:pPr>
            <a:r>
              <a:rPr lang="ja-JP" altLang="en-US" sz="2200" dirty="0"/>
              <a:t>・プリンタ　</a:t>
            </a:r>
            <a:endParaRPr lang="en-US" altLang="ja-JP" sz="2200" dirty="0"/>
          </a:p>
          <a:p>
            <a:pPr marL="0" indent="0">
              <a:buNone/>
            </a:pPr>
            <a:r>
              <a:rPr lang="en-US" altLang="ja-JP" sz="2200" dirty="0"/>
              <a:t>	</a:t>
            </a:r>
            <a:r>
              <a:rPr lang="ja-JP" altLang="en-US" sz="2200" dirty="0"/>
              <a:t>レーザプリンタ、インクジェットプリンタ、サーマルプリンタ</a:t>
            </a:r>
            <a:endParaRPr lang="en-US" altLang="ja-JP" sz="2200" dirty="0"/>
          </a:p>
          <a:p>
            <a:pPr marL="0" indent="0">
              <a:buNone/>
            </a:pPr>
            <a:r>
              <a:rPr lang="en-US" altLang="ja-JP" sz="2200" dirty="0"/>
              <a:t>	</a:t>
            </a:r>
            <a:r>
              <a:rPr lang="ja-JP" altLang="en-US" sz="2200" dirty="0"/>
              <a:t>ドットインパクトプリンタ、プロッタ</a:t>
            </a:r>
            <a:endParaRPr lang="en-US" altLang="ja-JP" sz="2200" dirty="0"/>
          </a:p>
          <a:p>
            <a:pPr marL="0" indent="0">
              <a:buNone/>
            </a:pPr>
            <a:endParaRPr lang="en-US" altLang="ja-JP" sz="2200" dirty="0"/>
          </a:p>
          <a:p>
            <a:pPr marL="0" indent="0">
              <a:buNone/>
            </a:pPr>
            <a:endParaRPr lang="en-US" altLang="ja-JP" sz="2200" dirty="0"/>
          </a:p>
          <a:p>
            <a:pPr marL="0" indent="0">
              <a:buNone/>
            </a:pPr>
            <a:endParaRPr lang="en-US" altLang="ja-JP" sz="2200" dirty="0"/>
          </a:p>
          <a:p>
            <a:pPr marL="0" indent="0">
              <a:buNone/>
            </a:pPr>
            <a:r>
              <a:rPr lang="ja-JP" altLang="en-US" sz="2200" dirty="0"/>
              <a:t>・３</a:t>
            </a:r>
            <a:r>
              <a:rPr lang="en-US" altLang="ja-JP" sz="2200" dirty="0"/>
              <a:t>D</a:t>
            </a:r>
            <a:r>
              <a:rPr lang="ja-JP" altLang="en-US" sz="2200" dirty="0"/>
              <a:t>プリンタ</a:t>
            </a:r>
            <a:endParaRPr lang="en-US" altLang="ja-JP" sz="2200" dirty="0"/>
          </a:p>
          <a:p>
            <a:pPr marL="0" indent="0">
              <a:buNone/>
            </a:pPr>
            <a:endParaRPr lang="en-US" altLang="ja-JP" sz="2200" dirty="0"/>
          </a:p>
          <a:p>
            <a:pPr marL="0" indent="0">
              <a:buNone/>
            </a:pPr>
            <a:endParaRPr lang="en-US" altLang="ja-JP" sz="2400" dirty="0"/>
          </a:p>
          <a:p>
            <a:pPr marL="0" indent="0">
              <a:buNone/>
            </a:pPr>
            <a:endParaRPr lang="en-US" altLang="ja-JP" sz="2400" dirty="0"/>
          </a:p>
        </p:txBody>
      </p:sp>
      <p:pic>
        <p:nvPicPr>
          <p:cNvPr id="9" name="図 8"/>
          <p:cNvPicPr>
            <a:picLocks noChangeAspect="1"/>
          </p:cNvPicPr>
          <p:nvPr/>
        </p:nvPicPr>
        <p:blipFill>
          <a:blip r:embed="rId3"/>
          <a:stretch>
            <a:fillRect/>
          </a:stretch>
        </p:blipFill>
        <p:spPr>
          <a:xfrm>
            <a:off x="9364675" y="4207622"/>
            <a:ext cx="1940221" cy="1665330"/>
          </a:xfrm>
          <a:prstGeom prst="rect">
            <a:avLst/>
          </a:prstGeom>
        </p:spPr>
      </p:pic>
      <p:sp>
        <p:nvSpPr>
          <p:cNvPr id="4" name="スライド番号プレースホルダー 3"/>
          <p:cNvSpPr>
            <a:spLocks noGrp="1"/>
          </p:cNvSpPr>
          <p:nvPr>
            <p:ph type="sldNum" sz="quarter" idx="12"/>
          </p:nvPr>
        </p:nvSpPr>
        <p:spPr/>
        <p:txBody>
          <a:bodyPr/>
          <a:lstStyle/>
          <a:p>
            <a:fld id="{80202247-DFB2-49FB-BED7-8A8E8829F0D4}" type="slidenum">
              <a:rPr kumimoji="1" lang="ja-JP" altLang="en-US" smtClean="0"/>
              <a:t>33</a:t>
            </a:fld>
            <a:endParaRPr kumimoji="1" lang="ja-JP" altLang="en-US"/>
          </a:p>
        </p:txBody>
      </p:sp>
      <p:pic>
        <p:nvPicPr>
          <p:cNvPr id="8" name="図 7">
            <a:extLst>
              <a:ext uri="{FF2B5EF4-FFF2-40B4-BE49-F238E27FC236}">
                <a16:creationId xmlns:a16="http://schemas.microsoft.com/office/drawing/2014/main" id="{308DC703-08A6-4E56-90C9-4FA27AE32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723" y="3362321"/>
            <a:ext cx="82554" cy="133357"/>
          </a:xfrm>
          <a:prstGeom prst="rect">
            <a:avLst/>
          </a:prstGeom>
        </p:spPr>
      </p:pic>
      <p:pic>
        <p:nvPicPr>
          <p:cNvPr id="11" name="図 10">
            <a:extLst>
              <a:ext uri="{FF2B5EF4-FFF2-40B4-BE49-F238E27FC236}">
                <a16:creationId xmlns:a16="http://schemas.microsoft.com/office/drawing/2014/main" id="{A914F574-2064-459D-A161-72F26DD2C8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319" y="4428380"/>
            <a:ext cx="1745678" cy="1327512"/>
          </a:xfrm>
          <a:prstGeom prst="rect">
            <a:avLst/>
          </a:prstGeom>
        </p:spPr>
      </p:pic>
      <p:pic>
        <p:nvPicPr>
          <p:cNvPr id="13" name="図 12">
            <a:extLst>
              <a:ext uri="{FF2B5EF4-FFF2-40B4-BE49-F238E27FC236}">
                <a16:creationId xmlns:a16="http://schemas.microsoft.com/office/drawing/2014/main" id="{0F25B0E1-58E1-4AD1-BE93-9853E01996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6789" y="4616803"/>
            <a:ext cx="1865508" cy="1005974"/>
          </a:xfrm>
          <a:prstGeom prst="rect">
            <a:avLst/>
          </a:prstGeom>
        </p:spPr>
      </p:pic>
      <p:pic>
        <p:nvPicPr>
          <p:cNvPr id="15" name="図 14">
            <a:extLst>
              <a:ext uri="{FF2B5EF4-FFF2-40B4-BE49-F238E27FC236}">
                <a16:creationId xmlns:a16="http://schemas.microsoft.com/office/drawing/2014/main" id="{7C1C0300-97CE-44E2-A0F6-DDC8B607E3D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53380" y="4582582"/>
            <a:ext cx="941900" cy="1005974"/>
          </a:xfrm>
          <a:prstGeom prst="rect">
            <a:avLst/>
          </a:prstGeom>
        </p:spPr>
      </p:pic>
      <p:pic>
        <p:nvPicPr>
          <p:cNvPr id="17" name="図 16">
            <a:extLst>
              <a:ext uri="{FF2B5EF4-FFF2-40B4-BE49-F238E27FC236}">
                <a16:creationId xmlns:a16="http://schemas.microsoft.com/office/drawing/2014/main" id="{07839DE4-AAEB-4FAB-AFEB-E201EBECE3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9344" y="4267964"/>
            <a:ext cx="2091474" cy="1458903"/>
          </a:xfrm>
          <a:prstGeom prst="rect">
            <a:avLst/>
          </a:prstGeom>
        </p:spPr>
      </p:pic>
      <p:pic>
        <p:nvPicPr>
          <p:cNvPr id="19" name="図 18">
            <a:extLst>
              <a:ext uri="{FF2B5EF4-FFF2-40B4-BE49-F238E27FC236}">
                <a16:creationId xmlns:a16="http://schemas.microsoft.com/office/drawing/2014/main" id="{5508C4A5-C998-428B-A50A-9C958A2632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8539" y="2332539"/>
            <a:ext cx="1292279" cy="1391685"/>
          </a:xfrm>
          <a:prstGeom prst="rect">
            <a:avLst/>
          </a:prstGeom>
        </p:spPr>
      </p:pic>
      <p:pic>
        <p:nvPicPr>
          <p:cNvPr id="21" name="図 20">
            <a:extLst>
              <a:ext uri="{FF2B5EF4-FFF2-40B4-BE49-F238E27FC236}">
                <a16:creationId xmlns:a16="http://schemas.microsoft.com/office/drawing/2014/main" id="{E5432B46-0FEC-40EB-BFA7-CCEEA5600D1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709989" y="2248963"/>
            <a:ext cx="1709628" cy="1475261"/>
          </a:xfrm>
          <a:prstGeom prst="rect">
            <a:avLst/>
          </a:prstGeom>
        </p:spPr>
      </p:pic>
    </p:spTree>
    <p:extLst>
      <p:ext uri="{BB962C8B-B14F-4D97-AF65-F5344CB8AC3E}">
        <p14:creationId xmlns:p14="http://schemas.microsoft.com/office/powerpoint/2010/main" val="4158431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解像度</a:t>
            </a:r>
          </a:p>
        </p:txBody>
      </p:sp>
      <p:sp>
        <p:nvSpPr>
          <p:cNvPr id="3" name="コンテンツ プレースホルダー 2"/>
          <p:cNvSpPr>
            <a:spLocks noGrp="1"/>
          </p:cNvSpPr>
          <p:nvPr>
            <p:ph idx="1"/>
          </p:nvPr>
        </p:nvSpPr>
        <p:spPr>
          <a:xfrm>
            <a:off x="838200" y="1565648"/>
            <a:ext cx="10515600" cy="4351338"/>
          </a:xfrm>
        </p:spPr>
        <p:txBody>
          <a:bodyPr>
            <a:normAutofit/>
          </a:bodyPr>
          <a:lstStyle/>
          <a:p>
            <a:r>
              <a:rPr kumimoji="1" lang="en-US" altLang="ja-JP" sz="2000" dirty="0"/>
              <a:t>1</a:t>
            </a:r>
            <a:r>
              <a:rPr kumimoji="1" lang="ja-JP" altLang="en-US" sz="2000" dirty="0"/>
              <a:t>インチ（</a:t>
            </a:r>
            <a:r>
              <a:rPr kumimoji="1" lang="en-US" altLang="ja-JP" sz="2000" dirty="0"/>
              <a:t>=2.54cm</a:t>
            </a:r>
            <a:r>
              <a:rPr kumimoji="1" lang="ja-JP" altLang="en-US" sz="2000" dirty="0"/>
              <a:t>）の長さに表示・出力できる</a:t>
            </a:r>
            <a:endParaRPr kumimoji="1" lang="en-US" altLang="ja-JP" sz="2000" dirty="0"/>
          </a:p>
          <a:p>
            <a:pPr marL="0" indent="0">
              <a:buNone/>
            </a:pPr>
            <a:r>
              <a:rPr lang="en-US" altLang="ja-JP" sz="2000" dirty="0"/>
              <a:t>				</a:t>
            </a:r>
            <a:r>
              <a:rPr kumimoji="1" lang="ja-JP" altLang="en-US" sz="2000" dirty="0"/>
              <a:t>小さな点（ピクセル・ドット）の数</a:t>
            </a:r>
            <a:endParaRPr kumimoji="1" lang="en-US" altLang="ja-JP" sz="2000" dirty="0"/>
          </a:p>
          <a:p>
            <a:pPr marL="0" indent="0">
              <a:buNone/>
            </a:pPr>
            <a:endParaRPr kumimoji="1" lang="en-US" altLang="ja-JP" sz="2000" dirty="0"/>
          </a:p>
          <a:p>
            <a:pPr marL="0" indent="0">
              <a:buNone/>
            </a:pPr>
            <a:endParaRPr lang="en-US" altLang="ja-JP" sz="2000" dirty="0"/>
          </a:p>
          <a:p>
            <a:pPr marL="0" indent="0">
              <a:buNone/>
            </a:pPr>
            <a:r>
              <a:rPr lang="ja-JP" altLang="en-US" sz="2000" dirty="0"/>
              <a:t>単位</a:t>
            </a:r>
            <a:r>
              <a:rPr lang="en-US" altLang="ja-JP" sz="2000" dirty="0"/>
              <a:t>	</a:t>
            </a:r>
            <a:r>
              <a:rPr lang="ja-JP" altLang="en-US" sz="2000" dirty="0"/>
              <a:t>　　</a:t>
            </a:r>
            <a:r>
              <a:rPr kumimoji="1" lang="en-US" altLang="ja-JP" sz="2000" b="1" dirty="0" err="1"/>
              <a:t>ppi</a:t>
            </a:r>
            <a:r>
              <a:rPr kumimoji="1" lang="ja-JP" altLang="en-US" sz="2000" dirty="0"/>
              <a:t>　</a:t>
            </a:r>
            <a:r>
              <a:rPr kumimoji="1" lang="en-US" altLang="ja-JP" sz="2000" dirty="0"/>
              <a:t>=</a:t>
            </a:r>
            <a:r>
              <a:rPr kumimoji="1" lang="ja-JP" altLang="en-US" sz="2000" dirty="0"/>
              <a:t>　</a:t>
            </a:r>
            <a:r>
              <a:rPr kumimoji="1" lang="en-US" altLang="ja-JP" sz="2000" dirty="0"/>
              <a:t>1</a:t>
            </a:r>
            <a:r>
              <a:rPr kumimoji="1" lang="ja-JP" altLang="en-US" sz="2000" dirty="0"/>
              <a:t>インチあたりのピクセル数</a:t>
            </a:r>
            <a:endParaRPr kumimoji="1" lang="en-US" altLang="ja-JP" sz="2000" dirty="0"/>
          </a:p>
          <a:p>
            <a:pPr marL="0" indent="0">
              <a:buNone/>
            </a:pPr>
            <a:r>
              <a:rPr lang="en-US" altLang="ja-JP" sz="2000" dirty="0"/>
              <a:t>			  </a:t>
            </a:r>
            <a:r>
              <a:rPr lang="ja-JP" altLang="en-US" sz="2000" dirty="0"/>
              <a:t>　 パソコンの画面の解像度を示す時</a:t>
            </a:r>
            <a:endParaRPr lang="en-US" altLang="ja-JP" sz="2000" dirty="0"/>
          </a:p>
          <a:p>
            <a:pPr marL="0" indent="0">
              <a:buNone/>
            </a:pPr>
            <a:r>
              <a:rPr kumimoji="1" lang="ja-JP" altLang="en-US" sz="2000" dirty="0"/>
              <a:t>　　　  　　</a:t>
            </a:r>
            <a:r>
              <a:rPr kumimoji="1" lang="en-US" altLang="ja-JP" sz="2000" b="1" dirty="0"/>
              <a:t>dpi</a:t>
            </a:r>
            <a:r>
              <a:rPr kumimoji="1" lang="ja-JP" altLang="en-US" sz="2000" dirty="0"/>
              <a:t>　</a:t>
            </a:r>
            <a:r>
              <a:rPr kumimoji="1" lang="en-US" altLang="ja-JP" sz="2000" dirty="0"/>
              <a:t>=</a:t>
            </a:r>
            <a:r>
              <a:rPr kumimoji="1" lang="ja-JP" altLang="en-US" sz="2000" dirty="0"/>
              <a:t>　</a:t>
            </a:r>
            <a:r>
              <a:rPr kumimoji="1" lang="en-US" altLang="ja-JP" sz="2000" dirty="0"/>
              <a:t>1</a:t>
            </a:r>
            <a:r>
              <a:rPr kumimoji="1" lang="ja-JP" altLang="en-US" sz="2000" dirty="0"/>
              <a:t>インチあたりのドット数</a:t>
            </a:r>
            <a:endParaRPr kumimoji="1" lang="en-US" altLang="ja-JP" sz="2000" dirty="0"/>
          </a:p>
          <a:p>
            <a:pPr marL="0" indent="0">
              <a:buNone/>
            </a:pPr>
            <a:r>
              <a:rPr lang="en-US" altLang="ja-JP" sz="2000" dirty="0"/>
              <a:t>			</a:t>
            </a:r>
            <a:r>
              <a:rPr lang="ja-JP" altLang="en-US" sz="2000" dirty="0"/>
              <a:t>　　プリンタやスキャナの解像度を示す場合</a:t>
            </a:r>
            <a:endParaRPr lang="en-US" altLang="ja-JP" sz="2000" dirty="0"/>
          </a:p>
        </p:txBody>
      </p:sp>
      <p:sp>
        <p:nvSpPr>
          <p:cNvPr id="4" name="スライド番号プレースホルダー 3"/>
          <p:cNvSpPr>
            <a:spLocks noGrp="1"/>
          </p:cNvSpPr>
          <p:nvPr>
            <p:ph type="sldNum" sz="quarter" idx="12"/>
          </p:nvPr>
        </p:nvSpPr>
        <p:spPr/>
        <p:txBody>
          <a:bodyPr/>
          <a:lstStyle/>
          <a:p>
            <a:fld id="{80202247-DFB2-49FB-BED7-8A8E8829F0D4}" type="slidenum">
              <a:rPr kumimoji="1" lang="ja-JP" altLang="en-US" smtClean="0"/>
              <a:t>34</a:t>
            </a:fld>
            <a:endParaRPr kumimoji="1" lang="ja-JP" altLang="en-US" dirty="0"/>
          </a:p>
        </p:txBody>
      </p:sp>
      <p:sp>
        <p:nvSpPr>
          <p:cNvPr id="5" name="下矢印 4"/>
          <p:cNvSpPr/>
          <p:nvPr/>
        </p:nvSpPr>
        <p:spPr>
          <a:xfrm>
            <a:off x="5222928" y="2479087"/>
            <a:ext cx="463639" cy="412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DC78F124-500F-49C8-B264-B177FCC6089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894" y="4410216"/>
            <a:ext cx="2843556" cy="2128695"/>
          </a:xfrm>
          <a:prstGeom prst="rect">
            <a:avLst/>
          </a:prstGeom>
        </p:spPr>
      </p:pic>
    </p:spTree>
    <p:extLst>
      <p:ext uri="{BB962C8B-B14F-4D97-AF65-F5344CB8AC3E}">
        <p14:creationId xmlns:p14="http://schemas.microsoft.com/office/powerpoint/2010/main" val="2498894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676DA6-2B19-416D-9DD3-8564B03E38EC}"/>
              </a:ext>
            </a:extLst>
          </p:cNvPr>
          <p:cNvSpPr>
            <a:spLocks noGrp="1"/>
          </p:cNvSpPr>
          <p:nvPr>
            <p:ph type="title"/>
          </p:nvPr>
        </p:nvSpPr>
        <p:spPr/>
        <p:txBody>
          <a:bodyPr/>
          <a:lstStyle/>
          <a:p>
            <a:r>
              <a:rPr kumimoji="1" lang="ja-JP" altLang="en-US" dirty="0"/>
              <a:t>ディスプレイの画素と色</a:t>
            </a:r>
            <a:r>
              <a:rPr lang="ja-JP" altLang="en-US" dirty="0"/>
              <a:t>、解像度</a:t>
            </a:r>
            <a:endParaRPr kumimoji="1" lang="ja-JP" altLang="en-US" dirty="0"/>
          </a:p>
        </p:txBody>
      </p:sp>
      <p:sp>
        <p:nvSpPr>
          <p:cNvPr id="3" name="スライド番号プレースホルダー 2"/>
          <p:cNvSpPr>
            <a:spLocks noGrp="1"/>
          </p:cNvSpPr>
          <p:nvPr>
            <p:ph type="sldNum" sz="quarter" idx="12"/>
          </p:nvPr>
        </p:nvSpPr>
        <p:spPr/>
        <p:txBody>
          <a:bodyPr/>
          <a:lstStyle/>
          <a:p>
            <a:fld id="{AC8CC7C0-2C0B-4A39-9FA5-C8F7C6240834}" type="slidenum">
              <a:rPr lang="en-US" altLang="ja-JP" smtClean="0"/>
              <a:pPr/>
              <a:t>35</a:t>
            </a:fld>
            <a:endParaRPr lang="en-US" altLang="ja-JP"/>
          </a:p>
        </p:txBody>
      </p:sp>
      <p:pic>
        <p:nvPicPr>
          <p:cNvPr id="4" name="図 3">
            <a:extLst>
              <a:ext uri="{FF2B5EF4-FFF2-40B4-BE49-F238E27FC236}">
                <a16:creationId xmlns:a16="http://schemas.microsoft.com/office/drawing/2014/main" id="{EA220C50-3973-4BC6-A940-C60A4A1CB66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rot="10800000">
            <a:off x="1084774" y="1459806"/>
            <a:ext cx="6846652" cy="2381446"/>
          </a:xfrm>
          <a:prstGeom prst="rect">
            <a:avLst/>
          </a:prstGeom>
        </p:spPr>
      </p:pic>
      <p:pic>
        <p:nvPicPr>
          <p:cNvPr id="6" name="図 5">
            <a:extLst>
              <a:ext uri="{FF2B5EF4-FFF2-40B4-BE49-F238E27FC236}">
                <a16:creationId xmlns:a16="http://schemas.microsoft.com/office/drawing/2014/main" id="{0DB409FF-B82C-400A-948D-855ABC848C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53" y="3991777"/>
            <a:ext cx="3189542" cy="2525822"/>
          </a:xfrm>
          <a:prstGeom prst="rect">
            <a:avLst/>
          </a:prstGeom>
        </p:spPr>
      </p:pic>
      <p:pic>
        <p:nvPicPr>
          <p:cNvPr id="10" name="図 9">
            <a:extLst>
              <a:ext uri="{FF2B5EF4-FFF2-40B4-BE49-F238E27FC236}">
                <a16:creationId xmlns:a16="http://schemas.microsoft.com/office/drawing/2014/main" id="{C44878DF-1BFB-4F90-8416-1EA7640689FD}"/>
              </a:ext>
            </a:extLst>
          </p:cNvPr>
          <p:cNvPicPr>
            <a:picLocks noChangeAspect="1"/>
          </p:cNvPicPr>
          <p:nvPr/>
        </p:nvPicPr>
        <p:blipFill rotWithShape="1">
          <a:blip r:embed="rId6">
            <a:extLst>
              <a:ext uri="{28A0092B-C50C-407E-A947-70E740481C1C}">
                <a14:useLocalDpi xmlns:a14="http://schemas.microsoft.com/office/drawing/2010/main" val="0"/>
              </a:ext>
            </a:extLst>
          </a:blip>
          <a:srcRect l="-862" r="862" b="11798"/>
          <a:stretch/>
        </p:blipFill>
        <p:spPr>
          <a:xfrm>
            <a:off x="4033510" y="4052375"/>
            <a:ext cx="4751494" cy="2198650"/>
          </a:xfrm>
          <a:prstGeom prst="rect">
            <a:avLst/>
          </a:prstGeom>
        </p:spPr>
      </p:pic>
      <p:pic>
        <p:nvPicPr>
          <p:cNvPr id="12" name="図 11">
            <a:extLst>
              <a:ext uri="{FF2B5EF4-FFF2-40B4-BE49-F238E27FC236}">
                <a16:creationId xmlns:a16="http://schemas.microsoft.com/office/drawing/2014/main" id="{5E19CB45-DA79-426B-8D4D-5FCA05911CF8}"/>
              </a:ext>
            </a:extLst>
          </p:cNvPr>
          <p:cNvPicPr>
            <a:picLocks noChangeAspect="1"/>
          </p:cNvPicPr>
          <p:nvPr/>
        </p:nvPicPr>
        <p:blipFill rotWithShape="1">
          <a:blip r:embed="rId7">
            <a:extLst>
              <a:ext uri="{28A0092B-C50C-407E-A947-70E740481C1C}">
                <a14:useLocalDpi xmlns:a14="http://schemas.microsoft.com/office/drawing/2010/main" val="0"/>
              </a:ext>
            </a:extLst>
          </a:blip>
          <a:srcRect t="11054"/>
          <a:stretch/>
        </p:blipFill>
        <p:spPr>
          <a:xfrm>
            <a:off x="8285971" y="2060812"/>
            <a:ext cx="3758332" cy="3137352"/>
          </a:xfrm>
          <a:prstGeom prst="rect">
            <a:avLst/>
          </a:prstGeom>
        </p:spPr>
      </p:pic>
      <p:cxnSp>
        <p:nvCxnSpPr>
          <p:cNvPr id="14" name="直線コネクタ 13">
            <a:extLst>
              <a:ext uri="{FF2B5EF4-FFF2-40B4-BE49-F238E27FC236}">
                <a16:creationId xmlns:a16="http://schemas.microsoft.com/office/drawing/2014/main" id="{25C34155-A749-4E0D-A390-0FA1BC4C58A7}"/>
              </a:ext>
            </a:extLst>
          </p:cNvPr>
          <p:cNvCxnSpPr/>
          <p:nvPr/>
        </p:nvCxnSpPr>
        <p:spPr>
          <a:xfrm flipV="1">
            <a:off x="4490294" y="1670928"/>
            <a:ext cx="2368454" cy="1073426"/>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46C8CEE0-1480-4F48-B765-73E8333E1599}"/>
              </a:ext>
            </a:extLst>
          </p:cNvPr>
          <p:cNvCxnSpPr>
            <a:cxnSpLocks/>
          </p:cNvCxnSpPr>
          <p:nvPr/>
        </p:nvCxnSpPr>
        <p:spPr>
          <a:xfrm>
            <a:off x="4490294" y="2743549"/>
            <a:ext cx="2139854" cy="960895"/>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1D7F00CA-E8F7-4DD0-B986-4E613402B364}"/>
              </a:ext>
            </a:extLst>
          </p:cNvPr>
          <p:cNvCxnSpPr>
            <a:cxnSpLocks/>
          </p:cNvCxnSpPr>
          <p:nvPr/>
        </p:nvCxnSpPr>
        <p:spPr>
          <a:xfrm flipV="1">
            <a:off x="2008638" y="2393846"/>
            <a:ext cx="2481656" cy="1094682"/>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FAD8837D-5004-4B96-B791-C18EFD27698D}"/>
              </a:ext>
            </a:extLst>
          </p:cNvPr>
          <p:cNvCxnSpPr>
            <a:cxnSpLocks/>
          </p:cNvCxnSpPr>
          <p:nvPr/>
        </p:nvCxnSpPr>
        <p:spPr>
          <a:xfrm>
            <a:off x="2464740" y="1610330"/>
            <a:ext cx="2139854" cy="960895"/>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9353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41F75-4B86-01AE-A15D-F781E236E042}"/>
              </a:ext>
            </a:extLst>
          </p:cNvPr>
          <p:cNvSpPr>
            <a:spLocks noGrp="1"/>
          </p:cNvSpPr>
          <p:nvPr>
            <p:ph type="title"/>
          </p:nvPr>
        </p:nvSpPr>
        <p:spPr/>
        <p:txBody>
          <a:bodyPr/>
          <a:lstStyle/>
          <a:p>
            <a:r>
              <a:rPr kumimoji="1" lang="ja-JP" altLang="en-US" dirty="0"/>
              <a:t>出力装置</a:t>
            </a:r>
          </a:p>
        </p:txBody>
      </p:sp>
      <p:sp>
        <p:nvSpPr>
          <p:cNvPr id="3" name="コンテンツ プレースホルダー 2">
            <a:extLst>
              <a:ext uri="{FF2B5EF4-FFF2-40B4-BE49-F238E27FC236}">
                <a16:creationId xmlns:a16="http://schemas.microsoft.com/office/drawing/2014/main" id="{D8B38665-4D32-4D33-50A2-C68DDCAD1C0C}"/>
              </a:ext>
            </a:extLst>
          </p:cNvPr>
          <p:cNvSpPr>
            <a:spLocks noGrp="1"/>
          </p:cNvSpPr>
          <p:nvPr>
            <p:ph idx="1"/>
          </p:nvPr>
        </p:nvSpPr>
        <p:spPr/>
        <p:txBody>
          <a:bodyPr/>
          <a:lstStyle/>
          <a:p>
            <a:pPr marL="0" indent="0">
              <a:buNone/>
            </a:pPr>
            <a:r>
              <a:rPr kumimoji="1" lang="en-US" altLang="ja-JP" sz="2000" b="1" dirty="0"/>
              <a:t>VRAM</a:t>
            </a:r>
            <a:r>
              <a:rPr kumimoji="1" lang="ja-JP" altLang="en-US" sz="2000" b="1" dirty="0"/>
              <a:t>（</a:t>
            </a:r>
            <a:r>
              <a:rPr kumimoji="1" lang="en-US" altLang="ja-JP" sz="2000" b="1" dirty="0"/>
              <a:t>Video RAM</a:t>
            </a:r>
            <a:r>
              <a:rPr kumimoji="1" lang="ja-JP" altLang="en-US" sz="2000" b="1" dirty="0"/>
              <a:t>）</a:t>
            </a:r>
            <a:endParaRPr kumimoji="1" lang="en-US" altLang="ja-JP" sz="2000" b="1" dirty="0"/>
          </a:p>
          <a:p>
            <a:pPr marL="0" indent="0">
              <a:buNone/>
            </a:pPr>
            <a:r>
              <a:rPr lang="ja-JP" altLang="en-US" sz="2000" dirty="0"/>
              <a:t>ディスプレイに表示される内容を一時的に記録するために使用される専用のメモリ</a:t>
            </a:r>
            <a:endParaRPr lang="en-US" altLang="ja-JP" sz="2000" dirty="0"/>
          </a:p>
          <a:p>
            <a:pPr marL="0" indent="0">
              <a:buNone/>
            </a:pPr>
            <a:endParaRPr kumimoji="1" lang="en-US" altLang="ja-JP" dirty="0"/>
          </a:p>
          <a:p>
            <a:pPr marL="0" indent="0">
              <a:buNone/>
            </a:pPr>
            <a:endParaRPr kumimoji="1" lang="ja-JP" altLang="en-US" dirty="0"/>
          </a:p>
        </p:txBody>
      </p:sp>
      <mc:AlternateContent xmlns:mc="http://schemas.openxmlformats.org/markup-compatibility/2006" xmlns:a14="http://schemas.microsoft.com/office/drawing/2010/main">
        <mc:Choice Requires="a14">
          <p:graphicFrame>
            <p:nvGraphicFramePr>
              <p:cNvPr id="4" name="表 4">
                <a:extLst>
                  <a:ext uri="{FF2B5EF4-FFF2-40B4-BE49-F238E27FC236}">
                    <a16:creationId xmlns:a16="http://schemas.microsoft.com/office/drawing/2014/main" id="{AD343B54-BE67-DBC8-C54F-E4B0063D2414}"/>
                  </a:ext>
                </a:extLst>
              </p:cNvPr>
              <p:cNvGraphicFramePr>
                <a:graphicFrameLocks noGrp="1"/>
              </p:cNvGraphicFramePr>
              <p:nvPr>
                <p:extLst>
                  <p:ext uri="{D42A27DB-BD31-4B8C-83A1-F6EECF244321}">
                    <p14:modId xmlns:p14="http://schemas.microsoft.com/office/powerpoint/2010/main" val="2275142940"/>
                  </p:ext>
                </p:extLst>
              </p:nvPr>
            </p:nvGraphicFramePr>
            <p:xfrm>
              <a:off x="1786340" y="3572048"/>
              <a:ext cx="8128000" cy="186360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449572551"/>
                        </a:ext>
                      </a:extLst>
                    </a:gridCol>
                    <a:gridCol w="4064000">
                      <a:extLst>
                        <a:ext uri="{9D8B030D-6E8A-4147-A177-3AD203B41FA5}">
                          <a16:colId xmlns:a16="http://schemas.microsoft.com/office/drawing/2014/main" val="2745155365"/>
                        </a:ext>
                      </a:extLst>
                    </a:gridCol>
                  </a:tblGrid>
                  <a:tr h="370840">
                    <a:tc>
                      <a:txBody>
                        <a:bodyPr/>
                        <a:lstStyle/>
                        <a:p>
                          <a:pPr algn="ctr"/>
                          <a:r>
                            <a:rPr kumimoji="1" lang="ja-JP" altLang="en-US" dirty="0"/>
                            <a:t>１ドット当たりに必要なビット数</a:t>
                          </a:r>
                        </a:p>
                      </a:txBody>
                      <a:tcPr/>
                    </a:tc>
                    <a:tc>
                      <a:txBody>
                        <a:bodyPr/>
                        <a:lstStyle/>
                        <a:p>
                          <a:pPr algn="ctr"/>
                          <a:r>
                            <a:rPr kumimoji="1" lang="ja-JP" altLang="en-US" dirty="0"/>
                            <a:t>色数</a:t>
                          </a:r>
                          <a:endParaRPr kumimoji="1" lang="en-US" altLang="ja-JP" dirty="0"/>
                        </a:p>
                      </a:txBody>
                      <a:tcPr/>
                    </a:tc>
                    <a:extLst>
                      <a:ext uri="{0D108BD9-81ED-4DB2-BD59-A6C34878D82A}">
                        <a16:rowId xmlns:a16="http://schemas.microsoft.com/office/drawing/2014/main" val="1496623699"/>
                      </a:ext>
                    </a:extLst>
                  </a:tr>
                  <a:tr h="370840">
                    <a:tc>
                      <a:txBody>
                        <a:bodyPr/>
                        <a:lstStyle/>
                        <a:p>
                          <a:pPr algn="ctr"/>
                          <a:r>
                            <a:rPr kumimoji="1" lang="ja-JP" altLang="en-US" dirty="0"/>
                            <a:t>１ビット</a:t>
                          </a:r>
                          <a:endParaRPr kumimoji="1" lang="en-US" altLang="ja-JP" dirty="0"/>
                        </a:p>
                      </a:txBody>
                      <a:tcPr/>
                    </a:tc>
                    <a:tc>
                      <a:txBody>
                        <a:bodyPr/>
                        <a:lstStyle/>
                        <a:p>
                          <a:pPr algn="ctr"/>
                          <a:r>
                            <a:rPr kumimoji="1" lang="ja-JP" altLang="en-US" dirty="0"/>
                            <a:t>２色（</a:t>
                          </a:r>
                          <a14:m>
                            <m:oMath xmlns:m="http://schemas.openxmlformats.org/officeDocument/2006/math">
                              <m:sSup>
                                <m:sSupPr>
                                  <m:ctrlPr>
                                    <a:rPr kumimoji="1" lang="en-US" altLang="ja-JP" i="1" smtClean="0">
                                      <a:latin typeface="Cambria Math" panose="02040503050406030204" pitchFamily="18" charset="0"/>
                                    </a:rPr>
                                  </m:ctrlPr>
                                </m:sSupPr>
                                <m:e>
                                  <m:r>
                                    <a:rPr kumimoji="1" lang="ja-JP" altLang="en-US" i="1" smtClean="0">
                                      <a:latin typeface="Cambria Math" panose="02040503050406030204" pitchFamily="18" charset="0"/>
                                    </a:rPr>
                                    <m:t>２</m:t>
                                  </m:r>
                                </m:e>
                                <m:sup>
                                  <m:r>
                                    <a:rPr kumimoji="1" lang="en-US" altLang="ja-JP" b="0" i="1" smtClean="0">
                                      <a:latin typeface="Cambria Math" panose="02040503050406030204" pitchFamily="18" charset="0"/>
                                    </a:rPr>
                                    <m:t>1</m:t>
                                  </m:r>
                                </m:sup>
                              </m:sSup>
                              <m:r>
                                <a:rPr kumimoji="1" lang="ja-JP" altLang="en-US" i="1" smtClean="0">
                                  <a:latin typeface="Cambria Math" panose="02040503050406030204" pitchFamily="18" charset="0"/>
                                </a:rPr>
                                <m:t>）</m:t>
                              </m:r>
                            </m:oMath>
                          </a14:m>
                          <a:endParaRPr kumimoji="1" lang="ja-JP" altLang="en-US" dirty="0"/>
                        </a:p>
                      </a:txBody>
                      <a:tcPr/>
                    </a:tc>
                    <a:extLst>
                      <a:ext uri="{0D108BD9-81ED-4DB2-BD59-A6C34878D82A}">
                        <a16:rowId xmlns:a16="http://schemas.microsoft.com/office/drawing/2014/main" val="1691332346"/>
                      </a:ext>
                    </a:extLst>
                  </a:tr>
                  <a:tr h="370840">
                    <a:tc>
                      <a:txBody>
                        <a:bodyPr/>
                        <a:lstStyle/>
                        <a:p>
                          <a:pPr algn="ctr"/>
                          <a:r>
                            <a:rPr kumimoji="1" lang="ja-JP" altLang="en-US" dirty="0"/>
                            <a:t>８ビット</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２５６色（</a:t>
                          </a:r>
                          <a14:m>
                            <m:oMath xmlns:m="http://schemas.openxmlformats.org/officeDocument/2006/math">
                              <m:sSup>
                                <m:sSupPr>
                                  <m:ctrlPr>
                                    <a:rPr kumimoji="1" lang="en-US" altLang="ja-JP" i="1" smtClean="0">
                                      <a:latin typeface="Cambria Math" panose="02040503050406030204" pitchFamily="18" charset="0"/>
                                    </a:rPr>
                                  </m:ctrlPr>
                                </m:sSupPr>
                                <m:e>
                                  <m:r>
                                    <a:rPr kumimoji="1" lang="ja-JP" altLang="en-US" i="1" smtClean="0">
                                      <a:latin typeface="Cambria Math" panose="02040503050406030204" pitchFamily="18" charset="0"/>
                                    </a:rPr>
                                    <m:t>２</m:t>
                                  </m:r>
                                </m:e>
                                <m:sup>
                                  <m:r>
                                    <a:rPr kumimoji="1" lang="en-US" altLang="ja-JP" b="0" i="1" smtClean="0">
                                      <a:latin typeface="Cambria Math" panose="02040503050406030204" pitchFamily="18" charset="0"/>
                                    </a:rPr>
                                    <m:t>8</m:t>
                                  </m:r>
                                </m:sup>
                              </m:sSup>
                              <m:r>
                                <a:rPr kumimoji="1" lang="ja-JP" altLang="en-US" i="1" smtClean="0">
                                  <a:latin typeface="Cambria Math" panose="02040503050406030204" pitchFamily="18" charset="0"/>
                                </a:rPr>
                                <m:t>）</m:t>
                              </m:r>
                            </m:oMath>
                          </a14:m>
                          <a:endParaRPr kumimoji="1" lang="ja-JP" altLang="en-US" dirty="0"/>
                        </a:p>
                      </a:txBody>
                      <a:tcPr/>
                    </a:tc>
                    <a:extLst>
                      <a:ext uri="{0D108BD9-81ED-4DB2-BD59-A6C34878D82A}">
                        <a16:rowId xmlns:a16="http://schemas.microsoft.com/office/drawing/2014/main" val="673699677"/>
                      </a:ext>
                    </a:extLst>
                  </a:tr>
                  <a:tr h="370840">
                    <a:tc>
                      <a:txBody>
                        <a:bodyPr/>
                        <a:lstStyle/>
                        <a:p>
                          <a:pPr algn="ctr"/>
                          <a:r>
                            <a:rPr kumimoji="1" lang="ja-JP" altLang="en-US" dirty="0"/>
                            <a:t>１６ビット</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６５</a:t>
                          </a:r>
                          <a:r>
                            <a:rPr kumimoji="1" lang="en-US" altLang="ja-JP" dirty="0"/>
                            <a:t>,</a:t>
                          </a:r>
                          <a:r>
                            <a:rPr kumimoji="1" lang="ja-JP" altLang="en-US" dirty="0"/>
                            <a:t>５３６色（</a:t>
                          </a:r>
                          <a14:m>
                            <m:oMath xmlns:m="http://schemas.openxmlformats.org/officeDocument/2006/math">
                              <m:sSup>
                                <m:sSupPr>
                                  <m:ctrlPr>
                                    <a:rPr kumimoji="1" lang="en-US" altLang="ja-JP" i="1" smtClean="0">
                                      <a:latin typeface="Cambria Math" panose="02040503050406030204" pitchFamily="18" charset="0"/>
                                    </a:rPr>
                                  </m:ctrlPr>
                                </m:sSupPr>
                                <m:e>
                                  <m:r>
                                    <a:rPr kumimoji="1" lang="ja-JP" altLang="en-US" i="1" smtClean="0">
                                      <a:latin typeface="Cambria Math" panose="02040503050406030204" pitchFamily="18" charset="0"/>
                                    </a:rPr>
                                    <m:t>２</m:t>
                                  </m:r>
                                </m:e>
                                <m:sup>
                                  <m:r>
                                    <a:rPr kumimoji="1" lang="en-US" altLang="ja-JP" b="0" i="1" smtClean="0">
                                      <a:latin typeface="Cambria Math" panose="02040503050406030204" pitchFamily="18" charset="0"/>
                                    </a:rPr>
                                    <m:t>16</m:t>
                                  </m:r>
                                </m:sup>
                              </m:sSup>
                              <m:r>
                                <a:rPr kumimoji="1" lang="ja-JP" altLang="en-US" i="1" smtClean="0">
                                  <a:latin typeface="Cambria Math" panose="02040503050406030204" pitchFamily="18" charset="0"/>
                                </a:rPr>
                                <m:t>）</m:t>
                              </m:r>
                            </m:oMath>
                          </a14:m>
                          <a:endParaRPr kumimoji="1" lang="ja-JP" altLang="en-US" dirty="0"/>
                        </a:p>
                      </a:txBody>
                      <a:tcPr/>
                    </a:tc>
                    <a:extLst>
                      <a:ext uri="{0D108BD9-81ED-4DB2-BD59-A6C34878D82A}">
                        <a16:rowId xmlns:a16="http://schemas.microsoft.com/office/drawing/2014/main" val="1627227147"/>
                      </a:ext>
                    </a:extLst>
                  </a:tr>
                  <a:tr h="370840">
                    <a:tc>
                      <a:txBody>
                        <a:bodyPr/>
                        <a:lstStyle/>
                        <a:p>
                          <a:pPr algn="ctr"/>
                          <a:r>
                            <a:rPr kumimoji="1" lang="ja-JP" altLang="en-US" dirty="0"/>
                            <a:t>２４ビット</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１６</a:t>
                          </a:r>
                          <a:r>
                            <a:rPr kumimoji="1" lang="en-US" altLang="ja-JP" dirty="0"/>
                            <a:t>,</a:t>
                          </a:r>
                          <a:r>
                            <a:rPr kumimoji="1" lang="ja-JP" altLang="en-US" dirty="0"/>
                            <a:t>７７７</a:t>
                          </a:r>
                          <a:r>
                            <a:rPr kumimoji="1" lang="en-US" altLang="ja-JP" dirty="0"/>
                            <a:t>,</a:t>
                          </a:r>
                          <a:r>
                            <a:rPr kumimoji="1" lang="ja-JP" altLang="en-US" dirty="0"/>
                            <a:t>２１６色（</a:t>
                          </a:r>
                          <a14:m>
                            <m:oMath xmlns:m="http://schemas.openxmlformats.org/officeDocument/2006/math">
                              <m:sSup>
                                <m:sSupPr>
                                  <m:ctrlPr>
                                    <a:rPr kumimoji="1" lang="en-US" altLang="ja-JP" i="1" smtClean="0">
                                      <a:latin typeface="Cambria Math" panose="02040503050406030204" pitchFamily="18" charset="0"/>
                                    </a:rPr>
                                  </m:ctrlPr>
                                </m:sSupPr>
                                <m:e>
                                  <m:r>
                                    <a:rPr kumimoji="1" lang="ja-JP" altLang="en-US" i="1" smtClean="0">
                                      <a:latin typeface="Cambria Math" panose="02040503050406030204" pitchFamily="18" charset="0"/>
                                    </a:rPr>
                                    <m:t>２</m:t>
                                  </m:r>
                                </m:e>
                                <m:sup>
                                  <m:r>
                                    <a:rPr kumimoji="1" lang="en-US" altLang="ja-JP" b="0" i="1" smtClean="0">
                                      <a:latin typeface="Cambria Math" panose="02040503050406030204" pitchFamily="18" charset="0"/>
                                    </a:rPr>
                                    <m:t>24</m:t>
                                  </m:r>
                                </m:sup>
                              </m:sSup>
                              <m:r>
                                <a:rPr kumimoji="1" lang="ja-JP" altLang="en-US" i="1" smtClean="0">
                                  <a:latin typeface="Cambria Math" panose="02040503050406030204" pitchFamily="18" charset="0"/>
                                </a:rPr>
                                <m:t>）</m:t>
                              </m:r>
                            </m:oMath>
                          </a14:m>
                          <a:endParaRPr kumimoji="1" lang="ja-JP" altLang="en-US" dirty="0"/>
                        </a:p>
                      </a:txBody>
                      <a:tcPr/>
                    </a:tc>
                    <a:extLst>
                      <a:ext uri="{0D108BD9-81ED-4DB2-BD59-A6C34878D82A}">
                        <a16:rowId xmlns:a16="http://schemas.microsoft.com/office/drawing/2014/main" val="891336430"/>
                      </a:ext>
                    </a:extLst>
                  </a:tr>
                </a:tbl>
              </a:graphicData>
            </a:graphic>
          </p:graphicFrame>
        </mc:Choice>
        <mc:Fallback xmlns="">
          <p:graphicFrame>
            <p:nvGraphicFramePr>
              <p:cNvPr id="4" name="表 4">
                <a:extLst>
                  <a:ext uri="{FF2B5EF4-FFF2-40B4-BE49-F238E27FC236}">
                    <a16:creationId xmlns:a16="http://schemas.microsoft.com/office/drawing/2014/main" id="{AD343B54-BE67-DBC8-C54F-E4B0063D2414}"/>
                  </a:ext>
                </a:extLst>
              </p:cNvPr>
              <p:cNvGraphicFramePr>
                <a:graphicFrameLocks noGrp="1"/>
              </p:cNvGraphicFramePr>
              <p:nvPr>
                <p:extLst>
                  <p:ext uri="{D42A27DB-BD31-4B8C-83A1-F6EECF244321}">
                    <p14:modId xmlns:p14="http://schemas.microsoft.com/office/powerpoint/2010/main" val="2275142940"/>
                  </p:ext>
                </p:extLst>
              </p:nvPr>
            </p:nvGraphicFramePr>
            <p:xfrm>
              <a:off x="1786340" y="3572048"/>
              <a:ext cx="8128000" cy="186360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449572551"/>
                        </a:ext>
                      </a:extLst>
                    </a:gridCol>
                    <a:gridCol w="4064000">
                      <a:extLst>
                        <a:ext uri="{9D8B030D-6E8A-4147-A177-3AD203B41FA5}">
                          <a16:colId xmlns:a16="http://schemas.microsoft.com/office/drawing/2014/main" val="2745155365"/>
                        </a:ext>
                      </a:extLst>
                    </a:gridCol>
                  </a:tblGrid>
                  <a:tr h="370840">
                    <a:tc>
                      <a:txBody>
                        <a:bodyPr/>
                        <a:lstStyle/>
                        <a:p>
                          <a:pPr algn="ctr"/>
                          <a:r>
                            <a:rPr kumimoji="1" lang="ja-JP" altLang="en-US" dirty="0"/>
                            <a:t>１ドット当たりに必要なビット数</a:t>
                          </a:r>
                        </a:p>
                      </a:txBody>
                      <a:tcPr/>
                    </a:tc>
                    <a:tc>
                      <a:txBody>
                        <a:bodyPr/>
                        <a:lstStyle/>
                        <a:p>
                          <a:pPr algn="ctr"/>
                          <a:r>
                            <a:rPr kumimoji="1" lang="ja-JP" altLang="en-US" dirty="0"/>
                            <a:t>色数</a:t>
                          </a:r>
                          <a:endParaRPr kumimoji="1" lang="en-US" altLang="ja-JP" dirty="0"/>
                        </a:p>
                      </a:txBody>
                      <a:tcPr/>
                    </a:tc>
                    <a:extLst>
                      <a:ext uri="{0D108BD9-81ED-4DB2-BD59-A6C34878D82A}">
                        <a16:rowId xmlns:a16="http://schemas.microsoft.com/office/drawing/2014/main" val="1496623699"/>
                      </a:ext>
                    </a:extLst>
                  </a:tr>
                  <a:tr h="373190">
                    <a:tc>
                      <a:txBody>
                        <a:bodyPr/>
                        <a:lstStyle/>
                        <a:p>
                          <a:pPr algn="ctr"/>
                          <a:r>
                            <a:rPr kumimoji="1" lang="ja-JP" altLang="en-US" dirty="0"/>
                            <a:t>１ビット</a:t>
                          </a:r>
                          <a:endParaRPr kumimoji="1" lang="en-US" altLang="ja-JP" dirty="0"/>
                        </a:p>
                      </a:txBody>
                      <a:tcPr/>
                    </a:tc>
                    <a:tc>
                      <a:txBody>
                        <a:bodyPr/>
                        <a:lstStyle/>
                        <a:p>
                          <a:endParaRPr lang="ja-JP"/>
                        </a:p>
                      </a:txBody>
                      <a:tcPr>
                        <a:blipFill>
                          <a:blip r:embed="rId3"/>
                          <a:stretch>
                            <a:fillRect l="-100300" t="-106452" r="-600" b="-322581"/>
                          </a:stretch>
                        </a:blipFill>
                      </a:tcPr>
                    </a:tc>
                    <a:extLst>
                      <a:ext uri="{0D108BD9-81ED-4DB2-BD59-A6C34878D82A}">
                        <a16:rowId xmlns:a16="http://schemas.microsoft.com/office/drawing/2014/main" val="1691332346"/>
                      </a:ext>
                    </a:extLst>
                  </a:tr>
                  <a:tr h="373190">
                    <a:tc>
                      <a:txBody>
                        <a:bodyPr/>
                        <a:lstStyle/>
                        <a:p>
                          <a:pPr algn="ctr"/>
                          <a:r>
                            <a:rPr kumimoji="1" lang="ja-JP" altLang="en-US" dirty="0"/>
                            <a:t>８ビット</a:t>
                          </a:r>
                        </a:p>
                      </a:txBody>
                      <a:tcPr/>
                    </a:tc>
                    <a:tc>
                      <a:txBody>
                        <a:bodyPr/>
                        <a:lstStyle/>
                        <a:p>
                          <a:endParaRPr lang="ja-JP"/>
                        </a:p>
                      </a:txBody>
                      <a:tcPr>
                        <a:blipFill>
                          <a:blip r:embed="rId3"/>
                          <a:stretch>
                            <a:fillRect l="-100300" t="-209836" r="-600" b="-227869"/>
                          </a:stretch>
                        </a:blipFill>
                      </a:tcPr>
                    </a:tc>
                    <a:extLst>
                      <a:ext uri="{0D108BD9-81ED-4DB2-BD59-A6C34878D82A}">
                        <a16:rowId xmlns:a16="http://schemas.microsoft.com/office/drawing/2014/main" val="673699677"/>
                      </a:ext>
                    </a:extLst>
                  </a:tr>
                  <a:tr h="373190">
                    <a:tc>
                      <a:txBody>
                        <a:bodyPr/>
                        <a:lstStyle/>
                        <a:p>
                          <a:pPr algn="ctr"/>
                          <a:r>
                            <a:rPr kumimoji="1" lang="ja-JP" altLang="en-US" dirty="0"/>
                            <a:t>１６ビット</a:t>
                          </a:r>
                        </a:p>
                      </a:txBody>
                      <a:tcPr/>
                    </a:tc>
                    <a:tc>
                      <a:txBody>
                        <a:bodyPr/>
                        <a:lstStyle/>
                        <a:p>
                          <a:endParaRPr lang="ja-JP"/>
                        </a:p>
                      </a:txBody>
                      <a:tcPr>
                        <a:blipFill>
                          <a:blip r:embed="rId3"/>
                          <a:stretch>
                            <a:fillRect l="-100300" t="-304839" r="-600" b="-124194"/>
                          </a:stretch>
                        </a:blipFill>
                      </a:tcPr>
                    </a:tc>
                    <a:extLst>
                      <a:ext uri="{0D108BD9-81ED-4DB2-BD59-A6C34878D82A}">
                        <a16:rowId xmlns:a16="http://schemas.microsoft.com/office/drawing/2014/main" val="1627227147"/>
                      </a:ext>
                    </a:extLst>
                  </a:tr>
                  <a:tr h="373190">
                    <a:tc>
                      <a:txBody>
                        <a:bodyPr/>
                        <a:lstStyle/>
                        <a:p>
                          <a:pPr algn="ctr"/>
                          <a:r>
                            <a:rPr kumimoji="1" lang="ja-JP" altLang="en-US" dirty="0"/>
                            <a:t>２４ビット</a:t>
                          </a:r>
                        </a:p>
                      </a:txBody>
                      <a:tcPr/>
                    </a:tc>
                    <a:tc>
                      <a:txBody>
                        <a:bodyPr/>
                        <a:lstStyle/>
                        <a:p>
                          <a:endParaRPr lang="ja-JP"/>
                        </a:p>
                      </a:txBody>
                      <a:tcPr>
                        <a:blipFill>
                          <a:blip r:embed="rId3"/>
                          <a:stretch>
                            <a:fillRect l="-100300" t="-411475" r="-600" b="-26230"/>
                          </a:stretch>
                        </a:blipFill>
                      </a:tcPr>
                    </a:tc>
                    <a:extLst>
                      <a:ext uri="{0D108BD9-81ED-4DB2-BD59-A6C34878D82A}">
                        <a16:rowId xmlns:a16="http://schemas.microsoft.com/office/drawing/2014/main" val="891336430"/>
                      </a:ext>
                    </a:extLst>
                  </a:tr>
                </a:tbl>
              </a:graphicData>
            </a:graphic>
          </p:graphicFrame>
        </mc:Fallback>
      </mc:AlternateContent>
    </p:spTree>
    <p:extLst>
      <p:ext uri="{BB962C8B-B14F-4D97-AF65-F5344CB8AC3E}">
        <p14:creationId xmlns:p14="http://schemas.microsoft.com/office/powerpoint/2010/main" val="1169608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41F75-4B86-01AE-A15D-F781E236E042}"/>
              </a:ext>
            </a:extLst>
          </p:cNvPr>
          <p:cNvSpPr>
            <a:spLocks noGrp="1"/>
          </p:cNvSpPr>
          <p:nvPr>
            <p:ph type="title"/>
          </p:nvPr>
        </p:nvSpPr>
        <p:spPr/>
        <p:txBody>
          <a:bodyPr/>
          <a:lstStyle/>
          <a:p>
            <a:r>
              <a:rPr kumimoji="1" lang="ja-JP" altLang="en-US" dirty="0"/>
              <a:t>入出力インタフェース</a:t>
            </a:r>
          </a:p>
        </p:txBody>
      </p:sp>
      <p:sp>
        <p:nvSpPr>
          <p:cNvPr id="3" name="コンテンツ プレースホルダー 2">
            <a:extLst>
              <a:ext uri="{FF2B5EF4-FFF2-40B4-BE49-F238E27FC236}">
                <a16:creationId xmlns:a16="http://schemas.microsoft.com/office/drawing/2014/main" id="{D8B38665-4D32-4D33-50A2-C68DDCAD1C0C}"/>
              </a:ext>
            </a:extLst>
          </p:cNvPr>
          <p:cNvSpPr>
            <a:spLocks noGrp="1"/>
          </p:cNvSpPr>
          <p:nvPr>
            <p:ph idx="1"/>
          </p:nvPr>
        </p:nvSpPr>
        <p:spPr>
          <a:xfrm>
            <a:off x="838200" y="1825624"/>
            <a:ext cx="10515600" cy="4465993"/>
          </a:xfrm>
        </p:spPr>
        <p:txBody>
          <a:bodyPr>
            <a:normAutofit/>
          </a:bodyPr>
          <a:lstStyle/>
          <a:p>
            <a:pPr marL="0" indent="0">
              <a:buNone/>
            </a:pPr>
            <a:r>
              <a:rPr lang="ja-JP" altLang="en-US" sz="2000" dirty="0"/>
              <a:t>入出力インタフェース：</a:t>
            </a:r>
            <a:r>
              <a:rPr lang="en-US" altLang="ja-JP" sz="2000" dirty="0"/>
              <a:t>PC</a:t>
            </a:r>
            <a:r>
              <a:rPr lang="ja-JP" altLang="en-US" sz="2000" dirty="0"/>
              <a:t>本体と周辺機器を接続するための規格の総称</a:t>
            </a:r>
            <a:endParaRPr lang="en-US" altLang="ja-JP" sz="2000" dirty="0"/>
          </a:p>
          <a:p>
            <a:pPr marL="0" indent="0">
              <a:buNone/>
            </a:pPr>
            <a:r>
              <a:rPr lang="en-US" altLang="ja-JP" sz="2000" b="1" dirty="0"/>
              <a:t>USB</a:t>
            </a:r>
            <a:r>
              <a:rPr lang="ja-JP" altLang="en-US" sz="2000" b="1" dirty="0"/>
              <a:t>（</a:t>
            </a:r>
            <a:r>
              <a:rPr lang="en-US" altLang="ja-JP" sz="2000" b="1" dirty="0"/>
              <a:t>Universal Serial Bus</a:t>
            </a:r>
            <a:r>
              <a:rPr lang="ja-JP" altLang="en-US" sz="2000" b="1" dirty="0"/>
              <a:t>）</a:t>
            </a:r>
            <a:endParaRPr lang="en-US" altLang="ja-JP" sz="2000" b="1" dirty="0"/>
          </a:p>
          <a:p>
            <a:pPr marL="0" indent="0">
              <a:buNone/>
            </a:pPr>
            <a:r>
              <a:rPr lang="ja-JP" altLang="en-US" sz="2000" dirty="0"/>
              <a:t>データを高速に</a:t>
            </a:r>
            <a:r>
              <a:rPr lang="en-US" altLang="ja-JP" sz="2000" dirty="0"/>
              <a:t>1</a:t>
            </a:r>
            <a:r>
              <a:rPr lang="ja-JP" altLang="en-US" sz="2000" dirty="0"/>
              <a:t>ビットずつ直列に転送するインタフェース</a:t>
            </a: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r>
              <a:rPr lang="en-US" altLang="ja-JP" sz="2000" dirty="0"/>
              <a:t>USB3.1</a:t>
            </a:r>
            <a:r>
              <a:rPr lang="ja-JP" altLang="en-US" sz="2000" dirty="0"/>
              <a:t>（</a:t>
            </a:r>
            <a:r>
              <a:rPr lang="en-US" altLang="ja-JP" sz="2000" dirty="0"/>
              <a:t>10Gbps</a:t>
            </a:r>
            <a:r>
              <a:rPr lang="ja-JP" altLang="en-US" sz="2000" dirty="0"/>
              <a:t>）、</a:t>
            </a:r>
            <a:r>
              <a:rPr lang="en-US" altLang="ja-JP" sz="2000" dirty="0"/>
              <a:t>USB3.2</a:t>
            </a:r>
            <a:r>
              <a:rPr lang="ja-JP" altLang="en-US" sz="2000" dirty="0"/>
              <a:t>（</a:t>
            </a:r>
            <a:r>
              <a:rPr lang="en-US" altLang="ja-JP" sz="2000" dirty="0"/>
              <a:t>20Gbps</a:t>
            </a:r>
            <a:r>
              <a:rPr lang="ja-JP" altLang="en-US" sz="2000" dirty="0"/>
              <a:t>）</a:t>
            </a:r>
            <a:endParaRPr lang="en-US" altLang="ja-JP" sz="2000" dirty="0"/>
          </a:p>
          <a:p>
            <a:pPr marL="0" indent="0">
              <a:buNone/>
            </a:pPr>
            <a:endParaRPr lang="en-US" altLang="ja-JP" sz="2000" dirty="0"/>
          </a:p>
          <a:p>
            <a:pPr marL="0" indent="0">
              <a:buNone/>
            </a:pPr>
            <a:endParaRPr kumimoji="1" lang="en-US" altLang="ja-JP" dirty="0"/>
          </a:p>
          <a:p>
            <a:pPr marL="0" indent="0">
              <a:buNone/>
            </a:pPr>
            <a:endParaRPr kumimoji="1" lang="ja-JP" altLang="en-US" dirty="0"/>
          </a:p>
        </p:txBody>
      </p:sp>
      <p:graphicFrame>
        <p:nvGraphicFramePr>
          <p:cNvPr id="5" name="表 5">
            <a:extLst>
              <a:ext uri="{FF2B5EF4-FFF2-40B4-BE49-F238E27FC236}">
                <a16:creationId xmlns:a16="http://schemas.microsoft.com/office/drawing/2014/main" id="{6ADC2C5C-4B6A-37B4-4467-AE70438E1A6C}"/>
              </a:ext>
            </a:extLst>
          </p:cNvPr>
          <p:cNvGraphicFramePr>
            <a:graphicFrameLocks noGrp="1"/>
          </p:cNvGraphicFramePr>
          <p:nvPr>
            <p:extLst>
              <p:ext uri="{D42A27DB-BD31-4B8C-83A1-F6EECF244321}">
                <p14:modId xmlns:p14="http://schemas.microsoft.com/office/powerpoint/2010/main" val="1112372852"/>
              </p:ext>
            </p:extLst>
          </p:nvPr>
        </p:nvGraphicFramePr>
        <p:xfrm>
          <a:off x="1895523" y="3019566"/>
          <a:ext cx="8127999" cy="1483360"/>
        </p:xfrm>
        <a:graphic>
          <a:graphicData uri="http://schemas.openxmlformats.org/drawingml/2006/table">
            <a:tbl>
              <a:tblPr firstRow="1" bandRow="1">
                <a:tableStyleId>{E8B1032C-EA38-4F05-BA0D-38AFFFC7BED3}</a:tableStyleId>
              </a:tblPr>
              <a:tblGrid>
                <a:gridCol w="1707486">
                  <a:extLst>
                    <a:ext uri="{9D8B030D-6E8A-4147-A177-3AD203B41FA5}">
                      <a16:colId xmlns:a16="http://schemas.microsoft.com/office/drawing/2014/main" val="4242088589"/>
                    </a:ext>
                  </a:extLst>
                </a:gridCol>
                <a:gridCol w="3711180">
                  <a:extLst>
                    <a:ext uri="{9D8B030D-6E8A-4147-A177-3AD203B41FA5}">
                      <a16:colId xmlns:a16="http://schemas.microsoft.com/office/drawing/2014/main" val="1713229337"/>
                    </a:ext>
                  </a:extLst>
                </a:gridCol>
                <a:gridCol w="2709333">
                  <a:extLst>
                    <a:ext uri="{9D8B030D-6E8A-4147-A177-3AD203B41FA5}">
                      <a16:colId xmlns:a16="http://schemas.microsoft.com/office/drawing/2014/main" val="3661932341"/>
                    </a:ext>
                  </a:extLst>
                </a:gridCol>
              </a:tblGrid>
              <a:tr h="370840">
                <a:tc>
                  <a:txBody>
                    <a:bodyPr/>
                    <a:lstStyle/>
                    <a:p>
                      <a:r>
                        <a:rPr kumimoji="1" lang="ja-JP" altLang="en-US" dirty="0"/>
                        <a:t>規格</a:t>
                      </a:r>
                    </a:p>
                  </a:txBody>
                  <a:tcPr/>
                </a:tc>
                <a:tc>
                  <a:txBody>
                    <a:bodyPr/>
                    <a:lstStyle/>
                    <a:p>
                      <a:r>
                        <a:rPr kumimoji="1" lang="ja-JP" altLang="en-US" dirty="0"/>
                        <a:t>最大転送速度（</a:t>
                      </a:r>
                      <a:r>
                        <a:rPr kumimoji="1" lang="en-US" altLang="ja-JP" dirty="0"/>
                        <a:t>bps</a:t>
                      </a:r>
                      <a:r>
                        <a:rPr kumimoji="1" lang="ja-JP" altLang="en-US" dirty="0"/>
                        <a:t>：ビット</a:t>
                      </a:r>
                      <a:r>
                        <a:rPr kumimoji="1" lang="en-US" altLang="ja-JP" dirty="0"/>
                        <a:t>/</a:t>
                      </a:r>
                      <a:r>
                        <a:rPr kumimoji="1" lang="ja-JP" altLang="en-US" dirty="0"/>
                        <a:t>秒）</a:t>
                      </a:r>
                    </a:p>
                  </a:txBody>
                  <a:tcPr/>
                </a:tc>
                <a:tc>
                  <a:txBody>
                    <a:bodyPr/>
                    <a:lstStyle/>
                    <a:p>
                      <a:r>
                        <a:rPr kumimoji="1" lang="ja-JP" altLang="en-US" dirty="0"/>
                        <a:t>モード</a:t>
                      </a:r>
                    </a:p>
                  </a:txBody>
                  <a:tcPr/>
                </a:tc>
                <a:extLst>
                  <a:ext uri="{0D108BD9-81ED-4DB2-BD59-A6C34878D82A}">
                    <a16:rowId xmlns:a16="http://schemas.microsoft.com/office/drawing/2014/main" val="4067055142"/>
                  </a:ext>
                </a:extLst>
              </a:tr>
              <a:tr h="370840">
                <a:tc>
                  <a:txBody>
                    <a:bodyPr/>
                    <a:lstStyle/>
                    <a:p>
                      <a:r>
                        <a:rPr kumimoji="1" lang="en-US" altLang="ja-JP" dirty="0"/>
                        <a:t>USB1.1</a:t>
                      </a:r>
                      <a:endParaRPr kumimoji="1" lang="ja-JP" altLang="en-US" dirty="0"/>
                    </a:p>
                  </a:txBody>
                  <a:tcPr/>
                </a:tc>
                <a:tc>
                  <a:txBody>
                    <a:bodyPr/>
                    <a:lstStyle/>
                    <a:p>
                      <a:r>
                        <a:rPr kumimoji="1" lang="en-US" altLang="ja-JP" dirty="0"/>
                        <a:t>12Mbps</a:t>
                      </a:r>
                      <a:endParaRPr kumimoji="1" lang="ja-JP" altLang="en-US" dirty="0"/>
                    </a:p>
                  </a:txBody>
                  <a:tcPr/>
                </a:tc>
                <a:tc>
                  <a:txBody>
                    <a:bodyPr/>
                    <a:lstStyle/>
                    <a:p>
                      <a:r>
                        <a:rPr kumimoji="1" lang="ja-JP" altLang="en-US" dirty="0"/>
                        <a:t>フルスピード</a:t>
                      </a:r>
                    </a:p>
                  </a:txBody>
                  <a:tcPr/>
                </a:tc>
                <a:extLst>
                  <a:ext uri="{0D108BD9-81ED-4DB2-BD59-A6C34878D82A}">
                    <a16:rowId xmlns:a16="http://schemas.microsoft.com/office/drawing/2014/main" val="1109009550"/>
                  </a:ext>
                </a:extLst>
              </a:tr>
              <a:tr h="370840">
                <a:tc>
                  <a:txBody>
                    <a:bodyPr/>
                    <a:lstStyle/>
                    <a:p>
                      <a:r>
                        <a:rPr kumimoji="1" lang="en-US" altLang="ja-JP" dirty="0"/>
                        <a:t>USB2.0</a:t>
                      </a:r>
                      <a:endParaRPr kumimoji="1" lang="ja-JP" altLang="en-US" dirty="0"/>
                    </a:p>
                  </a:txBody>
                  <a:tcPr/>
                </a:tc>
                <a:tc>
                  <a:txBody>
                    <a:bodyPr/>
                    <a:lstStyle/>
                    <a:p>
                      <a:r>
                        <a:rPr kumimoji="1" lang="en-US" altLang="ja-JP" dirty="0"/>
                        <a:t>480Mbps</a:t>
                      </a:r>
                      <a:endParaRPr kumimoji="1" lang="ja-JP" altLang="en-US" dirty="0"/>
                    </a:p>
                  </a:txBody>
                  <a:tcPr/>
                </a:tc>
                <a:tc>
                  <a:txBody>
                    <a:bodyPr/>
                    <a:lstStyle/>
                    <a:p>
                      <a:r>
                        <a:rPr kumimoji="1" lang="ja-JP" altLang="en-US" dirty="0"/>
                        <a:t>ハイスピード</a:t>
                      </a:r>
                    </a:p>
                  </a:txBody>
                  <a:tcPr/>
                </a:tc>
                <a:extLst>
                  <a:ext uri="{0D108BD9-81ED-4DB2-BD59-A6C34878D82A}">
                    <a16:rowId xmlns:a16="http://schemas.microsoft.com/office/drawing/2014/main" val="1986852410"/>
                  </a:ext>
                </a:extLst>
              </a:tr>
              <a:tr h="370840">
                <a:tc>
                  <a:txBody>
                    <a:bodyPr/>
                    <a:lstStyle/>
                    <a:p>
                      <a:r>
                        <a:rPr kumimoji="1" lang="en-US" altLang="ja-JP" dirty="0"/>
                        <a:t>USB3.0</a:t>
                      </a:r>
                      <a:endParaRPr kumimoji="1" lang="ja-JP" altLang="en-US" dirty="0"/>
                    </a:p>
                  </a:txBody>
                  <a:tcPr/>
                </a:tc>
                <a:tc>
                  <a:txBody>
                    <a:bodyPr/>
                    <a:lstStyle/>
                    <a:p>
                      <a:r>
                        <a:rPr kumimoji="1" lang="en-US" altLang="ja-JP" dirty="0"/>
                        <a:t>5Gbps</a:t>
                      </a:r>
                      <a:endParaRPr kumimoji="1" lang="ja-JP" altLang="en-US" dirty="0"/>
                    </a:p>
                  </a:txBody>
                  <a:tcPr/>
                </a:tc>
                <a:tc>
                  <a:txBody>
                    <a:bodyPr/>
                    <a:lstStyle/>
                    <a:p>
                      <a:r>
                        <a:rPr kumimoji="1" lang="ja-JP" altLang="en-US" dirty="0"/>
                        <a:t>スーパースピード</a:t>
                      </a:r>
                    </a:p>
                  </a:txBody>
                  <a:tcPr/>
                </a:tc>
                <a:extLst>
                  <a:ext uri="{0D108BD9-81ED-4DB2-BD59-A6C34878D82A}">
                    <a16:rowId xmlns:a16="http://schemas.microsoft.com/office/drawing/2014/main" val="2290717261"/>
                  </a:ext>
                </a:extLst>
              </a:tr>
            </a:tbl>
          </a:graphicData>
        </a:graphic>
      </p:graphicFrame>
      <p:grpSp>
        <p:nvGrpSpPr>
          <p:cNvPr id="6" name="グループ化 5">
            <a:extLst>
              <a:ext uri="{FF2B5EF4-FFF2-40B4-BE49-F238E27FC236}">
                <a16:creationId xmlns:a16="http://schemas.microsoft.com/office/drawing/2014/main" id="{C7DD441C-FA2B-D7CB-5A0A-2D28D3DC02E4}"/>
              </a:ext>
            </a:extLst>
          </p:cNvPr>
          <p:cNvGrpSpPr/>
          <p:nvPr/>
        </p:nvGrpSpPr>
        <p:grpSpPr>
          <a:xfrm>
            <a:off x="4130857" y="5122115"/>
            <a:ext cx="1290320" cy="1181638"/>
            <a:chOff x="3176618" y="1224496"/>
            <a:chExt cx="1290320" cy="1181638"/>
          </a:xfrm>
        </p:grpSpPr>
        <p:sp>
          <p:nvSpPr>
            <p:cNvPr id="7" name="四角形: 上の 2 つの角を切り取る 6">
              <a:extLst>
                <a:ext uri="{FF2B5EF4-FFF2-40B4-BE49-F238E27FC236}">
                  <a16:creationId xmlns:a16="http://schemas.microsoft.com/office/drawing/2014/main" id="{3326D205-BA6D-6C9A-FA7C-0AC394ACD2B4}"/>
                </a:ext>
              </a:extLst>
            </p:cNvPr>
            <p:cNvSpPr/>
            <p:nvPr/>
          </p:nvSpPr>
          <p:spPr>
            <a:xfrm>
              <a:off x="3370580" y="1224496"/>
              <a:ext cx="913844" cy="812306"/>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C9AD161-1CDD-6A94-8A53-938B29BDC5E3}"/>
                </a:ext>
              </a:extLst>
            </p:cNvPr>
            <p:cNvSpPr/>
            <p:nvPr/>
          </p:nvSpPr>
          <p:spPr>
            <a:xfrm>
              <a:off x="3525752" y="1422398"/>
              <a:ext cx="625172" cy="4592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88EA5FA-40E9-9C87-335B-BB9A7F8D7DB7}"/>
                </a:ext>
              </a:extLst>
            </p:cNvPr>
            <p:cNvSpPr txBox="1"/>
            <p:nvPr/>
          </p:nvSpPr>
          <p:spPr>
            <a:xfrm>
              <a:off x="3176618" y="2036802"/>
              <a:ext cx="1290320" cy="369332"/>
            </a:xfrm>
            <a:prstGeom prst="rect">
              <a:avLst/>
            </a:prstGeom>
            <a:noFill/>
          </p:spPr>
          <p:txBody>
            <a:bodyPr wrap="square" rtlCol="0">
              <a:spAutoFit/>
            </a:bodyPr>
            <a:lstStyle/>
            <a:p>
              <a:pPr algn="ctr"/>
              <a:r>
                <a:rPr kumimoji="1" lang="en-US" altLang="ja-JP" dirty="0"/>
                <a:t>Type-B</a:t>
              </a:r>
              <a:endParaRPr kumimoji="1" lang="ja-JP" altLang="en-US" dirty="0"/>
            </a:p>
          </p:txBody>
        </p:sp>
      </p:grpSp>
      <p:grpSp>
        <p:nvGrpSpPr>
          <p:cNvPr id="10" name="グループ化 9">
            <a:extLst>
              <a:ext uri="{FF2B5EF4-FFF2-40B4-BE49-F238E27FC236}">
                <a16:creationId xmlns:a16="http://schemas.microsoft.com/office/drawing/2014/main" id="{EEC2BF8A-0CA4-D05B-A1BF-7932AA77E9B8}"/>
              </a:ext>
            </a:extLst>
          </p:cNvPr>
          <p:cNvGrpSpPr/>
          <p:nvPr/>
        </p:nvGrpSpPr>
        <p:grpSpPr>
          <a:xfrm>
            <a:off x="2408616" y="5472851"/>
            <a:ext cx="1463040" cy="850020"/>
            <a:chOff x="1278890" y="1556760"/>
            <a:chExt cx="1463040" cy="850020"/>
          </a:xfrm>
        </p:grpSpPr>
        <p:grpSp>
          <p:nvGrpSpPr>
            <p:cNvPr id="11" name="グループ化 10">
              <a:extLst>
                <a:ext uri="{FF2B5EF4-FFF2-40B4-BE49-F238E27FC236}">
                  <a16:creationId xmlns:a16="http://schemas.microsoft.com/office/drawing/2014/main" id="{AF234478-A2EB-AF7D-DCAE-78C209BDE114}"/>
                </a:ext>
              </a:extLst>
            </p:cNvPr>
            <p:cNvGrpSpPr/>
            <p:nvPr/>
          </p:nvGrpSpPr>
          <p:grpSpPr>
            <a:xfrm>
              <a:off x="1278890" y="1556760"/>
              <a:ext cx="1463040" cy="850020"/>
              <a:chOff x="1127760" y="1520832"/>
              <a:chExt cx="1463040" cy="850020"/>
            </a:xfrm>
          </p:grpSpPr>
          <p:sp>
            <p:nvSpPr>
              <p:cNvPr id="13" name="正方形/長方形 12">
                <a:extLst>
                  <a:ext uri="{FF2B5EF4-FFF2-40B4-BE49-F238E27FC236}">
                    <a16:creationId xmlns:a16="http://schemas.microsoft.com/office/drawing/2014/main" id="{F0BD3993-41C8-B794-5DEF-2F96731E0707}"/>
                  </a:ext>
                </a:extLst>
              </p:cNvPr>
              <p:cNvSpPr/>
              <p:nvPr/>
            </p:nvSpPr>
            <p:spPr>
              <a:xfrm>
                <a:off x="1127760" y="1520832"/>
                <a:ext cx="1428353" cy="480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8A76842-0F0C-80E3-948A-7F2F8E1A25FE}"/>
                  </a:ext>
                </a:extLst>
              </p:cNvPr>
              <p:cNvSpPr txBox="1"/>
              <p:nvPr/>
            </p:nvSpPr>
            <p:spPr>
              <a:xfrm>
                <a:off x="1127760" y="2001520"/>
                <a:ext cx="1463040" cy="369332"/>
              </a:xfrm>
              <a:prstGeom prst="rect">
                <a:avLst/>
              </a:prstGeom>
              <a:noFill/>
            </p:spPr>
            <p:txBody>
              <a:bodyPr wrap="square" rtlCol="0">
                <a:spAutoFit/>
              </a:bodyPr>
              <a:lstStyle/>
              <a:p>
                <a:pPr algn="ctr"/>
                <a:r>
                  <a:rPr kumimoji="1" lang="en-US" altLang="ja-JP" dirty="0"/>
                  <a:t>Type-A</a:t>
                </a:r>
                <a:endParaRPr kumimoji="1" lang="ja-JP" altLang="en-US" dirty="0"/>
              </a:p>
            </p:txBody>
          </p:sp>
        </p:grpSp>
        <p:sp>
          <p:nvSpPr>
            <p:cNvPr id="12" name="正方形/長方形 11">
              <a:extLst>
                <a:ext uri="{FF2B5EF4-FFF2-40B4-BE49-F238E27FC236}">
                  <a16:creationId xmlns:a16="http://schemas.microsoft.com/office/drawing/2014/main" id="{56EFE7A1-A10C-522E-4117-AD583935C067}"/>
                </a:ext>
              </a:extLst>
            </p:cNvPr>
            <p:cNvSpPr/>
            <p:nvPr/>
          </p:nvSpPr>
          <p:spPr>
            <a:xfrm>
              <a:off x="1376334" y="1791822"/>
              <a:ext cx="1249680" cy="142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C23902FE-5569-B8A8-6BBA-4F7F59B04719}"/>
              </a:ext>
            </a:extLst>
          </p:cNvPr>
          <p:cNvGrpSpPr/>
          <p:nvPr/>
        </p:nvGrpSpPr>
        <p:grpSpPr>
          <a:xfrm>
            <a:off x="5569653" y="5679379"/>
            <a:ext cx="1016000" cy="881083"/>
            <a:chOff x="4978400" y="1688782"/>
            <a:chExt cx="1016000" cy="881083"/>
          </a:xfrm>
        </p:grpSpPr>
        <p:sp>
          <p:nvSpPr>
            <p:cNvPr id="16" name="四角形: 上の 2 つの角を切り取る 15">
              <a:extLst>
                <a:ext uri="{FF2B5EF4-FFF2-40B4-BE49-F238E27FC236}">
                  <a16:creationId xmlns:a16="http://schemas.microsoft.com/office/drawing/2014/main" id="{917AC7EA-B80D-64A9-8AFA-C349A5AA7003}"/>
                </a:ext>
              </a:extLst>
            </p:cNvPr>
            <p:cNvSpPr/>
            <p:nvPr/>
          </p:nvSpPr>
          <p:spPr>
            <a:xfrm>
              <a:off x="5080000" y="1719302"/>
              <a:ext cx="721360" cy="204232"/>
            </a:xfrm>
            <a:prstGeom prst="snip2SameRect">
              <a:avLst>
                <a:gd name="adj1" fmla="val 5000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9B7C7EED-46A1-3916-1DE0-62FCA294AA7E}"/>
                </a:ext>
              </a:extLst>
            </p:cNvPr>
            <p:cNvSpPr/>
            <p:nvPr/>
          </p:nvSpPr>
          <p:spPr>
            <a:xfrm>
              <a:off x="5156200" y="1688782"/>
              <a:ext cx="568960" cy="88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B484FABA-DE46-697A-B83D-9C0586441BCD}"/>
                </a:ext>
              </a:extLst>
            </p:cNvPr>
            <p:cNvSpPr txBox="1"/>
            <p:nvPr/>
          </p:nvSpPr>
          <p:spPr>
            <a:xfrm>
              <a:off x="4978400" y="1923534"/>
              <a:ext cx="1016000" cy="646331"/>
            </a:xfrm>
            <a:prstGeom prst="rect">
              <a:avLst/>
            </a:prstGeom>
            <a:noFill/>
          </p:spPr>
          <p:txBody>
            <a:bodyPr wrap="square" rtlCol="0">
              <a:spAutoFit/>
            </a:bodyPr>
            <a:lstStyle/>
            <a:p>
              <a:pPr algn="ctr"/>
              <a:r>
                <a:rPr kumimoji="1" lang="en-US" altLang="ja-JP" dirty="0"/>
                <a:t>Type-B</a:t>
              </a:r>
            </a:p>
            <a:p>
              <a:pPr algn="ctr"/>
              <a:r>
                <a:rPr kumimoji="1" lang="en-US" altLang="ja-JP" dirty="0"/>
                <a:t>mini</a:t>
              </a:r>
              <a:endParaRPr kumimoji="1" lang="ja-JP" altLang="en-US" dirty="0"/>
            </a:p>
          </p:txBody>
        </p:sp>
      </p:grpSp>
      <p:grpSp>
        <p:nvGrpSpPr>
          <p:cNvPr id="19" name="グループ化 18">
            <a:extLst>
              <a:ext uri="{FF2B5EF4-FFF2-40B4-BE49-F238E27FC236}">
                <a16:creationId xmlns:a16="http://schemas.microsoft.com/office/drawing/2014/main" id="{E877F346-ED3E-C5B8-82A3-ECA8C070CDB2}"/>
              </a:ext>
            </a:extLst>
          </p:cNvPr>
          <p:cNvGrpSpPr/>
          <p:nvPr/>
        </p:nvGrpSpPr>
        <p:grpSpPr>
          <a:xfrm>
            <a:off x="6765074" y="5710835"/>
            <a:ext cx="1016000" cy="830759"/>
            <a:chOff x="6642100" y="1693148"/>
            <a:chExt cx="1016000" cy="830759"/>
          </a:xfrm>
        </p:grpSpPr>
        <p:sp>
          <p:nvSpPr>
            <p:cNvPr id="20" name="四角形: 上の 2 つの角を切り取る 19">
              <a:extLst>
                <a:ext uri="{FF2B5EF4-FFF2-40B4-BE49-F238E27FC236}">
                  <a16:creationId xmlns:a16="http://schemas.microsoft.com/office/drawing/2014/main" id="{BE0B039E-5EC3-0F06-8655-7BD6FD07C23E}"/>
                </a:ext>
              </a:extLst>
            </p:cNvPr>
            <p:cNvSpPr/>
            <p:nvPr/>
          </p:nvSpPr>
          <p:spPr>
            <a:xfrm>
              <a:off x="6776720" y="1693148"/>
              <a:ext cx="721360" cy="204232"/>
            </a:xfrm>
            <a:prstGeom prst="snip2SameRect">
              <a:avLst>
                <a:gd name="adj1" fmla="val 5000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53FFC063-21E2-C949-7F9C-CEE94EFF7F36}"/>
                </a:ext>
              </a:extLst>
            </p:cNvPr>
            <p:cNvSpPr/>
            <p:nvPr/>
          </p:nvSpPr>
          <p:spPr>
            <a:xfrm>
              <a:off x="6934200" y="1788160"/>
              <a:ext cx="431800" cy="102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FA91CC0-B956-1F0F-29EC-52F3A03EA79E}"/>
                </a:ext>
              </a:extLst>
            </p:cNvPr>
            <p:cNvSpPr txBox="1"/>
            <p:nvPr/>
          </p:nvSpPr>
          <p:spPr>
            <a:xfrm>
              <a:off x="6642100" y="1877576"/>
              <a:ext cx="1016000" cy="646331"/>
            </a:xfrm>
            <a:prstGeom prst="rect">
              <a:avLst/>
            </a:prstGeom>
            <a:noFill/>
          </p:spPr>
          <p:txBody>
            <a:bodyPr wrap="square" rtlCol="0">
              <a:spAutoFit/>
            </a:bodyPr>
            <a:lstStyle/>
            <a:p>
              <a:pPr algn="ctr"/>
              <a:r>
                <a:rPr kumimoji="1" lang="en-US" altLang="ja-JP" dirty="0"/>
                <a:t>Type-B</a:t>
              </a:r>
            </a:p>
            <a:p>
              <a:pPr algn="ctr"/>
              <a:r>
                <a:rPr kumimoji="1" lang="en-US" altLang="ja-JP" dirty="0"/>
                <a:t>micro</a:t>
              </a:r>
              <a:endParaRPr kumimoji="1" lang="ja-JP" altLang="en-US" dirty="0"/>
            </a:p>
          </p:txBody>
        </p:sp>
      </p:grpSp>
      <p:grpSp>
        <p:nvGrpSpPr>
          <p:cNvPr id="23" name="グループ化 22">
            <a:extLst>
              <a:ext uri="{FF2B5EF4-FFF2-40B4-BE49-F238E27FC236}">
                <a16:creationId xmlns:a16="http://schemas.microsoft.com/office/drawing/2014/main" id="{9578FD92-F76C-80A2-E3EC-779C37006D75}"/>
              </a:ext>
            </a:extLst>
          </p:cNvPr>
          <p:cNvGrpSpPr/>
          <p:nvPr/>
        </p:nvGrpSpPr>
        <p:grpSpPr>
          <a:xfrm>
            <a:off x="8134598" y="5725559"/>
            <a:ext cx="1016000" cy="604084"/>
            <a:chOff x="7466681" y="1754052"/>
            <a:chExt cx="1016000" cy="604084"/>
          </a:xfrm>
        </p:grpSpPr>
        <p:sp>
          <p:nvSpPr>
            <p:cNvPr id="24" name="フローチャート: 端子 23">
              <a:extLst>
                <a:ext uri="{FF2B5EF4-FFF2-40B4-BE49-F238E27FC236}">
                  <a16:creationId xmlns:a16="http://schemas.microsoft.com/office/drawing/2014/main" id="{24F3DD70-A5FF-242B-7553-875B0C8D47E2}"/>
                </a:ext>
              </a:extLst>
            </p:cNvPr>
            <p:cNvSpPr/>
            <p:nvPr/>
          </p:nvSpPr>
          <p:spPr>
            <a:xfrm>
              <a:off x="7466681" y="1754052"/>
              <a:ext cx="853440" cy="204232"/>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ysClr val="windowText" lastClr="000000"/>
                </a:solidFill>
              </a:endParaRPr>
            </a:p>
          </p:txBody>
        </p:sp>
        <p:sp>
          <p:nvSpPr>
            <p:cNvPr id="25" name="正方形/長方形 24">
              <a:extLst>
                <a:ext uri="{FF2B5EF4-FFF2-40B4-BE49-F238E27FC236}">
                  <a16:creationId xmlns:a16="http://schemas.microsoft.com/office/drawing/2014/main" id="{90B58C53-3C2E-13B5-21CA-F766C7DD6813}"/>
                </a:ext>
              </a:extLst>
            </p:cNvPr>
            <p:cNvSpPr/>
            <p:nvPr/>
          </p:nvSpPr>
          <p:spPr>
            <a:xfrm>
              <a:off x="7580289" y="1815528"/>
              <a:ext cx="629920" cy="81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DEABAAA1-DB3B-2B3C-B998-7AE0681059FC}"/>
                </a:ext>
              </a:extLst>
            </p:cNvPr>
            <p:cNvSpPr txBox="1"/>
            <p:nvPr/>
          </p:nvSpPr>
          <p:spPr>
            <a:xfrm>
              <a:off x="7466681" y="1988804"/>
              <a:ext cx="1016000" cy="369332"/>
            </a:xfrm>
            <a:prstGeom prst="rect">
              <a:avLst/>
            </a:prstGeom>
            <a:noFill/>
          </p:spPr>
          <p:txBody>
            <a:bodyPr wrap="square" rtlCol="0">
              <a:spAutoFit/>
            </a:bodyPr>
            <a:lstStyle/>
            <a:p>
              <a:r>
                <a:rPr kumimoji="1" lang="en-US" altLang="ja-JP" dirty="0"/>
                <a:t>Type-C</a:t>
              </a:r>
            </a:p>
          </p:txBody>
        </p:sp>
      </p:grpSp>
    </p:spTree>
    <p:extLst>
      <p:ext uri="{BB962C8B-B14F-4D97-AF65-F5344CB8AC3E}">
        <p14:creationId xmlns:p14="http://schemas.microsoft.com/office/powerpoint/2010/main" val="855646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41F75-4B86-01AE-A15D-F781E236E042}"/>
              </a:ext>
            </a:extLst>
          </p:cNvPr>
          <p:cNvSpPr>
            <a:spLocks noGrp="1"/>
          </p:cNvSpPr>
          <p:nvPr>
            <p:ph type="title"/>
          </p:nvPr>
        </p:nvSpPr>
        <p:spPr/>
        <p:txBody>
          <a:bodyPr/>
          <a:lstStyle/>
          <a:p>
            <a:r>
              <a:rPr kumimoji="1" lang="ja-JP" altLang="en-US"/>
              <a:t>入出力インタフェース</a:t>
            </a:r>
            <a:endParaRPr kumimoji="1" lang="ja-JP" altLang="en-US" dirty="0"/>
          </a:p>
        </p:txBody>
      </p:sp>
      <p:sp>
        <p:nvSpPr>
          <p:cNvPr id="3" name="コンテンツ プレースホルダー 2">
            <a:extLst>
              <a:ext uri="{FF2B5EF4-FFF2-40B4-BE49-F238E27FC236}">
                <a16:creationId xmlns:a16="http://schemas.microsoft.com/office/drawing/2014/main" id="{D8B38665-4D32-4D33-50A2-C68DDCAD1C0C}"/>
              </a:ext>
            </a:extLst>
          </p:cNvPr>
          <p:cNvSpPr>
            <a:spLocks noGrp="1"/>
          </p:cNvSpPr>
          <p:nvPr>
            <p:ph idx="1"/>
          </p:nvPr>
        </p:nvSpPr>
        <p:spPr>
          <a:xfrm>
            <a:off x="838200" y="1825625"/>
            <a:ext cx="10515600" cy="3196751"/>
          </a:xfrm>
        </p:spPr>
        <p:txBody>
          <a:bodyPr/>
          <a:lstStyle/>
          <a:p>
            <a:pPr marL="0" indent="0">
              <a:buNone/>
            </a:pPr>
            <a:r>
              <a:rPr lang="en-US" altLang="ja-JP" sz="2000" b="1" dirty="0"/>
              <a:t>HDMI</a:t>
            </a:r>
          </a:p>
          <a:p>
            <a:pPr marL="0" indent="0">
              <a:buNone/>
            </a:pPr>
            <a:r>
              <a:rPr lang="ja-JP" altLang="en-US" sz="2000" dirty="0"/>
              <a:t>映像や音声、制御信号を</a:t>
            </a:r>
            <a:r>
              <a:rPr lang="en-US" altLang="ja-JP" sz="2000" dirty="0"/>
              <a:t>1</a:t>
            </a:r>
            <a:r>
              <a:rPr lang="ja-JP" altLang="en-US" sz="2000" dirty="0"/>
              <a:t>本のケーブルで入出力できるインタフェース</a:t>
            </a:r>
            <a:endParaRPr lang="en-US" altLang="ja-JP" sz="2000" dirty="0"/>
          </a:p>
          <a:p>
            <a:pPr marL="0" indent="0">
              <a:buNone/>
            </a:pPr>
            <a:endParaRPr lang="en-US" altLang="ja-JP" sz="2000" dirty="0"/>
          </a:p>
          <a:p>
            <a:pPr marL="0" indent="0">
              <a:buNone/>
            </a:pPr>
            <a:r>
              <a:rPr lang="en-US" altLang="ja-JP" sz="2000" b="1" dirty="0"/>
              <a:t>Bluetooth</a:t>
            </a:r>
          </a:p>
          <a:p>
            <a:pPr marL="0" indent="0">
              <a:buNone/>
            </a:pPr>
            <a:r>
              <a:rPr lang="ja-JP" altLang="en-US" sz="2000" dirty="0"/>
              <a:t>免許不要の</a:t>
            </a:r>
            <a:r>
              <a:rPr lang="en-US" altLang="ja-JP" sz="2000" dirty="0"/>
              <a:t>2.4</a:t>
            </a:r>
            <a:r>
              <a:rPr lang="ja-JP" altLang="en-US" sz="2000" dirty="0"/>
              <a:t>Ｇ</a:t>
            </a:r>
            <a:r>
              <a:rPr lang="en-US" altLang="ja-JP" sz="2000" dirty="0"/>
              <a:t>Hz</a:t>
            </a:r>
            <a:r>
              <a:rPr lang="ja-JP" altLang="en-US" sz="2000" dirty="0"/>
              <a:t>帯の電波を利用したインタフェース</a:t>
            </a:r>
            <a:endParaRPr lang="en-US" altLang="ja-JP" sz="2000" dirty="0"/>
          </a:p>
          <a:p>
            <a:pPr marL="0" indent="0">
              <a:buNone/>
            </a:pPr>
            <a:endParaRPr lang="en-US" altLang="ja-JP" sz="2000" dirty="0"/>
          </a:p>
          <a:p>
            <a:pPr marL="0" indent="0">
              <a:buNone/>
            </a:pPr>
            <a:r>
              <a:rPr lang="en-US" altLang="ja-JP" sz="2000" dirty="0"/>
              <a:t>Zigbee</a:t>
            </a:r>
            <a:r>
              <a:rPr lang="ja-JP" altLang="en-US" sz="2000" dirty="0"/>
              <a:t>（ジグビー）</a:t>
            </a:r>
            <a:endParaRPr lang="en-US" altLang="ja-JP" sz="2000" dirty="0"/>
          </a:p>
          <a:p>
            <a:pPr marL="0" indent="0">
              <a:buNone/>
            </a:pPr>
            <a:endParaRPr lang="en-US" altLang="ja-JP" sz="2000"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61804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895424" y="5805996"/>
            <a:ext cx="2097904" cy="452764"/>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250825"/>
            <a:ext cx="10515600" cy="1325563"/>
          </a:xfrm>
        </p:spPr>
        <p:txBody>
          <a:bodyPr/>
          <a:lstStyle/>
          <a:p>
            <a:r>
              <a:rPr lang="ja-JP" altLang="en-US" dirty="0"/>
              <a:t>基数変換　</a:t>
            </a:r>
            <a:r>
              <a:rPr lang="ja-JP" altLang="en-US" sz="3600" dirty="0"/>
              <a:t>２</a:t>
            </a:r>
            <a:r>
              <a:rPr kumimoji="1" lang="ja-JP" altLang="en-US" sz="3600" dirty="0"/>
              <a:t>進　→　１０進の変換方法</a:t>
            </a:r>
          </a:p>
        </p:txBody>
      </p:sp>
      <p:sp>
        <p:nvSpPr>
          <p:cNvPr id="3" name="コンテンツ プレースホルダー 2"/>
          <p:cNvSpPr>
            <a:spLocks noGrp="1"/>
          </p:cNvSpPr>
          <p:nvPr>
            <p:ph idx="1"/>
          </p:nvPr>
        </p:nvSpPr>
        <p:spPr>
          <a:xfrm>
            <a:off x="829319" y="1307748"/>
            <a:ext cx="10960224" cy="5257800"/>
          </a:xfrm>
        </p:spPr>
        <p:txBody>
          <a:bodyPr>
            <a:normAutofit/>
          </a:bodyPr>
          <a:lstStyle/>
          <a:p>
            <a:pPr marL="0" indent="0">
              <a:buNone/>
            </a:pPr>
            <a:r>
              <a:rPr lang="ja-JP" altLang="en-US" sz="2400" dirty="0"/>
              <a:t>１０進の　１３２というのは、（１３２）</a:t>
            </a:r>
            <a:r>
              <a:rPr lang="en-US" altLang="ja-JP" sz="1600" dirty="0"/>
              <a:t>10</a:t>
            </a:r>
            <a:r>
              <a:rPr lang="ja-JP" altLang="en-US" sz="2400" dirty="0"/>
              <a:t>　と書く</a:t>
            </a:r>
            <a:endParaRPr lang="en-US" altLang="ja-JP" sz="2400" dirty="0"/>
          </a:p>
          <a:p>
            <a:pPr marL="0" indent="0">
              <a:buNone/>
            </a:pPr>
            <a:r>
              <a:rPr kumimoji="1" lang="ja-JP" altLang="en-US" sz="2400" dirty="0"/>
              <a:t>　　　　　　　　　　　１　　　３　　　２　　　　　　　　</a:t>
            </a:r>
            <a:endParaRPr kumimoji="1" lang="en-US" altLang="ja-JP" sz="2400" dirty="0"/>
          </a:p>
          <a:p>
            <a:pPr marL="0" indent="0">
              <a:buNone/>
            </a:pPr>
            <a:r>
              <a:rPr lang="en-US" altLang="ja-JP" sz="2400" dirty="0"/>
              <a:t>		</a:t>
            </a:r>
            <a:r>
              <a:rPr lang="ja-JP" altLang="en-US" sz="2400" dirty="0"/>
              <a:t>位</a:t>
            </a:r>
            <a:r>
              <a:rPr lang="en-US" altLang="ja-JP" sz="2400" dirty="0"/>
              <a:t>	</a:t>
            </a:r>
            <a:r>
              <a:rPr lang="ja-JP" altLang="en-US" sz="2400" dirty="0"/>
              <a:t>　　１０</a:t>
            </a:r>
            <a:r>
              <a:rPr lang="ja-JP" altLang="en-US" sz="2400" baseline="30000" dirty="0"/>
              <a:t>２</a:t>
            </a:r>
            <a:r>
              <a:rPr lang="ja-JP" altLang="en-US" sz="2400" dirty="0"/>
              <a:t>　１０</a:t>
            </a:r>
            <a:r>
              <a:rPr lang="ja-JP" altLang="en-US" sz="2400" baseline="30000" dirty="0"/>
              <a:t>１</a:t>
            </a:r>
            <a:r>
              <a:rPr lang="ja-JP" altLang="en-US" sz="2400" dirty="0"/>
              <a:t>　１０</a:t>
            </a:r>
            <a:r>
              <a:rPr lang="ja-JP" altLang="en-US" sz="2400" baseline="30000" dirty="0"/>
              <a:t>０</a:t>
            </a:r>
            <a:endParaRPr lang="en-US" altLang="ja-JP" sz="2400" baseline="30000" dirty="0"/>
          </a:p>
          <a:p>
            <a:pPr marL="0" indent="0">
              <a:buNone/>
            </a:pPr>
            <a:r>
              <a:rPr kumimoji="1" lang="ja-JP" altLang="en-US" sz="2400" baseline="-25000" dirty="0"/>
              <a:t>　　　　　　　　</a:t>
            </a:r>
            <a:r>
              <a:rPr kumimoji="1" lang="ja-JP" altLang="en-US" sz="2400" dirty="0">
                <a:latin typeface="+mj-ea"/>
                <a:ea typeface="+mj-ea"/>
              </a:rPr>
              <a:t>　　　　　</a:t>
            </a:r>
            <a:r>
              <a:rPr kumimoji="1" lang="ja-JP" altLang="en-US" sz="2400" dirty="0"/>
              <a:t>１００</a:t>
            </a:r>
            <a:r>
              <a:rPr kumimoji="1" lang="en-US" altLang="ja-JP" sz="2400" dirty="0"/>
              <a:t>×</a:t>
            </a:r>
            <a:r>
              <a:rPr kumimoji="1" lang="ja-JP" altLang="en-US" sz="2400" dirty="0"/>
              <a:t>１ ＋ １０</a:t>
            </a:r>
            <a:r>
              <a:rPr kumimoji="1" lang="en-US" altLang="ja-JP" sz="2400" dirty="0"/>
              <a:t>×</a:t>
            </a:r>
            <a:r>
              <a:rPr kumimoji="1" lang="ja-JP" altLang="en-US" sz="2400" dirty="0"/>
              <a:t>３ ＋ １</a:t>
            </a:r>
            <a:r>
              <a:rPr kumimoji="1" lang="en-US" altLang="ja-JP" sz="2400" dirty="0"/>
              <a:t>×</a:t>
            </a:r>
            <a:r>
              <a:rPr kumimoji="1" lang="ja-JP" altLang="en-US" sz="2400" dirty="0"/>
              <a:t>２ </a:t>
            </a:r>
            <a:r>
              <a:rPr kumimoji="1" lang="en-US" altLang="ja-JP" sz="2400" dirty="0"/>
              <a:t>=</a:t>
            </a:r>
            <a:r>
              <a:rPr kumimoji="1" lang="ja-JP" altLang="en-US" sz="2400" dirty="0"/>
              <a:t>１３２　</a:t>
            </a:r>
            <a:r>
              <a:rPr kumimoji="1" lang="ja-JP" altLang="en-US" sz="2400" dirty="0">
                <a:latin typeface="+mj-ea"/>
                <a:ea typeface="+mj-ea"/>
              </a:rPr>
              <a:t>　　</a:t>
            </a:r>
            <a:endParaRPr kumimoji="1" lang="en-US" altLang="ja-JP" sz="2400" dirty="0">
              <a:latin typeface="+mj-ea"/>
              <a:ea typeface="+mj-ea"/>
            </a:endParaRPr>
          </a:p>
          <a:p>
            <a:pPr marL="0" indent="0">
              <a:buNone/>
            </a:pPr>
            <a:endParaRPr lang="en-US" altLang="ja-JP" sz="2400" dirty="0">
              <a:latin typeface="+mj-ea"/>
              <a:ea typeface="+mj-ea"/>
            </a:endParaRPr>
          </a:p>
          <a:p>
            <a:pPr marL="0" indent="0">
              <a:buNone/>
            </a:pPr>
            <a:r>
              <a:rPr kumimoji="1" lang="ja-JP" altLang="en-US" sz="2400" dirty="0"/>
              <a:t>２進の　１１０１０１というのは、（１１０１０１）</a:t>
            </a:r>
            <a:r>
              <a:rPr kumimoji="1" lang="ja-JP" altLang="en-US" sz="2400" baseline="-25000" dirty="0"/>
              <a:t>２　</a:t>
            </a:r>
            <a:r>
              <a:rPr kumimoji="1" lang="ja-JP" altLang="en-US" sz="2400" dirty="0"/>
              <a:t>と書く</a:t>
            </a:r>
            <a:endParaRPr kumimoji="1" lang="en-US" altLang="ja-JP" sz="2400" dirty="0"/>
          </a:p>
          <a:p>
            <a:pPr marL="0" indent="0">
              <a:buNone/>
            </a:pPr>
            <a:r>
              <a:rPr lang="ja-JP" altLang="en-US" sz="2400" dirty="0"/>
              <a:t>　　　　　　　　　　　１　　１　　  ０　　１　　０　　１</a:t>
            </a:r>
            <a:endParaRPr lang="en-US" altLang="ja-JP" sz="2400" dirty="0"/>
          </a:p>
          <a:p>
            <a:pPr marL="0" indent="0">
              <a:buNone/>
            </a:pPr>
            <a:r>
              <a:rPr kumimoji="1" lang="ja-JP" altLang="en-US" sz="2400" dirty="0">
                <a:latin typeface="+mj-ea"/>
                <a:ea typeface="+mj-ea"/>
              </a:rPr>
              <a:t>　　　</a:t>
            </a:r>
            <a:r>
              <a:rPr kumimoji="1" lang="ja-JP" altLang="en-US" sz="2400" dirty="0"/>
              <a:t>　　　位</a:t>
            </a:r>
            <a:r>
              <a:rPr kumimoji="1" lang="en-US" altLang="ja-JP" sz="2400" dirty="0"/>
              <a:t>	</a:t>
            </a:r>
            <a:r>
              <a:rPr kumimoji="1" lang="ja-JP" altLang="en-US" sz="2400" dirty="0"/>
              <a:t>　　２</a:t>
            </a:r>
            <a:r>
              <a:rPr kumimoji="1" lang="ja-JP" altLang="en-US" sz="2400" baseline="30000" dirty="0"/>
              <a:t>５</a:t>
            </a:r>
            <a:r>
              <a:rPr kumimoji="1" lang="ja-JP" altLang="en-US" sz="2400" dirty="0"/>
              <a:t>　  ２</a:t>
            </a:r>
            <a:r>
              <a:rPr kumimoji="1" lang="ja-JP" altLang="en-US" sz="2400" baseline="30000" dirty="0"/>
              <a:t>４</a:t>
            </a:r>
            <a:r>
              <a:rPr kumimoji="1" lang="ja-JP" altLang="en-US" sz="2400" dirty="0"/>
              <a:t>　  ２</a:t>
            </a:r>
            <a:r>
              <a:rPr kumimoji="1" lang="ja-JP" altLang="en-US" sz="2400" baseline="30000" dirty="0"/>
              <a:t>３ </a:t>
            </a:r>
            <a:r>
              <a:rPr kumimoji="1" lang="ja-JP" altLang="en-US" sz="2400" dirty="0"/>
              <a:t>　２</a:t>
            </a:r>
            <a:r>
              <a:rPr kumimoji="1" lang="ja-JP" altLang="en-US" sz="2400" baseline="30000" dirty="0"/>
              <a:t>２</a:t>
            </a:r>
            <a:r>
              <a:rPr kumimoji="1" lang="ja-JP" altLang="en-US" sz="2400" dirty="0"/>
              <a:t>　 ２</a:t>
            </a:r>
            <a:r>
              <a:rPr kumimoji="1" lang="ja-JP" altLang="en-US" sz="2400" baseline="30000" dirty="0"/>
              <a:t>１ </a:t>
            </a:r>
            <a:r>
              <a:rPr kumimoji="1" lang="ja-JP" altLang="en-US" sz="2400" dirty="0"/>
              <a:t>　２</a:t>
            </a:r>
            <a:r>
              <a:rPr kumimoji="1" lang="ja-JP" altLang="en-US" sz="2400" baseline="30000" dirty="0"/>
              <a:t>０</a:t>
            </a:r>
            <a:endParaRPr kumimoji="1" lang="en-US" altLang="ja-JP" sz="2400" baseline="30000" dirty="0"/>
          </a:p>
          <a:p>
            <a:pPr marL="0" indent="0">
              <a:buNone/>
            </a:pPr>
            <a:r>
              <a:rPr lang="ja-JP" altLang="en-US" sz="2400" dirty="0"/>
              <a:t>　　　　　　　</a:t>
            </a:r>
            <a:r>
              <a:rPr lang="ja-JP" altLang="en-US" sz="2400" u="heavy" dirty="0"/>
              <a:t>３２</a:t>
            </a:r>
            <a:r>
              <a:rPr lang="en-US" altLang="ja-JP" sz="2400" u="heavy" dirty="0"/>
              <a:t>×</a:t>
            </a:r>
            <a:r>
              <a:rPr lang="ja-JP" altLang="en-US" sz="2400" b="1" u="heavy" dirty="0">
                <a:solidFill>
                  <a:srgbClr val="FF3399"/>
                </a:solidFill>
              </a:rPr>
              <a:t>１</a:t>
            </a:r>
            <a:r>
              <a:rPr lang="ja-JP" altLang="en-US" sz="2400" dirty="0"/>
              <a:t>＋</a:t>
            </a:r>
            <a:r>
              <a:rPr lang="ja-JP" altLang="en-US" sz="2400" u="heavy" dirty="0"/>
              <a:t>１６</a:t>
            </a:r>
            <a:r>
              <a:rPr lang="en-US" altLang="ja-JP" sz="2400" u="heavy" dirty="0"/>
              <a:t>×</a:t>
            </a:r>
            <a:r>
              <a:rPr lang="ja-JP" altLang="en-US" sz="2400" b="1" u="heavy" dirty="0">
                <a:solidFill>
                  <a:srgbClr val="FF3399"/>
                </a:solidFill>
              </a:rPr>
              <a:t>１</a:t>
            </a:r>
            <a:r>
              <a:rPr lang="ja-JP" altLang="en-US" sz="2400" dirty="0"/>
              <a:t>＋８</a:t>
            </a:r>
            <a:r>
              <a:rPr lang="en-US" altLang="ja-JP" sz="2400" dirty="0"/>
              <a:t>×</a:t>
            </a:r>
            <a:r>
              <a:rPr lang="ja-JP" altLang="en-US" sz="2400" b="1" dirty="0">
                <a:solidFill>
                  <a:srgbClr val="FF3399"/>
                </a:solidFill>
              </a:rPr>
              <a:t>０</a:t>
            </a:r>
            <a:r>
              <a:rPr lang="ja-JP" altLang="en-US" sz="2400" dirty="0"/>
              <a:t>＋</a:t>
            </a:r>
            <a:r>
              <a:rPr lang="ja-JP" altLang="en-US" sz="2400" u="heavy" dirty="0"/>
              <a:t>４</a:t>
            </a:r>
            <a:r>
              <a:rPr lang="en-US" altLang="ja-JP" sz="2400" u="heavy" dirty="0"/>
              <a:t>×</a:t>
            </a:r>
            <a:r>
              <a:rPr lang="ja-JP" altLang="en-US" sz="2400" b="1" u="heavy" dirty="0">
                <a:solidFill>
                  <a:srgbClr val="FF3399"/>
                </a:solidFill>
              </a:rPr>
              <a:t>１</a:t>
            </a:r>
            <a:r>
              <a:rPr lang="ja-JP" altLang="en-US" sz="2400" dirty="0"/>
              <a:t>＋２</a:t>
            </a:r>
            <a:r>
              <a:rPr lang="en-US" altLang="ja-JP" sz="2400" dirty="0"/>
              <a:t>×</a:t>
            </a:r>
            <a:r>
              <a:rPr lang="ja-JP" altLang="en-US" sz="2400" b="1" dirty="0">
                <a:solidFill>
                  <a:srgbClr val="FF3399"/>
                </a:solidFill>
              </a:rPr>
              <a:t>０</a:t>
            </a:r>
            <a:r>
              <a:rPr lang="ja-JP" altLang="en-US" sz="2400" dirty="0"/>
              <a:t>＋</a:t>
            </a:r>
            <a:r>
              <a:rPr lang="ja-JP" altLang="en-US" sz="2400" u="heavy" dirty="0"/>
              <a:t>１</a:t>
            </a:r>
            <a:r>
              <a:rPr lang="en-US" altLang="ja-JP" sz="2400" u="heavy" dirty="0"/>
              <a:t>×</a:t>
            </a:r>
            <a:r>
              <a:rPr lang="ja-JP" altLang="en-US" sz="2400" b="1" u="heavy" dirty="0">
                <a:solidFill>
                  <a:srgbClr val="FF3399"/>
                </a:solidFill>
              </a:rPr>
              <a:t>１</a:t>
            </a:r>
            <a:r>
              <a:rPr lang="ja-JP" altLang="en-US" sz="2400" dirty="0"/>
              <a:t>＝５３</a:t>
            </a:r>
            <a:endParaRPr lang="en-US" altLang="ja-JP" sz="2400" dirty="0"/>
          </a:p>
          <a:p>
            <a:pPr marL="0" indent="0">
              <a:buNone/>
            </a:pPr>
            <a:r>
              <a:rPr lang="en-US" altLang="ja-JP" sz="2400" dirty="0"/>
              <a:t>                    </a:t>
            </a:r>
          </a:p>
          <a:p>
            <a:pPr marL="0" indent="0">
              <a:buNone/>
            </a:pPr>
            <a:r>
              <a:rPr lang="en-US" altLang="ja-JP" sz="2400" dirty="0"/>
              <a:t>           </a:t>
            </a:r>
            <a:r>
              <a:rPr lang="ja-JP" altLang="en-US" sz="2400" dirty="0"/>
              <a:t>　　　　　　　　　　</a:t>
            </a:r>
            <a:r>
              <a:rPr lang="en-US" altLang="ja-JP" sz="2400" dirty="0"/>
              <a:t>   </a:t>
            </a:r>
            <a:r>
              <a:rPr lang="ja-JP" altLang="en-US" sz="2400" dirty="0">
                <a:latin typeface="+mj-ea"/>
              </a:rPr>
              <a:t>（１１０１０１）</a:t>
            </a:r>
            <a:r>
              <a:rPr lang="ja-JP" altLang="en-US" sz="2400" baseline="-25000" dirty="0">
                <a:latin typeface="+mj-ea"/>
              </a:rPr>
              <a:t>２　</a:t>
            </a:r>
            <a:r>
              <a:rPr lang="en-US" altLang="ja-JP" sz="2400" dirty="0"/>
              <a:t>    =     </a:t>
            </a:r>
            <a:r>
              <a:rPr lang="ja-JP" altLang="en-US" sz="2400" dirty="0"/>
              <a:t>（５３）</a:t>
            </a:r>
            <a:r>
              <a:rPr lang="en-US" altLang="ja-JP" sz="1600" dirty="0"/>
              <a:t>10</a:t>
            </a:r>
            <a:r>
              <a:rPr lang="ja-JP" altLang="en-US" sz="2400" dirty="0"/>
              <a:t>　</a:t>
            </a:r>
            <a:endParaRPr lang="en-US" altLang="ja-JP" sz="2400" dirty="0"/>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80202247-DFB2-49FB-BED7-8A8E8829F0D4}" type="slidenum">
              <a:rPr kumimoji="1" lang="ja-JP" altLang="en-US" smtClean="0"/>
              <a:t>4</a:t>
            </a:fld>
            <a:endParaRPr kumimoji="1" lang="ja-JP" altLang="en-US"/>
          </a:p>
        </p:txBody>
      </p:sp>
    </p:spTree>
    <p:extLst>
      <p:ext uri="{BB962C8B-B14F-4D97-AF65-F5344CB8AC3E}">
        <p14:creationId xmlns:p14="http://schemas.microsoft.com/office/powerpoint/2010/main" val="349666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189445" y="5810250"/>
            <a:ext cx="6223518" cy="609600"/>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176177"/>
            <a:ext cx="10515600" cy="1325563"/>
          </a:xfrm>
        </p:spPr>
        <p:txBody>
          <a:bodyPr/>
          <a:lstStyle/>
          <a:p>
            <a:r>
              <a:rPr lang="ja-JP" altLang="en-US" dirty="0"/>
              <a:t>１０</a:t>
            </a:r>
            <a:r>
              <a:rPr kumimoji="1" lang="ja-JP" altLang="en-US" dirty="0"/>
              <a:t>進　→　２進の変換方法</a:t>
            </a:r>
          </a:p>
        </p:txBody>
      </p:sp>
      <p:sp>
        <p:nvSpPr>
          <p:cNvPr id="3" name="コンテンツ プレースホルダー 2"/>
          <p:cNvSpPr>
            <a:spLocks noGrp="1"/>
          </p:cNvSpPr>
          <p:nvPr>
            <p:ph idx="1"/>
          </p:nvPr>
        </p:nvSpPr>
        <p:spPr>
          <a:xfrm>
            <a:off x="1009650" y="1318004"/>
            <a:ext cx="10515600" cy="5315744"/>
          </a:xfrm>
        </p:spPr>
        <p:txBody>
          <a:bodyPr>
            <a:normAutofit/>
          </a:bodyPr>
          <a:lstStyle/>
          <a:p>
            <a:pPr marL="0" indent="0">
              <a:buNone/>
            </a:pPr>
            <a:r>
              <a:rPr lang="ja-JP" altLang="en-US" dirty="0"/>
              <a:t>１０進の　１００というのは、（１００）</a:t>
            </a:r>
            <a:r>
              <a:rPr lang="en-US" altLang="ja-JP" sz="2000" dirty="0"/>
              <a:t>10</a:t>
            </a:r>
            <a:r>
              <a:rPr lang="ja-JP" altLang="en-US" sz="2000" dirty="0"/>
              <a:t>　</a:t>
            </a:r>
            <a:endParaRPr lang="en-US" altLang="ja-JP" sz="2000" dirty="0"/>
          </a:p>
          <a:p>
            <a:pPr marL="0" indent="0">
              <a:buNone/>
            </a:pPr>
            <a:r>
              <a:rPr kumimoji="1" lang="ja-JP" altLang="en-US" sz="2400" dirty="0"/>
              <a:t>　　　　　　　　　　　　　　　　　　　  余り</a:t>
            </a:r>
            <a:endParaRPr kumimoji="1" lang="en-US" altLang="ja-JP" sz="2400" dirty="0"/>
          </a:p>
          <a:p>
            <a:pPr marL="0" indent="0">
              <a:buNone/>
            </a:pPr>
            <a:r>
              <a:rPr lang="en-US" altLang="ja-JP" sz="2400" dirty="0"/>
              <a:t>		</a:t>
            </a:r>
            <a:r>
              <a:rPr kumimoji="1" lang="ja-JP" altLang="en-US" sz="2400" dirty="0"/>
              <a:t>　　　　　　２）１００　　　</a:t>
            </a:r>
            <a:r>
              <a:rPr kumimoji="1" lang="ja-JP" altLang="en-US" sz="2400" b="1" dirty="0">
                <a:solidFill>
                  <a:srgbClr val="0000CC"/>
                </a:solidFill>
              </a:rPr>
              <a:t>０</a:t>
            </a:r>
            <a:endParaRPr kumimoji="1" lang="en-US" altLang="ja-JP" sz="2400" b="1" dirty="0">
              <a:solidFill>
                <a:srgbClr val="0000CC"/>
              </a:solidFill>
            </a:endParaRPr>
          </a:p>
          <a:p>
            <a:pPr marL="0" indent="0">
              <a:buNone/>
            </a:pPr>
            <a:r>
              <a:rPr lang="ja-JP" altLang="en-US" sz="2400" dirty="0"/>
              <a:t>　　　　　　　　　　　　２）　５０　　　</a:t>
            </a:r>
            <a:r>
              <a:rPr lang="ja-JP" altLang="en-US" sz="2400" b="1" dirty="0">
                <a:solidFill>
                  <a:srgbClr val="0000CC"/>
                </a:solidFill>
              </a:rPr>
              <a:t>０</a:t>
            </a:r>
            <a:endParaRPr lang="en-US" altLang="ja-JP" sz="2400" b="1" dirty="0">
              <a:solidFill>
                <a:srgbClr val="0000CC"/>
              </a:solidFill>
            </a:endParaRPr>
          </a:p>
          <a:p>
            <a:pPr marL="0" indent="0">
              <a:buNone/>
            </a:pPr>
            <a:r>
              <a:rPr lang="ja-JP" altLang="en-US" sz="2400" dirty="0"/>
              <a:t>　　　　　　　　　　　　２）　２５　　　</a:t>
            </a:r>
            <a:r>
              <a:rPr lang="ja-JP" altLang="en-US" sz="2400" b="1" dirty="0">
                <a:solidFill>
                  <a:srgbClr val="0000CC"/>
                </a:solidFill>
              </a:rPr>
              <a:t>１</a:t>
            </a:r>
            <a:endParaRPr lang="en-US" altLang="ja-JP" sz="2400" b="1" dirty="0">
              <a:solidFill>
                <a:srgbClr val="0000CC"/>
              </a:solidFill>
            </a:endParaRPr>
          </a:p>
          <a:p>
            <a:pPr marL="0" indent="0">
              <a:buNone/>
            </a:pPr>
            <a:r>
              <a:rPr lang="ja-JP" altLang="en-US" sz="2400" dirty="0"/>
              <a:t>　　　　　　　　　　　　２）　１２　　　</a:t>
            </a:r>
            <a:r>
              <a:rPr lang="ja-JP" altLang="en-US" sz="2400" b="1" dirty="0">
                <a:solidFill>
                  <a:srgbClr val="0000CC"/>
                </a:solidFill>
              </a:rPr>
              <a:t>０</a:t>
            </a:r>
            <a:endParaRPr lang="en-US" altLang="ja-JP" sz="2400" b="1" dirty="0">
              <a:solidFill>
                <a:srgbClr val="0000CC"/>
              </a:solidFill>
            </a:endParaRPr>
          </a:p>
          <a:p>
            <a:pPr marL="0" indent="0">
              <a:buNone/>
            </a:pPr>
            <a:r>
              <a:rPr lang="ja-JP" altLang="en-US" sz="2400" dirty="0"/>
              <a:t>　　　　　　　　　　　　２）　　６　　　</a:t>
            </a:r>
            <a:r>
              <a:rPr lang="ja-JP" altLang="en-US" sz="2400" b="1" dirty="0">
                <a:solidFill>
                  <a:srgbClr val="0000CC"/>
                </a:solidFill>
              </a:rPr>
              <a:t>０</a:t>
            </a:r>
            <a:endParaRPr lang="en-US" altLang="ja-JP" sz="2400" b="1" dirty="0">
              <a:solidFill>
                <a:srgbClr val="0000CC"/>
              </a:solidFill>
            </a:endParaRPr>
          </a:p>
          <a:p>
            <a:pPr marL="0" indent="0">
              <a:buNone/>
            </a:pPr>
            <a:r>
              <a:rPr lang="ja-JP" altLang="en-US" sz="2400" dirty="0"/>
              <a:t>　　　　　　　　　　　　２）　　３　　　</a:t>
            </a:r>
            <a:r>
              <a:rPr lang="ja-JP" altLang="en-US" sz="2400" b="1" dirty="0">
                <a:solidFill>
                  <a:srgbClr val="0000CC"/>
                </a:solidFill>
              </a:rPr>
              <a:t>１</a:t>
            </a:r>
            <a:endParaRPr lang="en-US" altLang="ja-JP" sz="2400" b="1" dirty="0">
              <a:solidFill>
                <a:srgbClr val="0000CC"/>
              </a:solidFill>
            </a:endParaRPr>
          </a:p>
          <a:p>
            <a:pPr marL="0" indent="0">
              <a:buNone/>
            </a:pPr>
            <a:r>
              <a:rPr lang="ja-JP" altLang="en-US" sz="2400" dirty="0"/>
              <a:t>　　　　　　　　　　　　　　　　</a:t>
            </a:r>
            <a:r>
              <a:rPr lang="ja-JP" altLang="en-US" sz="2400" b="1" dirty="0">
                <a:solidFill>
                  <a:srgbClr val="0000CC"/>
                </a:solidFill>
              </a:rPr>
              <a:t>１</a:t>
            </a:r>
            <a:r>
              <a:rPr lang="ja-JP" altLang="en-US" sz="2400" dirty="0"/>
              <a:t>　　　　</a:t>
            </a:r>
            <a:endParaRPr lang="en-US" altLang="ja-JP" sz="2400" dirty="0"/>
          </a:p>
          <a:p>
            <a:pPr marL="0" indent="0">
              <a:buNone/>
            </a:pPr>
            <a:r>
              <a:rPr kumimoji="1" lang="ja-JP" altLang="en-US" sz="2400" dirty="0"/>
              <a:t>　　　　　　　　　　　　　　　</a:t>
            </a:r>
            <a:endParaRPr kumimoji="1" lang="en-US" altLang="ja-JP" sz="2400" dirty="0"/>
          </a:p>
          <a:p>
            <a:pPr marL="0" indent="0">
              <a:buNone/>
            </a:pPr>
            <a:r>
              <a:rPr lang="en-US" altLang="ja-JP" sz="2400" dirty="0"/>
              <a:t>           </a:t>
            </a:r>
            <a:r>
              <a:rPr lang="ja-JP" altLang="en-US" sz="2400" dirty="0"/>
              <a:t>　　　　　　</a:t>
            </a:r>
            <a:r>
              <a:rPr lang="en-US" altLang="ja-JP" sz="2400" dirty="0"/>
              <a:t>   </a:t>
            </a:r>
            <a:r>
              <a:rPr lang="ja-JP" altLang="en-US" sz="2400" dirty="0">
                <a:latin typeface="+mj-ea"/>
              </a:rPr>
              <a:t>（１００）</a:t>
            </a:r>
            <a:r>
              <a:rPr lang="ja-JP" altLang="en-US" sz="2400" baseline="-25000" dirty="0">
                <a:latin typeface="+mj-ea"/>
              </a:rPr>
              <a:t>１０　</a:t>
            </a:r>
            <a:r>
              <a:rPr lang="en-US" altLang="ja-JP" sz="2400" dirty="0"/>
              <a:t>    =     </a:t>
            </a:r>
            <a:r>
              <a:rPr lang="ja-JP" altLang="en-US" sz="2400" dirty="0"/>
              <a:t>（１１００１００）</a:t>
            </a:r>
            <a:r>
              <a:rPr lang="ja-JP" altLang="en-US" sz="1600" dirty="0"/>
              <a:t>２</a:t>
            </a:r>
            <a:r>
              <a:rPr lang="ja-JP" altLang="en-US" sz="1800" dirty="0"/>
              <a:t>　</a:t>
            </a:r>
            <a:endParaRPr kumimoji="1" lang="ja-JP" altLang="en-US" sz="2400" dirty="0"/>
          </a:p>
        </p:txBody>
      </p:sp>
      <p:sp>
        <p:nvSpPr>
          <p:cNvPr id="4" name="スライド番号プレースホルダー 3"/>
          <p:cNvSpPr>
            <a:spLocks noGrp="1"/>
          </p:cNvSpPr>
          <p:nvPr>
            <p:ph type="sldNum" sz="quarter" idx="12"/>
          </p:nvPr>
        </p:nvSpPr>
        <p:spPr/>
        <p:txBody>
          <a:bodyPr/>
          <a:lstStyle/>
          <a:p>
            <a:fld id="{80202247-DFB2-49FB-BED7-8A8E8829F0D4}" type="slidenum">
              <a:rPr kumimoji="1" lang="ja-JP" altLang="en-US" smtClean="0"/>
              <a:t>5</a:t>
            </a:fld>
            <a:endParaRPr kumimoji="1" lang="ja-JP" altLang="en-US"/>
          </a:p>
        </p:txBody>
      </p:sp>
      <p:cxnSp>
        <p:nvCxnSpPr>
          <p:cNvPr id="8" name="直線コネクタ 7"/>
          <p:cNvCxnSpPr/>
          <p:nvPr/>
        </p:nvCxnSpPr>
        <p:spPr>
          <a:xfrm>
            <a:off x="5093747" y="2601295"/>
            <a:ext cx="1390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093747" y="3039833"/>
            <a:ext cx="1390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074697" y="3497033"/>
            <a:ext cx="1390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074697" y="3963564"/>
            <a:ext cx="1390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074697" y="4411433"/>
            <a:ext cx="1390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4697" y="4868628"/>
            <a:ext cx="1390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屈折矢印 13"/>
          <p:cNvSpPr/>
          <p:nvPr/>
        </p:nvSpPr>
        <p:spPr>
          <a:xfrm>
            <a:off x="7070660" y="4792240"/>
            <a:ext cx="933450" cy="5905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843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99809"/>
            <a:ext cx="10515600" cy="1325563"/>
          </a:xfrm>
        </p:spPr>
        <p:txBody>
          <a:bodyPr/>
          <a:lstStyle/>
          <a:p>
            <a:r>
              <a:rPr kumimoji="1" lang="ja-JP" altLang="en-US" dirty="0"/>
              <a:t>コンピュータで使われる単位</a:t>
            </a:r>
          </a:p>
        </p:txBody>
      </p:sp>
      <p:sp>
        <p:nvSpPr>
          <p:cNvPr id="13" name="コンテンツ プレースホルダー 12"/>
          <p:cNvSpPr>
            <a:spLocks noGrp="1"/>
          </p:cNvSpPr>
          <p:nvPr>
            <p:ph idx="1"/>
          </p:nvPr>
        </p:nvSpPr>
        <p:spPr>
          <a:xfrm>
            <a:off x="867691" y="1419757"/>
            <a:ext cx="10178846" cy="5106898"/>
          </a:xfrm>
        </p:spPr>
        <p:txBody>
          <a:bodyPr>
            <a:normAutofit/>
          </a:bodyPr>
          <a:lstStyle/>
          <a:p>
            <a:r>
              <a:rPr kumimoji="1" lang="ja-JP" altLang="en-US" sz="2400" dirty="0"/>
              <a:t>数値の単位</a:t>
            </a:r>
            <a:endParaRPr kumimoji="1" lang="en-US" altLang="ja-JP" sz="2400" dirty="0"/>
          </a:p>
          <a:p>
            <a:endParaRPr lang="en-US" altLang="ja-JP" sz="2600" b="1" dirty="0"/>
          </a:p>
          <a:p>
            <a:endParaRPr kumimoji="1" lang="en-US" altLang="ja-JP" sz="2600" b="1" dirty="0"/>
          </a:p>
          <a:p>
            <a:endParaRPr lang="en-US" altLang="ja-JP" sz="2600" b="1" dirty="0"/>
          </a:p>
          <a:p>
            <a:endParaRPr kumimoji="1" lang="en-US" altLang="ja-JP" sz="2600" b="1" dirty="0"/>
          </a:p>
          <a:p>
            <a:pPr marL="0" indent="0">
              <a:buNone/>
            </a:pPr>
            <a:r>
              <a:rPr lang="en-US" altLang="ja-JP" sz="1900" dirty="0"/>
              <a:t>	</a:t>
            </a:r>
            <a:endParaRPr lang="en-US" altLang="ja-JP" sz="1900" dirty="0">
              <a:effectLst/>
              <a:cs typeface="Times New Roman" panose="02020603050405020304" pitchFamily="18" charset="0"/>
            </a:endParaRPr>
          </a:p>
          <a:p>
            <a:pPr marL="457200" lvl="1" indent="0">
              <a:buNone/>
            </a:pPr>
            <a:r>
              <a:rPr lang="en-US" altLang="ja-JP" sz="1900" dirty="0"/>
              <a:t>※</a:t>
            </a:r>
            <a:r>
              <a:rPr lang="ja-JP" altLang="en-US" sz="1900" dirty="0"/>
              <a:t>　コンピュータの世界では、 </a:t>
            </a:r>
            <a:r>
              <a:rPr lang="en-US" altLang="ja-JP" sz="1900" dirty="0"/>
              <a:t>1k</a:t>
            </a:r>
            <a:r>
              <a:rPr lang="ja-JP" altLang="en-US" sz="1900" dirty="0"/>
              <a:t> </a:t>
            </a:r>
            <a:r>
              <a:rPr lang="en-US" altLang="ja-JP" sz="1900" dirty="0"/>
              <a:t>=</a:t>
            </a:r>
            <a:r>
              <a:rPr lang="ja-JP" altLang="en-US" sz="1900" dirty="0"/>
              <a:t> </a:t>
            </a:r>
            <a:r>
              <a:rPr lang="en-US" altLang="ja-JP" sz="1900" dirty="0"/>
              <a:t>2</a:t>
            </a:r>
            <a:r>
              <a:rPr lang="en-US" altLang="ja-JP" sz="1900" baseline="30000" dirty="0"/>
              <a:t>10</a:t>
            </a:r>
            <a:r>
              <a:rPr lang="ja-JP" altLang="en-US" sz="1900" baseline="30000" dirty="0"/>
              <a:t>　</a:t>
            </a:r>
            <a:r>
              <a:rPr lang="en-US" altLang="ja-JP" sz="1900" dirty="0"/>
              <a:t>= 1024</a:t>
            </a:r>
          </a:p>
          <a:p>
            <a:pPr marL="457200" lvl="1" indent="0">
              <a:buNone/>
            </a:pPr>
            <a:r>
              <a:rPr lang="en-US" altLang="ja-JP" sz="1900" dirty="0"/>
              <a:t>	</a:t>
            </a:r>
            <a:r>
              <a:rPr lang="ja-JP" altLang="en-US" sz="1900" dirty="0"/>
              <a:t>　　</a:t>
            </a:r>
            <a:r>
              <a:rPr lang="en-US" altLang="ja-JP" sz="1900" dirty="0"/>
              <a:t>1kB</a:t>
            </a:r>
            <a:r>
              <a:rPr lang="ja-JP" altLang="en-US" sz="1900" dirty="0"/>
              <a:t> </a:t>
            </a:r>
            <a:r>
              <a:rPr lang="en-US" altLang="ja-JP" sz="1900" dirty="0"/>
              <a:t>=</a:t>
            </a:r>
            <a:r>
              <a:rPr lang="ja-JP" altLang="en-US" sz="1900" dirty="0"/>
              <a:t> </a:t>
            </a:r>
            <a:r>
              <a:rPr lang="en-US" altLang="ja-JP" sz="1900" dirty="0"/>
              <a:t>1024B</a:t>
            </a:r>
            <a:r>
              <a:rPr lang="ja-JP" altLang="en-US" sz="1900" dirty="0"/>
              <a:t>　、</a:t>
            </a:r>
            <a:r>
              <a:rPr lang="en-US" altLang="ja-JP" sz="1900" dirty="0"/>
              <a:t>1MB</a:t>
            </a:r>
            <a:r>
              <a:rPr lang="ja-JP" altLang="en-US" sz="1900" dirty="0"/>
              <a:t> </a:t>
            </a:r>
            <a:r>
              <a:rPr lang="en-US" altLang="ja-JP" sz="1900" dirty="0"/>
              <a:t>=</a:t>
            </a:r>
            <a:r>
              <a:rPr lang="ja-JP" altLang="en-US" sz="1900" dirty="0"/>
              <a:t> </a:t>
            </a:r>
            <a:r>
              <a:rPr lang="en-US" altLang="ja-JP" sz="1900" dirty="0"/>
              <a:t>1024kB = 1024×1024B</a:t>
            </a:r>
            <a:r>
              <a:rPr lang="ja-JP" altLang="en-US" sz="1900" dirty="0"/>
              <a:t> </a:t>
            </a:r>
            <a:r>
              <a:rPr lang="en-US" altLang="ja-JP" sz="1900" dirty="0"/>
              <a:t>=</a:t>
            </a:r>
            <a:r>
              <a:rPr lang="ja-JP" altLang="en-US" sz="1900" dirty="0"/>
              <a:t> </a:t>
            </a:r>
            <a:r>
              <a:rPr lang="en-US" altLang="ja-JP" sz="1900" dirty="0"/>
              <a:t>1,048,576B</a:t>
            </a:r>
            <a:endParaRPr kumimoji="1" lang="en-US" altLang="ja-JP" sz="1900" dirty="0"/>
          </a:p>
          <a:p>
            <a:pPr marL="457200" lvl="1" indent="0">
              <a:buNone/>
            </a:pPr>
            <a:r>
              <a:rPr lang="en-US" altLang="ja-JP" sz="1900" dirty="0"/>
              <a:t>	</a:t>
            </a:r>
            <a:r>
              <a:rPr lang="ja-JP" altLang="en-US" sz="1900" dirty="0"/>
              <a:t>　　</a:t>
            </a:r>
            <a:r>
              <a:rPr lang="en-US" altLang="ja-JP" sz="1900" dirty="0"/>
              <a:t>1GB = 1024kB = 1024 ×1024 ×1024 = 1,073,741,824B	</a:t>
            </a:r>
            <a:endParaRPr kumimoji="1" lang="en-US" altLang="ja-JP" sz="1900" dirty="0"/>
          </a:p>
          <a:p>
            <a:pPr marL="0" indent="0">
              <a:buNone/>
            </a:pPr>
            <a:r>
              <a:rPr lang="en-US" altLang="ja-JP" dirty="0"/>
              <a:t>	</a:t>
            </a:r>
            <a:r>
              <a:rPr lang="ja-JP" altLang="en-US" dirty="0"/>
              <a:t>　　　　</a:t>
            </a:r>
            <a:endParaRPr kumimoji="1" lang="en-US" altLang="ja-JP" dirty="0"/>
          </a:p>
          <a:p>
            <a:pPr marL="457200" lvl="1" indent="0">
              <a:buNone/>
            </a:pPr>
            <a:endParaRPr lang="en-US" altLang="ja-JP" dirty="0"/>
          </a:p>
          <a:p>
            <a:pPr marL="457200" lvl="1" indent="0">
              <a:buNone/>
            </a:pPr>
            <a:endParaRPr kumimoji="1" lang="en-US" altLang="ja-JP" dirty="0"/>
          </a:p>
          <a:p>
            <a:pPr marL="457200" lvl="1" indent="0">
              <a:buNone/>
            </a:pPr>
            <a:endParaRPr kumimoji="1" lang="ja-JP" altLang="en-US" dirty="0"/>
          </a:p>
        </p:txBody>
      </p:sp>
      <p:sp>
        <p:nvSpPr>
          <p:cNvPr id="3" name="スライド番号プレースホルダー 2"/>
          <p:cNvSpPr>
            <a:spLocks noGrp="1"/>
          </p:cNvSpPr>
          <p:nvPr>
            <p:ph type="sldNum" sz="quarter" idx="12"/>
          </p:nvPr>
        </p:nvSpPr>
        <p:spPr>
          <a:xfrm>
            <a:off x="8610600" y="6193060"/>
            <a:ext cx="2743200" cy="365125"/>
          </a:xfrm>
        </p:spPr>
        <p:txBody>
          <a:bodyPr/>
          <a:lstStyle/>
          <a:p>
            <a:fld id="{80202247-DFB2-49FB-BED7-8A8E8829F0D4}" type="slidenum">
              <a:rPr kumimoji="1" lang="ja-JP" altLang="en-US" smtClean="0"/>
              <a:t>6</a:t>
            </a:fld>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761849947"/>
              </p:ext>
            </p:extLst>
          </p:nvPr>
        </p:nvGraphicFramePr>
        <p:xfrm>
          <a:off x="1539293" y="2024966"/>
          <a:ext cx="9507244" cy="1728000"/>
        </p:xfrm>
        <a:graphic>
          <a:graphicData uri="http://schemas.openxmlformats.org/drawingml/2006/table">
            <a:tbl>
              <a:tblPr firstRow="1" bandRow="1">
                <a:tableStyleId>{8A107856-5554-42FB-B03E-39F5DBC370BA}</a:tableStyleId>
              </a:tblPr>
              <a:tblGrid>
                <a:gridCol w="1452456">
                  <a:extLst>
                    <a:ext uri="{9D8B030D-6E8A-4147-A177-3AD203B41FA5}">
                      <a16:colId xmlns:a16="http://schemas.microsoft.com/office/drawing/2014/main" val="20000"/>
                    </a:ext>
                  </a:extLst>
                </a:gridCol>
                <a:gridCol w="3293478">
                  <a:extLst>
                    <a:ext uri="{9D8B030D-6E8A-4147-A177-3AD203B41FA5}">
                      <a16:colId xmlns:a16="http://schemas.microsoft.com/office/drawing/2014/main" val="20001"/>
                    </a:ext>
                  </a:extLst>
                </a:gridCol>
                <a:gridCol w="1698492">
                  <a:extLst>
                    <a:ext uri="{9D8B030D-6E8A-4147-A177-3AD203B41FA5}">
                      <a16:colId xmlns:a16="http://schemas.microsoft.com/office/drawing/2014/main" val="20002"/>
                    </a:ext>
                  </a:extLst>
                </a:gridCol>
                <a:gridCol w="3062818">
                  <a:extLst>
                    <a:ext uri="{9D8B030D-6E8A-4147-A177-3AD203B41FA5}">
                      <a16:colId xmlns:a16="http://schemas.microsoft.com/office/drawing/2014/main" val="20003"/>
                    </a:ext>
                  </a:extLst>
                </a:gridCol>
              </a:tblGrid>
              <a:tr h="432000">
                <a:tc>
                  <a:txBody>
                    <a:bodyPr/>
                    <a:lstStyle/>
                    <a:p>
                      <a:r>
                        <a:rPr kumimoji="1" lang="en-US" altLang="ja-JP" sz="1600" b="0" baseline="0" dirty="0"/>
                        <a:t>k</a:t>
                      </a:r>
                      <a:r>
                        <a:rPr kumimoji="1" lang="ja-JP" altLang="en-US" sz="1600" b="0" baseline="0" dirty="0"/>
                        <a:t>　（ｷﾛ）</a:t>
                      </a:r>
                    </a:p>
                  </a:txBody>
                  <a:tcPr anchor="ctr"/>
                </a:tc>
                <a:tc>
                  <a:txBody>
                    <a:bodyPr/>
                    <a:lstStyle/>
                    <a:p>
                      <a:r>
                        <a:rPr kumimoji="1" lang="en-US" altLang="ja-JP" sz="1600" b="0" dirty="0"/>
                        <a:t>1,000</a:t>
                      </a:r>
                      <a:r>
                        <a:rPr kumimoji="1" lang="ja-JP" altLang="en-US" sz="1600" b="0" dirty="0"/>
                        <a:t>　（</a:t>
                      </a:r>
                      <a:r>
                        <a:rPr kumimoji="1" lang="en-US" altLang="ja-JP" sz="1600" b="0" dirty="0"/>
                        <a:t>10</a:t>
                      </a:r>
                      <a:r>
                        <a:rPr kumimoji="1" lang="en-US" altLang="ja-JP" sz="1600" b="0" baseline="30000" dirty="0"/>
                        <a:t>3</a:t>
                      </a:r>
                      <a:r>
                        <a:rPr kumimoji="1" lang="ja-JP" altLang="en-US" sz="1600" b="0" dirty="0"/>
                        <a:t>）</a:t>
                      </a:r>
                    </a:p>
                  </a:txBody>
                  <a:tcPr anchor="ctr"/>
                </a:tc>
                <a:tc>
                  <a:txBody>
                    <a:bodyPr/>
                    <a:lstStyle/>
                    <a:p>
                      <a:r>
                        <a:rPr kumimoji="1" lang="en-US" altLang="ja-JP" sz="1600" b="0" dirty="0"/>
                        <a:t>m</a:t>
                      </a:r>
                      <a:r>
                        <a:rPr kumimoji="1" lang="ja-JP" altLang="en-US" sz="1600" b="0" dirty="0"/>
                        <a:t>　（ﾐﾘ）</a:t>
                      </a:r>
                    </a:p>
                  </a:txBody>
                  <a:tcPr anchor="ctr"/>
                </a:tc>
                <a:tc>
                  <a:txBody>
                    <a:bodyPr/>
                    <a:lstStyle/>
                    <a:p>
                      <a:r>
                        <a:rPr kumimoji="1" lang="en-US" altLang="ja-JP" sz="1600" b="0" dirty="0"/>
                        <a:t>0.001</a:t>
                      </a:r>
                      <a:r>
                        <a:rPr kumimoji="1" lang="ja-JP" altLang="en-US" sz="1600" b="0" dirty="0"/>
                        <a:t>　（</a:t>
                      </a:r>
                      <a:r>
                        <a:rPr kumimoji="1" lang="en-US" altLang="ja-JP" sz="1600" b="0" dirty="0"/>
                        <a:t>10</a:t>
                      </a:r>
                      <a:r>
                        <a:rPr kumimoji="1" lang="en-US" altLang="ja-JP" sz="1600" b="0" baseline="30000" dirty="0"/>
                        <a:t>-3</a:t>
                      </a:r>
                      <a:r>
                        <a:rPr kumimoji="1" lang="ja-JP" altLang="en-US" sz="1600" b="0" dirty="0"/>
                        <a:t>）</a:t>
                      </a:r>
                    </a:p>
                  </a:txBody>
                  <a:tcPr anchor="ctr"/>
                </a:tc>
                <a:extLst>
                  <a:ext uri="{0D108BD9-81ED-4DB2-BD59-A6C34878D82A}">
                    <a16:rowId xmlns:a16="http://schemas.microsoft.com/office/drawing/2014/main" val="10000"/>
                  </a:ext>
                </a:extLst>
              </a:tr>
              <a:tr h="432000">
                <a:tc>
                  <a:txBody>
                    <a:bodyPr/>
                    <a:lstStyle/>
                    <a:p>
                      <a:r>
                        <a:rPr kumimoji="1" lang="en-US" altLang="ja-JP" sz="1600" dirty="0"/>
                        <a:t>M</a:t>
                      </a:r>
                      <a:r>
                        <a:rPr kumimoji="1" lang="ja-JP" altLang="en-US" sz="1600" dirty="0"/>
                        <a:t>　（ﾒｶﾞ）</a:t>
                      </a:r>
                    </a:p>
                  </a:txBody>
                  <a:tcPr anchor="ctr"/>
                </a:tc>
                <a:tc>
                  <a:txBody>
                    <a:bodyPr/>
                    <a:lstStyle/>
                    <a:p>
                      <a:r>
                        <a:rPr kumimoji="1" lang="en-US" altLang="ja-JP" sz="1600" dirty="0"/>
                        <a:t>1,000,000</a:t>
                      </a:r>
                      <a:r>
                        <a:rPr kumimoji="1" lang="ja-JP" altLang="en-US" sz="1600" dirty="0"/>
                        <a:t>　（</a:t>
                      </a:r>
                      <a:r>
                        <a:rPr kumimoji="1" lang="en-US" altLang="ja-JP" sz="1600" dirty="0"/>
                        <a:t>10</a:t>
                      </a:r>
                      <a:r>
                        <a:rPr kumimoji="1" lang="en-US" altLang="ja-JP" sz="1600" baseline="30000" dirty="0"/>
                        <a:t>6</a:t>
                      </a:r>
                      <a:r>
                        <a:rPr kumimoji="1" lang="ja-JP" altLang="en-US" sz="1600" dirty="0"/>
                        <a:t>）</a:t>
                      </a:r>
                    </a:p>
                  </a:txBody>
                  <a:tcPr anchor="ctr"/>
                </a:tc>
                <a:tc>
                  <a:txBody>
                    <a:bodyPr/>
                    <a:lstStyle/>
                    <a:p>
                      <a:r>
                        <a:rPr kumimoji="1" lang="en-US" altLang="ja-JP" sz="1600" dirty="0"/>
                        <a:t>μ</a:t>
                      </a:r>
                      <a:r>
                        <a:rPr kumimoji="1" lang="ja-JP" altLang="en-US" sz="1600" dirty="0"/>
                        <a:t>　（ﾏｲｸﾛ）</a:t>
                      </a:r>
                    </a:p>
                  </a:txBody>
                  <a:tcPr anchor="ctr"/>
                </a:tc>
                <a:tc>
                  <a:txBody>
                    <a:bodyPr/>
                    <a:lstStyle/>
                    <a:p>
                      <a:r>
                        <a:rPr kumimoji="1" lang="en-US" altLang="ja-JP" sz="1600" dirty="0"/>
                        <a:t>0.000001</a:t>
                      </a:r>
                      <a:r>
                        <a:rPr kumimoji="1" lang="ja-JP" altLang="en-US" sz="1600" dirty="0"/>
                        <a:t>　</a:t>
                      </a:r>
                      <a:r>
                        <a:rPr kumimoji="1" lang="en-US" altLang="ja-JP" sz="1600" dirty="0"/>
                        <a:t>(10</a:t>
                      </a:r>
                      <a:r>
                        <a:rPr kumimoji="1" lang="en-US" altLang="ja-JP" sz="1600" baseline="30000" dirty="0"/>
                        <a:t>-6</a:t>
                      </a:r>
                      <a:r>
                        <a:rPr kumimoji="1" lang="ja-JP" altLang="en-US" sz="1600" dirty="0"/>
                        <a:t>）</a:t>
                      </a:r>
                    </a:p>
                  </a:txBody>
                  <a:tcPr anchor="ctr"/>
                </a:tc>
                <a:extLst>
                  <a:ext uri="{0D108BD9-81ED-4DB2-BD59-A6C34878D82A}">
                    <a16:rowId xmlns:a16="http://schemas.microsoft.com/office/drawing/2014/main" val="10001"/>
                  </a:ext>
                </a:extLst>
              </a:tr>
              <a:tr h="432000">
                <a:tc>
                  <a:txBody>
                    <a:bodyPr/>
                    <a:lstStyle/>
                    <a:p>
                      <a:r>
                        <a:rPr kumimoji="1" lang="en-US" altLang="ja-JP" sz="1600" dirty="0"/>
                        <a:t>G</a:t>
                      </a:r>
                      <a:r>
                        <a:rPr kumimoji="1" lang="ja-JP" altLang="en-US" sz="1600" dirty="0"/>
                        <a:t>　（ｷﾞｶﾞ）</a:t>
                      </a:r>
                    </a:p>
                  </a:txBody>
                  <a:tcPr anchor="ctr"/>
                </a:tc>
                <a:tc>
                  <a:txBody>
                    <a:bodyPr/>
                    <a:lstStyle/>
                    <a:p>
                      <a:r>
                        <a:rPr kumimoji="1" lang="en-US" altLang="ja-JP" sz="1600" dirty="0"/>
                        <a:t>1,000,000,000</a:t>
                      </a:r>
                      <a:r>
                        <a:rPr kumimoji="1" lang="ja-JP" altLang="en-US" sz="1600" dirty="0"/>
                        <a:t>　（</a:t>
                      </a:r>
                      <a:r>
                        <a:rPr kumimoji="1" lang="en-US" altLang="ja-JP" sz="1600" dirty="0"/>
                        <a:t>10</a:t>
                      </a:r>
                      <a:r>
                        <a:rPr kumimoji="1" lang="en-US" altLang="ja-JP" sz="1600" baseline="30000" dirty="0"/>
                        <a:t>9</a:t>
                      </a:r>
                      <a:r>
                        <a:rPr kumimoji="1" lang="ja-JP" altLang="en-US" sz="1600" dirty="0"/>
                        <a:t>）</a:t>
                      </a:r>
                    </a:p>
                  </a:txBody>
                  <a:tcPr anchor="ctr"/>
                </a:tc>
                <a:tc>
                  <a:txBody>
                    <a:bodyPr/>
                    <a:lstStyle/>
                    <a:p>
                      <a:r>
                        <a:rPr kumimoji="1" lang="en-US" altLang="ja-JP" sz="1600" dirty="0"/>
                        <a:t>n</a:t>
                      </a:r>
                      <a:r>
                        <a:rPr kumimoji="1" lang="ja-JP" altLang="en-US" sz="1600" dirty="0"/>
                        <a:t>　（ﾅﾉ）</a:t>
                      </a:r>
                    </a:p>
                  </a:txBody>
                  <a:tcPr anchor="ctr"/>
                </a:tc>
                <a:tc>
                  <a:txBody>
                    <a:bodyPr/>
                    <a:lstStyle/>
                    <a:p>
                      <a:r>
                        <a:rPr kumimoji="1" lang="en-US" altLang="ja-JP" sz="1600" dirty="0"/>
                        <a:t>0.000000001</a:t>
                      </a:r>
                      <a:r>
                        <a:rPr kumimoji="1" lang="ja-JP" altLang="en-US" sz="1600" dirty="0"/>
                        <a:t>　（</a:t>
                      </a:r>
                      <a:r>
                        <a:rPr kumimoji="1" lang="en-US" altLang="ja-JP" sz="1600" dirty="0"/>
                        <a:t>10</a:t>
                      </a:r>
                      <a:r>
                        <a:rPr kumimoji="1" lang="en-US" altLang="ja-JP" sz="1600" baseline="30000" dirty="0"/>
                        <a:t>-9</a:t>
                      </a:r>
                      <a:r>
                        <a:rPr kumimoji="1" lang="ja-JP" altLang="en-US" sz="1600" dirty="0"/>
                        <a:t>）</a:t>
                      </a:r>
                    </a:p>
                  </a:txBody>
                  <a:tcPr anchor="ctr"/>
                </a:tc>
                <a:extLst>
                  <a:ext uri="{0D108BD9-81ED-4DB2-BD59-A6C34878D82A}">
                    <a16:rowId xmlns:a16="http://schemas.microsoft.com/office/drawing/2014/main" val="10002"/>
                  </a:ext>
                </a:extLst>
              </a:tr>
              <a:tr h="432000">
                <a:tc>
                  <a:txBody>
                    <a:bodyPr/>
                    <a:lstStyle/>
                    <a:p>
                      <a:r>
                        <a:rPr kumimoji="1" lang="en-US" altLang="ja-JP" sz="1600" dirty="0"/>
                        <a:t>T</a:t>
                      </a:r>
                      <a:r>
                        <a:rPr kumimoji="1" lang="ja-JP" altLang="en-US" sz="1600" dirty="0"/>
                        <a:t>　（ﾃﾗ）</a:t>
                      </a:r>
                    </a:p>
                  </a:txBody>
                  <a:tcPr anchor="ctr"/>
                </a:tc>
                <a:tc>
                  <a:txBody>
                    <a:bodyPr/>
                    <a:lstStyle/>
                    <a:p>
                      <a:r>
                        <a:rPr kumimoji="1" lang="en-US" altLang="ja-JP" sz="1600" dirty="0"/>
                        <a:t>1,000,000,000,000</a:t>
                      </a:r>
                      <a:r>
                        <a:rPr kumimoji="1" lang="ja-JP" altLang="en-US" sz="1600" dirty="0"/>
                        <a:t>　（</a:t>
                      </a:r>
                      <a:r>
                        <a:rPr kumimoji="1" lang="en-US" altLang="ja-JP" sz="1600" dirty="0"/>
                        <a:t>10</a:t>
                      </a:r>
                      <a:r>
                        <a:rPr kumimoji="1" lang="en-US" altLang="ja-JP" sz="1600" baseline="30000" dirty="0"/>
                        <a:t>12</a:t>
                      </a:r>
                      <a:r>
                        <a:rPr kumimoji="1" lang="ja-JP" altLang="en-US" sz="1600" dirty="0"/>
                        <a:t>）</a:t>
                      </a:r>
                    </a:p>
                  </a:txBody>
                  <a:tcPr anchor="ctr"/>
                </a:tc>
                <a:tc>
                  <a:txBody>
                    <a:bodyPr/>
                    <a:lstStyle/>
                    <a:p>
                      <a:r>
                        <a:rPr kumimoji="1" lang="en-US" altLang="ja-JP" sz="1600" dirty="0"/>
                        <a:t>p</a:t>
                      </a:r>
                      <a:r>
                        <a:rPr kumimoji="1" lang="ja-JP" altLang="en-US" sz="1600" dirty="0"/>
                        <a:t>　（ﾋﾟｺ）</a:t>
                      </a:r>
                    </a:p>
                  </a:txBody>
                  <a:tcPr anchor="ctr"/>
                </a:tc>
                <a:tc>
                  <a:txBody>
                    <a:bodyPr/>
                    <a:lstStyle/>
                    <a:p>
                      <a:r>
                        <a:rPr kumimoji="1" lang="en-US" altLang="ja-JP" sz="1600" dirty="0"/>
                        <a:t>0.000000000001</a:t>
                      </a:r>
                      <a:r>
                        <a:rPr kumimoji="1" lang="ja-JP" altLang="en-US" sz="1600" dirty="0"/>
                        <a:t>　（</a:t>
                      </a:r>
                      <a:r>
                        <a:rPr kumimoji="1" lang="en-US" altLang="ja-JP" sz="1600" dirty="0"/>
                        <a:t>10</a:t>
                      </a:r>
                      <a:r>
                        <a:rPr kumimoji="1" lang="en-US" altLang="ja-JP" sz="1600" baseline="30000" dirty="0"/>
                        <a:t>-12</a:t>
                      </a:r>
                      <a:r>
                        <a:rPr kumimoji="1" lang="ja-JP" altLang="en-US" sz="1600" dirty="0"/>
                        <a:t>）</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0120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99809"/>
            <a:ext cx="10515600" cy="1325563"/>
          </a:xfrm>
        </p:spPr>
        <p:txBody>
          <a:bodyPr/>
          <a:lstStyle/>
          <a:p>
            <a:r>
              <a:rPr kumimoji="1" lang="ja-JP" altLang="en-US" dirty="0"/>
              <a:t>指数の公式</a:t>
            </a:r>
          </a:p>
        </p:txBody>
      </p:sp>
      <p:sp>
        <p:nvSpPr>
          <p:cNvPr id="13" name="コンテンツ プレースホルダー 12"/>
          <p:cNvSpPr>
            <a:spLocks noGrp="1"/>
          </p:cNvSpPr>
          <p:nvPr>
            <p:ph idx="1"/>
          </p:nvPr>
        </p:nvSpPr>
        <p:spPr>
          <a:xfrm>
            <a:off x="867691" y="1522627"/>
            <a:ext cx="10178846" cy="4043783"/>
          </a:xfrm>
        </p:spPr>
        <p:txBody>
          <a:bodyPr>
            <a:normAutofit/>
          </a:bodyPr>
          <a:lstStyle/>
          <a:p>
            <a:pPr marL="0" indent="0">
              <a:buNone/>
            </a:pPr>
            <a:r>
              <a:rPr kumimoji="1" lang="en-US" altLang="ja-JP" sz="2400" dirty="0"/>
              <a:t>m</a:t>
            </a:r>
            <a:r>
              <a:rPr kumimoji="1" lang="ja-JP" altLang="en-US" sz="2400" dirty="0"/>
              <a:t>、</a:t>
            </a:r>
            <a:r>
              <a:rPr kumimoji="1" lang="en-US" altLang="ja-JP" sz="2400" dirty="0"/>
              <a:t>n</a:t>
            </a:r>
            <a:r>
              <a:rPr kumimoji="1" lang="ja-JP" altLang="en-US" sz="2400" dirty="0"/>
              <a:t>は、正の整数とする。</a:t>
            </a:r>
            <a:endParaRPr kumimoji="1" lang="en-US" altLang="ja-JP" sz="2400" dirty="0"/>
          </a:p>
          <a:p>
            <a:endParaRPr lang="en-US" altLang="ja-JP" sz="2600" b="1" dirty="0"/>
          </a:p>
          <a:p>
            <a:endParaRPr kumimoji="1" lang="en-US" altLang="ja-JP" sz="2600" b="1" dirty="0"/>
          </a:p>
          <a:p>
            <a:endParaRPr lang="en-US" altLang="ja-JP" sz="2600" b="1" dirty="0"/>
          </a:p>
          <a:p>
            <a:endParaRPr kumimoji="1" lang="en-US" altLang="ja-JP" sz="2600" b="1" dirty="0"/>
          </a:p>
          <a:p>
            <a:pPr marL="0" indent="0">
              <a:buNone/>
            </a:pPr>
            <a:r>
              <a:rPr lang="en-US" altLang="ja-JP" sz="1900" dirty="0"/>
              <a:t>	</a:t>
            </a:r>
            <a:endParaRPr lang="en-US" altLang="ja-JP" sz="1900" dirty="0">
              <a:effectLst/>
              <a:cs typeface="Times New Roman" panose="02020603050405020304" pitchFamily="18" charset="0"/>
            </a:endParaRPr>
          </a:p>
          <a:p>
            <a:pPr marL="0" indent="0">
              <a:buNone/>
            </a:pPr>
            <a:r>
              <a:rPr lang="en-US" altLang="ja-JP" dirty="0"/>
              <a:t>	</a:t>
            </a:r>
            <a:r>
              <a:rPr lang="ja-JP" altLang="en-US" dirty="0"/>
              <a:t>　　　　</a:t>
            </a:r>
            <a:endParaRPr kumimoji="1" lang="en-US" altLang="ja-JP" dirty="0"/>
          </a:p>
          <a:p>
            <a:pPr marL="457200" lvl="1" indent="0">
              <a:buNone/>
            </a:pPr>
            <a:endParaRPr lang="en-US" altLang="ja-JP" dirty="0"/>
          </a:p>
          <a:p>
            <a:pPr marL="457200" lvl="1" indent="0">
              <a:buNone/>
            </a:pPr>
            <a:endParaRPr kumimoji="1" lang="en-US" altLang="ja-JP" dirty="0"/>
          </a:p>
          <a:p>
            <a:pPr marL="457200" lvl="1" indent="0">
              <a:buNone/>
            </a:pPr>
            <a:endParaRPr kumimoji="1" lang="ja-JP" altLang="en-US" dirty="0"/>
          </a:p>
        </p:txBody>
      </p:sp>
      <p:sp>
        <p:nvSpPr>
          <p:cNvPr id="3" name="スライド番号プレースホルダー 2"/>
          <p:cNvSpPr>
            <a:spLocks noGrp="1"/>
          </p:cNvSpPr>
          <p:nvPr>
            <p:ph type="sldNum" sz="quarter" idx="12"/>
          </p:nvPr>
        </p:nvSpPr>
        <p:spPr>
          <a:xfrm>
            <a:off x="8610600" y="6193060"/>
            <a:ext cx="2743200" cy="365125"/>
          </a:xfrm>
        </p:spPr>
        <p:txBody>
          <a:bodyPr/>
          <a:lstStyle/>
          <a:p>
            <a:fld id="{80202247-DFB2-49FB-BED7-8A8E8829F0D4}" type="slidenum">
              <a:rPr kumimoji="1" lang="ja-JP" altLang="en-US" smtClean="0"/>
              <a:t>7</a:t>
            </a:fld>
            <a:endParaRPr kumimoji="1" lang="ja-JP" altLang="en-US"/>
          </a:p>
        </p:txBody>
      </p:sp>
      <mc:AlternateContent xmlns:mc="http://schemas.openxmlformats.org/markup-compatibility/2006" xmlns:a14="http://schemas.microsoft.com/office/drawing/2010/main">
        <mc:Choice Requires="a14">
          <p:graphicFrame>
            <p:nvGraphicFramePr>
              <p:cNvPr id="4" name="表 4">
                <a:extLst>
                  <a:ext uri="{FF2B5EF4-FFF2-40B4-BE49-F238E27FC236}">
                    <a16:creationId xmlns:a16="http://schemas.microsoft.com/office/drawing/2014/main" id="{760A05BE-A983-CDA5-81BD-C5F4F375B9EF}"/>
                  </a:ext>
                </a:extLst>
              </p:cNvPr>
              <p:cNvGraphicFramePr>
                <a:graphicFrameLocks noGrp="1"/>
              </p:cNvGraphicFramePr>
              <p:nvPr>
                <p:extLst>
                  <p:ext uri="{D42A27DB-BD31-4B8C-83A1-F6EECF244321}">
                    <p14:modId xmlns:p14="http://schemas.microsoft.com/office/powerpoint/2010/main" val="3774548660"/>
                  </p:ext>
                </p:extLst>
              </p:nvPr>
            </p:nvGraphicFramePr>
            <p:xfrm>
              <a:off x="1854200" y="2354156"/>
              <a:ext cx="8128000" cy="2437893"/>
            </p:xfrm>
            <a:graphic>
              <a:graphicData uri="http://schemas.openxmlformats.org/drawingml/2006/table">
                <a:tbl>
                  <a:tblPr firstRow="1" bandRow="1">
                    <a:tableStyleId>{93296810-A885-4BE3-A3E7-6D5BEEA58F35}</a:tableStyleId>
                  </a:tblPr>
                  <a:tblGrid>
                    <a:gridCol w="4478361">
                      <a:extLst>
                        <a:ext uri="{9D8B030D-6E8A-4147-A177-3AD203B41FA5}">
                          <a16:colId xmlns:a16="http://schemas.microsoft.com/office/drawing/2014/main" val="4257632639"/>
                        </a:ext>
                      </a:extLst>
                    </a:gridCol>
                    <a:gridCol w="3649639">
                      <a:extLst>
                        <a:ext uri="{9D8B030D-6E8A-4147-A177-3AD203B41FA5}">
                          <a16:colId xmlns:a16="http://schemas.microsoft.com/office/drawing/2014/main" val="1161670683"/>
                        </a:ext>
                      </a:extLst>
                    </a:gridCol>
                  </a:tblGrid>
                  <a:tr h="370840">
                    <a:tc>
                      <a:txBody>
                        <a:bodyPr/>
                        <a:lstStyle/>
                        <a:p>
                          <a:r>
                            <a:rPr kumimoji="1" lang="ja-JP" altLang="en-US" sz="2000" dirty="0"/>
                            <a:t>指数計算</a:t>
                          </a:r>
                        </a:p>
                      </a:txBody>
                      <a:tcPr/>
                    </a:tc>
                    <a:tc>
                      <a:txBody>
                        <a:bodyPr/>
                        <a:lstStyle/>
                        <a:p>
                          <a:r>
                            <a:rPr kumimoji="1" lang="ja-JP" altLang="en-US" sz="2000" dirty="0"/>
                            <a:t>例</a:t>
                          </a:r>
                        </a:p>
                      </a:txBody>
                      <a:tcPr/>
                    </a:tc>
                    <a:extLst>
                      <a:ext uri="{0D108BD9-81ED-4DB2-BD59-A6C34878D82A}">
                        <a16:rowId xmlns:a16="http://schemas.microsoft.com/office/drawing/2014/main" val="841443878"/>
                      </a:ext>
                    </a:extLst>
                  </a:tr>
                  <a:tr h="370840">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𝑎</m:t>
                                    </m:r>
                                  </m:e>
                                  <m:sup>
                                    <m:r>
                                      <a:rPr kumimoji="1" lang="en-US" altLang="ja-JP" sz="2000" b="0" i="1" smtClean="0">
                                        <a:latin typeface="Cambria Math" panose="02040503050406030204" pitchFamily="18" charset="0"/>
                                      </a:rPr>
                                      <m:t>𝑚</m:t>
                                    </m:r>
                                  </m:sup>
                                </m:sSup>
                                <m:r>
                                  <a:rPr kumimoji="1" lang="en-US" altLang="ja-JP" sz="2000" i="1"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pt-BR" altLang="ja-JP" sz="2000" i="1" dirty="0" smtClean="0">
                                        <a:latin typeface="Cambria Math" panose="02040503050406030204" pitchFamily="18" charset="0"/>
                                      </a:rPr>
                                      <m:t>𝑎</m:t>
                                    </m:r>
                                  </m:e>
                                  <m:sup>
                                    <m:r>
                                      <a:rPr kumimoji="1" lang="en-US" altLang="ja-JP" sz="2000" b="0" i="1" dirty="0" smtClean="0">
                                        <a:latin typeface="Cambria Math" panose="02040503050406030204" pitchFamily="18" charset="0"/>
                                      </a:rPr>
                                      <m:t>𝑛</m:t>
                                    </m:r>
                                  </m:sup>
                                </m:sSup>
                                <m:r>
                                  <a:rPr kumimoji="1" lang="pt-BR" altLang="ja-JP" sz="2000" i="1" dirty="0"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𝑎</m:t>
                                    </m:r>
                                  </m:e>
                                  <m:sup>
                                    <m:r>
                                      <a:rPr kumimoji="1" lang="en-US" altLang="ja-JP" sz="2000" b="0" i="1" dirty="0" smtClean="0">
                                        <a:latin typeface="Cambria Math" panose="02040503050406030204" pitchFamily="18" charset="0"/>
                                      </a:rPr>
                                      <m:t>𝑚</m:t>
                                    </m:r>
                                    <m:r>
                                      <a:rPr kumimoji="1" lang="en-US" altLang="ja-JP" sz="2000" b="0" i="1" dirty="0" smtClean="0">
                                        <a:latin typeface="Cambria Math" panose="02040503050406030204" pitchFamily="18" charset="0"/>
                                      </a:rPr>
                                      <m:t>+</m:t>
                                    </m:r>
                                    <m:r>
                                      <a:rPr kumimoji="1" lang="en-US" altLang="ja-JP" sz="2000" b="0" i="1" dirty="0" smtClean="0">
                                        <a:latin typeface="Cambria Math" panose="02040503050406030204" pitchFamily="18" charset="0"/>
                                      </a:rPr>
                                      <m:t>𝑛</m:t>
                                    </m:r>
                                  </m:sup>
                                </m:sSup>
                              </m:oMath>
                            </m:oMathPara>
                          </a14:m>
                          <a:endParaRPr kumimoji="1" lang="ja-JP" altLang="en-US" sz="2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2</m:t>
                                    </m:r>
                                  </m:e>
                                  <m:sup>
                                    <m:r>
                                      <a:rPr kumimoji="1" lang="en-US" altLang="ja-JP" sz="2000" b="0" i="1" smtClean="0">
                                        <a:latin typeface="Cambria Math" panose="02040503050406030204" pitchFamily="18" charset="0"/>
                                      </a:rPr>
                                      <m:t>4</m:t>
                                    </m:r>
                                  </m:sup>
                                </m:sSup>
                                <m:r>
                                  <a:rPr kumimoji="1" lang="en-US" altLang="ja-JP" sz="2000" i="1"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2</m:t>
                                    </m:r>
                                  </m:e>
                                  <m:sup>
                                    <m:r>
                                      <a:rPr kumimoji="1" lang="en-US" altLang="ja-JP" sz="2000" b="0" i="1" dirty="0" smtClean="0">
                                        <a:latin typeface="Cambria Math" panose="02040503050406030204" pitchFamily="18" charset="0"/>
                                      </a:rPr>
                                      <m:t>3</m:t>
                                    </m:r>
                                  </m:sup>
                                </m:sSup>
                                <m:r>
                                  <a:rPr kumimoji="1" lang="pt-BR" altLang="ja-JP" sz="2000" i="1" dirty="0"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2</m:t>
                                    </m:r>
                                  </m:e>
                                  <m:sup>
                                    <m:r>
                                      <a:rPr kumimoji="1" lang="en-US" altLang="ja-JP" sz="2000" b="0" i="1" dirty="0" smtClean="0">
                                        <a:latin typeface="Cambria Math" panose="02040503050406030204" pitchFamily="18" charset="0"/>
                                      </a:rPr>
                                      <m:t>4+3</m:t>
                                    </m:r>
                                  </m:sup>
                                </m:sSup>
                                <m:r>
                                  <a:rPr kumimoji="1" lang="pt-BR" altLang="ja-JP" sz="2000" i="1" dirty="0"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2</m:t>
                                    </m:r>
                                  </m:e>
                                  <m:sup>
                                    <m:r>
                                      <a:rPr kumimoji="1" lang="en-US" altLang="ja-JP" sz="2000" b="0" i="1" dirty="0" smtClean="0">
                                        <a:latin typeface="Cambria Math" panose="02040503050406030204" pitchFamily="18" charset="0"/>
                                      </a:rPr>
                                      <m:t>7</m:t>
                                    </m:r>
                                  </m:sup>
                                </m:sSup>
                              </m:oMath>
                            </m:oMathPara>
                          </a14:m>
                          <a:endParaRPr kumimoji="1" lang="ja-JP" altLang="en-US" sz="2000" dirty="0"/>
                        </a:p>
                      </a:txBody>
                      <a:tcPr/>
                    </a:tc>
                    <a:extLst>
                      <a:ext uri="{0D108BD9-81ED-4DB2-BD59-A6C34878D82A}">
                        <a16:rowId xmlns:a16="http://schemas.microsoft.com/office/drawing/2014/main" val="663668265"/>
                      </a:ext>
                    </a:extLst>
                  </a:tr>
                  <a:tr h="370840">
                    <a:tc>
                      <a:txBody>
                        <a:bodyPr/>
                        <a:lstStyle/>
                        <a:p>
                          <a:pPr algn="ctr"/>
                          <a14:m>
                            <m:oMath xmlns:m="http://schemas.openxmlformats.org/officeDocument/2006/math">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𝑎</m:t>
                                  </m:r>
                                </m:e>
                                <m:sup>
                                  <m:r>
                                    <a:rPr kumimoji="1" lang="en-US" altLang="ja-JP" sz="2000" b="0" i="1" smtClean="0">
                                      <a:latin typeface="Cambria Math" panose="02040503050406030204" pitchFamily="18" charset="0"/>
                                    </a:rPr>
                                    <m:t>𝑚</m:t>
                                  </m:r>
                                </m:sup>
                              </m:sSup>
                              <m:r>
                                <a:rPr kumimoji="1" lang="en-US" altLang="ja-JP" sz="2000" b="0" i="1"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pt-BR" altLang="ja-JP" sz="2000" i="1" dirty="0" smtClean="0">
                                      <a:latin typeface="Cambria Math" panose="02040503050406030204" pitchFamily="18" charset="0"/>
                                    </a:rPr>
                                    <m:t>𝑎</m:t>
                                  </m:r>
                                </m:e>
                                <m:sup>
                                  <m:r>
                                    <a:rPr kumimoji="1" lang="en-US" altLang="ja-JP" sz="2000" b="0" i="1" dirty="0" smtClean="0">
                                      <a:latin typeface="Cambria Math" panose="02040503050406030204" pitchFamily="18" charset="0"/>
                                    </a:rPr>
                                    <m:t>𝑛</m:t>
                                  </m:r>
                                </m:sup>
                              </m:sSup>
                              <m:r>
                                <a:rPr kumimoji="1" lang="pt-BR" altLang="ja-JP" sz="2000" i="1" dirty="0"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𝑎</m:t>
                                  </m:r>
                                </m:e>
                                <m:sup>
                                  <m:r>
                                    <a:rPr kumimoji="1" lang="en-US" altLang="ja-JP" sz="2000" b="0" i="1" dirty="0" smtClean="0">
                                      <a:latin typeface="Cambria Math" panose="02040503050406030204" pitchFamily="18" charset="0"/>
                                    </a:rPr>
                                    <m:t>𝑚</m:t>
                                  </m:r>
                                  <m:r>
                                    <a:rPr kumimoji="1" lang="en-US" altLang="ja-JP" sz="2000" b="0" i="1" dirty="0" smtClean="0">
                                      <a:latin typeface="Cambria Math" panose="02040503050406030204" pitchFamily="18" charset="0"/>
                                    </a:rPr>
                                    <m:t>−</m:t>
                                  </m:r>
                                  <m:r>
                                    <a:rPr kumimoji="1" lang="en-US" altLang="ja-JP" sz="2000" b="0" i="1" dirty="0" smtClean="0">
                                      <a:latin typeface="Cambria Math" panose="02040503050406030204" pitchFamily="18" charset="0"/>
                                    </a:rPr>
                                    <m:t>𝑛</m:t>
                                  </m:r>
                                </m:sup>
                              </m:sSup>
                            </m:oMath>
                          </a14:m>
                          <a:r>
                            <a:rPr kumimoji="1" lang="en-US" altLang="ja-JP" sz="2000" dirty="0"/>
                            <a:t>(</a:t>
                          </a:r>
                          <a14:m>
                            <m:oMath xmlns:m="http://schemas.openxmlformats.org/officeDocument/2006/math">
                              <m:sSup>
                                <m:sSupPr>
                                  <m:ctrlPr>
                                    <a:rPr kumimoji="1" lang="pt-BR" altLang="ja-JP" sz="2000" i="1" dirty="0" smtClean="0">
                                      <a:latin typeface="Cambria Math" panose="02040503050406030204" pitchFamily="18" charset="0"/>
                                    </a:rPr>
                                  </m:ctrlPr>
                                </m:sSupPr>
                                <m:e>
                                  <m:r>
                                    <a:rPr kumimoji="1" lang="pt-BR" altLang="ja-JP" sz="2000" i="1" dirty="0" smtClean="0">
                                      <a:latin typeface="Cambria Math" panose="02040503050406030204" pitchFamily="18" charset="0"/>
                                    </a:rPr>
                                    <m:t>𝑎</m:t>
                                  </m:r>
                                </m:e>
                                <m:sup/>
                              </m:sSup>
                              <m:r>
                                <a:rPr kumimoji="1" lang="ja-JP" altLang="en-US" sz="2000" i="1" dirty="0" smtClean="0">
                                  <a:latin typeface="Cambria Math" panose="02040503050406030204" pitchFamily="18" charset="0"/>
                                </a:rPr>
                                <m:t>≠</m:t>
                              </m:r>
                              <m:r>
                                <a:rPr kumimoji="1" lang="en-US" altLang="ja-JP" sz="2000" b="0" i="1" dirty="0" smtClean="0">
                                  <a:latin typeface="Cambria Math" panose="02040503050406030204" pitchFamily="18" charset="0"/>
                                </a:rPr>
                                <m:t>0</m:t>
                              </m:r>
                            </m:oMath>
                          </a14:m>
                          <a:r>
                            <a:rPr kumimoji="1" lang="en-US" altLang="ja-JP" sz="2000" dirty="0"/>
                            <a:t>, m&gt;n</a:t>
                          </a:r>
                          <a:r>
                            <a:rPr kumimoji="1" lang="ja-JP" altLang="en-US" sz="2000" dirty="0"/>
                            <a:t>の時）</a:t>
                          </a:r>
                          <a:endParaRPr kumimoji="1" lang="en-US" altLang="ja-JP" sz="2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2</m:t>
                                    </m:r>
                                  </m:e>
                                  <m:sup>
                                    <m:r>
                                      <a:rPr kumimoji="1" lang="en-US" altLang="ja-JP" sz="2000" b="0" i="1" smtClean="0">
                                        <a:latin typeface="Cambria Math" panose="02040503050406030204" pitchFamily="18" charset="0"/>
                                      </a:rPr>
                                      <m:t>4</m:t>
                                    </m:r>
                                  </m:sup>
                                </m:sSup>
                                <m:r>
                                  <a:rPr kumimoji="1" lang="en-US" altLang="ja-JP" sz="2000" b="0" i="1"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2</m:t>
                                    </m:r>
                                  </m:e>
                                  <m:sup>
                                    <m:r>
                                      <a:rPr kumimoji="1" lang="en-US" altLang="ja-JP" sz="2000" b="0" i="1" dirty="0" smtClean="0">
                                        <a:latin typeface="Cambria Math" panose="02040503050406030204" pitchFamily="18" charset="0"/>
                                      </a:rPr>
                                      <m:t>3</m:t>
                                    </m:r>
                                  </m:sup>
                                </m:sSup>
                                <m:r>
                                  <a:rPr kumimoji="1" lang="pt-BR" altLang="ja-JP" sz="2000" i="1" dirty="0"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2</m:t>
                                    </m:r>
                                  </m:e>
                                  <m:sup>
                                    <m:r>
                                      <a:rPr kumimoji="1" lang="en-US" altLang="ja-JP" sz="2000" b="0" i="1" dirty="0" smtClean="0">
                                        <a:latin typeface="Cambria Math" panose="02040503050406030204" pitchFamily="18" charset="0"/>
                                      </a:rPr>
                                      <m:t>4−3</m:t>
                                    </m:r>
                                  </m:sup>
                                </m:sSup>
                                <m:r>
                                  <a:rPr kumimoji="1" lang="pt-BR" altLang="ja-JP" sz="2000" i="1" dirty="0"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2</m:t>
                                    </m:r>
                                  </m:e>
                                  <m:sup>
                                    <m:r>
                                      <a:rPr kumimoji="1" lang="en-US" altLang="ja-JP" sz="2000" b="0" i="1" dirty="0" smtClean="0">
                                        <a:latin typeface="Cambria Math" panose="02040503050406030204" pitchFamily="18" charset="0"/>
                                      </a:rPr>
                                      <m:t>1</m:t>
                                    </m:r>
                                  </m:sup>
                                </m:sSup>
                              </m:oMath>
                            </m:oMathPara>
                          </a14:m>
                          <a:endParaRPr kumimoji="1" lang="ja-JP" altLang="en-US" sz="2000" dirty="0"/>
                        </a:p>
                      </a:txBody>
                      <a:tcPr/>
                    </a:tc>
                    <a:extLst>
                      <a:ext uri="{0D108BD9-81ED-4DB2-BD59-A6C34878D82A}">
                        <a16:rowId xmlns:a16="http://schemas.microsoft.com/office/drawing/2014/main" val="1578658617"/>
                      </a:ext>
                    </a:extLst>
                  </a:tr>
                  <a:tr h="370840">
                    <a:tc>
                      <a:txBody>
                        <a:bodyPr/>
                        <a:lstStyle/>
                        <a:p>
                          <a:pPr algn="ctr"/>
                          <a14:m>
                            <m:oMathPara xmlns:m="http://schemas.openxmlformats.org/officeDocument/2006/math">
                              <m:oMathParaPr>
                                <m:jc m:val="centerGroup"/>
                              </m:oMathParaPr>
                              <m:oMath xmlns:m="http://schemas.openxmlformats.org/officeDocument/2006/math">
                                <m:sSup>
                                  <m:sSupPr>
                                    <m:ctrlPr>
                                      <a:rPr kumimoji="1" lang="pt-BR" altLang="ja-JP" sz="2000" i="1" dirty="0" smtClean="0">
                                        <a:latin typeface="Cambria Math" panose="02040503050406030204" pitchFamily="18" charset="0"/>
                                      </a:rPr>
                                    </m:ctrlPr>
                                  </m:sSupPr>
                                  <m:e>
                                    <m:r>
                                      <m:rPr>
                                        <m:nor/>
                                      </m:rPr>
                                      <a:rPr kumimoji="1" lang="ja-JP" altLang="en-US" sz="2000" dirty="0" smtClean="0"/>
                                      <m:t>（</m:t>
                                    </m:r>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𝑎</m:t>
                                        </m:r>
                                      </m:e>
                                      <m:sup>
                                        <m:r>
                                          <a:rPr kumimoji="1" lang="en-US" altLang="ja-JP" sz="2000" b="0" i="1" smtClean="0">
                                            <a:latin typeface="Cambria Math" panose="02040503050406030204" pitchFamily="18" charset="0"/>
                                          </a:rPr>
                                          <m:t>𝑚</m:t>
                                        </m:r>
                                      </m:sup>
                                    </m:sSup>
                                    <m:r>
                                      <a:rPr kumimoji="1" lang="ja-JP" altLang="en-US" sz="2000" b="0" i="1" smtClean="0">
                                        <a:latin typeface="Cambria Math" panose="02040503050406030204" pitchFamily="18" charset="0"/>
                                      </a:rPr>
                                      <m:t>）</m:t>
                                    </m:r>
                                  </m:e>
                                  <m:sup>
                                    <m:r>
                                      <a:rPr kumimoji="1" lang="en-US" altLang="ja-JP" sz="2000" b="0" i="1" dirty="0" smtClean="0">
                                        <a:latin typeface="Cambria Math" panose="02040503050406030204" pitchFamily="18" charset="0"/>
                                      </a:rPr>
                                      <m:t>𝑛</m:t>
                                    </m:r>
                                  </m:sup>
                                </m:sSup>
                                <m:r>
                                  <a:rPr kumimoji="1" lang="pt-BR" altLang="ja-JP" sz="2000" i="1" dirty="0"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𝑎</m:t>
                                    </m:r>
                                  </m:e>
                                  <m:sup>
                                    <m:r>
                                      <a:rPr kumimoji="1" lang="en-US" altLang="ja-JP" sz="2000" b="0" i="1" dirty="0" smtClean="0">
                                        <a:latin typeface="Cambria Math" panose="02040503050406030204" pitchFamily="18" charset="0"/>
                                      </a:rPr>
                                      <m:t>𝑚</m:t>
                                    </m:r>
                                    <m:r>
                                      <a:rPr kumimoji="1" lang="en-US" altLang="ja-JP" sz="2000" b="0" i="1" dirty="0" smtClean="0">
                                        <a:latin typeface="Cambria Math" panose="02040503050406030204" pitchFamily="18" charset="0"/>
                                      </a:rPr>
                                      <m:t>×</m:t>
                                    </m:r>
                                    <m:r>
                                      <a:rPr kumimoji="1" lang="en-US" altLang="ja-JP" sz="2000" b="0" i="1" dirty="0" smtClean="0">
                                        <a:latin typeface="Cambria Math" panose="02040503050406030204" pitchFamily="18" charset="0"/>
                                      </a:rPr>
                                      <m:t>𝑛</m:t>
                                    </m:r>
                                  </m:sup>
                                </m:sSup>
                              </m:oMath>
                            </m:oMathPara>
                          </a14:m>
                          <a:endParaRPr kumimoji="1" lang="ja-JP" altLang="en-US" sz="2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pt-BR" altLang="ja-JP" sz="2000" i="1" dirty="0" smtClean="0">
                                        <a:latin typeface="Cambria Math" panose="02040503050406030204" pitchFamily="18" charset="0"/>
                                      </a:rPr>
                                    </m:ctrlPr>
                                  </m:sSupPr>
                                  <m:e>
                                    <m:r>
                                      <m:rPr>
                                        <m:nor/>
                                      </m:rPr>
                                      <a:rPr kumimoji="1" lang="ja-JP" altLang="en-US" sz="2000" dirty="0" smtClean="0"/>
                                      <m:t>（</m:t>
                                    </m:r>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2</m:t>
                                        </m:r>
                                      </m:e>
                                      <m:sup>
                                        <m:r>
                                          <a:rPr kumimoji="1" lang="en-US" altLang="ja-JP" sz="2000" b="0" i="1" smtClean="0">
                                            <a:latin typeface="Cambria Math" panose="02040503050406030204" pitchFamily="18" charset="0"/>
                                          </a:rPr>
                                          <m:t>4</m:t>
                                        </m:r>
                                      </m:sup>
                                    </m:sSup>
                                    <m:r>
                                      <a:rPr kumimoji="1" lang="ja-JP" altLang="en-US" sz="2000" b="0" i="1" smtClean="0">
                                        <a:latin typeface="Cambria Math" panose="02040503050406030204" pitchFamily="18" charset="0"/>
                                      </a:rPr>
                                      <m:t>）</m:t>
                                    </m:r>
                                  </m:e>
                                  <m:sup>
                                    <m:r>
                                      <a:rPr kumimoji="1" lang="en-US" altLang="ja-JP" sz="2000" b="0" i="1" smtClean="0">
                                        <a:latin typeface="Cambria Math" panose="02040503050406030204" pitchFamily="18" charset="0"/>
                                      </a:rPr>
                                      <m:t>3</m:t>
                                    </m:r>
                                  </m:sup>
                                </m:sSup>
                                <m:r>
                                  <a:rPr kumimoji="1" lang="pt-BR" altLang="ja-JP" sz="2000" i="1" dirty="0"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2</m:t>
                                    </m:r>
                                  </m:e>
                                  <m:sup>
                                    <m:r>
                                      <a:rPr kumimoji="1" lang="en-US" altLang="ja-JP" sz="2000" b="0" i="1" dirty="0" smtClean="0">
                                        <a:latin typeface="Cambria Math" panose="02040503050406030204" pitchFamily="18" charset="0"/>
                                      </a:rPr>
                                      <m:t>4×3</m:t>
                                    </m:r>
                                  </m:sup>
                                </m:sSup>
                                <m:r>
                                  <a:rPr kumimoji="1" lang="pt-BR" altLang="ja-JP" sz="2000" i="1" dirty="0" smtClean="0">
                                    <a:latin typeface="Cambria Math" panose="02040503050406030204" pitchFamily="18" charset="0"/>
                                  </a:rPr>
                                  <m:t>=</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2</m:t>
                                    </m:r>
                                  </m:e>
                                  <m:sup>
                                    <m:r>
                                      <a:rPr kumimoji="1" lang="en-US" altLang="ja-JP" sz="2000" b="0" i="1" dirty="0" smtClean="0">
                                        <a:latin typeface="Cambria Math" panose="02040503050406030204" pitchFamily="18" charset="0"/>
                                      </a:rPr>
                                      <m:t>12</m:t>
                                    </m:r>
                                  </m:sup>
                                </m:sSup>
                              </m:oMath>
                            </m:oMathPara>
                          </a14:m>
                          <a:endParaRPr kumimoji="1" lang="ja-JP" altLang="en-US" sz="2000" dirty="0"/>
                        </a:p>
                      </a:txBody>
                      <a:tcPr/>
                    </a:tc>
                    <a:extLst>
                      <a:ext uri="{0D108BD9-81ED-4DB2-BD59-A6C34878D82A}">
                        <a16:rowId xmlns:a16="http://schemas.microsoft.com/office/drawing/2014/main" val="8867746"/>
                      </a:ext>
                    </a:extLst>
                  </a:tr>
                  <a:tr h="370840">
                    <a:tc>
                      <a:txBody>
                        <a:bodyPr/>
                        <a:lstStyle/>
                        <a:p>
                          <a:pPr algn="ctr"/>
                          <a14:m>
                            <m:oMathPara xmlns:m="http://schemas.openxmlformats.org/officeDocument/2006/math">
                              <m:oMathParaPr>
                                <m:jc m:val="centerGroup"/>
                              </m:oMathParaPr>
                              <m:oMath xmlns:m="http://schemas.openxmlformats.org/officeDocument/2006/math">
                                <m:sSup>
                                  <m:sSupPr>
                                    <m:ctrlPr>
                                      <a:rPr kumimoji="1" lang="pt-BR" altLang="ja-JP" sz="2000" i="1" smtClean="0">
                                        <a:latin typeface="Cambria Math" panose="02040503050406030204" pitchFamily="18" charset="0"/>
                                      </a:rPr>
                                    </m:ctrlPr>
                                  </m:sSupPr>
                                  <m:e>
                                    <m:r>
                                      <a:rPr kumimoji="1" lang="pt-BR" altLang="ja-JP" sz="2000" i="1" smtClean="0">
                                        <a:latin typeface="Cambria Math" panose="02040503050406030204" pitchFamily="18" charset="0"/>
                                      </a:rPr>
                                      <m:t>𝑎</m:t>
                                    </m:r>
                                  </m:e>
                                  <m:sup>
                                    <m:r>
                                      <a:rPr kumimoji="1" lang="en-US" altLang="ja-JP" sz="2000" b="0" i="1" smtClean="0">
                                        <a:latin typeface="Cambria Math" panose="02040503050406030204" pitchFamily="18" charset="0"/>
                                      </a:rPr>
                                      <m:t>0</m:t>
                                    </m:r>
                                  </m:sup>
                                </m:sSup>
                                <m:r>
                                  <a:rPr kumimoji="1" lang="pt-BR" altLang="ja-JP" sz="2000" i="1" smtClean="0">
                                    <a:latin typeface="Cambria Math" panose="02040503050406030204" pitchFamily="18" charset="0"/>
                                  </a:rPr>
                                  <m:t>=</m:t>
                                </m:r>
                                <m:r>
                                  <a:rPr kumimoji="1" lang="en-US" altLang="ja-JP" sz="2000" b="0" i="1" smtClean="0">
                                    <a:latin typeface="Cambria Math" panose="02040503050406030204" pitchFamily="18" charset="0"/>
                                  </a:rPr>
                                  <m:t>1</m:t>
                                </m:r>
                              </m:oMath>
                            </m:oMathPara>
                          </a14:m>
                          <a:endParaRPr kumimoji="1" lang="ja-JP" altLang="en-US" sz="2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pt-BR"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2</m:t>
                                    </m:r>
                                  </m:e>
                                  <m:sup>
                                    <m:r>
                                      <a:rPr kumimoji="1" lang="en-US" altLang="ja-JP" sz="2000" b="0" i="1" smtClean="0">
                                        <a:latin typeface="Cambria Math" panose="02040503050406030204" pitchFamily="18" charset="0"/>
                                      </a:rPr>
                                      <m:t>0</m:t>
                                    </m:r>
                                  </m:sup>
                                </m:sSup>
                                <m:r>
                                  <a:rPr kumimoji="1" lang="pt-BR" altLang="ja-JP" sz="2000" i="1" smtClean="0">
                                    <a:latin typeface="Cambria Math" panose="02040503050406030204" pitchFamily="18" charset="0"/>
                                  </a:rPr>
                                  <m:t>=</m:t>
                                </m:r>
                                <m:r>
                                  <a:rPr kumimoji="1" lang="en-US" altLang="ja-JP" sz="2000" b="0" i="1" smtClean="0">
                                    <a:latin typeface="Cambria Math" panose="02040503050406030204" pitchFamily="18" charset="0"/>
                                  </a:rPr>
                                  <m:t>1</m:t>
                                </m:r>
                              </m:oMath>
                            </m:oMathPara>
                          </a14:m>
                          <a:endParaRPr kumimoji="1" lang="ja-JP" altLang="en-US" sz="2000" dirty="0"/>
                        </a:p>
                      </a:txBody>
                      <a:tcPr/>
                    </a:tc>
                    <a:extLst>
                      <a:ext uri="{0D108BD9-81ED-4DB2-BD59-A6C34878D82A}">
                        <a16:rowId xmlns:a16="http://schemas.microsoft.com/office/drawing/2014/main" val="868461919"/>
                      </a:ext>
                    </a:extLst>
                  </a:tr>
                  <a:tr h="370840">
                    <a:tc>
                      <a:txBody>
                        <a:bodyPr/>
                        <a:lstStyle/>
                        <a:p>
                          <a:pPr algn="ctr"/>
                          <a14:m>
                            <m:oMath xmlns:m="http://schemas.openxmlformats.org/officeDocument/2006/math">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𝑎</m:t>
                                  </m:r>
                                </m:e>
                                <m:sup>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𝑚</m:t>
                                  </m:r>
                                </m:sup>
                              </m:sSup>
                              <m:r>
                                <a:rPr kumimoji="1" lang="pt-BR" altLang="ja-JP" sz="2000" i="1" dirty="0" smtClean="0">
                                  <a:latin typeface="Cambria Math" panose="02040503050406030204" pitchFamily="18" charset="0"/>
                                </a:rPr>
                                <m:t>=</m:t>
                              </m:r>
                              <m:r>
                                <a:rPr kumimoji="1" lang="en-US" altLang="ja-JP" sz="2000" b="0" i="1" dirty="0" smtClean="0">
                                  <a:latin typeface="Cambria Math" panose="02040503050406030204" pitchFamily="18" charset="0"/>
                                </a:rPr>
                                <m:t>1/</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𝑎</m:t>
                                  </m:r>
                                </m:e>
                                <m:sup>
                                  <m:r>
                                    <a:rPr kumimoji="1" lang="en-US" altLang="ja-JP" sz="2000" b="0" i="1" dirty="0" smtClean="0">
                                      <a:latin typeface="Cambria Math" panose="02040503050406030204" pitchFamily="18" charset="0"/>
                                    </a:rPr>
                                    <m:t>𝑚</m:t>
                                  </m:r>
                                </m:sup>
                              </m:sSup>
                            </m:oMath>
                          </a14:m>
                          <a:r>
                            <a:rPr kumimoji="1" lang="en-US" altLang="ja-JP" sz="2000" dirty="0"/>
                            <a:t>(</a:t>
                          </a:r>
                          <a14:m>
                            <m:oMath xmlns:m="http://schemas.openxmlformats.org/officeDocument/2006/math">
                              <m:sSup>
                                <m:sSupPr>
                                  <m:ctrlPr>
                                    <a:rPr kumimoji="1" lang="pt-BR" altLang="ja-JP" sz="2000" i="1" dirty="0" smtClean="0">
                                      <a:latin typeface="Cambria Math" panose="02040503050406030204" pitchFamily="18" charset="0"/>
                                    </a:rPr>
                                  </m:ctrlPr>
                                </m:sSupPr>
                                <m:e>
                                  <m:r>
                                    <a:rPr kumimoji="1" lang="pt-BR" altLang="ja-JP" sz="2000" i="1" dirty="0" smtClean="0">
                                      <a:latin typeface="Cambria Math" panose="02040503050406030204" pitchFamily="18" charset="0"/>
                                    </a:rPr>
                                    <m:t>𝑎</m:t>
                                  </m:r>
                                </m:e>
                                <m:sup/>
                              </m:sSup>
                              <m:r>
                                <a:rPr kumimoji="1" lang="ja-JP" altLang="en-US" sz="2000" i="1" dirty="0" smtClean="0">
                                  <a:latin typeface="Cambria Math" panose="02040503050406030204" pitchFamily="18" charset="0"/>
                                </a:rPr>
                                <m:t>≠</m:t>
                              </m:r>
                              <m:r>
                                <a:rPr kumimoji="1" lang="en-US" altLang="ja-JP" sz="2000" b="0" i="1" dirty="0" smtClean="0">
                                  <a:latin typeface="Cambria Math" panose="02040503050406030204" pitchFamily="18" charset="0"/>
                                </a:rPr>
                                <m:t>0</m:t>
                              </m:r>
                            </m:oMath>
                          </a14:m>
                          <a:r>
                            <a:rPr kumimoji="1" lang="en-US" altLang="ja-JP" sz="2000" dirty="0"/>
                            <a:t>, m&gt;</a:t>
                          </a:r>
                          <a14:m>
                            <m:oMath xmlns:m="http://schemas.openxmlformats.org/officeDocument/2006/math">
                              <m:r>
                                <a:rPr kumimoji="1" lang="en-US" altLang="ja-JP" sz="2000" b="0" i="1" dirty="0" smtClean="0">
                                  <a:latin typeface="Cambria Math" panose="02040503050406030204" pitchFamily="18" charset="0"/>
                                </a:rPr>
                                <m:t>0</m:t>
                              </m:r>
                            </m:oMath>
                          </a14:m>
                          <a:r>
                            <a:rPr kumimoji="1" lang="ja-JP" altLang="en-US" sz="2000" dirty="0"/>
                            <a:t>の時）</a:t>
                          </a:r>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2</m:t>
                                    </m:r>
                                  </m:e>
                                  <m:sup>
                                    <m:r>
                                      <a:rPr kumimoji="1" lang="en-US" altLang="ja-JP" sz="2000" b="0" i="1" smtClean="0">
                                        <a:latin typeface="Cambria Math" panose="02040503050406030204" pitchFamily="18" charset="0"/>
                                      </a:rPr>
                                      <m:t>−4</m:t>
                                    </m:r>
                                  </m:sup>
                                </m:sSup>
                                <m:r>
                                  <a:rPr kumimoji="1" lang="pt-BR" altLang="ja-JP" sz="2000" i="1" dirty="0" smtClean="0">
                                    <a:latin typeface="Cambria Math" panose="02040503050406030204" pitchFamily="18" charset="0"/>
                                  </a:rPr>
                                  <m:t>=</m:t>
                                </m:r>
                                <m:r>
                                  <a:rPr kumimoji="1" lang="en-US" altLang="ja-JP" sz="2000" b="0" i="1" dirty="0" smtClean="0">
                                    <a:latin typeface="Cambria Math" panose="02040503050406030204" pitchFamily="18" charset="0"/>
                                  </a:rPr>
                                  <m:t>1/</m:t>
                                </m:r>
                                <m:sSup>
                                  <m:sSupPr>
                                    <m:ctrlPr>
                                      <a:rPr kumimoji="1" lang="pt-BR" altLang="ja-JP" sz="2000" i="1" dirty="0" smtClean="0">
                                        <a:latin typeface="Cambria Math" panose="02040503050406030204" pitchFamily="18" charset="0"/>
                                      </a:rPr>
                                    </m:ctrlPr>
                                  </m:sSupPr>
                                  <m:e>
                                    <m:r>
                                      <a:rPr kumimoji="1" lang="en-US" altLang="ja-JP" sz="2000" b="0" i="1" dirty="0" smtClean="0">
                                        <a:latin typeface="Cambria Math" panose="02040503050406030204" pitchFamily="18" charset="0"/>
                                      </a:rPr>
                                      <m:t>2</m:t>
                                    </m:r>
                                  </m:e>
                                  <m:sup>
                                    <m:r>
                                      <a:rPr kumimoji="1" lang="en-US" altLang="ja-JP" sz="2000" b="0" i="1" dirty="0" smtClean="0">
                                        <a:latin typeface="Cambria Math" panose="02040503050406030204" pitchFamily="18" charset="0"/>
                                      </a:rPr>
                                      <m:t>4</m:t>
                                    </m:r>
                                  </m:sup>
                                </m:sSup>
                              </m:oMath>
                            </m:oMathPara>
                          </a14:m>
                          <a:endParaRPr kumimoji="1" lang="ja-JP" altLang="en-US" sz="2000" dirty="0"/>
                        </a:p>
                      </a:txBody>
                      <a:tcPr/>
                    </a:tc>
                    <a:extLst>
                      <a:ext uri="{0D108BD9-81ED-4DB2-BD59-A6C34878D82A}">
                        <a16:rowId xmlns:a16="http://schemas.microsoft.com/office/drawing/2014/main" val="423568554"/>
                      </a:ext>
                    </a:extLst>
                  </a:tr>
                </a:tbl>
              </a:graphicData>
            </a:graphic>
          </p:graphicFrame>
        </mc:Choice>
        <mc:Fallback xmlns="">
          <p:graphicFrame>
            <p:nvGraphicFramePr>
              <p:cNvPr id="4" name="表 4">
                <a:extLst>
                  <a:ext uri="{FF2B5EF4-FFF2-40B4-BE49-F238E27FC236}">
                    <a16:creationId xmlns:a16="http://schemas.microsoft.com/office/drawing/2014/main" id="{760A05BE-A983-CDA5-81BD-C5F4F375B9EF}"/>
                  </a:ext>
                </a:extLst>
              </p:cNvPr>
              <p:cNvGraphicFramePr>
                <a:graphicFrameLocks noGrp="1"/>
              </p:cNvGraphicFramePr>
              <p:nvPr>
                <p:extLst>
                  <p:ext uri="{D42A27DB-BD31-4B8C-83A1-F6EECF244321}">
                    <p14:modId xmlns:p14="http://schemas.microsoft.com/office/powerpoint/2010/main" val="3774548660"/>
                  </p:ext>
                </p:extLst>
              </p:nvPr>
            </p:nvGraphicFramePr>
            <p:xfrm>
              <a:off x="1854200" y="2354156"/>
              <a:ext cx="8128000" cy="2437893"/>
            </p:xfrm>
            <a:graphic>
              <a:graphicData uri="http://schemas.openxmlformats.org/drawingml/2006/table">
                <a:tbl>
                  <a:tblPr firstRow="1" bandRow="1">
                    <a:tableStyleId>{93296810-A885-4BE3-A3E7-6D5BEEA58F35}</a:tableStyleId>
                  </a:tblPr>
                  <a:tblGrid>
                    <a:gridCol w="4478361">
                      <a:extLst>
                        <a:ext uri="{9D8B030D-6E8A-4147-A177-3AD203B41FA5}">
                          <a16:colId xmlns:a16="http://schemas.microsoft.com/office/drawing/2014/main" val="4257632639"/>
                        </a:ext>
                      </a:extLst>
                    </a:gridCol>
                    <a:gridCol w="3649639">
                      <a:extLst>
                        <a:ext uri="{9D8B030D-6E8A-4147-A177-3AD203B41FA5}">
                          <a16:colId xmlns:a16="http://schemas.microsoft.com/office/drawing/2014/main" val="1161670683"/>
                        </a:ext>
                      </a:extLst>
                    </a:gridCol>
                  </a:tblGrid>
                  <a:tr h="396240">
                    <a:tc>
                      <a:txBody>
                        <a:bodyPr/>
                        <a:lstStyle/>
                        <a:p>
                          <a:r>
                            <a:rPr kumimoji="1" lang="ja-JP" altLang="en-US" sz="2000" dirty="0"/>
                            <a:t>指数計算</a:t>
                          </a:r>
                        </a:p>
                      </a:txBody>
                      <a:tcPr/>
                    </a:tc>
                    <a:tc>
                      <a:txBody>
                        <a:bodyPr/>
                        <a:lstStyle/>
                        <a:p>
                          <a:r>
                            <a:rPr kumimoji="1" lang="ja-JP" altLang="en-US" sz="2000" dirty="0"/>
                            <a:t>例</a:t>
                          </a:r>
                        </a:p>
                      </a:txBody>
                      <a:tcPr/>
                    </a:tc>
                    <a:extLst>
                      <a:ext uri="{0D108BD9-81ED-4DB2-BD59-A6C34878D82A}">
                        <a16:rowId xmlns:a16="http://schemas.microsoft.com/office/drawing/2014/main" val="841443878"/>
                      </a:ext>
                    </a:extLst>
                  </a:tr>
                  <a:tr h="396240">
                    <a:tc>
                      <a:txBody>
                        <a:bodyPr/>
                        <a:lstStyle/>
                        <a:p>
                          <a:endParaRPr lang="ja-JP"/>
                        </a:p>
                      </a:txBody>
                      <a:tcPr>
                        <a:blipFill>
                          <a:blip r:embed="rId3"/>
                          <a:stretch>
                            <a:fillRect l="-136" t="-107692" r="-82041" b="-444615"/>
                          </a:stretch>
                        </a:blipFill>
                      </a:tcPr>
                    </a:tc>
                    <a:tc>
                      <a:txBody>
                        <a:bodyPr/>
                        <a:lstStyle/>
                        <a:p>
                          <a:endParaRPr lang="ja-JP"/>
                        </a:p>
                      </a:txBody>
                      <a:tcPr>
                        <a:blipFill>
                          <a:blip r:embed="rId3"/>
                          <a:stretch>
                            <a:fillRect l="-122871" t="-107692" r="-668" b="-444615"/>
                          </a:stretch>
                        </a:blipFill>
                      </a:tcPr>
                    </a:tc>
                    <a:extLst>
                      <a:ext uri="{0D108BD9-81ED-4DB2-BD59-A6C34878D82A}">
                        <a16:rowId xmlns:a16="http://schemas.microsoft.com/office/drawing/2014/main" val="663668265"/>
                      </a:ext>
                    </a:extLst>
                  </a:tr>
                  <a:tr h="422339">
                    <a:tc>
                      <a:txBody>
                        <a:bodyPr/>
                        <a:lstStyle/>
                        <a:p>
                          <a:endParaRPr lang="ja-JP"/>
                        </a:p>
                      </a:txBody>
                      <a:tcPr>
                        <a:blipFill>
                          <a:blip r:embed="rId3"/>
                          <a:stretch>
                            <a:fillRect l="-136" t="-192857" r="-82041" b="-312857"/>
                          </a:stretch>
                        </a:blipFill>
                      </a:tcPr>
                    </a:tc>
                    <a:tc>
                      <a:txBody>
                        <a:bodyPr/>
                        <a:lstStyle/>
                        <a:p>
                          <a:endParaRPr lang="ja-JP"/>
                        </a:p>
                      </a:txBody>
                      <a:tcPr>
                        <a:blipFill>
                          <a:blip r:embed="rId3"/>
                          <a:stretch>
                            <a:fillRect l="-122871" t="-192857" r="-668" b="-312857"/>
                          </a:stretch>
                        </a:blipFill>
                      </a:tcPr>
                    </a:tc>
                    <a:extLst>
                      <a:ext uri="{0D108BD9-81ED-4DB2-BD59-A6C34878D82A}">
                        <a16:rowId xmlns:a16="http://schemas.microsoft.com/office/drawing/2014/main" val="1578658617"/>
                      </a:ext>
                    </a:extLst>
                  </a:tr>
                  <a:tr h="404495">
                    <a:tc>
                      <a:txBody>
                        <a:bodyPr/>
                        <a:lstStyle/>
                        <a:p>
                          <a:endParaRPr lang="ja-JP"/>
                        </a:p>
                      </a:txBody>
                      <a:tcPr>
                        <a:blipFill>
                          <a:blip r:embed="rId3"/>
                          <a:stretch>
                            <a:fillRect l="-136" t="-310606" r="-82041" b="-231818"/>
                          </a:stretch>
                        </a:blipFill>
                      </a:tcPr>
                    </a:tc>
                    <a:tc>
                      <a:txBody>
                        <a:bodyPr/>
                        <a:lstStyle/>
                        <a:p>
                          <a:endParaRPr lang="ja-JP"/>
                        </a:p>
                      </a:txBody>
                      <a:tcPr>
                        <a:blipFill>
                          <a:blip r:embed="rId3"/>
                          <a:stretch>
                            <a:fillRect l="-122871" t="-310606" r="-668" b="-231818"/>
                          </a:stretch>
                        </a:blipFill>
                      </a:tcPr>
                    </a:tc>
                    <a:extLst>
                      <a:ext uri="{0D108BD9-81ED-4DB2-BD59-A6C34878D82A}">
                        <a16:rowId xmlns:a16="http://schemas.microsoft.com/office/drawing/2014/main" val="8867746"/>
                      </a:ext>
                    </a:extLst>
                  </a:tr>
                  <a:tr h="396240">
                    <a:tc>
                      <a:txBody>
                        <a:bodyPr/>
                        <a:lstStyle/>
                        <a:p>
                          <a:endParaRPr lang="ja-JP"/>
                        </a:p>
                      </a:txBody>
                      <a:tcPr>
                        <a:blipFill>
                          <a:blip r:embed="rId3"/>
                          <a:stretch>
                            <a:fillRect l="-136" t="-410606" r="-82041" b="-131818"/>
                          </a:stretch>
                        </a:blipFill>
                      </a:tcPr>
                    </a:tc>
                    <a:tc>
                      <a:txBody>
                        <a:bodyPr/>
                        <a:lstStyle/>
                        <a:p>
                          <a:endParaRPr lang="ja-JP"/>
                        </a:p>
                      </a:txBody>
                      <a:tcPr>
                        <a:blipFill>
                          <a:blip r:embed="rId3"/>
                          <a:stretch>
                            <a:fillRect l="-122871" t="-410606" r="-668" b="-131818"/>
                          </a:stretch>
                        </a:blipFill>
                      </a:tcPr>
                    </a:tc>
                    <a:extLst>
                      <a:ext uri="{0D108BD9-81ED-4DB2-BD59-A6C34878D82A}">
                        <a16:rowId xmlns:a16="http://schemas.microsoft.com/office/drawing/2014/main" val="868461919"/>
                      </a:ext>
                    </a:extLst>
                  </a:tr>
                  <a:tr h="422339">
                    <a:tc>
                      <a:txBody>
                        <a:bodyPr/>
                        <a:lstStyle/>
                        <a:p>
                          <a:endParaRPr lang="ja-JP"/>
                        </a:p>
                      </a:txBody>
                      <a:tcPr>
                        <a:blipFill>
                          <a:blip r:embed="rId3"/>
                          <a:stretch>
                            <a:fillRect l="-136" t="-488406" r="-82041" b="-26087"/>
                          </a:stretch>
                        </a:blipFill>
                      </a:tcPr>
                    </a:tc>
                    <a:tc>
                      <a:txBody>
                        <a:bodyPr/>
                        <a:lstStyle/>
                        <a:p>
                          <a:endParaRPr lang="ja-JP"/>
                        </a:p>
                      </a:txBody>
                      <a:tcPr>
                        <a:blipFill>
                          <a:blip r:embed="rId3"/>
                          <a:stretch>
                            <a:fillRect l="-122871" t="-488406" r="-668" b="-26087"/>
                          </a:stretch>
                        </a:blipFill>
                      </a:tcPr>
                    </a:tc>
                    <a:extLst>
                      <a:ext uri="{0D108BD9-81ED-4DB2-BD59-A6C34878D82A}">
                        <a16:rowId xmlns:a16="http://schemas.microsoft.com/office/drawing/2014/main" val="423568554"/>
                      </a:ext>
                    </a:extLst>
                  </a:tr>
                </a:tbl>
              </a:graphicData>
            </a:graphic>
          </p:graphicFrame>
        </mc:Fallback>
      </mc:AlternateContent>
    </p:spTree>
    <p:extLst>
      <p:ext uri="{BB962C8B-B14F-4D97-AF65-F5344CB8AC3E}">
        <p14:creationId xmlns:p14="http://schemas.microsoft.com/office/powerpoint/2010/main" val="128382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B4E5B-4798-4D90-B920-852D0CFE24F0}"/>
              </a:ext>
            </a:extLst>
          </p:cNvPr>
          <p:cNvSpPr>
            <a:spLocks noGrp="1"/>
          </p:cNvSpPr>
          <p:nvPr>
            <p:ph type="title"/>
          </p:nvPr>
        </p:nvSpPr>
        <p:spPr>
          <a:xfrm>
            <a:off x="525518" y="344104"/>
            <a:ext cx="11403724" cy="1325563"/>
          </a:xfrm>
        </p:spPr>
        <p:txBody>
          <a:bodyPr/>
          <a:lstStyle/>
          <a:p>
            <a:r>
              <a:rPr kumimoji="1" lang="ja-JP" altLang="en-US" dirty="0"/>
              <a:t>文字の表現</a:t>
            </a:r>
            <a:endParaRPr kumimoji="1" lang="ja-JP" altLang="en-US" sz="3200" dirty="0"/>
          </a:p>
        </p:txBody>
      </p:sp>
      <p:graphicFrame>
        <p:nvGraphicFramePr>
          <p:cNvPr id="8" name="コンテンツ プレースホルダー 7">
            <a:extLst>
              <a:ext uri="{FF2B5EF4-FFF2-40B4-BE49-F238E27FC236}">
                <a16:creationId xmlns:a16="http://schemas.microsoft.com/office/drawing/2014/main" id="{4C4C35C9-704D-4DC0-89B0-298FF8382F9C}"/>
              </a:ext>
            </a:extLst>
          </p:cNvPr>
          <p:cNvGraphicFramePr>
            <a:graphicFrameLocks noGrp="1"/>
          </p:cNvGraphicFramePr>
          <p:nvPr>
            <p:ph idx="1"/>
            <p:extLst>
              <p:ext uri="{D42A27DB-BD31-4B8C-83A1-F6EECF244321}">
                <p14:modId xmlns:p14="http://schemas.microsoft.com/office/powerpoint/2010/main" val="2927265082"/>
              </p:ext>
            </p:extLst>
          </p:nvPr>
        </p:nvGraphicFramePr>
        <p:xfrm>
          <a:off x="1263316" y="1441059"/>
          <a:ext cx="10178716" cy="1584000"/>
        </p:xfrm>
        <a:graphic>
          <a:graphicData uri="http://schemas.openxmlformats.org/drawingml/2006/table">
            <a:tbl>
              <a:tblPr firstRow="1" firstCol="1" bandRow="1">
                <a:tableStyleId>{C4B1156A-380E-4F78-BDF5-A606A8083BF9}</a:tableStyleId>
              </a:tblPr>
              <a:tblGrid>
                <a:gridCol w="1898159">
                  <a:extLst>
                    <a:ext uri="{9D8B030D-6E8A-4147-A177-3AD203B41FA5}">
                      <a16:colId xmlns:a16="http://schemas.microsoft.com/office/drawing/2014/main" val="2556873558"/>
                    </a:ext>
                  </a:extLst>
                </a:gridCol>
                <a:gridCol w="8280557">
                  <a:extLst>
                    <a:ext uri="{9D8B030D-6E8A-4147-A177-3AD203B41FA5}">
                      <a16:colId xmlns:a16="http://schemas.microsoft.com/office/drawing/2014/main" val="142378571"/>
                    </a:ext>
                  </a:extLst>
                </a:gridCol>
              </a:tblGrid>
              <a:tr h="396000">
                <a:tc>
                  <a:txBody>
                    <a:bodyPr/>
                    <a:lstStyle/>
                    <a:p>
                      <a:pPr algn="l"/>
                      <a:r>
                        <a:rPr lang="en-US" sz="1600" b="0" kern="100">
                          <a:effectLst/>
                          <a:latin typeface="+mn-lt"/>
                        </a:rPr>
                        <a:t>ASCII</a:t>
                      </a:r>
                      <a:r>
                        <a:rPr lang="ja-JP" sz="1600" b="0" kern="100">
                          <a:effectLst/>
                          <a:latin typeface="+mn-lt"/>
                        </a:rPr>
                        <a:t>コード</a:t>
                      </a:r>
                      <a:endParaRPr lang="ja-JP" sz="1600" b="0" kern="10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ja-JP" sz="1600" b="0" kern="100" dirty="0">
                          <a:effectLst/>
                          <a:latin typeface="+mn-lt"/>
                        </a:rPr>
                        <a:t>英数字、記号・制御文字のみ。（漢字・仮名の日本語はない）</a:t>
                      </a:r>
                      <a:endParaRPr lang="ja-JP" sz="1600" b="0" kern="100" dirty="0">
                        <a:effectLst/>
                        <a:latin typeface="+mn-lt"/>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43728962"/>
                  </a:ext>
                </a:extLst>
              </a:tr>
              <a:tr h="396000">
                <a:tc>
                  <a:txBody>
                    <a:bodyPr/>
                    <a:lstStyle/>
                    <a:p>
                      <a:pPr algn="l"/>
                      <a:r>
                        <a:rPr lang="ja-JP" sz="1600" b="0" kern="100">
                          <a:effectLst/>
                          <a:latin typeface="+mn-lt"/>
                        </a:rPr>
                        <a:t>シフト</a:t>
                      </a:r>
                      <a:r>
                        <a:rPr lang="en-US" sz="1600" b="0" kern="100">
                          <a:effectLst/>
                          <a:latin typeface="+mn-lt"/>
                        </a:rPr>
                        <a:t>JIS</a:t>
                      </a:r>
                      <a:r>
                        <a:rPr lang="ja-JP" sz="1600" b="0" kern="100">
                          <a:effectLst/>
                          <a:latin typeface="+mn-lt"/>
                        </a:rPr>
                        <a:t>コード</a:t>
                      </a:r>
                      <a:endParaRPr lang="ja-JP" sz="1600" b="0" kern="10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en-US" sz="1600" b="0" kern="100" dirty="0">
                          <a:effectLst/>
                          <a:latin typeface="+mn-lt"/>
                        </a:rPr>
                        <a:t>ASCII</a:t>
                      </a:r>
                      <a:r>
                        <a:rPr lang="ja-JP" sz="1600" b="0" kern="100" dirty="0">
                          <a:effectLst/>
                          <a:latin typeface="+mn-lt"/>
                        </a:rPr>
                        <a:t>コードに、漢字・仮名の日本語を加えたもの</a:t>
                      </a:r>
                      <a:endParaRPr lang="ja-JP" sz="1600" b="0" kern="100" dirty="0">
                        <a:effectLst/>
                        <a:latin typeface="+mn-lt"/>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06525136"/>
                  </a:ext>
                </a:extLst>
              </a:tr>
              <a:tr h="396000">
                <a:tc>
                  <a:txBody>
                    <a:bodyPr/>
                    <a:lstStyle/>
                    <a:p>
                      <a:pPr algn="l"/>
                      <a:r>
                        <a:rPr lang="en-US" sz="1600" b="0" kern="100" dirty="0">
                          <a:effectLst/>
                          <a:latin typeface="+mn-lt"/>
                        </a:rPr>
                        <a:t>EUC</a:t>
                      </a:r>
                      <a:endParaRPr lang="ja-JP" sz="1600" b="0" kern="1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en-US" sz="1600" b="0" kern="100" dirty="0">
                          <a:effectLst/>
                          <a:latin typeface="+mn-lt"/>
                        </a:rPr>
                        <a:t>UNIX</a:t>
                      </a:r>
                      <a:r>
                        <a:rPr lang="ja-JP" sz="1600" b="0" kern="100" dirty="0">
                          <a:effectLst/>
                          <a:latin typeface="+mn-lt"/>
                        </a:rPr>
                        <a:t>や</a:t>
                      </a:r>
                      <a:r>
                        <a:rPr lang="en-US" sz="1600" b="0" kern="100" dirty="0">
                          <a:effectLst/>
                          <a:latin typeface="+mn-lt"/>
                        </a:rPr>
                        <a:t>Linux</a:t>
                      </a:r>
                      <a:r>
                        <a:rPr lang="ja-JP" sz="1600" b="0" kern="100" dirty="0">
                          <a:effectLst/>
                          <a:latin typeface="+mn-lt"/>
                        </a:rPr>
                        <a:t>などで使用される。漢字・仮名も使用できる</a:t>
                      </a:r>
                      <a:endParaRPr lang="ja-JP" sz="1600" b="0" kern="100" dirty="0">
                        <a:effectLst/>
                        <a:latin typeface="+mn-lt"/>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88338063"/>
                  </a:ext>
                </a:extLst>
              </a:tr>
              <a:tr h="396000">
                <a:tc>
                  <a:txBody>
                    <a:bodyPr/>
                    <a:lstStyle/>
                    <a:p>
                      <a:pPr algn="l"/>
                      <a:r>
                        <a:rPr lang="en-US" sz="1600" b="0" kern="100">
                          <a:effectLst/>
                          <a:latin typeface="+mn-lt"/>
                        </a:rPr>
                        <a:t>Unicode</a:t>
                      </a:r>
                      <a:endParaRPr lang="ja-JP" sz="1600" b="0" kern="10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ja-JP" sz="1600" b="0" kern="100" dirty="0">
                          <a:effectLst/>
                          <a:latin typeface="+mn-lt"/>
                        </a:rPr>
                        <a:t>世界の文字の多くを一つの体系にしたもの</a:t>
                      </a:r>
                      <a:r>
                        <a:rPr lang="ja-JP" altLang="en-US" sz="1600" b="0" kern="100" dirty="0">
                          <a:effectLst/>
                          <a:latin typeface="+mn-lt"/>
                        </a:rPr>
                        <a:t>。</a:t>
                      </a:r>
                      <a:r>
                        <a:rPr lang="ja-JP" sz="1600" b="0" kern="100" dirty="0">
                          <a:effectLst/>
                          <a:latin typeface="+mn-lt"/>
                        </a:rPr>
                        <a:t>それを符号化する方法</a:t>
                      </a:r>
                      <a:r>
                        <a:rPr lang="ja-JP" altLang="en-US" sz="1600" b="0" kern="100" dirty="0">
                          <a:effectLst/>
                          <a:latin typeface="+mn-lt"/>
                        </a:rPr>
                        <a:t>の</a:t>
                      </a:r>
                      <a:r>
                        <a:rPr lang="ja-JP" sz="1600" b="0" kern="100" dirty="0">
                          <a:effectLst/>
                          <a:latin typeface="+mn-lt"/>
                        </a:rPr>
                        <a:t>一つに</a:t>
                      </a:r>
                      <a:r>
                        <a:rPr lang="en-US" sz="1600" b="0" kern="100" dirty="0">
                          <a:effectLst/>
                          <a:latin typeface="+mn-lt"/>
                        </a:rPr>
                        <a:t>UTF-8</a:t>
                      </a:r>
                      <a:r>
                        <a:rPr lang="ja-JP" sz="1600" b="0" kern="100" dirty="0">
                          <a:effectLst/>
                          <a:latin typeface="+mn-lt"/>
                        </a:rPr>
                        <a:t>がある</a:t>
                      </a:r>
                      <a:endParaRPr lang="ja-JP" sz="1600" b="0" kern="100" dirty="0">
                        <a:effectLst/>
                        <a:latin typeface="+mn-lt"/>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19581355"/>
                  </a:ext>
                </a:extLst>
              </a:tr>
            </a:tbl>
          </a:graphicData>
        </a:graphic>
      </p:graphicFrame>
      <p:pic>
        <p:nvPicPr>
          <p:cNvPr id="12" name="コンテンツ プレースホルダー 4">
            <a:extLst>
              <a:ext uri="{FF2B5EF4-FFF2-40B4-BE49-F238E27FC236}">
                <a16:creationId xmlns:a16="http://schemas.microsoft.com/office/drawing/2014/main" id="{7542CEC9-B31A-4A46-93C1-4F83595B4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316" y="3069027"/>
            <a:ext cx="7452275" cy="3190379"/>
          </a:xfrm>
          <a:prstGeom prst="rect">
            <a:avLst/>
          </a:prstGeom>
        </p:spPr>
      </p:pic>
      <p:sp>
        <p:nvSpPr>
          <p:cNvPr id="14" name="テキスト ボックス 13">
            <a:extLst>
              <a:ext uri="{FF2B5EF4-FFF2-40B4-BE49-F238E27FC236}">
                <a16:creationId xmlns:a16="http://schemas.microsoft.com/office/drawing/2014/main" id="{36298514-0618-42C3-9474-1313B6AB19CA}"/>
              </a:ext>
            </a:extLst>
          </p:cNvPr>
          <p:cNvSpPr txBox="1"/>
          <p:nvPr/>
        </p:nvSpPr>
        <p:spPr>
          <a:xfrm>
            <a:off x="2298465" y="6259406"/>
            <a:ext cx="9143567"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左：一般的な</a:t>
            </a:r>
            <a:r>
              <a:rPr kumimoji="1" lang="en-US" altLang="ja-JP" sz="1600" dirty="0">
                <a:latin typeface="HG丸ｺﾞｼｯｸM-PRO" panose="020F0600000000000000" pitchFamily="50" charset="-128"/>
                <a:ea typeface="HG丸ｺﾞｼｯｸM-PRO" panose="020F0600000000000000" pitchFamily="50" charset="-128"/>
              </a:rPr>
              <a:t>ASCII		           </a:t>
            </a:r>
            <a:r>
              <a:rPr kumimoji="1" lang="ja-JP" altLang="en-US" sz="1600" dirty="0">
                <a:latin typeface="HG丸ｺﾞｼｯｸM-PRO" panose="020F0600000000000000" pitchFamily="50" charset="-128"/>
                <a:ea typeface="HG丸ｺﾞｼｯｸM-PRO" panose="020F0600000000000000" pitchFamily="50" charset="-128"/>
              </a:rPr>
              <a:t>右：日本語のカタカナも表現できる（</a:t>
            </a:r>
            <a:r>
              <a:rPr kumimoji="1" lang="en-US" altLang="ja-JP" sz="1600" dirty="0">
                <a:latin typeface="HG丸ｺﾞｼｯｸM-PRO" panose="020F0600000000000000" pitchFamily="50" charset="-128"/>
                <a:ea typeface="HG丸ｺﾞｼｯｸM-PRO" panose="020F0600000000000000" pitchFamily="50" charset="-128"/>
              </a:rPr>
              <a:t>JIS X 0201</a:t>
            </a:r>
            <a:r>
              <a:rPr kumimoji="1" lang="ja-JP" altLang="en-US" sz="1600"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8663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B4E5B-4798-4D90-B920-852D0CFE24F0}"/>
              </a:ext>
            </a:extLst>
          </p:cNvPr>
          <p:cNvSpPr>
            <a:spLocks noGrp="1"/>
          </p:cNvSpPr>
          <p:nvPr>
            <p:ph type="title"/>
          </p:nvPr>
        </p:nvSpPr>
        <p:spPr>
          <a:xfrm>
            <a:off x="539734" y="365125"/>
            <a:ext cx="11652266" cy="1325563"/>
          </a:xfrm>
        </p:spPr>
        <p:txBody>
          <a:bodyPr/>
          <a:lstStyle/>
          <a:p>
            <a:r>
              <a:rPr lang="en-US" altLang="ja-JP" dirty="0"/>
              <a:t>ASCII</a:t>
            </a:r>
            <a:r>
              <a:rPr lang="ja-JP" altLang="en-US" dirty="0"/>
              <a:t>コードで日本（</a:t>
            </a:r>
            <a:r>
              <a:rPr lang="en-US" altLang="ja-JP" dirty="0"/>
              <a:t>NIHON</a:t>
            </a:r>
            <a:r>
              <a:rPr lang="ja-JP" altLang="en-US" dirty="0"/>
              <a:t>）を表記する</a:t>
            </a:r>
            <a:endParaRPr kumimoji="1" lang="ja-JP" altLang="en-US" dirty="0"/>
          </a:p>
        </p:txBody>
      </p:sp>
      <p:pic>
        <p:nvPicPr>
          <p:cNvPr id="5" name="コンテンツ プレースホルダー 4">
            <a:extLst>
              <a:ext uri="{FF2B5EF4-FFF2-40B4-BE49-F238E27FC236}">
                <a16:creationId xmlns:a16="http://schemas.microsoft.com/office/drawing/2014/main" id="{B0979A74-2AD7-4EEE-9A6A-97DC8A77BDF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6405152" y="1690688"/>
            <a:ext cx="5193813" cy="4302605"/>
          </a:xfrm>
        </p:spPr>
      </p:pic>
      <p:sp>
        <p:nvSpPr>
          <p:cNvPr id="4" name="スライド番号プレースホルダー 3"/>
          <p:cNvSpPr>
            <a:spLocks noGrp="1"/>
          </p:cNvSpPr>
          <p:nvPr>
            <p:ph type="sldNum" sz="quarter" idx="12"/>
          </p:nvPr>
        </p:nvSpPr>
        <p:spPr/>
        <p:txBody>
          <a:bodyPr/>
          <a:lstStyle/>
          <a:p>
            <a:fld id="{755387F9-6458-4DEE-B17B-8DD4B601583A}" type="slidenum">
              <a:rPr lang="ja-JP" altLang="en-US" smtClean="0"/>
              <a:pPr/>
              <a:t>9</a:t>
            </a:fld>
            <a:endParaRPr lang="ja-JP" altLang="en-US"/>
          </a:p>
        </p:txBody>
      </p:sp>
      <p:sp>
        <p:nvSpPr>
          <p:cNvPr id="6" name="テキスト ボックス 5">
            <a:extLst>
              <a:ext uri="{FF2B5EF4-FFF2-40B4-BE49-F238E27FC236}">
                <a16:creationId xmlns:a16="http://schemas.microsoft.com/office/drawing/2014/main" id="{68B60D8A-6875-4323-8C32-CC48A90C2B6F}"/>
              </a:ext>
            </a:extLst>
          </p:cNvPr>
          <p:cNvSpPr txBox="1"/>
          <p:nvPr/>
        </p:nvSpPr>
        <p:spPr>
          <a:xfrm>
            <a:off x="838200" y="2077278"/>
            <a:ext cx="5115339" cy="584775"/>
          </a:xfrm>
          <a:prstGeom prst="rect">
            <a:avLst/>
          </a:prstGeom>
          <a:noFill/>
        </p:spPr>
        <p:txBody>
          <a:bodyPr wrap="square" rtlCol="0">
            <a:spAutoFit/>
          </a:bodyPr>
          <a:lstStyle/>
          <a:p>
            <a:r>
              <a:rPr lang="en-US" altLang="ja-JP" sz="3200" dirty="0">
                <a:latin typeface="HG丸ｺﾞｼｯｸM-PRO" panose="020F0600000000000000" pitchFamily="50" charset="-128"/>
                <a:ea typeface="HG丸ｺﾞｼｯｸM-PRO" panose="020F0600000000000000" pitchFamily="50" charset="-128"/>
              </a:rPr>
              <a:t>NIHON</a:t>
            </a:r>
            <a:endParaRPr kumimoji="1" lang="en-US" altLang="ja-JP" sz="3200" dirty="0">
              <a:latin typeface="HG丸ｺﾞｼｯｸM-PRO" panose="020F0600000000000000" pitchFamily="50" charset="-128"/>
              <a:ea typeface="HG丸ｺﾞｼｯｸM-PRO" panose="020F0600000000000000" pitchFamily="50" charset="-128"/>
            </a:endParaRPr>
          </a:p>
        </p:txBody>
      </p:sp>
      <p:graphicFrame>
        <p:nvGraphicFramePr>
          <p:cNvPr id="7" name="表 6">
            <a:extLst>
              <a:ext uri="{FF2B5EF4-FFF2-40B4-BE49-F238E27FC236}">
                <a16:creationId xmlns:a16="http://schemas.microsoft.com/office/drawing/2014/main" id="{2FA3889D-6698-4065-B5D5-8186DB0E4AB4}"/>
              </a:ext>
            </a:extLst>
          </p:cNvPr>
          <p:cNvGraphicFramePr>
            <a:graphicFrameLocks noGrp="1"/>
          </p:cNvGraphicFramePr>
          <p:nvPr>
            <p:extLst>
              <p:ext uri="{D42A27DB-BD31-4B8C-83A1-F6EECF244321}">
                <p14:modId xmlns:p14="http://schemas.microsoft.com/office/powerpoint/2010/main" val="2858174133"/>
              </p:ext>
            </p:extLst>
          </p:nvPr>
        </p:nvGraphicFramePr>
        <p:xfrm>
          <a:off x="357764" y="2973310"/>
          <a:ext cx="5528029" cy="1737360"/>
        </p:xfrm>
        <a:graphic>
          <a:graphicData uri="http://schemas.openxmlformats.org/drawingml/2006/table">
            <a:tbl>
              <a:tblPr firstRow="1" bandRow="1">
                <a:tableStyleId>{9DCAF9ED-07DC-4A11-8D7F-57B35C25682E}</a:tableStyleId>
              </a:tblPr>
              <a:tblGrid>
                <a:gridCol w="657543">
                  <a:extLst>
                    <a:ext uri="{9D8B030D-6E8A-4147-A177-3AD203B41FA5}">
                      <a16:colId xmlns:a16="http://schemas.microsoft.com/office/drawing/2014/main" val="3849327128"/>
                    </a:ext>
                  </a:extLst>
                </a:gridCol>
                <a:gridCol w="2709333">
                  <a:extLst>
                    <a:ext uri="{9D8B030D-6E8A-4147-A177-3AD203B41FA5}">
                      <a16:colId xmlns:a16="http://schemas.microsoft.com/office/drawing/2014/main" val="1107380373"/>
                    </a:ext>
                  </a:extLst>
                </a:gridCol>
                <a:gridCol w="2161153">
                  <a:extLst>
                    <a:ext uri="{9D8B030D-6E8A-4147-A177-3AD203B41FA5}">
                      <a16:colId xmlns:a16="http://schemas.microsoft.com/office/drawing/2014/main" val="1201878509"/>
                    </a:ext>
                  </a:extLst>
                </a:gridCol>
              </a:tblGrid>
              <a:tr h="370840">
                <a:tc>
                  <a:txBody>
                    <a:bodyPr/>
                    <a:lstStyle/>
                    <a:p>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3200" dirty="0"/>
                        <a:t>２進数</a:t>
                      </a:r>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3200" dirty="0"/>
                        <a:t>１６進数</a:t>
                      </a:r>
                      <a:endParaRPr kumimoji="1" lang="ja-JP" altLang="en-US" sz="32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54612057"/>
                  </a:ext>
                </a:extLst>
              </a:tr>
              <a:tr h="370840">
                <a:tc>
                  <a:txBody>
                    <a:bodyPr/>
                    <a:lstStyle/>
                    <a:p>
                      <a:r>
                        <a:rPr kumimoji="1" lang="en-US" altLang="ja-JP" sz="3200" dirty="0"/>
                        <a:t>N</a:t>
                      </a:r>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3200" dirty="0"/>
                        <a:t>100 1110</a:t>
                      </a:r>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3200" dirty="0"/>
                        <a:t>4E</a:t>
                      </a:r>
                      <a:endParaRPr kumimoji="1" lang="ja-JP" altLang="en-US" sz="32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102814905"/>
                  </a:ext>
                </a:extLst>
              </a:tr>
              <a:tr h="370840">
                <a:tc>
                  <a:txBody>
                    <a:bodyPr/>
                    <a:lstStyle/>
                    <a:p>
                      <a:r>
                        <a:rPr kumimoji="1" lang="en-US" altLang="ja-JP" sz="3200" dirty="0"/>
                        <a:t>I</a:t>
                      </a:r>
                      <a:endParaRPr kumimoji="1" lang="ja-JP" altLang="en-US" sz="3200" dirty="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3200">
                        <a:latin typeface="HG丸ｺﾞｼｯｸM-PRO" panose="020F0600000000000000" pitchFamily="50" charset="-128"/>
                        <a:ea typeface="HG丸ｺﾞｼｯｸM-PRO" panose="020F0600000000000000" pitchFamily="50" charset="-128"/>
                      </a:endParaRPr>
                    </a:p>
                  </a:txBody>
                  <a:tcPr/>
                </a:tc>
                <a:tc>
                  <a:txBody>
                    <a:bodyPr/>
                    <a:lstStyle/>
                    <a:p>
                      <a:endParaRPr kumimoji="1" lang="ja-JP" altLang="en-US" sz="32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417421056"/>
                  </a:ext>
                </a:extLst>
              </a:tr>
            </a:tbl>
          </a:graphicData>
        </a:graphic>
      </p:graphicFrame>
      <p:sp>
        <p:nvSpPr>
          <p:cNvPr id="12" name="正方形/長方形 11">
            <a:extLst>
              <a:ext uri="{FF2B5EF4-FFF2-40B4-BE49-F238E27FC236}">
                <a16:creationId xmlns:a16="http://schemas.microsoft.com/office/drawing/2014/main" id="{E2092A6C-2D1E-4113-A306-C54D1C64E4CF}"/>
              </a:ext>
            </a:extLst>
          </p:cNvPr>
          <p:cNvSpPr/>
          <p:nvPr/>
        </p:nvSpPr>
        <p:spPr>
          <a:xfrm>
            <a:off x="6599583" y="5433642"/>
            <a:ext cx="1283176" cy="119708"/>
          </a:xfrm>
          <a:prstGeom prst="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B29238C-A071-499C-A6A5-7A432CDAC06D}"/>
              </a:ext>
            </a:extLst>
          </p:cNvPr>
          <p:cNvSpPr/>
          <p:nvPr/>
        </p:nvSpPr>
        <p:spPr>
          <a:xfrm>
            <a:off x="9785942" y="1777461"/>
            <a:ext cx="430592" cy="630621"/>
          </a:xfrm>
          <a:prstGeom prst="rect">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D4913281-3E72-4A32-8591-B05F606DF632}"/>
              </a:ext>
            </a:extLst>
          </p:cNvPr>
          <p:cNvCxnSpPr>
            <a:cxnSpLocks/>
          </p:cNvCxnSpPr>
          <p:nvPr/>
        </p:nvCxnSpPr>
        <p:spPr>
          <a:xfrm>
            <a:off x="7934907" y="5584090"/>
            <a:ext cx="1953711"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2C369D4-2C78-4331-A614-962C783871A5}"/>
              </a:ext>
            </a:extLst>
          </p:cNvPr>
          <p:cNvCxnSpPr>
            <a:cxnSpLocks/>
          </p:cNvCxnSpPr>
          <p:nvPr/>
        </p:nvCxnSpPr>
        <p:spPr>
          <a:xfrm flipV="1">
            <a:off x="9900341" y="2527881"/>
            <a:ext cx="0" cy="3039915"/>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07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TotalTime>
  <Words>6486</Words>
  <Application>Microsoft Office PowerPoint</Application>
  <PresentationFormat>ワイド画面</PresentationFormat>
  <Paragraphs>925</Paragraphs>
  <Slides>38</Slides>
  <Notes>38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38</vt:i4>
      </vt:variant>
    </vt:vector>
  </HeadingPairs>
  <TitlesOfParts>
    <vt:vector size="47" baseType="lpstr">
      <vt:lpstr>HG丸ｺﾞｼｯｸM-PRO</vt:lpstr>
      <vt:lpstr>游ゴシック</vt:lpstr>
      <vt:lpstr>游ゴシック Light</vt:lpstr>
      <vt:lpstr>Arial</vt:lpstr>
      <vt:lpstr>Cambria Math</vt:lpstr>
      <vt:lpstr>Century Schoolbook</vt:lpstr>
      <vt:lpstr>Open Sans</vt:lpstr>
      <vt:lpstr>Times New Roman</vt:lpstr>
      <vt:lpstr>Office テーマ</vt:lpstr>
      <vt:lpstr>構成要素</vt:lpstr>
      <vt:lpstr>情報表現</vt:lpstr>
      <vt:lpstr>数値の表現と基数</vt:lpstr>
      <vt:lpstr>基数変換　２進　→　１０進の変換方法</vt:lpstr>
      <vt:lpstr>１０進　→　２進の変換方法</vt:lpstr>
      <vt:lpstr>コンピュータで使われる単位</vt:lpstr>
      <vt:lpstr>指数の公式</vt:lpstr>
      <vt:lpstr>文字の表現</vt:lpstr>
      <vt:lpstr>ASCIIコードで日本（NIHON）を表記する</vt:lpstr>
      <vt:lpstr>ASCIIコードで日本（NIHON）を表記する</vt:lpstr>
      <vt:lpstr>コンピュータの構成</vt:lpstr>
      <vt:lpstr>ハードウェアとソフトウェア</vt:lpstr>
      <vt:lpstr>CPU</vt:lpstr>
      <vt:lpstr>CPUの動作原理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CPUの高速化技術</vt:lpstr>
      <vt:lpstr>CPUの高速化技術</vt:lpstr>
      <vt:lpstr>記憶装置</vt:lpstr>
      <vt:lpstr>半導体メモリ</vt:lpstr>
      <vt:lpstr>半導体メモリ</vt:lpstr>
      <vt:lpstr>PowerPoint プレゼンテーション</vt:lpstr>
      <vt:lpstr>PowerPoint プレゼンテーション</vt:lpstr>
      <vt:lpstr>半導体メモリ</vt:lpstr>
      <vt:lpstr>PowerPoint プレゼンテーション</vt:lpstr>
      <vt:lpstr>補助記憶装置</vt:lpstr>
      <vt:lpstr>補助記憶装置　</vt:lpstr>
      <vt:lpstr>補助記憶装置　</vt:lpstr>
      <vt:lpstr>入力装置</vt:lpstr>
      <vt:lpstr>出力装置</vt:lpstr>
      <vt:lpstr>解像度</vt:lpstr>
      <vt:lpstr>ディスプレイの画素と色、解像度</vt:lpstr>
      <vt:lpstr>出力装置</vt:lpstr>
      <vt:lpstr>入出力インタフェース</vt:lpstr>
      <vt:lpstr>入出力インタフェース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構成要素</dc:title>
  <dc:creator>西谷　さやか</dc:creator>
  <cp:lastModifiedBy>tanaka it-salon</cp:lastModifiedBy>
  <cp:revision>53</cp:revision>
  <dcterms:created xsi:type="dcterms:W3CDTF">2022-04-09T11:17:48Z</dcterms:created>
  <dcterms:modified xsi:type="dcterms:W3CDTF">2024-08-12T08:50:19Z</dcterms:modified>
</cp:coreProperties>
</file>