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handoutMasterIdLst>
    <p:handoutMasterId r:id="rId52"/>
  </p:handoutMasterIdLst>
  <p:sldIdLst>
    <p:sldId id="256" r:id="rId2"/>
    <p:sldId id="269" r:id="rId3"/>
    <p:sldId id="297" r:id="rId4"/>
    <p:sldId id="265" r:id="rId5"/>
    <p:sldId id="273" r:id="rId6"/>
    <p:sldId id="274" r:id="rId7"/>
    <p:sldId id="276" r:id="rId8"/>
    <p:sldId id="298" r:id="rId9"/>
    <p:sldId id="268" r:id="rId10"/>
    <p:sldId id="267" r:id="rId11"/>
    <p:sldId id="299" r:id="rId12"/>
    <p:sldId id="270" r:id="rId13"/>
    <p:sldId id="278" r:id="rId14"/>
    <p:sldId id="279" r:id="rId15"/>
    <p:sldId id="280" r:id="rId16"/>
    <p:sldId id="281" r:id="rId17"/>
    <p:sldId id="282" r:id="rId18"/>
    <p:sldId id="323" r:id="rId19"/>
    <p:sldId id="300" r:id="rId20"/>
    <p:sldId id="283" r:id="rId21"/>
    <p:sldId id="329" r:id="rId22"/>
    <p:sldId id="315" r:id="rId23"/>
    <p:sldId id="284" r:id="rId24"/>
    <p:sldId id="324" r:id="rId25"/>
    <p:sldId id="325" r:id="rId26"/>
    <p:sldId id="285" r:id="rId27"/>
    <p:sldId id="286" r:id="rId28"/>
    <p:sldId id="287" r:id="rId29"/>
    <p:sldId id="288" r:id="rId30"/>
    <p:sldId id="289" r:id="rId31"/>
    <p:sldId id="326" r:id="rId32"/>
    <p:sldId id="327" r:id="rId33"/>
    <p:sldId id="328" r:id="rId34"/>
    <p:sldId id="264" r:id="rId35"/>
    <p:sldId id="290" r:id="rId36"/>
    <p:sldId id="291" r:id="rId37"/>
    <p:sldId id="293" r:id="rId38"/>
    <p:sldId id="294" r:id="rId39"/>
    <p:sldId id="266" r:id="rId40"/>
    <p:sldId id="295" r:id="rId41"/>
    <p:sldId id="296" r:id="rId42"/>
    <p:sldId id="292" r:id="rId43"/>
    <p:sldId id="301" r:id="rId44"/>
    <p:sldId id="271" r:id="rId45"/>
    <p:sldId id="258" r:id="rId46"/>
    <p:sldId id="317" r:id="rId47"/>
    <p:sldId id="318" r:id="rId48"/>
    <p:sldId id="319" r:id="rId49"/>
    <p:sldId id="320" r:id="rId50"/>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AE29BAB2-D3A0-40FF-B8FF-AA6EF8528B1E}">
          <p14:sldIdLst>
            <p14:sldId id="256"/>
            <p14:sldId id="269"/>
            <p14:sldId id="297"/>
            <p14:sldId id="265"/>
            <p14:sldId id="273"/>
            <p14:sldId id="274"/>
            <p14:sldId id="276"/>
            <p14:sldId id="298"/>
            <p14:sldId id="268"/>
            <p14:sldId id="267"/>
            <p14:sldId id="299"/>
            <p14:sldId id="270"/>
            <p14:sldId id="278"/>
            <p14:sldId id="279"/>
            <p14:sldId id="280"/>
            <p14:sldId id="281"/>
            <p14:sldId id="282"/>
            <p14:sldId id="323"/>
            <p14:sldId id="300"/>
            <p14:sldId id="283"/>
            <p14:sldId id="329"/>
            <p14:sldId id="315"/>
            <p14:sldId id="284"/>
            <p14:sldId id="324"/>
            <p14:sldId id="325"/>
            <p14:sldId id="285"/>
            <p14:sldId id="286"/>
            <p14:sldId id="287"/>
            <p14:sldId id="288"/>
            <p14:sldId id="289"/>
            <p14:sldId id="326"/>
            <p14:sldId id="327"/>
            <p14:sldId id="328"/>
            <p14:sldId id="264"/>
            <p14:sldId id="290"/>
            <p14:sldId id="291"/>
            <p14:sldId id="293"/>
            <p14:sldId id="294"/>
            <p14:sldId id="266"/>
            <p14:sldId id="295"/>
            <p14:sldId id="296"/>
            <p14:sldId id="292"/>
            <p14:sldId id="301"/>
            <p14:sldId id="271"/>
            <p14:sldId id="258"/>
            <p14:sldId id="317"/>
            <p14:sldId id="318"/>
            <p14:sldId id="319"/>
            <p14:sldId id="32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淡色スタイル 1 - アクセント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12C8C85-51F0-491E-9774-3900AFEF0FD7}" styleName="淡色スタイル 2 - アクセント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0A1B5D5-9B99-4C35-A422-299274C87663}" styleName="中間スタイル 1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中間スタイル 4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4910" autoAdjust="0"/>
  </p:normalViewPr>
  <p:slideViewPr>
    <p:cSldViewPr snapToGrid="0">
      <p:cViewPr varScale="1">
        <p:scale>
          <a:sx n="72" d="100"/>
          <a:sy n="72" d="100"/>
        </p:scale>
        <p:origin x="828" y="54"/>
      </p:cViewPr>
      <p:guideLst/>
    </p:cSldViewPr>
  </p:slideViewPr>
  <p:outlineViewPr>
    <p:cViewPr>
      <p:scale>
        <a:sx n="33" d="100"/>
        <a:sy n="33" d="100"/>
      </p:scale>
      <p:origin x="0" y="-1194"/>
    </p:cViewPr>
  </p:outlineViewPr>
  <p:notesTextViewPr>
    <p:cViewPr>
      <p:scale>
        <a:sx n="1" d="1"/>
        <a:sy n="1" d="1"/>
      </p:scale>
      <p:origin x="0" y="0"/>
    </p:cViewPr>
  </p:notesTextViewPr>
  <p:sorterViewPr>
    <p:cViewPr>
      <p:scale>
        <a:sx n="120" d="100"/>
        <a:sy n="120" d="100"/>
      </p:scale>
      <p:origin x="0" y="-16122"/>
    </p:cViewPr>
  </p:sorterViewPr>
  <p:notesViewPr>
    <p:cSldViewPr snapToGrid="0">
      <p:cViewPr varScale="1">
        <p:scale>
          <a:sx n="85" d="100"/>
          <a:sy n="85" d="100"/>
        </p:scale>
        <p:origin x="3888"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78ED92B8-2030-6075-9AC4-5BEA22AAFA3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F1F39CA9-641E-3A58-091F-D9287AC9E52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152EF1C-D477-4D2C-9F2F-CE623F981A8D}" type="datetimeFigureOut">
              <a:rPr kumimoji="1" lang="ja-JP" altLang="en-US" smtClean="0"/>
              <a:t>2024/8/12</a:t>
            </a:fld>
            <a:endParaRPr kumimoji="1" lang="ja-JP" altLang="en-US"/>
          </a:p>
        </p:txBody>
      </p:sp>
      <p:sp>
        <p:nvSpPr>
          <p:cNvPr id="4" name="フッター プレースホルダー 3">
            <a:extLst>
              <a:ext uri="{FF2B5EF4-FFF2-40B4-BE49-F238E27FC236}">
                <a16:creationId xmlns:a16="http://schemas.microsoft.com/office/drawing/2014/main" id="{A09F7005-2A33-9704-8FC3-A6BA2D9F3FF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87A66603-3B32-939A-AFD3-D9D858E3EC4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A03473A-05F9-47F3-978D-29003E00B34D}" type="slidenum">
              <a:rPr kumimoji="1" lang="ja-JP" altLang="en-US" smtClean="0"/>
              <a:t>‹#›</a:t>
            </a:fld>
            <a:endParaRPr kumimoji="1" lang="ja-JP" altLang="en-US"/>
          </a:p>
        </p:txBody>
      </p:sp>
    </p:spTree>
    <p:extLst>
      <p:ext uri="{BB962C8B-B14F-4D97-AF65-F5344CB8AC3E}">
        <p14:creationId xmlns:p14="http://schemas.microsoft.com/office/powerpoint/2010/main" val="28527921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F1E625-3606-4520-A626-09D7AA1AD79D}" type="datetimeFigureOut">
              <a:rPr kumimoji="1" lang="ja-JP" altLang="en-US" smtClean="0"/>
              <a:t>2024/8/12</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EF7A53-57A4-4E87-943E-3DFC3925DFA5}" type="slidenum">
              <a:rPr kumimoji="1" lang="ja-JP" altLang="en-US" smtClean="0"/>
              <a:t>‹#›</a:t>
            </a:fld>
            <a:endParaRPr kumimoji="1" lang="ja-JP" altLang="en-US"/>
          </a:p>
        </p:txBody>
      </p:sp>
    </p:spTree>
    <p:extLst>
      <p:ext uri="{BB962C8B-B14F-4D97-AF65-F5344CB8AC3E}">
        <p14:creationId xmlns:p14="http://schemas.microsoft.com/office/powerpoint/2010/main" val="155454590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第</a:t>
            </a:r>
            <a:r>
              <a:rPr kumimoji="1" lang="en-US" altLang="ja-JP" dirty="0"/>
              <a:t>4</a:t>
            </a:r>
            <a:r>
              <a:rPr kumimoji="1" lang="ja-JP" altLang="en-US" dirty="0"/>
              <a:t>章、</a:t>
            </a:r>
            <a:r>
              <a:rPr lang="ja-JP" altLang="en-US" dirty="0"/>
              <a:t>アルゴリズムとプログラミング</a:t>
            </a:r>
            <a:r>
              <a:rPr kumimoji="1" lang="ja-JP" altLang="en-US" dirty="0"/>
              <a:t>について説明します。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31EF7A53-57A4-4E87-943E-3DFC3925DFA5}" type="slidenum">
              <a:rPr kumimoji="1" lang="ja-JP" altLang="en-US" smtClean="0"/>
              <a:t>1</a:t>
            </a:fld>
            <a:endParaRPr kumimoji="1" lang="ja-JP" altLang="en-US"/>
          </a:p>
        </p:txBody>
      </p:sp>
    </p:spTree>
    <p:extLst>
      <p:ext uri="{BB962C8B-B14F-4D97-AF65-F5344CB8AC3E}">
        <p14:creationId xmlns:p14="http://schemas.microsoft.com/office/powerpoint/2010/main" val="24940426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データ構造は、データを効率よく管理するための形式です。</a:t>
            </a:r>
            <a:endParaRPr kumimoji="1" lang="en-US" altLang="ja-JP" dirty="0"/>
          </a:p>
          <a:p>
            <a:r>
              <a:rPr kumimoji="1" lang="ja-JP" altLang="en-US" dirty="0"/>
              <a:t>配列、リスト、キューとスタック、木構造などがあります。</a:t>
            </a:r>
            <a:endParaRPr kumimoji="1" lang="en-US" altLang="ja-JP" dirty="0"/>
          </a:p>
          <a:p>
            <a:r>
              <a:rPr kumimoji="1" lang="ja-JP" altLang="en-US" dirty="0"/>
              <a:t>アルゴリズムで効率よく処理をするには、適切なデータ構造を選択する必要があります。</a:t>
            </a:r>
          </a:p>
        </p:txBody>
      </p:sp>
      <p:sp>
        <p:nvSpPr>
          <p:cNvPr id="4" name="スライド番号プレースホルダー 3"/>
          <p:cNvSpPr>
            <a:spLocks noGrp="1"/>
          </p:cNvSpPr>
          <p:nvPr>
            <p:ph type="sldNum" sz="quarter" idx="5"/>
          </p:nvPr>
        </p:nvSpPr>
        <p:spPr/>
        <p:txBody>
          <a:bodyPr/>
          <a:lstStyle/>
          <a:p>
            <a:fld id="{375981D8-75E1-406D-BF27-737E3EA6753D}" type="slidenum">
              <a:rPr kumimoji="1" lang="ja-JP" altLang="en-US" smtClean="0"/>
              <a:t>12</a:t>
            </a:fld>
            <a:endParaRPr kumimoji="1" lang="ja-JP" altLang="en-US"/>
          </a:p>
        </p:txBody>
      </p:sp>
    </p:spTree>
    <p:extLst>
      <p:ext uri="{BB962C8B-B14F-4D97-AF65-F5344CB8AC3E}">
        <p14:creationId xmlns:p14="http://schemas.microsoft.com/office/powerpoint/2010/main" val="19887902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配列は、複数の値を保存できる変数で、</a:t>
            </a:r>
            <a:r>
              <a:rPr lang="ja-JP" altLang="en-US" dirty="0"/>
              <a:t>同じデータ型（整数型、浮動小数点型、文字列型、論理型など）の複数の要素が連続したまとまったデータ構造です。</a:t>
            </a:r>
            <a:endParaRPr lang="en-US" altLang="ja-JP" dirty="0"/>
          </a:p>
          <a:p>
            <a:endParaRPr lang="en-US" altLang="ja-JP" dirty="0"/>
          </a:p>
          <a:p>
            <a:r>
              <a:rPr kumimoji="1" lang="ja-JP" altLang="en-US" dirty="0"/>
              <a:t>データを連続的に並べているので、通し番号（添字）でナンバリングする方法です。</a:t>
            </a:r>
            <a:endParaRPr kumimoji="1" lang="en-US" altLang="ja-JP" dirty="0"/>
          </a:p>
          <a:p>
            <a:r>
              <a:rPr kumimoji="1" lang="en-US" altLang="ja-JP" dirty="0"/>
              <a:t>2</a:t>
            </a:r>
            <a:r>
              <a:rPr kumimoji="1" lang="ja-JP" altLang="en-US" dirty="0"/>
              <a:t>次元配列の場合は、行番号と列番号の二つの添え字が必要となります。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375981D8-75E1-406D-BF27-737E3EA6753D}" type="slidenum">
              <a:rPr kumimoji="1" lang="ja-JP" altLang="en-US" smtClean="0"/>
              <a:t>13</a:t>
            </a:fld>
            <a:endParaRPr kumimoji="1" lang="ja-JP" altLang="en-US"/>
          </a:p>
        </p:txBody>
      </p:sp>
    </p:spTree>
    <p:extLst>
      <p:ext uri="{BB962C8B-B14F-4D97-AF65-F5344CB8AC3E}">
        <p14:creationId xmlns:p14="http://schemas.microsoft.com/office/powerpoint/2010/main" val="18968475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一次元配列</a:t>
            </a:r>
            <a:r>
              <a:rPr kumimoji="1" lang="en-US" altLang="ja-JP" dirty="0"/>
              <a:t>T</a:t>
            </a:r>
            <a:r>
              <a:rPr kumimoji="1" lang="ja-JP" altLang="en-US" dirty="0"/>
              <a:t>の例です。</a:t>
            </a:r>
            <a:endParaRPr kumimoji="1" lang="en-US" altLang="ja-JP" dirty="0"/>
          </a:p>
          <a:p>
            <a:r>
              <a:rPr kumimoji="1" lang="ja-JP" altLang="en-US" dirty="0"/>
              <a:t>要素数５、順番に７８、６０、８３、５８、７１の</a:t>
            </a:r>
            <a:r>
              <a:rPr kumimoji="1" lang="en-US" altLang="ja-JP" dirty="0"/>
              <a:t>5</a:t>
            </a:r>
            <a:r>
              <a:rPr kumimoji="1" lang="ja-JP" altLang="en-US" dirty="0"/>
              <a:t>つの整数型が、連続したメモリ（</a:t>
            </a:r>
            <a:r>
              <a:rPr kumimoji="1" lang="en-US" altLang="ja-JP" dirty="0"/>
              <a:t>4byte×</a:t>
            </a:r>
            <a:r>
              <a:rPr kumimoji="1" lang="ja-JP" altLang="en-US" dirty="0"/>
              <a:t>５）の領域に確保されます。</a:t>
            </a:r>
          </a:p>
        </p:txBody>
      </p:sp>
      <p:sp>
        <p:nvSpPr>
          <p:cNvPr id="4" name="スライド番号プレースホルダー 3"/>
          <p:cNvSpPr>
            <a:spLocks noGrp="1"/>
          </p:cNvSpPr>
          <p:nvPr>
            <p:ph type="sldNum" sz="quarter" idx="5"/>
          </p:nvPr>
        </p:nvSpPr>
        <p:spPr/>
        <p:txBody>
          <a:bodyPr/>
          <a:lstStyle/>
          <a:p>
            <a:fld id="{375981D8-75E1-406D-BF27-737E3EA6753D}" type="slidenum">
              <a:rPr kumimoji="1" lang="ja-JP" altLang="en-US" smtClean="0"/>
              <a:t>14</a:t>
            </a:fld>
            <a:endParaRPr kumimoji="1" lang="ja-JP" altLang="en-US"/>
          </a:p>
        </p:txBody>
      </p:sp>
    </p:spTree>
    <p:extLst>
      <p:ext uri="{BB962C8B-B14F-4D97-AF65-F5344CB8AC3E}">
        <p14:creationId xmlns:p14="http://schemas.microsoft.com/office/powerpoint/2010/main" val="29819899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２次元配列</a:t>
            </a:r>
            <a:r>
              <a:rPr kumimoji="1" lang="en-US" altLang="ja-JP" dirty="0"/>
              <a:t>T</a:t>
            </a:r>
            <a:r>
              <a:rPr kumimoji="1" lang="ja-JP" altLang="en-US" dirty="0"/>
              <a:t>の例です。</a:t>
            </a:r>
            <a:endParaRPr kumimoji="1" lang="en-US" altLang="ja-JP" dirty="0"/>
          </a:p>
          <a:p>
            <a:r>
              <a:rPr kumimoji="1" lang="ja-JP" altLang="en-US" dirty="0"/>
              <a:t>要素数は２行５列、順番にメモリの領域に確保されます。</a:t>
            </a:r>
            <a:endParaRPr kumimoji="1" lang="en-US" altLang="ja-JP" dirty="0"/>
          </a:p>
          <a:p>
            <a:endParaRPr kumimoji="1" lang="en-US" altLang="ja-JP" dirty="0"/>
          </a:p>
          <a:p>
            <a:r>
              <a:rPr kumimoji="1" lang="en-US" altLang="ja-JP" dirty="0"/>
              <a:t>2</a:t>
            </a:r>
            <a:r>
              <a:rPr kumimoji="1" lang="ja-JP" altLang="en-US" dirty="0"/>
              <a:t>次元配列の場合、行番号と列番号が等しい場合</a:t>
            </a:r>
            <a:r>
              <a:rPr kumimoji="1" lang="en-US" altLang="ja-JP" dirty="0"/>
              <a:t>T[1,1]</a:t>
            </a:r>
            <a:r>
              <a:rPr kumimoji="1" lang="ja-JP" altLang="en-US" dirty="0"/>
              <a:t>、</a:t>
            </a:r>
            <a:r>
              <a:rPr kumimoji="1" lang="en-US" altLang="ja-JP" dirty="0"/>
              <a:t>T[2,2]</a:t>
            </a:r>
            <a:r>
              <a:rPr kumimoji="1" lang="ja-JP" altLang="en-US" dirty="0"/>
              <a:t>、</a:t>
            </a:r>
            <a:r>
              <a:rPr kumimoji="1" lang="en-US" altLang="ja-JP" dirty="0"/>
              <a:t>T[3,3]</a:t>
            </a:r>
            <a:r>
              <a:rPr kumimoji="1" lang="ja-JP" altLang="en-US" dirty="0"/>
              <a:t>、</a:t>
            </a:r>
            <a:r>
              <a:rPr kumimoji="1" lang="en-US" altLang="ja-JP" dirty="0"/>
              <a:t>T[4,4]</a:t>
            </a:r>
            <a:r>
              <a:rPr kumimoji="1" lang="ja-JP" altLang="en-US" dirty="0"/>
              <a:t>は対角線の左上から右下へ斜めへ向かいます。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375981D8-75E1-406D-BF27-737E3EA6753D}" type="slidenum">
              <a:rPr kumimoji="1" lang="ja-JP" altLang="en-US" smtClean="0"/>
              <a:t>15</a:t>
            </a:fld>
            <a:endParaRPr kumimoji="1" lang="ja-JP" altLang="en-US"/>
          </a:p>
        </p:txBody>
      </p:sp>
    </p:spTree>
    <p:extLst>
      <p:ext uri="{BB962C8B-B14F-4D97-AF65-F5344CB8AC3E}">
        <p14:creationId xmlns:p14="http://schemas.microsoft.com/office/powerpoint/2010/main" val="12576476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リストは、データを記録するデータ部とデータの格納位置を示すポインタ部で構成されるデータ構造です。</a:t>
            </a:r>
            <a:endParaRPr lang="en-US" altLang="ja-JP" dirty="0"/>
          </a:p>
          <a:p>
            <a:r>
              <a:rPr kumimoji="1" lang="ja-JP" altLang="en-US" dirty="0"/>
              <a:t>ポインタ部には、次のデータや前のデータのアドレスが入っていて、たどることが出来ます。</a:t>
            </a:r>
          </a:p>
        </p:txBody>
      </p:sp>
      <p:sp>
        <p:nvSpPr>
          <p:cNvPr id="4" name="スライド番号プレースホルダー 3"/>
          <p:cNvSpPr>
            <a:spLocks noGrp="1"/>
          </p:cNvSpPr>
          <p:nvPr>
            <p:ph type="sldNum" sz="quarter" idx="5"/>
          </p:nvPr>
        </p:nvSpPr>
        <p:spPr/>
        <p:txBody>
          <a:bodyPr/>
          <a:lstStyle/>
          <a:p>
            <a:fld id="{375981D8-75E1-406D-BF27-737E3EA6753D}" type="slidenum">
              <a:rPr kumimoji="1" lang="ja-JP" altLang="en-US" smtClean="0"/>
              <a:t>16</a:t>
            </a:fld>
            <a:endParaRPr kumimoji="1" lang="ja-JP" altLang="en-US"/>
          </a:p>
        </p:txBody>
      </p:sp>
    </p:spTree>
    <p:extLst>
      <p:ext uri="{BB962C8B-B14F-4D97-AF65-F5344CB8AC3E}">
        <p14:creationId xmlns:p14="http://schemas.microsoft.com/office/powerpoint/2010/main" val="5601186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リスト構造には、単方向リスト、双方向リスト、環状リストがあります。</a:t>
            </a:r>
            <a:endParaRPr kumimoji="1" lang="en-US" altLang="ja-JP" dirty="0"/>
          </a:p>
          <a:p>
            <a:endParaRPr kumimoji="1" lang="en-US" altLang="ja-JP" dirty="0"/>
          </a:p>
          <a:p>
            <a:r>
              <a:rPr kumimoji="1" lang="ja-JP" altLang="en-US" dirty="0"/>
              <a:t>単方向リストは、次のデータへのポインタを持っています。</a:t>
            </a:r>
            <a:endParaRPr kumimoji="1" lang="en-US" altLang="ja-JP" dirty="0"/>
          </a:p>
          <a:p>
            <a:r>
              <a:rPr kumimoji="1" lang="ja-JP" altLang="en-US" dirty="0"/>
              <a:t>双方向リストは、次のデータへのポインタと、前のデータへのポインタを持っています。</a:t>
            </a:r>
            <a:endParaRPr kumimoji="1" lang="en-US" altLang="ja-JP" dirty="0"/>
          </a:p>
          <a:p>
            <a:r>
              <a:rPr kumimoji="1" lang="ja-JP" altLang="en-US" dirty="0"/>
              <a:t>環状リストは、データが環状に連結されています。</a:t>
            </a:r>
          </a:p>
        </p:txBody>
      </p:sp>
      <p:sp>
        <p:nvSpPr>
          <p:cNvPr id="4" name="スライド番号プレースホルダー 3"/>
          <p:cNvSpPr>
            <a:spLocks noGrp="1"/>
          </p:cNvSpPr>
          <p:nvPr>
            <p:ph type="sldNum" sz="quarter" idx="5"/>
          </p:nvPr>
        </p:nvSpPr>
        <p:spPr/>
        <p:txBody>
          <a:bodyPr/>
          <a:lstStyle/>
          <a:p>
            <a:fld id="{375981D8-75E1-406D-BF27-737E3EA6753D}" type="slidenum">
              <a:rPr kumimoji="1" lang="ja-JP" altLang="en-US" smtClean="0"/>
              <a:t>17</a:t>
            </a:fld>
            <a:endParaRPr kumimoji="1" lang="ja-JP" altLang="en-US"/>
          </a:p>
        </p:txBody>
      </p:sp>
    </p:spTree>
    <p:extLst>
      <p:ext uri="{BB962C8B-B14F-4D97-AF65-F5344CB8AC3E}">
        <p14:creationId xmlns:p14="http://schemas.microsoft.com/office/powerpoint/2010/main" val="34365981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アドレス１０学生</a:t>
            </a:r>
            <a:r>
              <a:rPr kumimoji="1" lang="en-US" altLang="ja-JP" dirty="0"/>
              <a:t>A</a:t>
            </a:r>
            <a:r>
              <a:rPr kumimoji="1" lang="ja-JP" altLang="en-US" dirty="0"/>
              <a:t>が先頭であり、そのポインタには、次のデータのアドレス「２０」が格納されています。アドレス２０の学生</a:t>
            </a:r>
            <a:r>
              <a:rPr kumimoji="1" lang="en-US" altLang="ja-JP" dirty="0"/>
              <a:t>B</a:t>
            </a:r>
            <a:r>
              <a:rPr kumimoji="1" lang="ja-JP" altLang="en-US" dirty="0"/>
              <a:t>が連結されます。しかし、次のデータのアドレスは「</a:t>
            </a:r>
            <a:r>
              <a:rPr kumimoji="1" lang="en-US" altLang="ja-JP" dirty="0"/>
              <a:t>NULL</a:t>
            </a:r>
            <a:r>
              <a:rPr kumimoji="1" lang="ja-JP" altLang="en-US" dirty="0"/>
              <a:t>」なので、終了してしまいます。</a:t>
            </a:r>
            <a:endParaRPr kumimoji="1" lang="en-US" altLang="ja-JP" dirty="0"/>
          </a:p>
          <a:p>
            <a:r>
              <a:rPr kumimoji="1" lang="ja-JP" altLang="en-US" dirty="0"/>
              <a:t>そこで、今度は、学生</a:t>
            </a:r>
            <a:r>
              <a:rPr kumimoji="1" lang="en-US" altLang="ja-JP" dirty="0"/>
              <a:t>A</a:t>
            </a:r>
            <a:r>
              <a:rPr kumimoji="1" lang="ja-JP" altLang="en-US" dirty="0"/>
              <a:t>のポインタを３０に、学生</a:t>
            </a:r>
            <a:r>
              <a:rPr kumimoji="1" lang="en-US" altLang="ja-JP" dirty="0"/>
              <a:t>C</a:t>
            </a:r>
            <a:r>
              <a:rPr kumimoji="1" lang="ja-JP" altLang="en-US" dirty="0"/>
              <a:t>のポインタを２０に変更します。</a:t>
            </a:r>
            <a:endParaRPr kumimoji="1" lang="en-US" altLang="ja-JP" dirty="0"/>
          </a:p>
          <a:p>
            <a:r>
              <a:rPr kumimoji="1" lang="ja-JP" altLang="en-US" dirty="0"/>
              <a:t>アドレス１０学生</a:t>
            </a:r>
            <a:r>
              <a:rPr kumimoji="1" lang="en-US" altLang="ja-JP" dirty="0"/>
              <a:t>A</a:t>
            </a:r>
            <a:r>
              <a:rPr kumimoji="1" lang="ja-JP" altLang="en-US" dirty="0"/>
              <a:t>のポインタには、次のデータのアドレス「３０」が格納されているので、アドレス３０の学生</a:t>
            </a:r>
            <a:r>
              <a:rPr kumimoji="1" lang="en-US" altLang="ja-JP" dirty="0"/>
              <a:t>C</a:t>
            </a:r>
            <a:r>
              <a:rPr kumimoji="1" lang="ja-JP" altLang="en-US" dirty="0"/>
              <a:t>が連結されます。学生</a:t>
            </a:r>
            <a:r>
              <a:rPr kumimoji="1" lang="en-US" altLang="ja-JP" dirty="0"/>
              <a:t>C</a:t>
            </a:r>
            <a:r>
              <a:rPr kumimoji="1" lang="ja-JP" altLang="en-US" dirty="0"/>
              <a:t>のポインタには２０、すなわちアドレス２０の学生</a:t>
            </a:r>
            <a:r>
              <a:rPr kumimoji="1" lang="en-US" altLang="ja-JP" dirty="0"/>
              <a:t>B</a:t>
            </a:r>
            <a:r>
              <a:rPr kumimoji="1" lang="ja-JP" altLang="en-US" dirty="0"/>
              <a:t>が連絡されます。</a:t>
            </a:r>
            <a:endParaRPr kumimoji="1" lang="en-US" altLang="ja-JP" dirty="0"/>
          </a:p>
          <a:p>
            <a:r>
              <a:rPr kumimoji="1" lang="ja-JP" altLang="en-US" dirty="0"/>
              <a:t>リストには、データのアドレスを変更しなくても、ポインタの値を変更するだけで、データを追加したり削除したりすることができる特徴があります。</a:t>
            </a:r>
            <a:endParaRPr kumimoji="1" lang="en-US" altLang="ja-JP" dirty="0"/>
          </a:p>
        </p:txBody>
      </p:sp>
      <p:sp>
        <p:nvSpPr>
          <p:cNvPr id="4" name="スライド番号プレースホルダー 3"/>
          <p:cNvSpPr>
            <a:spLocks noGrp="1"/>
          </p:cNvSpPr>
          <p:nvPr>
            <p:ph type="sldNum" sz="quarter" idx="5"/>
          </p:nvPr>
        </p:nvSpPr>
        <p:spPr/>
        <p:txBody>
          <a:bodyPr/>
          <a:lstStyle/>
          <a:p>
            <a:fld id="{31EF7A53-57A4-4E87-943E-3DFC3925DFA5}" type="slidenum">
              <a:rPr kumimoji="1" lang="ja-JP" altLang="en-US" smtClean="0"/>
              <a:t>18</a:t>
            </a:fld>
            <a:endParaRPr kumimoji="1" lang="ja-JP" altLang="en-US"/>
          </a:p>
        </p:txBody>
      </p:sp>
    </p:spTree>
    <p:extLst>
      <p:ext uri="{BB962C8B-B14F-4D97-AF65-F5344CB8AC3E}">
        <p14:creationId xmlns:p14="http://schemas.microsoft.com/office/powerpoint/2010/main" val="31518644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配列・リストは、ともにデータの順番と値を格納しますが、表のような違いがあります。</a:t>
            </a:r>
          </a:p>
        </p:txBody>
      </p:sp>
      <p:sp>
        <p:nvSpPr>
          <p:cNvPr id="4" name="スライド番号プレースホルダー 3"/>
          <p:cNvSpPr>
            <a:spLocks noGrp="1"/>
          </p:cNvSpPr>
          <p:nvPr>
            <p:ph type="sldNum" sz="quarter" idx="5"/>
          </p:nvPr>
        </p:nvSpPr>
        <p:spPr/>
        <p:txBody>
          <a:bodyPr/>
          <a:lstStyle/>
          <a:p>
            <a:fld id="{375981D8-75E1-406D-BF27-737E3EA6753D}" type="slidenum">
              <a:rPr kumimoji="1" lang="ja-JP" altLang="en-US" smtClean="0"/>
              <a:t>19</a:t>
            </a:fld>
            <a:endParaRPr kumimoji="1" lang="ja-JP" altLang="en-US"/>
          </a:p>
        </p:txBody>
      </p:sp>
    </p:spTree>
    <p:extLst>
      <p:ext uri="{BB962C8B-B14F-4D97-AF65-F5344CB8AC3E}">
        <p14:creationId xmlns:p14="http://schemas.microsoft.com/office/powerpoint/2010/main" val="1995455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キューは、</a:t>
            </a:r>
            <a:r>
              <a:rPr lang="ja-JP" altLang="en-US" dirty="0"/>
              <a:t>格納した順序でデータを取り出すことができるデータ構造です。</a:t>
            </a:r>
            <a:r>
              <a:rPr lang="en-US" altLang="ja-JP" dirty="0"/>
              <a:t>First-In First-Out</a:t>
            </a:r>
            <a:r>
              <a:rPr lang="ja-JP" altLang="en-US" dirty="0"/>
              <a:t>　エスカレーターのように先に乗った人から順に降りやすい、先入れ先出しが特徴があります。</a:t>
            </a:r>
            <a:endParaRPr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375981D8-75E1-406D-BF27-737E3EA6753D}" type="slidenum">
              <a:rPr kumimoji="1" lang="ja-JP" altLang="en-US" smtClean="0"/>
              <a:t>20</a:t>
            </a:fld>
            <a:endParaRPr kumimoji="1" lang="ja-JP" altLang="en-US"/>
          </a:p>
        </p:txBody>
      </p:sp>
    </p:spTree>
    <p:extLst>
      <p:ext uri="{BB962C8B-B14F-4D97-AF65-F5344CB8AC3E}">
        <p14:creationId xmlns:p14="http://schemas.microsoft.com/office/powerpoint/2010/main" val="39413423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スタックは、</a:t>
            </a:r>
            <a:r>
              <a:rPr lang="ja-JP" altLang="en-US" dirty="0"/>
              <a:t>格納した順序とは逆の順序でデータを取り出すことができるデータ構造です。</a:t>
            </a:r>
            <a:r>
              <a:rPr lang="en-US" altLang="ja-JP" dirty="0"/>
              <a:t>Last-In First-Out</a:t>
            </a:r>
            <a:r>
              <a:rPr lang="ja-JP" altLang="en-US" dirty="0"/>
              <a:t>　エレベータのように後に乗った人が順に降りやすい、後入れ先出しの特徴があります。</a:t>
            </a:r>
            <a:endParaRPr lang="en-US" altLang="ja-JP" dirty="0"/>
          </a:p>
          <a:p>
            <a:endParaRPr kumimoji="1" lang="en-US" altLang="ja-JP" dirty="0"/>
          </a:p>
          <a:p>
            <a:r>
              <a:rPr kumimoji="1" lang="ja-JP" altLang="en-US" dirty="0"/>
              <a:t>スタックは、処理の途中のデータを一時的に保存し、別の処理をした後で再度呼び出すデータ退避に使われます。</a:t>
            </a:r>
          </a:p>
        </p:txBody>
      </p:sp>
      <p:sp>
        <p:nvSpPr>
          <p:cNvPr id="4" name="スライド番号プレースホルダー 3"/>
          <p:cNvSpPr>
            <a:spLocks noGrp="1"/>
          </p:cNvSpPr>
          <p:nvPr>
            <p:ph type="sldNum" sz="quarter" idx="5"/>
          </p:nvPr>
        </p:nvSpPr>
        <p:spPr/>
        <p:txBody>
          <a:bodyPr/>
          <a:lstStyle/>
          <a:p>
            <a:fld id="{375981D8-75E1-406D-BF27-737E3EA6753D}" type="slidenum">
              <a:rPr kumimoji="1" lang="ja-JP" altLang="en-US" smtClean="0"/>
              <a:t>21</a:t>
            </a:fld>
            <a:endParaRPr kumimoji="1" lang="ja-JP" altLang="en-US"/>
          </a:p>
        </p:txBody>
      </p:sp>
    </p:spTree>
    <p:extLst>
      <p:ext uri="{BB962C8B-B14F-4D97-AF65-F5344CB8AC3E}">
        <p14:creationId xmlns:p14="http://schemas.microsoft.com/office/powerpoint/2010/main" val="1784824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アルゴリズムとは、問題解決の方法や手順を、計算や操作の組み合わせとして定義したもので、</a:t>
            </a:r>
            <a:r>
              <a:rPr lang="ja-JP" altLang="en-US" dirty="0">
                <a:latin typeface="+mn-ea"/>
              </a:rPr>
              <a:t>何らかの問題を有限の時間で解くための手順のことです。</a:t>
            </a:r>
            <a:endParaRPr lang="en-US" altLang="ja-JP" dirty="0">
              <a:latin typeface="+mn-ea"/>
            </a:endParaRPr>
          </a:p>
          <a:p>
            <a:endParaRPr lang="en-US" altLang="ja-JP" dirty="0">
              <a:latin typeface="+mn-ea"/>
            </a:endParaRPr>
          </a:p>
          <a:p>
            <a:pPr marL="0" indent="0">
              <a:buNone/>
            </a:pPr>
            <a:r>
              <a:rPr lang="ja-JP" altLang="en-US" sz="1200" dirty="0">
                <a:latin typeface="+mn-ea"/>
                <a:cs typeface="Times New Roman" panose="02020603050405020304" pitchFamily="18" charset="0"/>
              </a:rPr>
              <a:t>アルゴリズムでは、変数と呼ばれるデータを格納する領域（コンピュータ内部の主記憶上に準備する箱のようなもの）を用いて、変数に値を格納しながら手順を記述していきます。</a:t>
            </a:r>
            <a:endParaRPr lang="en-US" altLang="ja-JP" sz="1200" dirty="0">
              <a:latin typeface="+mn-ea"/>
              <a:cs typeface="Times New Roman" panose="02020603050405020304" pitchFamily="18" charset="0"/>
            </a:endParaRPr>
          </a:p>
          <a:p>
            <a:pPr marL="0" indent="0">
              <a:buNone/>
            </a:pPr>
            <a:r>
              <a:rPr lang="ja-JP" altLang="en-US" sz="1200" dirty="0">
                <a:latin typeface="+mn-ea"/>
                <a:cs typeface="Times New Roman" panose="02020603050405020304" pitchFamily="18" charset="0"/>
              </a:rPr>
              <a:t>さらに</a:t>
            </a:r>
            <a:r>
              <a:rPr lang="ja-JP" altLang="en-US" dirty="0">
                <a:latin typeface="+mn-ea"/>
              </a:rPr>
              <a:t>変数に値を格納することを、代入するといいます。</a:t>
            </a:r>
            <a:endParaRPr lang="en-US" altLang="ja-JP" dirty="0">
              <a:latin typeface="+mn-ea"/>
            </a:endParaRPr>
          </a:p>
        </p:txBody>
      </p:sp>
      <p:sp>
        <p:nvSpPr>
          <p:cNvPr id="4" name="スライド番号プレースホルダー 3"/>
          <p:cNvSpPr>
            <a:spLocks noGrp="1"/>
          </p:cNvSpPr>
          <p:nvPr>
            <p:ph type="sldNum" sz="quarter" idx="5"/>
          </p:nvPr>
        </p:nvSpPr>
        <p:spPr/>
        <p:txBody>
          <a:bodyPr/>
          <a:lstStyle/>
          <a:p>
            <a:fld id="{375981D8-75E1-406D-BF27-737E3EA6753D}" type="slidenum">
              <a:rPr kumimoji="1" lang="ja-JP" altLang="en-US" smtClean="0"/>
              <a:t>2</a:t>
            </a:fld>
            <a:endParaRPr kumimoji="1" lang="ja-JP" altLang="en-US"/>
          </a:p>
        </p:txBody>
      </p:sp>
    </p:spTree>
    <p:extLst>
      <p:ext uri="{BB962C8B-B14F-4D97-AF65-F5344CB8AC3E}">
        <p14:creationId xmlns:p14="http://schemas.microsoft.com/office/powerpoint/2010/main" val="36317935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t>後入れ先出しのスタックでは、データを格納することを</a:t>
            </a:r>
            <a:r>
              <a:rPr lang="en-US" altLang="ja-JP" dirty="0"/>
              <a:t>PUSH</a:t>
            </a:r>
            <a:r>
              <a:rPr lang="ja-JP" altLang="en-US" dirty="0"/>
              <a:t>、データを取り出すことを</a:t>
            </a:r>
            <a:r>
              <a:rPr lang="en-US" altLang="ja-JP" dirty="0"/>
              <a:t>POP</a:t>
            </a:r>
            <a:r>
              <a:rPr lang="ja-JP" altLang="en-US" dirty="0"/>
              <a:t>と言います。</a:t>
            </a:r>
          </a:p>
          <a:p>
            <a:endParaRPr kumimoji="1" lang="en-US" altLang="ja-JP" dirty="0"/>
          </a:p>
          <a:p>
            <a:r>
              <a:rPr kumimoji="1" lang="ja-JP" altLang="en-US" dirty="0"/>
              <a:t>空のスタックから、</a:t>
            </a:r>
            <a:r>
              <a:rPr kumimoji="1" lang="en-US" altLang="ja-JP" dirty="0" err="1"/>
              <a:t>PUSHa</a:t>
            </a:r>
            <a:r>
              <a:rPr kumimoji="1" lang="en-US" altLang="ja-JP" dirty="0"/>
              <a:t> </a:t>
            </a:r>
            <a:r>
              <a:rPr kumimoji="1" lang="ja-JP" altLang="en-US" dirty="0"/>
              <a:t>→ </a:t>
            </a:r>
            <a:r>
              <a:rPr kumimoji="1" lang="en-US" altLang="ja-JP" dirty="0" err="1"/>
              <a:t>PUSHb</a:t>
            </a:r>
            <a:r>
              <a:rPr kumimoji="1" lang="en-US" altLang="ja-JP" dirty="0"/>
              <a:t> </a:t>
            </a:r>
            <a:r>
              <a:rPr kumimoji="1" lang="ja-JP" altLang="en-US" dirty="0"/>
              <a:t>→ </a:t>
            </a:r>
            <a:r>
              <a:rPr kumimoji="1" lang="en-US" altLang="ja-JP" dirty="0" err="1"/>
              <a:t>PUSHc</a:t>
            </a:r>
            <a:r>
              <a:rPr kumimoji="1" lang="en-US" altLang="ja-JP" dirty="0"/>
              <a:t> </a:t>
            </a:r>
            <a:r>
              <a:rPr kumimoji="1" lang="ja-JP" altLang="en-US" dirty="0"/>
              <a:t>→ </a:t>
            </a:r>
            <a:r>
              <a:rPr kumimoji="1" lang="en-US" altLang="ja-JP" dirty="0"/>
              <a:t>POP </a:t>
            </a:r>
            <a:r>
              <a:rPr kumimoji="1" lang="ja-JP" altLang="en-US" dirty="0"/>
              <a:t>→ </a:t>
            </a:r>
            <a:r>
              <a:rPr kumimoji="1" lang="en-US" altLang="ja-JP" dirty="0"/>
              <a:t>POP</a:t>
            </a:r>
            <a:r>
              <a:rPr kumimoji="1" lang="ja-JP" altLang="en-US" dirty="0"/>
              <a:t>　の結果 </a:t>
            </a:r>
            <a:r>
              <a:rPr kumimoji="1" lang="en-US" altLang="ja-JP" dirty="0"/>
              <a:t>a</a:t>
            </a:r>
            <a:r>
              <a:rPr kumimoji="1" lang="ja-JP" altLang="en-US" dirty="0"/>
              <a:t>　となりました。</a:t>
            </a:r>
          </a:p>
        </p:txBody>
      </p:sp>
      <p:sp>
        <p:nvSpPr>
          <p:cNvPr id="4" name="スライド番号プレースホルダー 3"/>
          <p:cNvSpPr>
            <a:spLocks noGrp="1"/>
          </p:cNvSpPr>
          <p:nvPr>
            <p:ph type="sldNum" sz="quarter" idx="5"/>
          </p:nvPr>
        </p:nvSpPr>
        <p:spPr/>
        <p:txBody>
          <a:bodyPr/>
          <a:lstStyle/>
          <a:p>
            <a:fld id="{31EF7A53-57A4-4E87-943E-3DFC3925DFA5}" type="slidenum">
              <a:rPr kumimoji="1" lang="ja-JP" altLang="en-US" smtClean="0"/>
              <a:t>22</a:t>
            </a:fld>
            <a:endParaRPr kumimoji="1" lang="ja-JP" altLang="en-US"/>
          </a:p>
        </p:txBody>
      </p:sp>
    </p:spTree>
    <p:extLst>
      <p:ext uri="{BB962C8B-B14F-4D97-AF65-F5344CB8AC3E}">
        <p14:creationId xmlns:p14="http://schemas.microsoft.com/office/powerpoint/2010/main" val="9024944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ある要素（ノード）に対して、それに属する単一または複数のノードをもち、それらノードがそれぞれに属するノードをもつデータ構造のことを木構造と言います。</a:t>
            </a:r>
            <a:endParaRPr kumimoji="1" lang="en-US" altLang="ja-JP" dirty="0"/>
          </a:p>
          <a:p>
            <a:r>
              <a:rPr kumimoji="1" lang="ja-JP" altLang="en-US" dirty="0"/>
              <a:t>〇の部分をノード（節）、節と節をつないだーの部分をブランチ（枝）、最上位の節をルート（根）、最下位の説をリーフ（葉）と呼び、木を逆さまにしたようなｲﾒｰｼﾞです。</a:t>
            </a:r>
            <a:endParaRPr kumimoji="1" lang="en-US" altLang="ja-JP" dirty="0"/>
          </a:p>
          <a:p>
            <a:endParaRPr kumimoji="1" lang="en-US" altLang="ja-JP" dirty="0"/>
          </a:p>
          <a:p>
            <a:r>
              <a:rPr kumimoji="1" lang="ja-JP" altLang="en-US" dirty="0"/>
              <a:t>また、上位を親、下位を子と親子関係になっています。</a:t>
            </a:r>
            <a:endParaRPr kumimoji="1" lang="en-US" altLang="ja-JP" dirty="0"/>
          </a:p>
          <a:p>
            <a:r>
              <a:rPr kumimoji="1" lang="ja-JP" altLang="en-US" dirty="0"/>
              <a:t>節にぶら下がっている部分を部分木といい、左側にぶら下がっているものを左部分木、右側にぶら下っているものを右部分木と言います。</a:t>
            </a:r>
          </a:p>
        </p:txBody>
      </p:sp>
      <p:sp>
        <p:nvSpPr>
          <p:cNvPr id="4" name="スライド番号プレースホルダー 3"/>
          <p:cNvSpPr>
            <a:spLocks noGrp="1"/>
          </p:cNvSpPr>
          <p:nvPr>
            <p:ph type="sldNum" sz="quarter" idx="5"/>
          </p:nvPr>
        </p:nvSpPr>
        <p:spPr/>
        <p:txBody>
          <a:bodyPr/>
          <a:lstStyle/>
          <a:p>
            <a:fld id="{375981D8-75E1-406D-BF27-737E3EA6753D}" type="slidenum">
              <a:rPr kumimoji="1" lang="ja-JP" altLang="en-US" smtClean="0"/>
              <a:t>23</a:t>
            </a:fld>
            <a:endParaRPr kumimoji="1" lang="ja-JP" altLang="en-US"/>
          </a:p>
        </p:txBody>
      </p:sp>
    </p:spTree>
    <p:extLst>
      <p:ext uri="{BB962C8B-B14F-4D97-AF65-F5344CB8AC3E}">
        <p14:creationId xmlns:p14="http://schemas.microsoft.com/office/powerpoint/2010/main" val="25080486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２分木は、全ての枝の分岐が二つ以下である木構造です。</a:t>
            </a:r>
            <a:endParaRPr kumimoji="1" lang="en-US" altLang="ja-JP" dirty="0"/>
          </a:p>
          <a:p>
            <a:r>
              <a:rPr kumimoji="1" lang="ja-JP" altLang="en-US" dirty="0"/>
              <a:t>完全２分木は、根から葉までの深さは全て等しい２分木です。</a:t>
            </a:r>
          </a:p>
        </p:txBody>
      </p:sp>
      <p:sp>
        <p:nvSpPr>
          <p:cNvPr id="4" name="スライド番号プレースホルダー 3"/>
          <p:cNvSpPr>
            <a:spLocks noGrp="1"/>
          </p:cNvSpPr>
          <p:nvPr>
            <p:ph type="sldNum" sz="quarter" idx="5"/>
          </p:nvPr>
        </p:nvSpPr>
        <p:spPr/>
        <p:txBody>
          <a:bodyPr/>
          <a:lstStyle/>
          <a:p>
            <a:fld id="{31EF7A53-57A4-4E87-943E-3DFC3925DFA5}" type="slidenum">
              <a:rPr kumimoji="1" lang="ja-JP" altLang="en-US" smtClean="0"/>
              <a:t>24</a:t>
            </a:fld>
            <a:endParaRPr kumimoji="1" lang="ja-JP" altLang="en-US"/>
          </a:p>
        </p:txBody>
      </p:sp>
    </p:spTree>
    <p:extLst>
      <p:ext uri="{BB962C8B-B14F-4D97-AF65-F5344CB8AC3E}">
        <p14:creationId xmlns:p14="http://schemas.microsoft.com/office/powerpoint/2010/main" val="14239148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２分探索木は、各節において、</a:t>
            </a:r>
            <a:r>
              <a:rPr lang="ja-JP" altLang="en-US" b="0" dirty="0"/>
              <a:t>「左の子 ＜ 親 ＜ 右の子」</a:t>
            </a:r>
            <a:r>
              <a:rPr lang="ja-JP" altLang="en-US" dirty="0"/>
              <a:t>という関係をもった２分木です。</a:t>
            </a: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t>まず、根から順番に、各節の値と比較します。</a:t>
            </a: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t>・節の値と同じなら探索を終了します。すなわち該当データありです。</a:t>
            </a: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t>・節の値より小さければ、左部分木へ移動します。</a:t>
            </a: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t>・節の値より大きければ、右部分木へ移動します。</a:t>
            </a: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t>これを繰り返します。</a:t>
            </a: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t>葉まで達しても一致しない場合は、該当データなしで終了します。</a:t>
            </a: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31EF7A53-57A4-4E87-943E-3DFC3925DFA5}" type="slidenum">
              <a:rPr kumimoji="1" lang="ja-JP" altLang="en-US" smtClean="0"/>
              <a:t>25</a:t>
            </a:fld>
            <a:endParaRPr kumimoji="1" lang="ja-JP" altLang="en-US"/>
          </a:p>
        </p:txBody>
      </p:sp>
    </p:spTree>
    <p:extLst>
      <p:ext uri="{BB962C8B-B14F-4D97-AF65-F5344CB8AC3E}">
        <p14:creationId xmlns:p14="http://schemas.microsoft.com/office/powerpoint/2010/main" val="30759639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ヒープ木は、</a:t>
            </a:r>
            <a:r>
              <a:rPr lang="ja-JP" altLang="en-US" dirty="0"/>
              <a:t>各節において、</a:t>
            </a:r>
            <a:r>
              <a:rPr lang="ja-JP" altLang="en-US" b="0" dirty="0"/>
              <a:t>「親 ＜ 子」または「親 ＞ 子」という関係</a:t>
            </a:r>
            <a:r>
              <a:rPr lang="ja-JP" altLang="en-US" dirty="0"/>
              <a:t>をもった完全２分木です。</a:t>
            </a:r>
            <a:endParaRPr lang="en-US" altLang="ja-JP" dirty="0"/>
          </a:p>
          <a:p>
            <a:endParaRPr lang="en-US" altLang="ja-JP" dirty="0"/>
          </a:p>
          <a:p>
            <a:r>
              <a:rPr lang="ja-JP" altLang="en-US" b="0" dirty="0"/>
              <a:t>「親 ＜ 子」のときは、根の値が最小値となり、図の場合は根が最小値になります。</a:t>
            </a:r>
            <a:endParaRPr lang="en-US" altLang="ja-JP" b="0" dirty="0"/>
          </a:p>
          <a:p>
            <a:r>
              <a:rPr lang="ja-JP" altLang="en-US" b="0" dirty="0"/>
              <a:t>「親 ＞ 子」のときは、根の値が最大値となります。</a:t>
            </a:r>
            <a:endParaRPr lang="en-US" altLang="ja-JP" b="0" dirty="0"/>
          </a:p>
          <a:p>
            <a:endParaRPr kumimoji="1" lang="ja-JP" altLang="en-US" b="1" dirty="0"/>
          </a:p>
        </p:txBody>
      </p:sp>
      <p:sp>
        <p:nvSpPr>
          <p:cNvPr id="4" name="スライド番号プレースホルダー 3"/>
          <p:cNvSpPr>
            <a:spLocks noGrp="1"/>
          </p:cNvSpPr>
          <p:nvPr>
            <p:ph type="sldNum" sz="quarter" idx="5"/>
          </p:nvPr>
        </p:nvSpPr>
        <p:spPr/>
        <p:txBody>
          <a:bodyPr/>
          <a:lstStyle/>
          <a:p>
            <a:fld id="{375981D8-75E1-406D-BF27-737E3EA6753D}" type="slidenum">
              <a:rPr kumimoji="1" lang="ja-JP" altLang="en-US" smtClean="0"/>
              <a:t>26</a:t>
            </a:fld>
            <a:endParaRPr kumimoji="1" lang="ja-JP" altLang="en-US"/>
          </a:p>
        </p:txBody>
      </p:sp>
    </p:spTree>
    <p:extLst>
      <p:ext uri="{BB962C8B-B14F-4D97-AF65-F5344CB8AC3E}">
        <p14:creationId xmlns:p14="http://schemas.microsoft.com/office/powerpoint/2010/main" val="6881012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逆ポ</a:t>
            </a:r>
            <a:r>
              <a:rPr lang="ja-JP" altLang="en-US" dirty="0"/>
              <a:t>ーランド記法</a:t>
            </a:r>
            <a:endParaRPr lang="en-US" altLang="ja-JP" dirty="0"/>
          </a:p>
          <a:p>
            <a:r>
              <a:rPr lang="ja-JP" altLang="en-US" dirty="0"/>
              <a:t>２分木を使って算術式を表記する方法の一つで、節に演算子、葉に被演算数を配置します。</a:t>
            </a:r>
            <a:endParaRPr lang="en-US" altLang="ja-JP" dirty="0"/>
          </a:p>
          <a:p>
            <a:r>
              <a:rPr lang="ja-JP" altLang="en-US" dirty="0"/>
              <a:t>「左部分木」 → 「右部分木」 → 「接点」の順に取り出します。</a:t>
            </a:r>
            <a:endParaRPr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375981D8-75E1-406D-BF27-737E3EA6753D}" type="slidenum">
              <a:rPr kumimoji="1" lang="ja-JP" altLang="en-US" smtClean="0"/>
              <a:t>27</a:t>
            </a:fld>
            <a:endParaRPr kumimoji="1" lang="ja-JP" altLang="en-US"/>
          </a:p>
        </p:txBody>
      </p:sp>
    </p:spTree>
    <p:extLst>
      <p:ext uri="{BB962C8B-B14F-4D97-AF65-F5344CB8AC3E}">
        <p14:creationId xmlns:p14="http://schemas.microsoft.com/office/powerpoint/2010/main" val="5961456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0" dirty="0"/>
              <a:t>整列は、ある規制に従ってデータを並べ替えることです。ソートとも呼ばれています。</a:t>
            </a:r>
            <a:endParaRPr kumimoji="1" lang="en-US" altLang="ja-JP" b="0" dirty="0"/>
          </a:p>
          <a:p>
            <a:r>
              <a:rPr lang="ja-JP" altLang="en-US" dirty="0"/>
              <a:t>実際には、配列のデータやファイル内のレコードを、ある規則に従ってデータを並び替えることを言います。</a:t>
            </a:r>
            <a:endParaRPr lang="en-US" altLang="ja-JP" dirty="0"/>
          </a:p>
          <a:p>
            <a:endParaRPr lang="en-US" altLang="ja-JP" dirty="0"/>
          </a:p>
          <a:p>
            <a:r>
              <a:rPr lang="ja-JP" altLang="en-US" dirty="0"/>
              <a:t>データの値の小さいものから大きなものへと並べ替える（小さい順）昇順と、</a:t>
            </a:r>
            <a:endParaRPr lang="en-US" altLang="ja-JP" dirty="0"/>
          </a:p>
          <a:p>
            <a:r>
              <a:rPr lang="ja-JP" altLang="en-US" dirty="0"/>
              <a:t>データの値の大きなものから小さなものへと並べ替える（大きい順）降順があります。</a:t>
            </a:r>
            <a:endParaRPr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375981D8-75E1-406D-BF27-737E3EA6753D}" type="slidenum">
              <a:rPr kumimoji="1" lang="ja-JP" altLang="en-US" smtClean="0"/>
              <a:t>28</a:t>
            </a:fld>
            <a:endParaRPr kumimoji="1" lang="ja-JP" altLang="en-US"/>
          </a:p>
        </p:txBody>
      </p:sp>
    </p:spTree>
    <p:extLst>
      <p:ext uri="{BB962C8B-B14F-4D97-AF65-F5344CB8AC3E}">
        <p14:creationId xmlns:p14="http://schemas.microsoft.com/office/powerpoint/2010/main" val="13903192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0" dirty="0"/>
              <a:t>基本交換法とは、</a:t>
            </a:r>
            <a:r>
              <a:rPr lang="ja-JP" altLang="en-US" b="0" dirty="0"/>
              <a:t>隣り合うデータを比較し、逆順であれば入れ替えること、その操作を繰り返す方法です。</a:t>
            </a:r>
            <a:endParaRPr lang="en-US" altLang="ja-JP" b="0" dirty="0"/>
          </a:p>
          <a:p>
            <a:r>
              <a:rPr lang="ja-JP" altLang="en-US" b="0" dirty="0"/>
              <a:t>バブルソート、隣接交換法とも言います。</a:t>
            </a:r>
            <a:endParaRPr lang="en-US" altLang="ja-JP" b="0" dirty="0"/>
          </a:p>
          <a:p>
            <a:endParaRPr lang="en-US" altLang="ja-JP" b="0" dirty="0"/>
          </a:p>
          <a:p>
            <a:r>
              <a:rPr lang="ja-JP" altLang="en-US" b="0" dirty="0"/>
              <a:t>基本交換法の比較回数は、</a:t>
            </a:r>
            <a:r>
              <a:rPr lang="en-US" altLang="ja-JP" b="0" dirty="0"/>
              <a:t>N</a:t>
            </a:r>
            <a:r>
              <a:rPr lang="ja-JP" altLang="en-US" b="0" dirty="0"/>
              <a:t>個のデータに対して、</a:t>
            </a:r>
            <a:r>
              <a:rPr lang="en-US" altLang="ja-JP" b="0" dirty="0"/>
              <a:t>N(N-1)/2</a:t>
            </a:r>
            <a:r>
              <a:rPr lang="ja-JP" altLang="en-US" b="0" dirty="0"/>
              <a:t>回です。</a:t>
            </a:r>
            <a:endParaRPr lang="en-US" altLang="ja-JP" b="0" dirty="0"/>
          </a:p>
          <a:p>
            <a:endParaRPr kumimoji="1" lang="ja-JP" altLang="en-US" dirty="0"/>
          </a:p>
        </p:txBody>
      </p:sp>
      <p:sp>
        <p:nvSpPr>
          <p:cNvPr id="4" name="スライド番号プレースホルダー 3"/>
          <p:cNvSpPr>
            <a:spLocks noGrp="1"/>
          </p:cNvSpPr>
          <p:nvPr>
            <p:ph type="sldNum" sz="quarter" idx="5"/>
          </p:nvPr>
        </p:nvSpPr>
        <p:spPr/>
        <p:txBody>
          <a:bodyPr/>
          <a:lstStyle/>
          <a:p>
            <a:fld id="{375981D8-75E1-406D-BF27-737E3EA6753D}" type="slidenum">
              <a:rPr kumimoji="1" lang="ja-JP" altLang="en-US" smtClean="0"/>
              <a:t>29</a:t>
            </a:fld>
            <a:endParaRPr kumimoji="1" lang="ja-JP" altLang="en-US"/>
          </a:p>
        </p:txBody>
      </p:sp>
    </p:spTree>
    <p:extLst>
      <p:ext uri="{BB962C8B-B14F-4D97-AF65-F5344CB8AC3E}">
        <p14:creationId xmlns:p14="http://schemas.microsoft.com/office/powerpoint/2010/main" val="16965125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0" dirty="0"/>
              <a:t>基本選択法とは、</a:t>
            </a:r>
            <a:r>
              <a:rPr lang="ja-JP" altLang="en-US" b="0" dirty="0"/>
              <a:t>データ列の最小値（最大値）を選択して入れ替え、次にそれを除いた部分の中から最小値（最大値）を選択して入れ替えること、その操作を繰り返す方法です。</a:t>
            </a:r>
            <a:endParaRPr lang="en-US" altLang="ja-JP" b="0" dirty="0"/>
          </a:p>
          <a:p>
            <a:r>
              <a:rPr lang="ja-JP" altLang="en-US" b="0" dirty="0"/>
              <a:t>選択ソートと言います。</a:t>
            </a:r>
            <a:endParaRPr lang="en-US" altLang="ja-JP" b="0" dirty="0"/>
          </a:p>
          <a:p>
            <a:endParaRPr lang="en-US" altLang="ja-JP" b="0" dirty="0"/>
          </a:p>
          <a:p>
            <a:r>
              <a:rPr kumimoji="1" lang="ja-JP" altLang="en-US" b="0" dirty="0"/>
              <a:t>基本選択法の</a:t>
            </a:r>
            <a:r>
              <a:rPr lang="ja-JP" altLang="en-US" b="0" dirty="0"/>
              <a:t>比較回数は、</a:t>
            </a:r>
            <a:r>
              <a:rPr lang="en-US" altLang="ja-JP" b="0" dirty="0"/>
              <a:t>N</a:t>
            </a:r>
            <a:r>
              <a:rPr lang="ja-JP" altLang="en-US" b="0" dirty="0"/>
              <a:t>個のデータに対して、</a:t>
            </a:r>
            <a:r>
              <a:rPr lang="en-US" altLang="ja-JP" b="0" dirty="0"/>
              <a:t>N(N-1)/2</a:t>
            </a:r>
            <a:r>
              <a:rPr lang="ja-JP" altLang="en-US" b="0" dirty="0"/>
              <a:t>回です。</a:t>
            </a:r>
            <a:endParaRPr lang="en-US" altLang="ja-JP" b="0" dirty="0"/>
          </a:p>
          <a:p>
            <a:endParaRPr kumimoji="1" lang="ja-JP" altLang="en-US" dirty="0"/>
          </a:p>
        </p:txBody>
      </p:sp>
      <p:sp>
        <p:nvSpPr>
          <p:cNvPr id="4" name="スライド番号プレースホルダー 3"/>
          <p:cNvSpPr>
            <a:spLocks noGrp="1"/>
          </p:cNvSpPr>
          <p:nvPr>
            <p:ph type="sldNum" sz="quarter" idx="5"/>
          </p:nvPr>
        </p:nvSpPr>
        <p:spPr/>
        <p:txBody>
          <a:bodyPr/>
          <a:lstStyle/>
          <a:p>
            <a:fld id="{375981D8-75E1-406D-BF27-737E3EA6753D}" type="slidenum">
              <a:rPr kumimoji="1" lang="ja-JP" altLang="en-US" smtClean="0"/>
              <a:t>30</a:t>
            </a:fld>
            <a:endParaRPr kumimoji="1" lang="ja-JP" altLang="en-US"/>
          </a:p>
        </p:txBody>
      </p:sp>
    </p:spTree>
    <p:extLst>
      <p:ext uri="{BB962C8B-B14F-4D97-AF65-F5344CB8AC3E}">
        <p14:creationId xmlns:p14="http://schemas.microsoft.com/office/powerpoint/2010/main" val="13809303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0" dirty="0"/>
              <a:t>基本挿入法とは、すでに整列済みのデータ列の正しい位置に、</a:t>
            </a:r>
            <a:r>
              <a:rPr lang="ja-JP" altLang="en-US" b="0" dirty="0"/>
              <a:t>データを挿入すること、その操作を繰り返す方法です。</a:t>
            </a:r>
            <a:endParaRPr lang="en-US" altLang="ja-JP" b="0" dirty="0"/>
          </a:p>
          <a:p>
            <a:r>
              <a:rPr lang="ja-JP" altLang="en-US" b="0" dirty="0"/>
              <a:t>挿入ソートといいます。</a:t>
            </a:r>
            <a:endParaRPr lang="en-US" altLang="ja-JP" b="0" dirty="0"/>
          </a:p>
          <a:p>
            <a:endParaRPr lang="en-US" altLang="ja-JP" b="0" dirty="0"/>
          </a:p>
          <a:p>
            <a:r>
              <a:rPr kumimoji="1" lang="ja-JP" altLang="en-US" b="0" dirty="0"/>
              <a:t>基本挿入法の</a:t>
            </a:r>
            <a:r>
              <a:rPr lang="ja-JP" altLang="en-US" b="0" dirty="0"/>
              <a:t>比較回数は、</a:t>
            </a:r>
            <a:r>
              <a:rPr lang="en-US" altLang="ja-JP" b="0" dirty="0"/>
              <a:t>N</a:t>
            </a:r>
            <a:r>
              <a:rPr lang="ja-JP" altLang="en-US" b="0" dirty="0"/>
              <a:t>個のデータに対して、</a:t>
            </a:r>
            <a:r>
              <a:rPr lang="en-US" altLang="ja-JP" b="0" dirty="0"/>
              <a:t>N(N-1)/2</a:t>
            </a:r>
            <a:r>
              <a:rPr lang="ja-JP" altLang="en-US" b="0" dirty="0"/>
              <a:t>回です。元の</a:t>
            </a:r>
            <a:r>
              <a:rPr lang="ja-JP" altLang="en-US" dirty="0"/>
              <a:t>データの並び方しだいで、これ以下となります。</a:t>
            </a:r>
            <a:endParaRPr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375981D8-75E1-406D-BF27-737E3EA6753D}" type="slidenum">
              <a:rPr kumimoji="1" lang="ja-JP" altLang="en-US" smtClean="0"/>
              <a:t>35</a:t>
            </a:fld>
            <a:endParaRPr kumimoji="1" lang="ja-JP" altLang="en-US"/>
          </a:p>
        </p:txBody>
      </p:sp>
    </p:spTree>
    <p:extLst>
      <p:ext uri="{BB962C8B-B14F-4D97-AF65-F5344CB8AC3E}">
        <p14:creationId xmlns:p14="http://schemas.microsoft.com/office/powerpoint/2010/main" val="6067982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フローチャートとは、アルゴリズムを記述する方法で、流れ図とも言います。</a:t>
            </a:r>
            <a:endParaRPr lang="en-US" altLang="ja-JP" dirty="0"/>
          </a:p>
          <a:p>
            <a:r>
              <a:rPr lang="ja-JP" altLang="en-US" dirty="0"/>
              <a:t>記号を使って処理の内容とその手順を図示したものです。</a:t>
            </a:r>
            <a:endParaRPr lang="en-US" altLang="ja-JP" dirty="0"/>
          </a:p>
          <a:p>
            <a:endParaRPr lang="en-US" altLang="ja-JP" dirty="0"/>
          </a:p>
          <a:p>
            <a:r>
              <a:rPr lang="ja-JP" altLang="en-US" dirty="0"/>
              <a:t>端子は、プログラムの開始と終了、またはさぶぷろぐらむの入口と出口を表します。</a:t>
            </a:r>
            <a:endParaRPr lang="en-US" altLang="ja-JP" dirty="0"/>
          </a:p>
          <a:p>
            <a:r>
              <a:rPr lang="ja-JP" altLang="en-US" dirty="0"/>
              <a:t>処理は、任意の種類の処理を表します。</a:t>
            </a:r>
            <a:endParaRPr lang="en-US" altLang="ja-JP" dirty="0"/>
          </a:p>
          <a:p>
            <a:r>
              <a:rPr lang="ja-JP" altLang="en-US" dirty="0"/>
              <a:t>判断は、</a:t>
            </a:r>
            <a:r>
              <a:rPr lang="en-US" altLang="ja-JP" dirty="0"/>
              <a:t>2</a:t>
            </a:r>
            <a:r>
              <a:rPr lang="ja-JP" altLang="en-US" dirty="0"/>
              <a:t>つ以上の分岐する判定条件を記述します。</a:t>
            </a:r>
            <a:endParaRPr lang="en-US" altLang="ja-JP" dirty="0"/>
          </a:p>
          <a:p>
            <a:r>
              <a:rPr lang="ja-JP" altLang="en-US" dirty="0"/>
              <a:t>ループ（繰り返し処理）は、開始記号と終了記号の間の処理を繰り返します。</a:t>
            </a:r>
            <a:endParaRPr lang="en-US" altLang="ja-JP" dirty="0"/>
          </a:p>
          <a:p>
            <a:r>
              <a:rPr kumimoji="1" lang="ja-JP" altLang="en-US" dirty="0"/>
              <a:t>線は、データ、または制御の流れを表します。</a:t>
            </a:r>
            <a:endParaRPr kumimoji="1" lang="en-US" altLang="ja-JP" dirty="0"/>
          </a:p>
        </p:txBody>
      </p:sp>
      <p:sp>
        <p:nvSpPr>
          <p:cNvPr id="4" name="スライド番号プレースホルダー 3"/>
          <p:cNvSpPr>
            <a:spLocks noGrp="1"/>
          </p:cNvSpPr>
          <p:nvPr>
            <p:ph type="sldNum" sz="quarter" idx="5"/>
          </p:nvPr>
        </p:nvSpPr>
        <p:spPr/>
        <p:txBody>
          <a:bodyPr/>
          <a:lstStyle/>
          <a:p>
            <a:fld id="{375981D8-75E1-406D-BF27-737E3EA6753D}" type="slidenum">
              <a:rPr kumimoji="1" lang="ja-JP" altLang="en-US" smtClean="0"/>
              <a:t>3</a:t>
            </a:fld>
            <a:endParaRPr kumimoji="1" lang="ja-JP" altLang="en-US"/>
          </a:p>
        </p:txBody>
      </p:sp>
    </p:spTree>
    <p:extLst>
      <p:ext uri="{BB962C8B-B14F-4D97-AF65-F5344CB8AC3E}">
        <p14:creationId xmlns:p14="http://schemas.microsoft.com/office/powerpoint/2010/main" val="4161342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0" dirty="0"/>
              <a:t>その他の整列法について紹介します。</a:t>
            </a:r>
            <a:endParaRPr kumimoji="1" lang="en-US" altLang="ja-JP" b="0" dirty="0"/>
          </a:p>
          <a:p>
            <a:endParaRPr kumimoji="1" lang="en-US" altLang="ja-JP" b="0" dirty="0"/>
          </a:p>
          <a:p>
            <a:r>
              <a:rPr kumimoji="1" lang="ja-JP" altLang="en-US" b="0" dirty="0"/>
              <a:t>シェルソート（改良挿入法）は、ある一定間隔おきに取り出したデータから成るデータ列をそれぞれ整列し、間隔を詰めていき、間隔は１になるまでこれを繰り返す方法です。</a:t>
            </a:r>
            <a:endParaRPr kumimoji="1" lang="en-US" altLang="ja-JP" b="0" dirty="0"/>
          </a:p>
          <a:p>
            <a:endParaRPr lang="en-US" altLang="ja-JP" b="0" dirty="0"/>
          </a:p>
          <a:p>
            <a:r>
              <a:rPr kumimoji="1" lang="ja-JP" altLang="en-US" b="0" dirty="0"/>
              <a:t>クイックソートは、</a:t>
            </a:r>
            <a:r>
              <a:rPr lang="ja-JP" altLang="en-US" b="0" dirty="0"/>
              <a:t>適当な基準値を決めて、それより小さな値のグループと大きな値のグループにデータを振り分け、その中で基準値を決めて同様の操作を繰り返していく方法です。</a:t>
            </a:r>
            <a:endParaRPr lang="en-US" altLang="ja-JP" b="0" dirty="0"/>
          </a:p>
          <a:p>
            <a:endParaRPr kumimoji="1" lang="en-US" altLang="ja-JP" b="0" dirty="0"/>
          </a:p>
          <a:p>
            <a:r>
              <a:rPr lang="ja-JP" altLang="en-US" b="0" dirty="0"/>
              <a:t>ヒープソートは、</a:t>
            </a:r>
            <a:r>
              <a:rPr kumimoji="1" lang="ja-JP" altLang="en-US" b="0" dirty="0"/>
              <a:t>未整列の部分を順序木に構成し、その最大値（最小値）を取り出して、既整列の部分に移します。この操作を繰り返して、未整列部分を縮めていく方法です。</a:t>
            </a:r>
            <a:endParaRPr kumimoji="1" lang="en-US" altLang="ja-JP" b="0" dirty="0"/>
          </a:p>
          <a:p>
            <a:endParaRPr kumimoji="1" lang="ja-JP" altLang="en-US" dirty="0"/>
          </a:p>
        </p:txBody>
      </p:sp>
      <p:sp>
        <p:nvSpPr>
          <p:cNvPr id="4" name="スライド番号プレースホルダー 3"/>
          <p:cNvSpPr>
            <a:spLocks noGrp="1"/>
          </p:cNvSpPr>
          <p:nvPr>
            <p:ph type="sldNum" sz="quarter" idx="5"/>
          </p:nvPr>
        </p:nvSpPr>
        <p:spPr/>
        <p:txBody>
          <a:bodyPr/>
          <a:lstStyle/>
          <a:p>
            <a:fld id="{375981D8-75E1-406D-BF27-737E3EA6753D}" type="slidenum">
              <a:rPr kumimoji="1" lang="ja-JP" altLang="en-US" smtClean="0"/>
              <a:t>36</a:t>
            </a:fld>
            <a:endParaRPr kumimoji="1" lang="ja-JP" altLang="en-US"/>
          </a:p>
        </p:txBody>
      </p:sp>
    </p:spTree>
    <p:extLst>
      <p:ext uri="{BB962C8B-B14F-4D97-AF65-F5344CB8AC3E}">
        <p14:creationId xmlns:p14="http://schemas.microsoft.com/office/powerpoint/2010/main" val="39138570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0" dirty="0"/>
              <a:t>探索は、</a:t>
            </a:r>
            <a:r>
              <a:rPr lang="ja-JP" altLang="en-US" b="0" dirty="0"/>
              <a:t>配列などを使って目的のデータを探し出すことです。</a:t>
            </a:r>
            <a:endParaRPr lang="en-US" altLang="ja-JP" b="0" dirty="0"/>
          </a:p>
          <a:p>
            <a:r>
              <a:rPr lang="ja-JP" altLang="en-US" b="0" dirty="0"/>
              <a:t>代表的は探索法に、線形探索法・２分探索法・ハッシュ探索法があります。</a:t>
            </a:r>
            <a:endParaRPr kumimoji="1" lang="ja-JP" altLang="en-US" b="0" dirty="0"/>
          </a:p>
        </p:txBody>
      </p:sp>
      <p:sp>
        <p:nvSpPr>
          <p:cNvPr id="4" name="スライド番号プレースホルダー 3"/>
          <p:cNvSpPr>
            <a:spLocks noGrp="1"/>
          </p:cNvSpPr>
          <p:nvPr>
            <p:ph type="sldNum" sz="quarter" idx="5"/>
          </p:nvPr>
        </p:nvSpPr>
        <p:spPr/>
        <p:txBody>
          <a:bodyPr/>
          <a:lstStyle/>
          <a:p>
            <a:fld id="{375981D8-75E1-406D-BF27-737E3EA6753D}" type="slidenum">
              <a:rPr kumimoji="1" lang="ja-JP" altLang="en-US" smtClean="0"/>
              <a:t>37</a:t>
            </a:fld>
            <a:endParaRPr kumimoji="1" lang="ja-JP" altLang="en-US"/>
          </a:p>
        </p:txBody>
      </p:sp>
    </p:spTree>
    <p:extLst>
      <p:ext uri="{BB962C8B-B14F-4D97-AF65-F5344CB8AC3E}">
        <p14:creationId xmlns:p14="http://schemas.microsoft.com/office/powerpoint/2010/main" val="20484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b="0" dirty="0"/>
              <a:t>線形探索法は、配列の先頭から順番に目的のデータを探索していく方法です。ローラー作戦のように、しらみつぶしに探すイメージです。</a:t>
            </a:r>
            <a:endParaRPr lang="en-US" altLang="ja-JP" b="0" dirty="0"/>
          </a:p>
          <a:p>
            <a:endParaRPr lang="en-US" altLang="ja-JP" b="0" dirty="0"/>
          </a:p>
          <a:p>
            <a:r>
              <a:rPr lang="ja-JP" altLang="en-US" b="0" dirty="0"/>
              <a:t>番兵法（見張り番）は、線形探索法をひと工夫したやり方です。</a:t>
            </a:r>
            <a:endParaRPr lang="en-US" altLang="ja-JP" b="0" dirty="0"/>
          </a:p>
          <a:p>
            <a:r>
              <a:rPr lang="ja-JP" altLang="en-US" b="0" dirty="0"/>
              <a:t>探索したい目的のデータを配列の最後尾に追加する方法です。</a:t>
            </a:r>
            <a:endParaRPr lang="en-US" altLang="ja-JP" b="0" dirty="0"/>
          </a:p>
          <a:p>
            <a:endParaRPr lang="en-US" altLang="ja-JP" b="0" dirty="0"/>
          </a:p>
          <a:p>
            <a:endParaRPr lang="en-US" altLang="ja-JP" b="0" dirty="0"/>
          </a:p>
          <a:p>
            <a:r>
              <a:rPr lang="ja-JP" altLang="en-US" b="0" dirty="0"/>
              <a:t>線形探索法の探索回数は、Ｎ個のデータに対して、最小で</a:t>
            </a:r>
            <a:r>
              <a:rPr lang="en-US" altLang="ja-JP" b="0" dirty="0"/>
              <a:t>1</a:t>
            </a:r>
            <a:r>
              <a:rPr lang="ja-JP" altLang="en-US" b="0" dirty="0"/>
              <a:t>回、最大で</a:t>
            </a:r>
            <a:r>
              <a:rPr lang="en-US" altLang="ja-JP" b="0" dirty="0"/>
              <a:t>N</a:t>
            </a:r>
            <a:r>
              <a:rPr lang="ja-JP" altLang="en-US" b="0" dirty="0"/>
              <a:t>回、平均で</a:t>
            </a:r>
            <a:r>
              <a:rPr lang="en-US" altLang="ja-JP" b="0" dirty="0"/>
              <a:t>(N+1)/2</a:t>
            </a:r>
            <a:r>
              <a:rPr lang="ja-JP" altLang="en-US" b="0" dirty="0"/>
              <a:t>回です。</a:t>
            </a:r>
            <a:endParaRPr lang="en-US" altLang="ja-JP" b="0" dirty="0"/>
          </a:p>
          <a:p>
            <a:endParaRPr lang="en-US" altLang="ja-JP" b="1" dirty="0"/>
          </a:p>
        </p:txBody>
      </p:sp>
      <p:sp>
        <p:nvSpPr>
          <p:cNvPr id="4" name="スライド番号プレースホルダー 3"/>
          <p:cNvSpPr>
            <a:spLocks noGrp="1"/>
          </p:cNvSpPr>
          <p:nvPr>
            <p:ph type="sldNum" sz="quarter" idx="5"/>
          </p:nvPr>
        </p:nvSpPr>
        <p:spPr/>
        <p:txBody>
          <a:bodyPr/>
          <a:lstStyle/>
          <a:p>
            <a:fld id="{375981D8-75E1-406D-BF27-737E3EA6753D}" type="slidenum">
              <a:rPr kumimoji="1" lang="ja-JP" altLang="en-US" smtClean="0"/>
              <a:t>38</a:t>
            </a:fld>
            <a:endParaRPr kumimoji="1" lang="ja-JP" altLang="en-US"/>
          </a:p>
        </p:txBody>
      </p:sp>
    </p:spTree>
    <p:extLst>
      <p:ext uri="{BB962C8B-B14F-4D97-AF65-F5344CB8AC3E}">
        <p14:creationId xmlns:p14="http://schemas.microsoft.com/office/powerpoint/2010/main" val="33070962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b="0" dirty="0"/>
              <a:t>２分探索法は、配列要素が、値の昇順または降順に並んでいる配列に対して、中央のデータを除いた前半、後半のいずれかに範囲を限定、さらにその約半分にして範囲がなくなるまで繰り返す方法です。</a:t>
            </a:r>
            <a:endParaRPr lang="en-US" altLang="ja-JP" b="0" dirty="0"/>
          </a:p>
          <a:p>
            <a:endParaRPr lang="en-US" altLang="ja-JP" b="0" dirty="0"/>
          </a:p>
          <a:p>
            <a:endParaRPr lang="en-US" altLang="ja-JP" b="0" dirty="0"/>
          </a:p>
          <a:p>
            <a:r>
              <a:rPr lang="ja-JP" altLang="en-US" b="0" dirty="0"/>
              <a:t>探索回数は、Ｎ個のデータに対する平均比較回数：</a:t>
            </a:r>
            <a:r>
              <a:rPr lang="en-US" altLang="ja-JP" b="0" dirty="0"/>
              <a:t>log</a:t>
            </a:r>
            <a:r>
              <a:rPr lang="ja-JP" altLang="en-US" b="0" dirty="0"/>
              <a:t>₂</a:t>
            </a:r>
            <a:r>
              <a:rPr lang="en-US" altLang="ja-JP" b="0" dirty="0"/>
              <a:t>N</a:t>
            </a:r>
            <a:r>
              <a:rPr lang="ja-JP" altLang="en-US" b="0" dirty="0"/>
              <a:t>回</a:t>
            </a:r>
            <a:endParaRPr lang="en-US" altLang="ja-JP" b="0" dirty="0"/>
          </a:p>
          <a:p>
            <a:r>
              <a:rPr lang="ja-JP" altLang="en-US" b="0" dirty="0"/>
              <a:t>（最大比較回数：</a:t>
            </a:r>
            <a:r>
              <a:rPr lang="en-US" altLang="ja-JP" b="0" dirty="0"/>
              <a:t>log</a:t>
            </a:r>
            <a:r>
              <a:rPr lang="ja-JP" altLang="en-US" b="0" dirty="0"/>
              <a:t>₂</a:t>
            </a:r>
            <a:r>
              <a:rPr lang="en-US" altLang="ja-JP" b="0" dirty="0"/>
              <a:t>N+1</a:t>
            </a:r>
            <a:r>
              <a:rPr lang="ja-JP" altLang="en-US" b="0" dirty="0"/>
              <a:t>回）</a:t>
            </a:r>
            <a:endParaRPr lang="en-US" altLang="ja-JP" b="0" dirty="0"/>
          </a:p>
          <a:p>
            <a:endParaRPr kumimoji="1" lang="ja-JP" altLang="en-US" dirty="0"/>
          </a:p>
        </p:txBody>
      </p:sp>
      <p:sp>
        <p:nvSpPr>
          <p:cNvPr id="4" name="スライド番号プレースホルダー 3"/>
          <p:cNvSpPr>
            <a:spLocks noGrp="1"/>
          </p:cNvSpPr>
          <p:nvPr>
            <p:ph type="sldNum" sz="quarter" idx="5"/>
          </p:nvPr>
        </p:nvSpPr>
        <p:spPr/>
        <p:txBody>
          <a:bodyPr/>
          <a:lstStyle/>
          <a:p>
            <a:fld id="{375981D8-75E1-406D-BF27-737E3EA6753D}" type="slidenum">
              <a:rPr kumimoji="1" lang="ja-JP" altLang="en-US" smtClean="0"/>
              <a:t>40</a:t>
            </a:fld>
            <a:endParaRPr kumimoji="1" lang="ja-JP" altLang="en-US"/>
          </a:p>
        </p:txBody>
      </p:sp>
    </p:spTree>
    <p:extLst>
      <p:ext uri="{BB962C8B-B14F-4D97-AF65-F5344CB8AC3E}">
        <p14:creationId xmlns:p14="http://schemas.microsoft.com/office/powerpoint/2010/main" val="463387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b="0" dirty="0"/>
              <a:t>ハッシュ探索法は、目的のデータの格納先のアドレスを、関数を用いて算出して探索する方法です。</a:t>
            </a:r>
            <a:endParaRPr lang="en-US" altLang="ja-JP" b="0" dirty="0"/>
          </a:p>
          <a:p>
            <a:endParaRPr lang="en-US" altLang="ja-JP" b="0" dirty="0"/>
          </a:p>
          <a:p>
            <a:r>
              <a:rPr lang="ja-JP" altLang="en-US" b="0" dirty="0"/>
              <a:t>ハッシュ関数を用います。</a:t>
            </a:r>
            <a:endParaRPr lang="en-US" altLang="ja-JP" b="0" dirty="0"/>
          </a:p>
          <a:p>
            <a:endParaRPr lang="en-US" altLang="ja-JP" b="0" dirty="0"/>
          </a:p>
          <a:p>
            <a:r>
              <a:rPr lang="ja-JP" altLang="en-US" b="0" dirty="0"/>
              <a:t>探索回数は、</a:t>
            </a:r>
            <a:r>
              <a:rPr lang="en-US" altLang="ja-JP" b="0" dirty="0"/>
              <a:t>1</a:t>
            </a:r>
            <a:r>
              <a:rPr lang="ja-JP" altLang="en-US" b="0" dirty="0"/>
              <a:t>回です。</a:t>
            </a:r>
            <a:endParaRPr lang="en-US" altLang="ja-JP" b="0" dirty="0"/>
          </a:p>
          <a:p>
            <a:endParaRPr lang="en-US" altLang="ja-JP" b="0" dirty="0"/>
          </a:p>
          <a:p>
            <a:endParaRPr kumimoji="1" lang="ja-JP" altLang="en-US" dirty="0"/>
          </a:p>
        </p:txBody>
      </p:sp>
      <p:sp>
        <p:nvSpPr>
          <p:cNvPr id="4" name="スライド番号プレースホルダー 3"/>
          <p:cNvSpPr>
            <a:spLocks noGrp="1"/>
          </p:cNvSpPr>
          <p:nvPr>
            <p:ph type="sldNum" sz="quarter" idx="5"/>
          </p:nvPr>
        </p:nvSpPr>
        <p:spPr/>
        <p:txBody>
          <a:bodyPr/>
          <a:lstStyle/>
          <a:p>
            <a:fld id="{375981D8-75E1-406D-BF27-737E3EA6753D}" type="slidenum">
              <a:rPr kumimoji="1" lang="ja-JP" altLang="en-US" smtClean="0"/>
              <a:t>41</a:t>
            </a:fld>
            <a:endParaRPr kumimoji="1" lang="ja-JP" altLang="en-US"/>
          </a:p>
        </p:txBody>
      </p:sp>
    </p:spTree>
    <p:extLst>
      <p:ext uri="{BB962C8B-B14F-4D97-AF65-F5344CB8AC3E}">
        <p14:creationId xmlns:p14="http://schemas.microsoft.com/office/powerpoint/2010/main" val="6648000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0" dirty="0"/>
              <a:t>計算量（オーダ）は、データ量の増加に対して、アルゴリズムの実行時間がどのくらい増加するかの割合を表した指標です。</a:t>
            </a:r>
            <a:endParaRPr kumimoji="1" lang="en-US" altLang="ja-JP" b="0" dirty="0"/>
          </a:p>
          <a:p>
            <a:r>
              <a:rPr kumimoji="1" lang="ja-JP" altLang="en-US" b="0" dirty="0"/>
              <a:t>実際にプログラムを全て完成させなくても、アルゴリズムだけで実行時間の大まかな見積りが可能です。</a:t>
            </a:r>
            <a:endParaRPr kumimoji="1" lang="en-US" altLang="ja-JP" b="0" dirty="0"/>
          </a:p>
          <a:p>
            <a:endParaRPr kumimoji="1" lang="en-US" altLang="ja-JP" b="0" dirty="0"/>
          </a:p>
          <a:p>
            <a:r>
              <a:rPr kumimoji="1" lang="ja-JP" altLang="en-US" b="0" dirty="0"/>
              <a:t>オーダの求め方は、計算式の中で一番指数が大きい項（最高次数の項）だけを考え、それ以外の定数や係数は無視して考えます。</a:t>
            </a:r>
            <a:endParaRPr kumimoji="1" lang="en-US" altLang="ja-JP" b="0" dirty="0"/>
          </a:p>
          <a:p>
            <a:endParaRPr kumimoji="1" lang="en-US" altLang="ja-JP" dirty="0"/>
          </a:p>
          <a:p>
            <a:r>
              <a:rPr lang="ja-JP" altLang="en-US" dirty="0"/>
              <a:t>データ量をｎとした時のオーダ記法と計算量をまとめたものです。計算量の変化の欄は、ｎが</a:t>
            </a:r>
            <a:r>
              <a:rPr lang="en-US" altLang="ja-JP" dirty="0"/>
              <a:t>100</a:t>
            </a:r>
            <a:r>
              <a:rPr lang="ja-JP" altLang="en-US" dirty="0"/>
              <a:t>の場合と</a:t>
            </a:r>
            <a:r>
              <a:rPr lang="en-US" altLang="ja-JP" dirty="0"/>
              <a:t>10,000</a:t>
            </a:r>
            <a:r>
              <a:rPr lang="ja-JP" altLang="en-US" dirty="0"/>
              <a:t>の場合の比較です。</a:t>
            </a:r>
            <a:endParaRPr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375981D8-75E1-406D-BF27-737E3EA6753D}" type="slidenum">
              <a:rPr kumimoji="1" lang="ja-JP" altLang="en-US" smtClean="0"/>
              <a:t>42</a:t>
            </a:fld>
            <a:endParaRPr kumimoji="1" lang="ja-JP" altLang="en-US"/>
          </a:p>
        </p:txBody>
      </p:sp>
    </p:spTree>
    <p:extLst>
      <p:ext uri="{BB962C8B-B14F-4D97-AF65-F5344CB8AC3E}">
        <p14:creationId xmlns:p14="http://schemas.microsoft.com/office/powerpoint/2010/main" val="355048563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プログラムはこのような属性をもたせることがあります。</a:t>
            </a:r>
            <a:endParaRPr kumimoji="1" lang="en-US" altLang="ja-JP" dirty="0"/>
          </a:p>
          <a:p>
            <a:endParaRPr kumimoji="1" lang="en-US" altLang="ja-JP" dirty="0"/>
          </a:p>
          <a:p>
            <a:r>
              <a:rPr kumimoji="1" lang="ja-JP" altLang="en-US" dirty="0"/>
              <a:t>再帰的な関数を使用する場合の例を紹介します。</a:t>
            </a:r>
            <a:endParaRPr kumimoji="1" lang="en-US" altLang="ja-JP" dirty="0"/>
          </a:p>
          <a:p>
            <a:r>
              <a:rPr kumimoji="1" lang="en-US" altLang="ja-JP" dirty="0"/>
              <a:t>f(n):if n&lt;=1 then return 1 else return </a:t>
            </a:r>
            <a:r>
              <a:rPr kumimoji="1" lang="en-US" altLang="ja-JP" dirty="0" err="1"/>
              <a:t>n+f</a:t>
            </a:r>
            <a:r>
              <a:rPr kumimoji="1" lang="en-US" altLang="ja-JP" dirty="0"/>
              <a:t>(n-1)</a:t>
            </a:r>
          </a:p>
          <a:p>
            <a:r>
              <a:rPr kumimoji="1" lang="en-US" altLang="ja-JP" dirty="0"/>
              <a:t>f(5)</a:t>
            </a:r>
            <a:r>
              <a:rPr kumimoji="1" lang="ja-JP" altLang="en-US" dirty="0"/>
              <a:t>時は、</a:t>
            </a:r>
            <a:endParaRPr kumimoji="1" lang="en-US" altLang="ja-JP" dirty="0"/>
          </a:p>
          <a:p>
            <a:endParaRPr kumimoji="1" lang="en-US" altLang="ja-JP" dirty="0"/>
          </a:p>
          <a:p>
            <a:r>
              <a:rPr kumimoji="1" lang="en-US" altLang="ja-JP" dirty="0"/>
              <a:t>n</a:t>
            </a:r>
            <a:r>
              <a:rPr kumimoji="1" lang="ja-JP" altLang="en-US" dirty="0"/>
              <a:t>に５を代入します。</a:t>
            </a:r>
            <a:endParaRPr kumimoji="1" lang="en-US" altLang="ja-JP" dirty="0"/>
          </a:p>
          <a:p>
            <a:r>
              <a:rPr kumimoji="1" lang="en-US" altLang="ja-JP" dirty="0"/>
              <a:t>if</a:t>
            </a:r>
            <a:r>
              <a:rPr kumimoji="1" lang="ja-JP" altLang="en-US" dirty="0"/>
              <a:t>はｎが</a:t>
            </a:r>
            <a:r>
              <a:rPr kumimoji="1" lang="en-US" altLang="ja-JP" dirty="0"/>
              <a:t>1</a:t>
            </a:r>
            <a:r>
              <a:rPr kumimoji="1" lang="ja-JP" altLang="en-US" dirty="0"/>
              <a:t>以下なら１を返すという意味なので、ｎが１になるまで再帰します。</a:t>
            </a:r>
            <a:endParaRPr kumimoji="1" lang="en-US" altLang="ja-JP" dirty="0"/>
          </a:p>
          <a:p>
            <a:r>
              <a:rPr kumimoji="1" lang="en-US" altLang="ja-JP" dirty="0"/>
              <a:t>f(5):5+f(4)</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f(4):4+f(3)</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f(3):3+f(2)</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f(2):2+f(1)</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f(1):1</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すなわち、</a:t>
            </a:r>
            <a:r>
              <a:rPr kumimoji="1" lang="en-US" altLang="ja-JP" dirty="0"/>
              <a:t>f(1)=1,f(2)=3,f(3)=6,f(4)=10,f(5)=15</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15</a:t>
            </a:r>
            <a:r>
              <a:rPr kumimoji="1" lang="ja-JP" altLang="en-US" dirty="0"/>
              <a:t>となります。</a:t>
            </a:r>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375981D8-75E1-406D-BF27-737E3EA6753D}" type="slidenum">
              <a:rPr kumimoji="1" lang="ja-JP" altLang="en-US" smtClean="0"/>
              <a:t>43</a:t>
            </a:fld>
            <a:endParaRPr kumimoji="1" lang="ja-JP" altLang="en-US"/>
          </a:p>
        </p:txBody>
      </p:sp>
    </p:spTree>
    <p:extLst>
      <p:ext uri="{BB962C8B-B14F-4D97-AF65-F5344CB8AC3E}">
        <p14:creationId xmlns:p14="http://schemas.microsoft.com/office/powerpoint/2010/main" val="21926078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0" dirty="0"/>
              <a:t>プログラム言語は、コンピュータが理解しやすい機械語または、機械語に近い形式で記述した低水準言語と、人間が理解しやすい自然言語に近い形式で記述した高水準言語があります。</a:t>
            </a:r>
            <a:endParaRPr kumimoji="1" lang="en-US" altLang="ja-JP" b="0" dirty="0"/>
          </a:p>
          <a:p>
            <a:endParaRPr lang="en-US" altLang="ja-JP" b="0" dirty="0"/>
          </a:p>
          <a:p>
            <a:r>
              <a:rPr kumimoji="1" lang="ja-JP" altLang="en-US" b="0" dirty="0"/>
              <a:t>低水準言語には、機械語、</a:t>
            </a:r>
            <a:r>
              <a:rPr lang="ja-JP" altLang="en-US" b="0" dirty="0"/>
              <a:t>アセンブラ言語があります。</a:t>
            </a:r>
            <a:endParaRPr lang="en-US" altLang="ja-JP" b="0" dirty="0"/>
          </a:p>
          <a:p>
            <a:endParaRPr kumimoji="1" lang="en-US" altLang="ja-JP" b="0" dirty="0"/>
          </a:p>
          <a:p>
            <a:r>
              <a:rPr lang="ja-JP" altLang="en-US" b="0" dirty="0"/>
              <a:t>高水準言語は、以下の通りです。</a:t>
            </a:r>
            <a:endParaRPr lang="en-US" altLang="ja-JP" b="0" dirty="0"/>
          </a:p>
          <a:p>
            <a:r>
              <a:rPr kumimoji="1" lang="en-US" altLang="ja-JP" b="0" dirty="0"/>
              <a:t>BASIC</a:t>
            </a:r>
          </a:p>
          <a:p>
            <a:r>
              <a:rPr lang="en-US" altLang="ja-JP" b="0" dirty="0"/>
              <a:t>COBOL</a:t>
            </a:r>
          </a:p>
          <a:p>
            <a:r>
              <a:rPr kumimoji="1" lang="en-US" altLang="ja-JP" b="0" dirty="0"/>
              <a:t>C</a:t>
            </a:r>
          </a:p>
          <a:p>
            <a:r>
              <a:rPr lang="en-US" altLang="ja-JP" b="0" dirty="0"/>
              <a:t>C++</a:t>
            </a:r>
          </a:p>
          <a:p>
            <a:r>
              <a:rPr kumimoji="1" lang="en-US" altLang="ja-JP" b="0" dirty="0"/>
              <a:t>Java</a:t>
            </a:r>
          </a:p>
          <a:p>
            <a:r>
              <a:rPr lang="en-US" altLang="ja-JP" b="0" dirty="0"/>
              <a:t>Python</a:t>
            </a:r>
          </a:p>
          <a:p>
            <a:r>
              <a:rPr kumimoji="1" lang="en-US" altLang="ja-JP" b="0" dirty="0"/>
              <a:t>JavaScript</a:t>
            </a:r>
          </a:p>
        </p:txBody>
      </p:sp>
      <p:sp>
        <p:nvSpPr>
          <p:cNvPr id="4" name="スライド番号プレースホルダー 3"/>
          <p:cNvSpPr>
            <a:spLocks noGrp="1"/>
          </p:cNvSpPr>
          <p:nvPr>
            <p:ph type="sldNum" sz="quarter" idx="5"/>
          </p:nvPr>
        </p:nvSpPr>
        <p:spPr/>
        <p:txBody>
          <a:bodyPr/>
          <a:lstStyle/>
          <a:p>
            <a:fld id="{375981D8-75E1-406D-BF27-737E3EA6753D}" type="slidenum">
              <a:rPr kumimoji="1" lang="ja-JP" altLang="en-US" smtClean="0"/>
              <a:t>44</a:t>
            </a:fld>
            <a:endParaRPr kumimoji="1" lang="ja-JP" altLang="en-US"/>
          </a:p>
        </p:txBody>
      </p:sp>
    </p:spTree>
    <p:extLst>
      <p:ext uri="{BB962C8B-B14F-4D97-AF65-F5344CB8AC3E}">
        <p14:creationId xmlns:p14="http://schemas.microsoft.com/office/powerpoint/2010/main" val="28970006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1EF7A53-57A4-4E87-943E-3DFC3925DFA5}" type="slidenum">
              <a:rPr kumimoji="1" lang="ja-JP" altLang="en-US" smtClean="0"/>
              <a:t>45</a:t>
            </a:fld>
            <a:endParaRPr kumimoji="1" lang="ja-JP" altLang="en-US"/>
          </a:p>
        </p:txBody>
      </p:sp>
    </p:spTree>
    <p:extLst>
      <p:ext uri="{BB962C8B-B14F-4D97-AF65-F5344CB8AC3E}">
        <p14:creationId xmlns:p14="http://schemas.microsoft.com/office/powerpoint/2010/main" val="371838752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0" dirty="0"/>
              <a:t>言語プロセッサは、</a:t>
            </a:r>
            <a:r>
              <a:rPr lang="ja-JP" altLang="en-US" b="0" dirty="0"/>
              <a:t>人間が理解できるプログラム言語で書かれたプログラムを、コンピュータが理解できる機械語に翻訳するためのプログラムです。</a:t>
            </a:r>
            <a:endParaRPr lang="en-US" altLang="ja-JP" b="0" dirty="0"/>
          </a:p>
          <a:p>
            <a:endParaRPr lang="en-US" altLang="ja-JP" b="0" dirty="0"/>
          </a:p>
          <a:p>
            <a:r>
              <a:rPr kumimoji="1" lang="ja-JP" altLang="en-US" b="0" dirty="0"/>
              <a:t>アセンブラは、</a:t>
            </a:r>
            <a:r>
              <a:rPr kumimoji="1" lang="en-US" altLang="ja-JP" b="0" dirty="0" err="1"/>
              <a:t>CASLⅡ</a:t>
            </a:r>
            <a:r>
              <a:rPr kumimoji="1" lang="ja-JP" altLang="en-US" b="0" dirty="0"/>
              <a:t>などアセンブラ言語で書かれた原始プログラムを、機械語に翻訳します。</a:t>
            </a:r>
            <a:endParaRPr kumimoji="1" lang="en-US" altLang="ja-JP" b="0" dirty="0"/>
          </a:p>
          <a:p>
            <a:endParaRPr kumimoji="1" lang="en-US" altLang="ja-JP" b="0" dirty="0"/>
          </a:p>
          <a:p>
            <a:r>
              <a:rPr lang="ja-JP" altLang="en-US" b="0" dirty="0"/>
              <a:t>インタプリタは、高水準言語で書かれた原始プログラムを、１命令ずづ解約しながら実行します。</a:t>
            </a:r>
            <a:endParaRPr lang="en-US" altLang="ja-JP" b="0" dirty="0"/>
          </a:p>
          <a:p>
            <a:r>
              <a:rPr lang="ja-JP" altLang="en-US" b="0" dirty="0"/>
              <a:t>インタプリタ方式：</a:t>
            </a:r>
            <a:r>
              <a:rPr lang="en-US" altLang="ja-JP" b="0" dirty="0"/>
              <a:t>BASIC</a:t>
            </a:r>
            <a:r>
              <a:rPr lang="ja-JP" altLang="en-US" b="0" dirty="0"/>
              <a:t>、</a:t>
            </a:r>
            <a:r>
              <a:rPr lang="en-US" altLang="ja-JP" b="0" dirty="0"/>
              <a:t>Python</a:t>
            </a:r>
          </a:p>
          <a:p>
            <a:endParaRPr lang="en-US" altLang="ja-JP" b="0" dirty="0"/>
          </a:p>
          <a:p>
            <a:r>
              <a:rPr lang="ja-JP" altLang="en-US" b="0" dirty="0"/>
              <a:t>コンパイラは、高水準言語で書かれた原始プログラムを、目的プログラムに翻訳します。</a:t>
            </a:r>
            <a:endParaRPr lang="en-US" altLang="ja-JP" b="0" dirty="0"/>
          </a:p>
          <a:p>
            <a:r>
              <a:rPr lang="ja-JP" altLang="en-US" b="0" dirty="0"/>
              <a:t>コンパイラ方式：</a:t>
            </a:r>
            <a:r>
              <a:rPr lang="en-US" altLang="ja-JP" b="0" dirty="0"/>
              <a:t>COBOL</a:t>
            </a:r>
            <a:r>
              <a:rPr lang="ja-JP" altLang="en-US" b="0" dirty="0"/>
              <a:t>、</a:t>
            </a:r>
            <a:r>
              <a:rPr lang="en-US" altLang="ja-JP" b="0" dirty="0"/>
              <a:t>C</a:t>
            </a:r>
            <a:r>
              <a:rPr lang="ja-JP" altLang="en-US" b="0" dirty="0"/>
              <a:t>、</a:t>
            </a:r>
            <a:r>
              <a:rPr lang="en-US" altLang="ja-JP" b="0" dirty="0"/>
              <a:t>C++</a:t>
            </a:r>
            <a:r>
              <a:rPr lang="ja-JP" altLang="en-US" b="0" dirty="0"/>
              <a:t>、</a:t>
            </a:r>
            <a:r>
              <a:rPr lang="en-US" altLang="ja-JP" b="0" dirty="0"/>
              <a:t>Java</a:t>
            </a:r>
          </a:p>
        </p:txBody>
      </p:sp>
      <p:sp>
        <p:nvSpPr>
          <p:cNvPr id="4" name="スライド番号プレースホルダー 3"/>
          <p:cNvSpPr>
            <a:spLocks noGrp="1"/>
          </p:cNvSpPr>
          <p:nvPr>
            <p:ph type="sldNum" sz="quarter" idx="5"/>
          </p:nvPr>
        </p:nvSpPr>
        <p:spPr/>
        <p:txBody>
          <a:bodyPr/>
          <a:lstStyle/>
          <a:p>
            <a:fld id="{375981D8-75E1-406D-BF27-737E3EA6753D}" type="slidenum">
              <a:rPr kumimoji="1" lang="ja-JP" altLang="en-US" smtClean="0"/>
              <a:t>46</a:t>
            </a:fld>
            <a:endParaRPr kumimoji="1" lang="ja-JP" altLang="en-US"/>
          </a:p>
        </p:txBody>
      </p:sp>
    </p:spTree>
    <p:extLst>
      <p:ext uri="{BB962C8B-B14F-4D97-AF65-F5344CB8AC3E}">
        <p14:creationId xmlns:p14="http://schemas.microsoft.com/office/powerpoint/2010/main" val="42671813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1EF7A53-57A4-4E87-943E-3DFC3925DFA5}" type="slidenum">
              <a:rPr kumimoji="1" lang="ja-JP" altLang="en-US" smtClean="0"/>
              <a:t>4</a:t>
            </a:fld>
            <a:endParaRPr kumimoji="1" lang="ja-JP" altLang="en-US"/>
          </a:p>
        </p:txBody>
      </p:sp>
    </p:spTree>
    <p:extLst>
      <p:ext uri="{BB962C8B-B14F-4D97-AF65-F5344CB8AC3E}">
        <p14:creationId xmlns:p14="http://schemas.microsoft.com/office/powerpoint/2010/main" val="47187962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0" dirty="0"/>
              <a:t>コンパイラ方式では、高水準言語で原始プログラムを作成した後、このような手順で実行します。</a:t>
            </a:r>
            <a:endParaRPr kumimoji="1" lang="en-US" altLang="ja-JP" b="0" dirty="0"/>
          </a:p>
          <a:p>
            <a:endParaRPr kumimoji="1" lang="en-US" altLang="ja-JP" b="0" dirty="0"/>
          </a:p>
          <a:p>
            <a:r>
              <a:rPr kumimoji="1" lang="ja-JP" altLang="en-US" b="0" dirty="0"/>
              <a:t>コンパイルは、コンパイラと呼ばれるプログラムを用いて、原始プログラムから目的プログラムを生成することです。</a:t>
            </a:r>
            <a:endParaRPr kumimoji="1" lang="en-US" altLang="ja-JP" b="0" dirty="0"/>
          </a:p>
          <a:p>
            <a:r>
              <a:rPr lang="ja-JP" altLang="en-US" b="0" dirty="0"/>
              <a:t>実際には、字句解析→構文解析→意味解析→最適化→コード生成の手順でオブジェクトコードを生成します。</a:t>
            </a:r>
            <a:endParaRPr lang="en-US" altLang="ja-JP" b="0" dirty="0"/>
          </a:p>
          <a:p>
            <a:endParaRPr lang="en-US" altLang="ja-JP" b="0" dirty="0"/>
          </a:p>
          <a:p>
            <a:r>
              <a:rPr lang="ja-JP" altLang="en-US" b="0" dirty="0"/>
              <a:t>リンクは、リンカ（リンケージエディタ）と呼ばれるプログラムを用いて、</a:t>
            </a:r>
            <a:r>
              <a:rPr lang="ja-JP" altLang="en-US" b="1" dirty="0"/>
              <a:t>複数の目的プログラムから１つのロードモジュールを生成</a:t>
            </a:r>
            <a:r>
              <a:rPr lang="ja-JP" altLang="en-US" b="0" dirty="0"/>
              <a:t>することです。</a:t>
            </a:r>
            <a:endParaRPr lang="en-US" altLang="ja-JP" b="0" dirty="0"/>
          </a:p>
          <a:p>
            <a:endParaRPr kumimoji="1" lang="en-US" altLang="ja-JP" b="0" dirty="0"/>
          </a:p>
          <a:p>
            <a:r>
              <a:rPr kumimoji="1" lang="ja-JP" altLang="en-US" b="0" dirty="0"/>
              <a:t>ロードは、</a:t>
            </a:r>
            <a:r>
              <a:rPr lang="ja-JP" altLang="en-US" b="0" dirty="0"/>
              <a:t>ローダとよばれるプログラムを用いて、実行に先立ってロードモジュールを主記憶に配置することです。</a:t>
            </a:r>
            <a:endParaRPr kumimoji="1" lang="en-US" altLang="ja-JP" b="0" dirty="0"/>
          </a:p>
        </p:txBody>
      </p:sp>
      <p:sp>
        <p:nvSpPr>
          <p:cNvPr id="4" name="スライド番号プレースホルダー 3"/>
          <p:cNvSpPr>
            <a:spLocks noGrp="1"/>
          </p:cNvSpPr>
          <p:nvPr>
            <p:ph type="sldNum" sz="quarter" idx="5"/>
          </p:nvPr>
        </p:nvSpPr>
        <p:spPr/>
        <p:txBody>
          <a:bodyPr/>
          <a:lstStyle/>
          <a:p>
            <a:fld id="{375981D8-75E1-406D-BF27-737E3EA6753D}" type="slidenum">
              <a:rPr kumimoji="1" lang="ja-JP" altLang="en-US" smtClean="0"/>
              <a:t>47</a:t>
            </a:fld>
            <a:endParaRPr kumimoji="1" lang="ja-JP" altLang="en-US"/>
          </a:p>
        </p:txBody>
      </p:sp>
    </p:spTree>
    <p:extLst>
      <p:ext uri="{BB962C8B-B14F-4D97-AF65-F5344CB8AC3E}">
        <p14:creationId xmlns:p14="http://schemas.microsoft.com/office/powerpoint/2010/main" val="25872971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0" dirty="0"/>
              <a:t>開発ツールによって、プログラミングをより効率的に行うことができます。</a:t>
            </a:r>
            <a:endParaRPr lang="en-US" altLang="ja-JP" b="0" dirty="0"/>
          </a:p>
          <a:p>
            <a:endParaRPr kumimoji="1" lang="en-US" altLang="ja-JP" b="0" dirty="0"/>
          </a:p>
          <a:p>
            <a:r>
              <a:rPr lang="ja-JP" altLang="en-US" b="0" dirty="0"/>
              <a:t>統合開発環境：</a:t>
            </a:r>
            <a:r>
              <a:rPr lang="en-US" altLang="ja-JP" b="0" dirty="0"/>
              <a:t>IDE</a:t>
            </a:r>
            <a:r>
              <a:rPr lang="ja-JP" altLang="en-US" b="0" dirty="0"/>
              <a:t>（</a:t>
            </a:r>
            <a:r>
              <a:rPr lang="en-US" altLang="ja-JP" b="0" dirty="0"/>
              <a:t>Integrated Development Environment</a:t>
            </a:r>
            <a:r>
              <a:rPr lang="ja-JP" altLang="en-US" b="0" dirty="0"/>
              <a:t>）は、</a:t>
            </a:r>
            <a:r>
              <a:rPr kumimoji="1" lang="ja-JP" altLang="en-US" b="0" dirty="0"/>
              <a:t>エディタ、コンパイラ、デバッガなど、アプリケーション開発のためのソフトウェア・支援</a:t>
            </a:r>
            <a:r>
              <a:rPr lang="ja-JP" altLang="en-US" b="0" dirty="0"/>
              <a:t>ツール類をまとめたものです。</a:t>
            </a:r>
            <a:endParaRPr kumimoji="1" lang="en-US" altLang="ja-JP" b="0" dirty="0"/>
          </a:p>
          <a:p>
            <a:endParaRPr kumimoji="1" lang="en-US" altLang="ja-JP" b="0" dirty="0"/>
          </a:p>
          <a:p>
            <a:r>
              <a:rPr kumimoji="1" lang="ja-JP" altLang="en-US" b="0" dirty="0"/>
              <a:t>デバッグツールは、プログラムに潜んでいる誤り（バグ）を発見し、取り除くことです。</a:t>
            </a:r>
            <a:endParaRPr kumimoji="1" lang="en-US" altLang="ja-JP" b="0" dirty="0"/>
          </a:p>
          <a:p>
            <a:r>
              <a:rPr kumimoji="1" lang="ja-JP" altLang="en-US" b="0" dirty="0"/>
              <a:t>トレーサ、スナップショットダンプ、メモリダンプ、静的解析ツールなどがあります。</a:t>
            </a:r>
            <a:endParaRPr lang="en-US" altLang="ja-JP" b="0" dirty="0"/>
          </a:p>
          <a:p>
            <a:endParaRPr kumimoji="1" lang="en-US" altLang="ja-JP" b="0" dirty="0"/>
          </a:p>
          <a:p>
            <a:r>
              <a:rPr lang="ja-JP" altLang="en-US" b="0" dirty="0"/>
              <a:t>形式言語は、特定の目的のために人為的に作られた言語です。</a:t>
            </a:r>
            <a:endParaRPr lang="en-US" altLang="ja-JP" b="0" dirty="0"/>
          </a:p>
          <a:p>
            <a:endParaRPr kumimoji="1" lang="en-US" altLang="ja-JP" b="0" dirty="0"/>
          </a:p>
          <a:p>
            <a:r>
              <a:rPr lang="en-US" altLang="ja-JP" b="0" dirty="0"/>
              <a:t>BNF</a:t>
            </a:r>
            <a:r>
              <a:rPr lang="ja-JP" altLang="en-US" b="0" dirty="0"/>
              <a:t>記法はプログラム言語の構文を定義する再帰的な記法です。</a:t>
            </a:r>
            <a:endParaRPr lang="en-US" altLang="ja-JP" b="0" dirty="0"/>
          </a:p>
          <a:p>
            <a:r>
              <a:rPr lang="en-US" altLang="ja-JP" dirty="0"/>
              <a:t>&lt;S&gt;::=</a:t>
            </a:r>
            <a:r>
              <a:rPr lang="ja-JP" altLang="en-US" dirty="0"/>
              <a:t>〇は、「</a:t>
            </a:r>
            <a:r>
              <a:rPr lang="en-US" altLang="ja-JP" dirty="0"/>
              <a:t>S</a:t>
            </a:r>
            <a:r>
              <a:rPr lang="ja-JP" altLang="en-US" dirty="0"/>
              <a:t>は〇と定義する」の意味です。　｜は「または」の意味です。</a:t>
            </a:r>
            <a:endParaRPr lang="en-US" altLang="ja-JP" dirty="0"/>
          </a:p>
          <a:p>
            <a:r>
              <a:rPr lang="ja-JP" altLang="en-US" dirty="0"/>
              <a:t>例えば、</a:t>
            </a:r>
            <a:r>
              <a:rPr lang="en-US" altLang="ja-JP" dirty="0"/>
              <a:t>&lt;S&gt;::=01|0&lt;S&gt;1</a:t>
            </a:r>
            <a:r>
              <a:rPr lang="ja-JP" altLang="en-US" dirty="0"/>
              <a:t>　は、「</a:t>
            </a:r>
            <a:r>
              <a:rPr lang="en-US" altLang="ja-JP" dirty="0"/>
              <a:t>S</a:t>
            </a:r>
            <a:r>
              <a:rPr lang="ja-JP" altLang="en-US" dirty="0"/>
              <a:t>は</a:t>
            </a:r>
            <a:r>
              <a:rPr lang="en-US" altLang="ja-JP" dirty="0"/>
              <a:t>01</a:t>
            </a:r>
            <a:r>
              <a:rPr lang="ja-JP" altLang="en-US" dirty="0"/>
              <a:t>と定義する」または「</a:t>
            </a:r>
            <a:r>
              <a:rPr lang="en-US" altLang="ja-JP" dirty="0"/>
              <a:t>S</a:t>
            </a:r>
            <a:r>
              <a:rPr lang="ja-JP" altLang="en-US" dirty="0"/>
              <a:t>は</a:t>
            </a:r>
            <a:r>
              <a:rPr lang="en-US" altLang="ja-JP" dirty="0"/>
              <a:t>0</a:t>
            </a:r>
            <a:r>
              <a:rPr lang="ja-JP" altLang="en-US" dirty="0"/>
              <a:t>＜</a:t>
            </a:r>
            <a:r>
              <a:rPr lang="en-US" altLang="ja-JP" dirty="0"/>
              <a:t>S</a:t>
            </a:r>
            <a:r>
              <a:rPr lang="ja-JP" altLang="en-US" dirty="0"/>
              <a:t>＞</a:t>
            </a:r>
            <a:r>
              <a:rPr lang="en-US" altLang="ja-JP" dirty="0"/>
              <a:t>1</a:t>
            </a:r>
            <a:r>
              <a:rPr lang="ja-JP" altLang="en-US" dirty="0"/>
              <a:t>と定義する」の意味になります。</a:t>
            </a:r>
            <a:endParaRPr lang="en-US" altLang="ja-JP" dirty="0"/>
          </a:p>
          <a:p>
            <a:endParaRPr lang="en-US" altLang="ja-JP" b="0" dirty="0"/>
          </a:p>
          <a:p>
            <a:endParaRPr lang="en-US" altLang="ja-JP" b="0" dirty="0"/>
          </a:p>
          <a:p>
            <a:endParaRPr lang="en-US" altLang="ja-JP" b="0" dirty="0"/>
          </a:p>
          <a:p>
            <a:r>
              <a:rPr kumimoji="1" lang="ja-JP" altLang="en-US" b="0" dirty="0"/>
              <a:t>正規表現</a:t>
            </a:r>
            <a:endParaRPr kumimoji="1" lang="en-US" altLang="ja-JP" b="0" dirty="0"/>
          </a:p>
          <a:p>
            <a:endParaRPr lang="en-US" altLang="ja-JP" b="0" dirty="0"/>
          </a:p>
        </p:txBody>
      </p:sp>
      <p:sp>
        <p:nvSpPr>
          <p:cNvPr id="4" name="スライド番号プレースホルダー 3"/>
          <p:cNvSpPr>
            <a:spLocks noGrp="1"/>
          </p:cNvSpPr>
          <p:nvPr>
            <p:ph type="sldNum" sz="quarter" idx="5"/>
          </p:nvPr>
        </p:nvSpPr>
        <p:spPr/>
        <p:txBody>
          <a:bodyPr/>
          <a:lstStyle/>
          <a:p>
            <a:fld id="{375981D8-75E1-406D-BF27-737E3EA6753D}" type="slidenum">
              <a:rPr kumimoji="1" lang="ja-JP" altLang="en-US" smtClean="0"/>
              <a:t>48</a:t>
            </a:fld>
            <a:endParaRPr kumimoji="1" lang="ja-JP" altLang="en-US"/>
          </a:p>
        </p:txBody>
      </p:sp>
    </p:spTree>
    <p:extLst>
      <p:ext uri="{BB962C8B-B14F-4D97-AF65-F5344CB8AC3E}">
        <p14:creationId xmlns:p14="http://schemas.microsoft.com/office/powerpoint/2010/main" val="92212528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0" dirty="0"/>
              <a:t>マークアップ言語は、テキスト形式の文章にタグ（タグで囲む）を使用し</a:t>
            </a:r>
            <a:r>
              <a:rPr lang="ja-JP" altLang="en-US" b="0" dirty="0"/>
              <a:t>て文章の構造や文字の修飾を記述する言語です。</a:t>
            </a:r>
            <a:endParaRPr lang="en-US" altLang="ja-JP" b="0" dirty="0"/>
          </a:p>
          <a:p>
            <a:endParaRPr kumimoji="1" lang="en-US" altLang="ja-JP" b="0" dirty="0"/>
          </a:p>
          <a:p>
            <a:r>
              <a:rPr lang="en-US" altLang="ja-JP" b="0" dirty="0"/>
              <a:t>SGML</a:t>
            </a:r>
            <a:r>
              <a:rPr lang="ja-JP" altLang="en-US" b="0" dirty="0"/>
              <a:t>：</a:t>
            </a:r>
            <a:r>
              <a:rPr lang="en-US" altLang="ja-JP" b="0" dirty="0"/>
              <a:t>Standard Generalized Markup Language</a:t>
            </a:r>
            <a:r>
              <a:rPr lang="ja-JP" altLang="en-US" b="0" dirty="0"/>
              <a:t>は、電子的な文書の管理や交換を容易に行うためのマークアップ言語です。</a:t>
            </a:r>
            <a:endParaRPr lang="en-US" altLang="ja-JP" b="0" dirty="0"/>
          </a:p>
          <a:p>
            <a:endParaRPr lang="en-US" altLang="ja-JP" b="0" dirty="0"/>
          </a:p>
          <a:p>
            <a:r>
              <a:rPr kumimoji="1" lang="en-US" altLang="ja-JP" b="0" dirty="0"/>
              <a:t>HTML</a:t>
            </a:r>
            <a:r>
              <a:rPr kumimoji="1" lang="ja-JP" altLang="en-US" b="0" dirty="0"/>
              <a:t>：</a:t>
            </a:r>
            <a:r>
              <a:rPr kumimoji="1" lang="en-US" altLang="ja-JP" b="0" dirty="0"/>
              <a:t>Hyper Text Markup Language</a:t>
            </a:r>
            <a:r>
              <a:rPr kumimoji="1" lang="ja-JP" altLang="en-US" b="0" dirty="0"/>
              <a:t>は、</a:t>
            </a:r>
            <a:r>
              <a:rPr lang="en-US" altLang="ja-JP" sz="1200" b="0" dirty="0">
                <a:latin typeface="游ゴシック" panose="020B0400000000000000" pitchFamily="50" charset="-128"/>
                <a:ea typeface="游ゴシック" panose="020B0400000000000000" pitchFamily="50" charset="-128"/>
              </a:rPr>
              <a:t>Web</a:t>
            </a:r>
            <a:r>
              <a:rPr lang="ja-JP" altLang="en-US" sz="1200" b="0" dirty="0">
                <a:latin typeface="游ゴシック" panose="020B0400000000000000" pitchFamily="50" charset="-128"/>
                <a:ea typeface="游ゴシック" panose="020B0400000000000000" pitchFamily="50" charset="-128"/>
              </a:rPr>
              <a:t>ページ（</a:t>
            </a:r>
            <a:r>
              <a:rPr lang="en-US" altLang="ja-JP" sz="1200" b="0" dirty="0">
                <a:latin typeface="游ゴシック" panose="020B0400000000000000" pitchFamily="50" charset="-128"/>
                <a:ea typeface="游ゴシック" panose="020B0400000000000000" pitchFamily="50" charset="-128"/>
              </a:rPr>
              <a:t>HP)</a:t>
            </a:r>
            <a:r>
              <a:rPr lang="ja-JP" altLang="en-US" sz="1200" b="0" dirty="0">
                <a:latin typeface="游ゴシック" panose="020B0400000000000000" pitchFamily="50" charset="-128"/>
                <a:ea typeface="游ゴシック" panose="020B0400000000000000" pitchFamily="50" charset="-128"/>
              </a:rPr>
              <a:t>の記述用の言語です。画像や音声、動画などマルチメディアデータを扱えます。リンク機能を有します。</a:t>
            </a:r>
            <a:endParaRPr lang="en-US" altLang="ja-JP" b="0" dirty="0"/>
          </a:p>
          <a:p>
            <a:r>
              <a:rPr lang="ja-JP" altLang="en-US" b="0" dirty="0"/>
              <a:t>　</a:t>
            </a:r>
            <a:r>
              <a:rPr lang="en-US" altLang="ja-JP" b="0" dirty="0"/>
              <a:t>CSS</a:t>
            </a:r>
            <a:r>
              <a:rPr lang="ja-JP" altLang="en-US" b="0" dirty="0"/>
              <a:t>：</a:t>
            </a:r>
            <a:r>
              <a:rPr lang="en-US" altLang="ja-JP" b="0" dirty="0"/>
              <a:t>Cascading Style Sheets</a:t>
            </a:r>
            <a:r>
              <a:rPr lang="ja-JP" altLang="en-US" b="0" dirty="0"/>
              <a:t>は、文字の大きさ、色、行間などの視覚表現を行います。</a:t>
            </a:r>
            <a:r>
              <a:rPr lang="en-US" altLang="ja-JP" b="0" dirty="0"/>
              <a:t>HTML</a:t>
            </a:r>
            <a:r>
              <a:rPr lang="ja-JP" altLang="en-US" b="0" dirty="0"/>
              <a:t>が内容を記すに対し、</a:t>
            </a:r>
            <a:r>
              <a:rPr lang="en-US" altLang="ja-JP" b="0" dirty="0"/>
              <a:t>CSS</a:t>
            </a:r>
            <a:r>
              <a:rPr lang="ja-JP" altLang="en-US" b="0" dirty="0"/>
              <a:t>はデザインを決めます。</a:t>
            </a:r>
            <a:endParaRPr lang="en-US" altLang="ja-JP" b="0" dirty="0"/>
          </a:p>
          <a:p>
            <a:r>
              <a:rPr lang="en-US" altLang="ja-JP" b="0" dirty="0"/>
              <a:t>	</a:t>
            </a:r>
          </a:p>
          <a:p>
            <a:r>
              <a:rPr kumimoji="1" lang="en-US" altLang="ja-JP" b="0" dirty="0"/>
              <a:t>XML   </a:t>
            </a:r>
            <a:r>
              <a:rPr kumimoji="1" lang="ja-JP" altLang="en-US" b="0" dirty="0"/>
              <a:t>：</a:t>
            </a:r>
            <a:r>
              <a:rPr kumimoji="1" lang="en-US" altLang="ja-JP" b="0" dirty="0"/>
              <a:t>Extensible Markup Language</a:t>
            </a:r>
            <a:r>
              <a:rPr kumimoji="1" lang="ja-JP" altLang="en-US" b="0" dirty="0"/>
              <a:t>は、</a:t>
            </a:r>
            <a:r>
              <a:rPr kumimoji="1" lang="en-US" altLang="ja-JP" b="0" dirty="0"/>
              <a:t>	</a:t>
            </a:r>
            <a:r>
              <a:rPr kumimoji="1" lang="ja-JP" altLang="en-US" b="0" dirty="0"/>
              <a:t>ネットワークを介した情報システム間のデータ交換を容易にするためのマークアップ言語です。</a:t>
            </a:r>
            <a:endParaRPr kumimoji="1" lang="en-US" altLang="ja-JP" b="0" dirty="0"/>
          </a:p>
          <a:p>
            <a:r>
              <a:rPr lang="ja-JP" altLang="en-US" b="0" dirty="0"/>
              <a:t>　</a:t>
            </a:r>
            <a:r>
              <a:rPr lang="en-US" altLang="ja-JP" b="0" dirty="0"/>
              <a:t>DTD</a:t>
            </a:r>
            <a:r>
              <a:rPr lang="ja-JP" altLang="en-US" b="0" dirty="0"/>
              <a:t>：</a:t>
            </a:r>
            <a:r>
              <a:rPr lang="en-US" altLang="ja-JP" b="0" dirty="0"/>
              <a:t>Document Type Definition</a:t>
            </a:r>
            <a:r>
              <a:rPr lang="ja-JP" altLang="en-US" b="0" dirty="0"/>
              <a:t>は、定義するためのものです。文書構造を適利用者独自のタグを定義できます。</a:t>
            </a:r>
            <a:endParaRPr kumimoji="1" lang="en-US" altLang="ja-JP" b="0" dirty="0"/>
          </a:p>
          <a:p>
            <a:endParaRPr kumimoji="1" lang="ja-JP" altLang="en-US" dirty="0"/>
          </a:p>
        </p:txBody>
      </p:sp>
      <p:sp>
        <p:nvSpPr>
          <p:cNvPr id="4" name="スライド番号プレースホルダー 3"/>
          <p:cNvSpPr>
            <a:spLocks noGrp="1"/>
          </p:cNvSpPr>
          <p:nvPr>
            <p:ph type="sldNum" sz="quarter" idx="5"/>
          </p:nvPr>
        </p:nvSpPr>
        <p:spPr/>
        <p:txBody>
          <a:bodyPr/>
          <a:lstStyle/>
          <a:p>
            <a:fld id="{375981D8-75E1-406D-BF27-737E3EA6753D}" type="slidenum">
              <a:rPr kumimoji="1" lang="ja-JP" altLang="en-US" smtClean="0"/>
              <a:t>49</a:t>
            </a:fld>
            <a:endParaRPr kumimoji="1" lang="ja-JP" altLang="en-US"/>
          </a:p>
        </p:txBody>
      </p:sp>
    </p:spTree>
    <p:extLst>
      <p:ext uri="{BB962C8B-B14F-4D97-AF65-F5344CB8AC3E}">
        <p14:creationId xmlns:p14="http://schemas.microsoft.com/office/powerpoint/2010/main" val="13848707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アルゴリズムは、①順次、②選択、③繰返しの３つの制御構造を用いて、作成します。</a:t>
            </a:r>
          </a:p>
        </p:txBody>
      </p:sp>
      <p:sp>
        <p:nvSpPr>
          <p:cNvPr id="4" name="スライド番号プレースホルダー 3"/>
          <p:cNvSpPr>
            <a:spLocks noGrp="1"/>
          </p:cNvSpPr>
          <p:nvPr>
            <p:ph type="sldNum" sz="quarter" idx="5"/>
          </p:nvPr>
        </p:nvSpPr>
        <p:spPr/>
        <p:txBody>
          <a:bodyPr/>
          <a:lstStyle/>
          <a:p>
            <a:fld id="{375981D8-75E1-406D-BF27-737E3EA6753D}" type="slidenum">
              <a:rPr kumimoji="1" lang="ja-JP" altLang="en-US" smtClean="0"/>
              <a:t>5</a:t>
            </a:fld>
            <a:endParaRPr kumimoji="1" lang="ja-JP" altLang="en-US"/>
          </a:p>
        </p:txBody>
      </p:sp>
    </p:spTree>
    <p:extLst>
      <p:ext uri="{BB962C8B-B14F-4D97-AF65-F5344CB8AC3E}">
        <p14:creationId xmlns:p14="http://schemas.microsoft.com/office/powerpoint/2010/main" val="10033444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順次は、上から順番に処理を実行します。</a:t>
            </a:r>
          </a:p>
        </p:txBody>
      </p:sp>
      <p:sp>
        <p:nvSpPr>
          <p:cNvPr id="4" name="スライド番号プレースホルダー 3"/>
          <p:cNvSpPr>
            <a:spLocks noGrp="1"/>
          </p:cNvSpPr>
          <p:nvPr>
            <p:ph type="sldNum" sz="quarter" idx="5"/>
          </p:nvPr>
        </p:nvSpPr>
        <p:spPr/>
        <p:txBody>
          <a:bodyPr/>
          <a:lstStyle/>
          <a:p>
            <a:fld id="{375981D8-75E1-406D-BF27-737E3EA6753D}" type="slidenum">
              <a:rPr kumimoji="1" lang="ja-JP" altLang="en-US" smtClean="0"/>
              <a:t>6</a:t>
            </a:fld>
            <a:endParaRPr kumimoji="1" lang="ja-JP" altLang="en-US"/>
          </a:p>
        </p:txBody>
      </p:sp>
    </p:spTree>
    <p:extLst>
      <p:ext uri="{BB962C8B-B14F-4D97-AF65-F5344CB8AC3E}">
        <p14:creationId xmlns:p14="http://schemas.microsoft.com/office/powerpoint/2010/main" val="16917029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選択は条件によって、異なる処理と実行します。</a:t>
            </a:r>
            <a:endParaRPr kumimoji="1" lang="en-US" altLang="ja-JP" dirty="0"/>
          </a:p>
          <a:p>
            <a:endParaRPr kumimoji="1" lang="en-US" altLang="ja-JP" dirty="0"/>
          </a:p>
          <a:p>
            <a:r>
              <a:rPr kumimoji="1" lang="ja-JP" altLang="en-US" dirty="0"/>
              <a:t>２つの処理のうちいずれかを選択する双岐選択、</a:t>
            </a:r>
            <a:r>
              <a:rPr kumimoji="1" lang="en-US" altLang="ja-JP" dirty="0"/>
              <a:t>3</a:t>
            </a:r>
            <a:r>
              <a:rPr kumimoji="1" lang="ja-JP" altLang="en-US" dirty="0"/>
              <a:t>つ以上の処理のうちいずれかを選択する多岐選択があります。</a:t>
            </a:r>
          </a:p>
        </p:txBody>
      </p:sp>
      <p:sp>
        <p:nvSpPr>
          <p:cNvPr id="4" name="スライド番号プレースホルダー 3"/>
          <p:cNvSpPr>
            <a:spLocks noGrp="1"/>
          </p:cNvSpPr>
          <p:nvPr>
            <p:ph type="sldNum" sz="quarter" idx="5"/>
          </p:nvPr>
        </p:nvSpPr>
        <p:spPr/>
        <p:txBody>
          <a:bodyPr/>
          <a:lstStyle/>
          <a:p>
            <a:fld id="{375981D8-75E1-406D-BF27-737E3EA6753D}" type="slidenum">
              <a:rPr kumimoji="1" lang="ja-JP" altLang="en-US" smtClean="0"/>
              <a:t>7</a:t>
            </a:fld>
            <a:endParaRPr kumimoji="1" lang="ja-JP" altLang="en-US"/>
          </a:p>
        </p:txBody>
      </p:sp>
    </p:spTree>
    <p:extLst>
      <p:ext uri="{BB962C8B-B14F-4D97-AF65-F5344CB8AC3E}">
        <p14:creationId xmlns:p14="http://schemas.microsoft.com/office/powerpoint/2010/main" val="11701808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繰返しは条件が満たされるまで同じ処理を繰り返します。</a:t>
            </a:r>
            <a:endParaRPr kumimoji="1" lang="en-US" altLang="ja-JP" dirty="0"/>
          </a:p>
          <a:p>
            <a:endParaRPr kumimoji="1" lang="en-US" altLang="ja-JP" dirty="0"/>
          </a:p>
          <a:p>
            <a:r>
              <a:rPr kumimoji="1" lang="ja-JP" altLang="en-US" dirty="0"/>
              <a:t>また、繰返し処理の前で条件が満たされているかの判定を行う、前判定繰り返しと、</a:t>
            </a:r>
            <a:endParaRPr kumimoji="1" lang="en-US" altLang="ja-JP" dirty="0"/>
          </a:p>
          <a:p>
            <a:r>
              <a:rPr kumimoji="1" lang="ja-JP" altLang="en-US" dirty="0"/>
              <a:t>繰返し処理の後で条件が満たされているかの判定を行う、後判定繰返しがあります。後判定繰返しでは、終了条件に関わらずまず</a:t>
            </a:r>
            <a:r>
              <a:rPr kumimoji="1" lang="en-US" altLang="ja-JP" dirty="0"/>
              <a:t>1</a:t>
            </a:r>
            <a:r>
              <a:rPr kumimoji="1" lang="ja-JP" altLang="en-US" dirty="0"/>
              <a:t>回処理を実行します。</a:t>
            </a:r>
          </a:p>
        </p:txBody>
      </p:sp>
      <p:sp>
        <p:nvSpPr>
          <p:cNvPr id="4" name="スライド番号プレースホルダー 3"/>
          <p:cNvSpPr>
            <a:spLocks noGrp="1"/>
          </p:cNvSpPr>
          <p:nvPr>
            <p:ph type="sldNum" sz="quarter" idx="5"/>
          </p:nvPr>
        </p:nvSpPr>
        <p:spPr/>
        <p:txBody>
          <a:bodyPr/>
          <a:lstStyle/>
          <a:p>
            <a:fld id="{375981D8-75E1-406D-BF27-737E3EA6753D}" type="slidenum">
              <a:rPr kumimoji="1" lang="ja-JP" altLang="en-US" smtClean="0"/>
              <a:t>8</a:t>
            </a:fld>
            <a:endParaRPr kumimoji="1" lang="ja-JP" altLang="en-US"/>
          </a:p>
        </p:txBody>
      </p:sp>
    </p:spTree>
    <p:extLst>
      <p:ext uri="{BB962C8B-B14F-4D97-AF65-F5344CB8AC3E}">
        <p14:creationId xmlns:p14="http://schemas.microsoft.com/office/powerpoint/2010/main" val="4410870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午後の問題で必須のアルゴリズムは、フローチャートではなく疑似言語が出題されます。</a:t>
            </a:r>
            <a:endParaRPr kumimoji="1" lang="en-US" altLang="ja-JP" dirty="0"/>
          </a:p>
          <a:p>
            <a:r>
              <a:rPr kumimoji="1" lang="ja-JP" altLang="en-US" dirty="0"/>
              <a:t>プログラミング言語で記述する場合と近いイメージです。</a:t>
            </a:r>
            <a:endParaRPr kumimoji="1" lang="en-US" altLang="ja-JP" dirty="0"/>
          </a:p>
          <a:p>
            <a:r>
              <a:rPr kumimoji="1" lang="ja-JP" altLang="en-US" dirty="0"/>
              <a:t>これも順次、選択、繰返しのみを使っています。</a:t>
            </a:r>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375981D8-75E1-406D-BF27-737E3EA6753D}" type="slidenum">
              <a:rPr kumimoji="1" lang="ja-JP" altLang="en-US" smtClean="0"/>
              <a:t>11</a:t>
            </a:fld>
            <a:endParaRPr kumimoji="1" lang="ja-JP" altLang="en-US"/>
          </a:p>
        </p:txBody>
      </p:sp>
    </p:spTree>
    <p:extLst>
      <p:ext uri="{BB962C8B-B14F-4D97-AF65-F5344CB8AC3E}">
        <p14:creationId xmlns:p14="http://schemas.microsoft.com/office/powerpoint/2010/main" val="25337536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C25D747-0D57-4089-9632-FAC8EA5CD1B2}"/>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B509DCEB-ADC7-4E1A-A643-ACFED7A17FD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4F0F7056-B458-4D0B-934C-F2EF30133EFC}"/>
              </a:ext>
            </a:extLst>
          </p:cNvPr>
          <p:cNvSpPr>
            <a:spLocks noGrp="1"/>
          </p:cNvSpPr>
          <p:nvPr>
            <p:ph type="dt" sz="half" idx="10"/>
          </p:nvPr>
        </p:nvSpPr>
        <p:spPr/>
        <p:txBody>
          <a:bodyPr/>
          <a:lstStyle/>
          <a:p>
            <a:fld id="{5008888C-FF3D-45C7-A117-9421F5094E6C}" type="datetimeFigureOut">
              <a:rPr kumimoji="1" lang="ja-JP" altLang="en-US" smtClean="0"/>
              <a:t>2024/8/12</a:t>
            </a:fld>
            <a:endParaRPr kumimoji="1" lang="ja-JP" altLang="en-US"/>
          </a:p>
        </p:txBody>
      </p:sp>
      <p:sp>
        <p:nvSpPr>
          <p:cNvPr id="5" name="フッター プレースホルダー 4">
            <a:extLst>
              <a:ext uri="{FF2B5EF4-FFF2-40B4-BE49-F238E27FC236}">
                <a16:creationId xmlns:a16="http://schemas.microsoft.com/office/drawing/2014/main" id="{7360F14E-308A-4F7C-850C-6F3BB7CD971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BBEC50F-8554-4E3D-8997-5B85D53877AC}"/>
              </a:ext>
            </a:extLst>
          </p:cNvPr>
          <p:cNvSpPr>
            <a:spLocks noGrp="1"/>
          </p:cNvSpPr>
          <p:nvPr>
            <p:ph type="sldNum" sz="quarter" idx="12"/>
          </p:nvPr>
        </p:nvSpPr>
        <p:spPr/>
        <p:txBody>
          <a:bodyPr/>
          <a:lstStyle/>
          <a:p>
            <a:fld id="{1E6A861E-463C-4F41-98D2-F2572F9F95A0}" type="slidenum">
              <a:rPr kumimoji="1" lang="ja-JP" altLang="en-US" smtClean="0"/>
              <a:t>‹#›</a:t>
            </a:fld>
            <a:endParaRPr kumimoji="1" lang="ja-JP" altLang="en-US"/>
          </a:p>
        </p:txBody>
      </p:sp>
    </p:spTree>
    <p:extLst>
      <p:ext uri="{BB962C8B-B14F-4D97-AF65-F5344CB8AC3E}">
        <p14:creationId xmlns:p14="http://schemas.microsoft.com/office/powerpoint/2010/main" val="32024709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9F3FAF9-AF43-44C0-B0B2-46305A966DB5}"/>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E580AECB-D3E3-4F75-8459-D4FD9ADB7BF6}"/>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4EE0EEC-75B9-4319-8C71-B2C179E27BBB}"/>
              </a:ext>
            </a:extLst>
          </p:cNvPr>
          <p:cNvSpPr>
            <a:spLocks noGrp="1"/>
          </p:cNvSpPr>
          <p:nvPr>
            <p:ph type="dt" sz="half" idx="10"/>
          </p:nvPr>
        </p:nvSpPr>
        <p:spPr/>
        <p:txBody>
          <a:bodyPr/>
          <a:lstStyle/>
          <a:p>
            <a:fld id="{5008888C-FF3D-45C7-A117-9421F5094E6C}" type="datetimeFigureOut">
              <a:rPr kumimoji="1" lang="ja-JP" altLang="en-US" smtClean="0"/>
              <a:t>2024/8/12</a:t>
            </a:fld>
            <a:endParaRPr kumimoji="1" lang="ja-JP" altLang="en-US"/>
          </a:p>
        </p:txBody>
      </p:sp>
      <p:sp>
        <p:nvSpPr>
          <p:cNvPr id="5" name="フッター プレースホルダー 4">
            <a:extLst>
              <a:ext uri="{FF2B5EF4-FFF2-40B4-BE49-F238E27FC236}">
                <a16:creationId xmlns:a16="http://schemas.microsoft.com/office/drawing/2014/main" id="{2838E705-C55D-44B6-8046-C52B82F247B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88412FF-8ACB-4FE4-B40C-097803292E35}"/>
              </a:ext>
            </a:extLst>
          </p:cNvPr>
          <p:cNvSpPr>
            <a:spLocks noGrp="1"/>
          </p:cNvSpPr>
          <p:nvPr>
            <p:ph type="sldNum" sz="quarter" idx="12"/>
          </p:nvPr>
        </p:nvSpPr>
        <p:spPr/>
        <p:txBody>
          <a:bodyPr/>
          <a:lstStyle/>
          <a:p>
            <a:fld id="{1E6A861E-463C-4F41-98D2-F2572F9F95A0}" type="slidenum">
              <a:rPr kumimoji="1" lang="ja-JP" altLang="en-US" smtClean="0"/>
              <a:t>‹#›</a:t>
            </a:fld>
            <a:endParaRPr kumimoji="1" lang="ja-JP" altLang="en-US"/>
          </a:p>
        </p:txBody>
      </p:sp>
    </p:spTree>
    <p:extLst>
      <p:ext uri="{BB962C8B-B14F-4D97-AF65-F5344CB8AC3E}">
        <p14:creationId xmlns:p14="http://schemas.microsoft.com/office/powerpoint/2010/main" val="25513882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4A15F235-6D43-4727-9BF0-4FC97DB394B2}"/>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263BBB04-23FA-43B4-AE9D-CE86357BE157}"/>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718C7F5-7D0C-4056-B456-1FDB055F335A}"/>
              </a:ext>
            </a:extLst>
          </p:cNvPr>
          <p:cNvSpPr>
            <a:spLocks noGrp="1"/>
          </p:cNvSpPr>
          <p:nvPr>
            <p:ph type="dt" sz="half" idx="10"/>
          </p:nvPr>
        </p:nvSpPr>
        <p:spPr/>
        <p:txBody>
          <a:bodyPr/>
          <a:lstStyle/>
          <a:p>
            <a:fld id="{5008888C-FF3D-45C7-A117-9421F5094E6C}" type="datetimeFigureOut">
              <a:rPr kumimoji="1" lang="ja-JP" altLang="en-US" smtClean="0"/>
              <a:t>2024/8/12</a:t>
            </a:fld>
            <a:endParaRPr kumimoji="1" lang="ja-JP" altLang="en-US"/>
          </a:p>
        </p:txBody>
      </p:sp>
      <p:sp>
        <p:nvSpPr>
          <p:cNvPr id="5" name="フッター プレースホルダー 4">
            <a:extLst>
              <a:ext uri="{FF2B5EF4-FFF2-40B4-BE49-F238E27FC236}">
                <a16:creationId xmlns:a16="http://schemas.microsoft.com/office/drawing/2014/main" id="{A62EC5C2-CD38-4B75-8E12-8AFD80BAA00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D195D92-5EF5-4C77-9451-43745C79EB28}"/>
              </a:ext>
            </a:extLst>
          </p:cNvPr>
          <p:cNvSpPr>
            <a:spLocks noGrp="1"/>
          </p:cNvSpPr>
          <p:nvPr>
            <p:ph type="sldNum" sz="quarter" idx="12"/>
          </p:nvPr>
        </p:nvSpPr>
        <p:spPr/>
        <p:txBody>
          <a:bodyPr/>
          <a:lstStyle/>
          <a:p>
            <a:fld id="{1E6A861E-463C-4F41-98D2-F2572F9F95A0}" type="slidenum">
              <a:rPr kumimoji="1" lang="ja-JP" altLang="en-US" smtClean="0"/>
              <a:t>‹#›</a:t>
            </a:fld>
            <a:endParaRPr kumimoji="1" lang="ja-JP" altLang="en-US"/>
          </a:p>
        </p:txBody>
      </p:sp>
    </p:spTree>
    <p:extLst>
      <p:ext uri="{BB962C8B-B14F-4D97-AF65-F5344CB8AC3E}">
        <p14:creationId xmlns:p14="http://schemas.microsoft.com/office/powerpoint/2010/main" val="716164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D4763AB-A756-461A-BBE2-E1BA01EB6959}"/>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8AE2D73-024F-405D-9A01-24A28E2972E9}"/>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6C3A511-50BD-47C2-9DFC-1C62B2EB4E37}"/>
              </a:ext>
            </a:extLst>
          </p:cNvPr>
          <p:cNvSpPr>
            <a:spLocks noGrp="1"/>
          </p:cNvSpPr>
          <p:nvPr>
            <p:ph type="dt" sz="half" idx="10"/>
          </p:nvPr>
        </p:nvSpPr>
        <p:spPr/>
        <p:txBody>
          <a:bodyPr/>
          <a:lstStyle/>
          <a:p>
            <a:fld id="{5008888C-FF3D-45C7-A117-9421F5094E6C}" type="datetimeFigureOut">
              <a:rPr kumimoji="1" lang="ja-JP" altLang="en-US" smtClean="0"/>
              <a:t>2024/8/12</a:t>
            </a:fld>
            <a:endParaRPr kumimoji="1" lang="ja-JP" altLang="en-US"/>
          </a:p>
        </p:txBody>
      </p:sp>
      <p:sp>
        <p:nvSpPr>
          <p:cNvPr id="5" name="フッター プレースホルダー 4">
            <a:extLst>
              <a:ext uri="{FF2B5EF4-FFF2-40B4-BE49-F238E27FC236}">
                <a16:creationId xmlns:a16="http://schemas.microsoft.com/office/drawing/2014/main" id="{942A011A-3914-4124-8F21-3F37D92AEEE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D5AC03D-FA7B-42BA-8032-BF78CE99D323}"/>
              </a:ext>
            </a:extLst>
          </p:cNvPr>
          <p:cNvSpPr>
            <a:spLocks noGrp="1"/>
          </p:cNvSpPr>
          <p:nvPr>
            <p:ph type="sldNum" sz="quarter" idx="12"/>
          </p:nvPr>
        </p:nvSpPr>
        <p:spPr/>
        <p:txBody>
          <a:bodyPr/>
          <a:lstStyle/>
          <a:p>
            <a:fld id="{1E6A861E-463C-4F41-98D2-F2572F9F95A0}" type="slidenum">
              <a:rPr kumimoji="1" lang="ja-JP" altLang="en-US" smtClean="0"/>
              <a:t>‹#›</a:t>
            </a:fld>
            <a:endParaRPr kumimoji="1" lang="ja-JP" altLang="en-US"/>
          </a:p>
        </p:txBody>
      </p:sp>
    </p:spTree>
    <p:extLst>
      <p:ext uri="{BB962C8B-B14F-4D97-AF65-F5344CB8AC3E}">
        <p14:creationId xmlns:p14="http://schemas.microsoft.com/office/powerpoint/2010/main" val="28986525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D4E3EAD-E7F5-4447-9782-E04DFC0F4006}"/>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958178D-9D9F-45B1-9B9E-5411BFBB969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61E3FB66-1DC1-45E0-9EFD-ABA8CF1C4AE7}"/>
              </a:ext>
            </a:extLst>
          </p:cNvPr>
          <p:cNvSpPr>
            <a:spLocks noGrp="1"/>
          </p:cNvSpPr>
          <p:nvPr>
            <p:ph type="dt" sz="half" idx="10"/>
          </p:nvPr>
        </p:nvSpPr>
        <p:spPr/>
        <p:txBody>
          <a:bodyPr/>
          <a:lstStyle/>
          <a:p>
            <a:fld id="{5008888C-FF3D-45C7-A117-9421F5094E6C}" type="datetimeFigureOut">
              <a:rPr kumimoji="1" lang="ja-JP" altLang="en-US" smtClean="0"/>
              <a:t>2024/8/12</a:t>
            </a:fld>
            <a:endParaRPr kumimoji="1" lang="ja-JP" altLang="en-US"/>
          </a:p>
        </p:txBody>
      </p:sp>
      <p:sp>
        <p:nvSpPr>
          <p:cNvPr id="5" name="フッター プレースホルダー 4">
            <a:extLst>
              <a:ext uri="{FF2B5EF4-FFF2-40B4-BE49-F238E27FC236}">
                <a16:creationId xmlns:a16="http://schemas.microsoft.com/office/drawing/2014/main" id="{0E3DC36E-A07C-455D-81AE-2D65A920744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F9DD398-1593-4768-A7D2-6C013067CFF5}"/>
              </a:ext>
            </a:extLst>
          </p:cNvPr>
          <p:cNvSpPr>
            <a:spLocks noGrp="1"/>
          </p:cNvSpPr>
          <p:nvPr>
            <p:ph type="sldNum" sz="quarter" idx="12"/>
          </p:nvPr>
        </p:nvSpPr>
        <p:spPr/>
        <p:txBody>
          <a:bodyPr/>
          <a:lstStyle/>
          <a:p>
            <a:fld id="{1E6A861E-463C-4F41-98D2-F2572F9F95A0}" type="slidenum">
              <a:rPr kumimoji="1" lang="ja-JP" altLang="en-US" smtClean="0"/>
              <a:t>‹#›</a:t>
            </a:fld>
            <a:endParaRPr kumimoji="1" lang="ja-JP" altLang="en-US"/>
          </a:p>
        </p:txBody>
      </p:sp>
    </p:spTree>
    <p:extLst>
      <p:ext uri="{BB962C8B-B14F-4D97-AF65-F5344CB8AC3E}">
        <p14:creationId xmlns:p14="http://schemas.microsoft.com/office/powerpoint/2010/main" val="6684289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8DCA4CB-26FE-4289-B168-4E1142D9E4DD}"/>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819EBBD-2B4A-4FDF-B981-C35B19F9DF32}"/>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1CD85518-46F5-4768-978D-39B528A51924}"/>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AB0CB9ED-590A-43D7-91ED-810DFFD9CBB8}"/>
              </a:ext>
            </a:extLst>
          </p:cNvPr>
          <p:cNvSpPr>
            <a:spLocks noGrp="1"/>
          </p:cNvSpPr>
          <p:nvPr>
            <p:ph type="dt" sz="half" idx="10"/>
          </p:nvPr>
        </p:nvSpPr>
        <p:spPr/>
        <p:txBody>
          <a:bodyPr/>
          <a:lstStyle/>
          <a:p>
            <a:fld id="{5008888C-FF3D-45C7-A117-9421F5094E6C}" type="datetimeFigureOut">
              <a:rPr kumimoji="1" lang="ja-JP" altLang="en-US" smtClean="0"/>
              <a:t>2024/8/12</a:t>
            </a:fld>
            <a:endParaRPr kumimoji="1" lang="ja-JP" altLang="en-US"/>
          </a:p>
        </p:txBody>
      </p:sp>
      <p:sp>
        <p:nvSpPr>
          <p:cNvPr id="6" name="フッター プレースホルダー 5">
            <a:extLst>
              <a:ext uri="{FF2B5EF4-FFF2-40B4-BE49-F238E27FC236}">
                <a16:creationId xmlns:a16="http://schemas.microsoft.com/office/drawing/2014/main" id="{963CB4AC-4820-4974-B440-7706BF01B9B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14D5F25-E215-4A93-8C73-04E90C4FABBF}"/>
              </a:ext>
            </a:extLst>
          </p:cNvPr>
          <p:cNvSpPr>
            <a:spLocks noGrp="1"/>
          </p:cNvSpPr>
          <p:nvPr>
            <p:ph type="sldNum" sz="quarter" idx="12"/>
          </p:nvPr>
        </p:nvSpPr>
        <p:spPr/>
        <p:txBody>
          <a:bodyPr/>
          <a:lstStyle/>
          <a:p>
            <a:fld id="{1E6A861E-463C-4F41-98D2-F2572F9F95A0}" type="slidenum">
              <a:rPr kumimoji="1" lang="ja-JP" altLang="en-US" smtClean="0"/>
              <a:t>‹#›</a:t>
            </a:fld>
            <a:endParaRPr kumimoji="1" lang="ja-JP" altLang="en-US"/>
          </a:p>
        </p:txBody>
      </p:sp>
    </p:spTree>
    <p:extLst>
      <p:ext uri="{BB962C8B-B14F-4D97-AF65-F5344CB8AC3E}">
        <p14:creationId xmlns:p14="http://schemas.microsoft.com/office/powerpoint/2010/main" val="23243910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EC791A8-72F4-48DA-9EF4-8D027DADF664}"/>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556C6E7-E6E9-4091-A95E-F2ECC7AD0C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59B57159-732F-4D2D-B13D-C330134521ED}"/>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240F8033-4809-4226-8C2E-DED1A115394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50B1CA77-B232-454D-A7EE-D3A87AEAB168}"/>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49FFA305-407C-4356-9571-87902F63EB88}"/>
              </a:ext>
            </a:extLst>
          </p:cNvPr>
          <p:cNvSpPr>
            <a:spLocks noGrp="1"/>
          </p:cNvSpPr>
          <p:nvPr>
            <p:ph type="dt" sz="half" idx="10"/>
          </p:nvPr>
        </p:nvSpPr>
        <p:spPr/>
        <p:txBody>
          <a:bodyPr/>
          <a:lstStyle/>
          <a:p>
            <a:fld id="{5008888C-FF3D-45C7-A117-9421F5094E6C}" type="datetimeFigureOut">
              <a:rPr kumimoji="1" lang="ja-JP" altLang="en-US" smtClean="0"/>
              <a:t>2024/8/12</a:t>
            </a:fld>
            <a:endParaRPr kumimoji="1" lang="ja-JP" altLang="en-US"/>
          </a:p>
        </p:txBody>
      </p:sp>
      <p:sp>
        <p:nvSpPr>
          <p:cNvPr id="8" name="フッター プレースホルダー 7">
            <a:extLst>
              <a:ext uri="{FF2B5EF4-FFF2-40B4-BE49-F238E27FC236}">
                <a16:creationId xmlns:a16="http://schemas.microsoft.com/office/drawing/2014/main" id="{A0D71E1A-14F7-47FA-BEBF-D64CDD710F86}"/>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BC8A322A-48CA-45BE-93BE-06AA6D2540D7}"/>
              </a:ext>
            </a:extLst>
          </p:cNvPr>
          <p:cNvSpPr>
            <a:spLocks noGrp="1"/>
          </p:cNvSpPr>
          <p:nvPr>
            <p:ph type="sldNum" sz="quarter" idx="12"/>
          </p:nvPr>
        </p:nvSpPr>
        <p:spPr/>
        <p:txBody>
          <a:bodyPr/>
          <a:lstStyle/>
          <a:p>
            <a:fld id="{1E6A861E-463C-4F41-98D2-F2572F9F95A0}" type="slidenum">
              <a:rPr kumimoji="1" lang="ja-JP" altLang="en-US" smtClean="0"/>
              <a:t>‹#›</a:t>
            </a:fld>
            <a:endParaRPr kumimoji="1" lang="ja-JP" altLang="en-US"/>
          </a:p>
        </p:txBody>
      </p:sp>
    </p:spTree>
    <p:extLst>
      <p:ext uri="{BB962C8B-B14F-4D97-AF65-F5344CB8AC3E}">
        <p14:creationId xmlns:p14="http://schemas.microsoft.com/office/powerpoint/2010/main" val="1303227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BC56EDB-C267-4F67-8C6F-4E0BC679FF96}"/>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8F5F2F9D-EE0E-4256-93A0-E513D5CACE6B}"/>
              </a:ext>
            </a:extLst>
          </p:cNvPr>
          <p:cNvSpPr>
            <a:spLocks noGrp="1"/>
          </p:cNvSpPr>
          <p:nvPr>
            <p:ph type="dt" sz="half" idx="10"/>
          </p:nvPr>
        </p:nvSpPr>
        <p:spPr/>
        <p:txBody>
          <a:bodyPr/>
          <a:lstStyle/>
          <a:p>
            <a:fld id="{5008888C-FF3D-45C7-A117-9421F5094E6C}" type="datetimeFigureOut">
              <a:rPr kumimoji="1" lang="ja-JP" altLang="en-US" smtClean="0"/>
              <a:t>2024/8/12</a:t>
            </a:fld>
            <a:endParaRPr kumimoji="1" lang="ja-JP" altLang="en-US"/>
          </a:p>
        </p:txBody>
      </p:sp>
      <p:sp>
        <p:nvSpPr>
          <p:cNvPr id="4" name="フッター プレースホルダー 3">
            <a:extLst>
              <a:ext uri="{FF2B5EF4-FFF2-40B4-BE49-F238E27FC236}">
                <a16:creationId xmlns:a16="http://schemas.microsoft.com/office/drawing/2014/main" id="{45D6346E-B366-408A-906E-A5C0EE82D2E2}"/>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A6116A9F-56DD-43C1-BEE9-5F25CEA40E79}"/>
              </a:ext>
            </a:extLst>
          </p:cNvPr>
          <p:cNvSpPr>
            <a:spLocks noGrp="1"/>
          </p:cNvSpPr>
          <p:nvPr>
            <p:ph type="sldNum" sz="quarter" idx="12"/>
          </p:nvPr>
        </p:nvSpPr>
        <p:spPr/>
        <p:txBody>
          <a:bodyPr/>
          <a:lstStyle/>
          <a:p>
            <a:fld id="{1E6A861E-463C-4F41-98D2-F2572F9F95A0}" type="slidenum">
              <a:rPr kumimoji="1" lang="ja-JP" altLang="en-US" smtClean="0"/>
              <a:t>‹#›</a:t>
            </a:fld>
            <a:endParaRPr kumimoji="1" lang="ja-JP" altLang="en-US"/>
          </a:p>
        </p:txBody>
      </p:sp>
    </p:spTree>
    <p:extLst>
      <p:ext uri="{BB962C8B-B14F-4D97-AF65-F5344CB8AC3E}">
        <p14:creationId xmlns:p14="http://schemas.microsoft.com/office/powerpoint/2010/main" val="32947308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6C987D9D-376C-4B2E-BF49-5172F91F1DFA}"/>
              </a:ext>
            </a:extLst>
          </p:cNvPr>
          <p:cNvSpPr>
            <a:spLocks noGrp="1"/>
          </p:cNvSpPr>
          <p:nvPr>
            <p:ph type="dt" sz="half" idx="10"/>
          </p:nvPr>
        </p:nvSpPr>
        <p:spPr/>
        <p:txBody>
          <a:bodyPr/>
          <a:lstStyle/>
          <a:p>
            <a:fld id="{5008888C-FF3D-45C7-A117-9421F5094E6C}" type="datetimeFigureOut">
              <a:rPr kumimoji="1" lang="ja-JP" altLang="en-US" smtClean="0"/>
              <a:t>2024/8/12</a:t>
            </a:fld>
            <a:endParaRPr kumimoji="1" lang="ja-JP" altLang="en-US"/>
          </a:p>
        </p:txBody>
      </p:sp>
      <p:sp>
        <p:nvSpPr>
          <p:cNvPr id="3" name="フッター プレースホルダー 2">
            <a:extLst>
              <a:ext uri="{FF2B5EF4-FFF2-40B4-BE49-F238E27FC236}">
                <a16:creationId xmlns:a16="http://schemas.microsoft.com/office/drawing/2014/main" id="{BCE351DB-2CB6-41DE-B293-476933235F48}"/>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F329FBA9-7085-4703-9108-6878EA71D07B}"/>
              </a:ext>
            </a:extLst>
          </p:cNvPr>
          <p:cNvSpPr>
            <a:spLocks noGrp="1"/>
          </p:cNvSpPr>
          <p:nvPr>
            <p:ph type="sldNum" sz="quarter" idx="12"/>
          </p:nvPr>
        </p:nvSpPr>
        <p:spPr/>
        <p:txBody>
          <a:bodyPr/>
          <a:lstStyle/>
          <a:p>
            <a:fld id="{1E6A861E-463C-4F41-98D2-F2572F9F95A0}" type="slidenum">
              <a:rPr kumimoji="1" lang="ja-JP" altLang="en-US" smtClean="0"/>
              <a:t>‹#›</a:t>
            </a:fld>
            <a:endParaRPr kumimoji="1" lang="ja-JP" altLang="en-US"/>
          </a:p>
        </p:txBody>
      </p:sp>
    </p:spTree>
    <p:extLst>
      <p:ext uri="{BB962C8B-B14F-4D97-AF65-F5344CB8AC3E}">
        <p14:creationId xmlns:p14="http://schemas.microsoft.com/office/powerpoint/2010/main" val="24454868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B7DC264-8082-4745-8EBE-19DE49DA7CF2}"/>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55AADCA-4E19-49EA-A039-45554C3476B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AA6B131B-AA3B-404F-9D72-E93DE403A8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40DF07D3-9B15-4241-8FA1-F11C8664EA56}"/>
              </a:ext>
            </a:extLst>
          </p:cNvPr>
          <p:cNvSpPr>
            <a:spLocks noGrp="1"/>
          </p:cNvSpPr>
          <p:nvPr>
            <p:ph type="dt" sz="half" idx="10"/>
          </p:nvPr>
        </p:nvSpPr>
        <p:spPr/>
        <p:txBody>
          <a:bodyPr/>
          <a:lstStyle/>
          <a:p>
            <a:fld id="{5008888C-FF3D-45C7-A117-9421F5094E6C}" type="datetimeFigureOut">
              <a:rPr kumimoji="1" lang="ja-JP" altLang="en-US" smtClean="0"/>
              <a:t>2024/8/12</a:t>
            </a:fld>
            <a:endParaRPr kumimoji="1" lang="ja-JP" altLang="en-US"/>
          </a:p>
        </p:txBody>
      </p:sp>
      <p:sp>
        <p:nvSpPr>
          <p:cNvPr id="6" name="フッター プレースホルダー 5">
            <a:extLst>
              <a:ext uri="{FF2B5EF4-FFF2-40B4-BE49-F238E27FC236}">
                <a16:creationId xmlns:a16="http://schemas.microsoft.com/office/drawing/2014/main" id="{3284CFAC-E595-4D36-B171-257B9D4A3586}"/>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37A0F60D-C017-423A-92DF-5D895C06BC8F}"/>
              </a:ext>
            </a:extLst>
          </p:cNvPr>
          <p:cNvSpPr>
            <a:spLocks noGrp="1"/>
          </p:cNvSpPr>
          <p:nvPr>
            <p:ph type="sldNum" sz="quarter" idx="12"/>
          </p:nvPr>
        </p:nvSpPr>
        <p:spPr/>
        <p:txBody>
          <a:bodyPr/>
          <a:lstStyle/>
          <a:p>
            <a:fld id="{1E6A861E-463C-4F41-98D2-F2572F9F95A0}" type="slidenum">
              <a:rPr kumimoji="1" lang="ja-JP" altLang="en-US" smtClean="0"/>
              <a:t>‹#›</a:t>
            </a:fld>
            <a:endParaRPr kumimoji="1" lang="ja-JP" altLang="en-US"/>
          </a:p>
        </p:txBody>
      </p:sp>
    </p:spTree>
    <p:extLst>
      <p:ext uri="{BB962C8B-B14F-4D97-AF65-F5344CB8AC3E}">
        <p14:creationId xmlns:p14="http://schemas.microsoft.com/office/powerpoint/2010/main" val="5692950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530525C-2CCC-49D4-B8F9-6CAA5CB15948}"/>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7FC50C9F-4EAC-4B02-ADF1-EB89C4F656A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F4D349E3-6EAB-46D4-ADEF-7A489E6910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61A515DE-6191-4A29-A3DE-61BF10039BA3}"/>
              </a:ext>
            </a:extLst>
          </p:cNvPr>
          <p:cNvSpPr>
            <a:spLocks noGrp="1"/>
          </p:cNvSpPr>
          <p:nvPr>
            <p:ph type="dt" sz="half" idx="10"/>
          </p:nvPr>
        </p:nvSpPr>
        <p:spPr/>
        <p:txBody>
          <a:bodyPr/>
          <a:lstStyle/>
          <a:p>
            <a:fld id="{5008888C-FF3D-45C7-A117-9421F5094E6C}" type="datetimeFigureOut">
              <a:rPr kumimoji="1" lang="ja-JP" altLang="en-US" smtClean="0"/>
              <a:t>2024/8/12</a:t>
            </a:fld>
            <a:endParaRPr kumimoji="1" lang="ja-JP" altLang="en-US"/>
          </a:p>
        </p:txBody>
      </p:sp>
      <p:sp>
        <p:nvSpPr>
          <p:cNvPr id="6" name="フッター プレースホルダー 5">
            <a:extLst>
              <a:ext uri="{FF2B5EF4-FFF2-40B4-BE49-F238E27FC236}">
                <a16:creationId xmlns:a16="http://schemas.microsoft.com/office/drawing/2014/main" id="{0AFA7532-A276-49EA-8E12-A2A7C7B3166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DDC535C5-9DA0-4263-AA53-BCBD08863B3C}"/>
              </a:ext>
            </a:extLst>
          </p:cNvPr>
          <p:cNvSpPr>
            <a:spLocks noGrp="1"/>
          </p:cNvSpPr>
          <p:nvPr>
            <p:ph type="sldNum" sz="quarter" idx="12"/>
          </p:nvPr>
        </p:nvSpPr>
        <p:spPr/>
        <p:txBody>
          <a:bodyPr/>
          <a:lstStyle/>
          <a:p>
            <a:fld id="{1E6A861E-463C-4F41-98D2-F2572F9F95A0}" type="slidenum">
              <a:rPr kumimoji="1" lang="ja-JP" altLang="en-US" smtClean="0"/>
              <a:t>‹#›</a:t>
            </a:fld>
            <a:endParaRPr kumimoji="1" lang="ja-JP" altLang="en-US"/>
          </a:p>
        </p:txBody>
      </p:sp>
    </p:spTree>
    <p:extLst>
      <p:ext uri="{BB962C8B-B14F-4D97-AF65-F5344CB8AC3E}">
        <p14:creationId xmlns:p14="http://schemas.microsoft.com/office/powerpoint/2010/main" val="943219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3E12F3B5-4937-45AE-B862-70B78DB8681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F7B9BD35-F986-4DE7-8C64-5C5089ED987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EB6771F-C0A6-43B5-8102-C3BA50B1B76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08888C-FF3D-45C7-A117-9421F5094E6C}" type="datetimeFigureOut">
              <a:rPr kumimoji="1" lang="ja-JP" altLang="en-US" smtClean="0"/>
              <a:t>2024/8/12</a:t>
            </a:fld>
            <a:endParaRPr kumimoji="1" lang="ja-JP" altLang="en-US"/>
          </a:p>
        </p:txBody>
      </p:sp>
      <p:sp>
        <p:nvSpPr>
          <p:cNvPr id="5" name="フッター プレースホルダー 4">
            <a:extLst>
              <a:ext uri="{FF2B5EF4-FFF2-40B4-BE49-F238E27FC236}">
                <a16:creationId xmlns:a16="http://schemas.microsoft.com/office/drawing/2014/main" id="{60B8CDA7-706A-49AD-AAF5-160CB92ED5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A9D7DC06-2353-4D58-B302-B0906B1D8DF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6A861E-463C-4F41-98D2-F2572F9F95A0}" type="slidenum">
              <a:rPr kumimoji="1" lang="ja-JP" altLang="en-US" smtClean="0"/>
              <a:t>‹#›</a:t>
            </a:fld>
            <a:endParaRPr kumimoji="1" lang="ja-JP" altLang="en-US"/>
          </a:p>
        </p:txBody>
      </p:sp>
    </p:spTree>
    <p:extLst>
      <p:ext uri="{BB962C8B-B14F-4D97-AF65-F5344CB8AC3E}">
        <p14:creationId xmlns:p14="http://schemas.microsoft.com/office/powerpoint/2010/main" val="32920530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tif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6.tif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11.tiff"/></Relationships>
</file>

<file path=ppt/slides/_rels/slide25.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23.xml"/><Relationship Id="rId1" Type="http://schemas.openxmlformats.org/officeDocument/2006/relationships/slideLayout" Target="../slideLayouts/slideLayout6.xml"/><Relationship Id="rId5" Type="http://schemas.openxmlformats.org/officeDocument/2006/relationships/image" Target="../media/image14.tiff"/><Relationship Id="rId4" Type="http://schemas.openxmlformats.org/officeDocument/2006/relationships/image" Target="../media/image13.tiff"/></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6.tmp"/><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7.tmp"/><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8.tmp"/><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0.tiff"/><Relationship Id="rId2" Type="http://schemas.openxmlformats.org/officeDocument/2006/relationships/image" Target="../media/image19.tif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22.tiff"/><Relationship Id="rId2" Type="http://schemas.openxmlformats.org/officeDocument/2006/relationships/image" Target="../media/image21.tiff"/><Relationship Id="rId1" Type="http://schemas.openxmlformats.org/officeDocument/2006/relationships/slideLayout" Target="../slideLayouts/slideLayout7.xml"/><Relationship Id="rId4" Type="http://schemas.openxmlformats.org/officeDocument/2006/relationships/image" Target="../media/image23.tiff"/></Relationships>
</file>

<file path=ppt/slides/_rels/slide4.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24.tiff"/><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FF26099-852D-4307-95DD-298AC017A69F}"/>
              </a:ext>
            </a:extLst>
          </p:cNvPr>
          <p:cNvSpPr>
            <a:spLocks noGrp="1"/>
          </p:cNvSpPr>
          <p:nvPr>
            <p:ph type="ctrTitle"/>
          </p:nvPr>
        </p:nvSpPr>
        <p:spPr/>
        <p:txBody>
          <a:bodyPr/>
          <a:lstStyle/>
          <a:p>
            <a:r>
              <a:rPr lang="ja-JP" altLang="en-US" dirty="0"/>
              <a:t>アルゴリズムと</a:t>
            </a:r>
            <a:br>
              <a:rPr lang="en-US" altLang="ja-JP" dirty="0"/>
            </a:br>
            <a:r>
              <a:rPr lang="ja-JP" altLang="en-US" dirty="0"/>
              <a:t>プログラミング</a:t>
            </a:r>
            <a:endParaRPr kumimoji="1" lang="ja-JP" altLang="en-US" dirty="0"/>
          </a:p>
        </p:txBody>
      </p:sp>
      <p:sp>
        <p:nvSpPr>
          <p:cNvPr id="3" name="字幕 2">
            <a:extLst>
              <a:ext uri="{FF2B5EF4-FFF2-40B4-BE49-F238E27FC236}">
                <a16:creationId xmlns:a16="http://schemas.microsoft.com/office/drawing/2014/main" id="{172047B2-3778-42C3-AFF0-81802BAD6AD1}"/>
              </a:ext>
            </a:extLst>
          </p:cNvPr>
          <p:cNvSpPr>
            <a:spLocks noGrp="1"/>
          </p:cNvSpPr>
          <p:nvPr>
            <p:ph type="subTitle" idx="1"/>
          </p:nvPr>
        </p:nvSpPr>
        <p:spPr/>
        <p:txBody>
          <a:bodyPr/>
          <a:lstStyle/>
          <a:p>
            <a:endParaRPr kumimoji="1" lang="ja-JP" altLang="en-US"/>
          </a:p>
        </p:txBody>
      </p:sp>
    </p:spTree>
    <p:extLst>
      <p:ext uri="{BB962C8B-B14F-4D97-AF65-F5344CB8AC3E}">
        <p14:creationId xmlns:p14="http://schemas.microsoft.com/office/powerpoint/2010/main" val="11517480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2" cstate="print">
            <a:extLst>
              <a:ext uri="{28A0092B-C50C-407E-A947-70E740481C1C}">
                <a14:useLocalDpi xmlns:a14="http://schemas.microsoft.com/office/drawing/2010/main" val="0"/>
              </a:ext>
            </a:extLst>
          </a:blip>
          <a:srcRect b="6012"/>
          <a:stretch/>
        </p:blipFill>
        <p:spPr>
          <a:xfrm>
            <a:off x="2262377" y="1367988"/>
            <a:ext cx="3608833" cy="4851838"/>
          </a:xfrm>
          <a:prstGeom prst="rect">
            <a:avLst/>
          </a:prstGeom>
        </p:spPr>
      </p:pic>
      <p:pic>
        <p:nvPicPr>
          <p:cNvPr id="3" name="図 2">
            <a:extLst>
              <a:ext uri="{FF2B5EF4-FFF2-40B4-BE49-F238E27FC236}">
                <a16:creationId xmlns:a16="http://schemas.microsoft.com/office/drawing/2014/main" id="{C82906E9-268D-40C0-80AA-0F8C2D94181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498"/>
          <a:stretch/>
        </p:blipFill>
        <p:spPr>
          <a:xfrm>
            <a:off x="5958078" y="1367988"/>
            <a:ext cx="3715567" cy="4929987"/>
          </a:xfrm>
          <a:prstGeom prst="rect">
            <a:avLst/>
          </a:prstGeom>
        </p:spPr>
      </p:pic>
      <p:sp>
        <p:nvSpPr>
          <p:cNvPr id="4" name="テキスト ボックス 3">
            <a:extLst>
              <a:ext uri="{FF2B5EF4-FFF2-40B4-BE49-F238E27FC236}">
                <a16:creationId xmlns:a16="http://schemas.microsoft.com/office/drawing/2014/main" id="{623E3194-4CFE-4950-AA5F-7F7C73A5D0E4}"/>
              </a:ext>
            </a:extLst>
          </p:cNvPr>
          <p:cNvSpPr txBox="1"/>
          <p:nvPr/>
        </p:nvSpPr>
        <p:spPr>
          <a:xfrm>
            <a:off x="608838" y="466344"/>
            <a:ext cx="10524744" cy="584775"/>
          </a:xfrm>
          <a:prstGeom prst="rect">
            <a:avLst/>
          </a:prstGeom>
          <a:noFill/>
        </p:spPr>
        <p:txBody>
          <a:bodyPr wrap="square" rtlCol="0">
            <a:spAutoFit/>
          </a:bodyPr>
          <a:lstStyle/>
          <a:p>
            <a:r>
              <a:rPr kumimoji="1" lang="ja-JP" altLang="en-US" sz="3200" dirty="0"/>
              <a:t>合計のアルゴリズム</a:t>
            </a:r>
          </a:p>
        </p:txBody>
      </p:sp>
      <p:sp>
        <p:nvSpPr>
          <p:cNvPr id="5" name="テキスト ボックス 4">
            <a:extLst>
              <a:ext uri="{FF2B5EF4-FFF2-40B4-BE49-F238E27FC236}">
                <a16:creationId xmlns:a16="http://schemas.microsoft.com/office/drawing/2014/main" id="{D7C671AE-00CD-2D72-C5BD-B196B1B3C0EE}"/>
              </a:ext>
            </a:extLst>
          </p:cNvPr>
          <p:cNvSpPr txBox="1"/>
          <p:nvPr/>
        </p:nvSpPr>
        <p:spPr>
          <a:xfrm>
            <a:off x="839834" y="998656"/>
            <a:ext cx="10961915" cy="369332"/>
          </a:xfrm>
          <a:prstGeom prst="rect">
            <a:avLst/>
          </a:prstGeom>
          <a:noFill/>
        </p:spPr>
        <p:txBody>
          <a:bodyPr wrap="square" rtlCol="0">
            <a:spAutoFit/>
          </a:bodyPr>
          <a:lstStyle/>
          <a:p>
            <a:r>
              <a:rPr lang="en-US" altLang="ja-JP" dirty="0">
                <a:latin typeface="+mn-ea"/>
              </a:rPr>
              <a:t>		</a:t>
            </a:r>
            <a:r>
              <a:rPr lang="ja-JP" altLang="en-US" dirty="0">
                <a:latin typeface="+mn-ea"/>
              </a:rPr>
              <a:t>フローチャート</a:t>
            </a:r>
            <a:r>
              <a:rPr lang="en-US" altLang="ja-JP" dirty="0">
                <a:latin typeface="+mn-ea"/>
              </a:rPr>
              <a:t>				</a:t>
            </a:r>
            <a:r>
              <a:rPr lang="ja-JP" altLang="en-US" dirty="0">
                <a:latin typeface="+mn-ea"/>
              </a:rPr>
              <a:t>トレース</a:t>
            </a:r>
            <a:endParaRPr lang="en-US" altLang="ja-JP" dirty="0">
              <a:latin typeface="+mn-ea"/>
            </a:endParaRPr>
          </a:p>
        </p:txBody>
      </p:sp>
    </p:spTree>
    <p:extLst>
      <p:ext uri="{BB962C8B-B14F-4D97-AF65-F5344CB8AC3E}">
        <p14:creationId xmlns:p14="http://schemas.microsoft.com/office/powerpoint/2010/main" val="24737440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60799E4-636D-4707-A0F2-09FD1C087173}"/>
              </a:ext>
            </a:extLst>
          </p:cNvPr>
          <p:cNvSpPr>
            <a:spLocks noGrp="1"/>
          </p:cNvSpPr>
          <p:nvPr>
            <p:ph type="title"/>
          </p:nvPr>
        </p:nvSpPr>
        <p:spPr/>
        <p:txBody>
          <a:bodyPr/>
          <a:lstStyle/>
          <a:p>
            <a:r>
              <a:rPr kumimoji="1" lang="ja-JP" altLang="en-US" dirty="0"/>
              <a:t>アルゴリズム</a:t>
            </a:r>
          </a:p>
        </p:txBody>
      </p:sp>
      <p:sp>
        <p:nvSpPr>
          <p:cNvPr id="4" name="スライド番号プレースホルダー 3">
            <a:extLst>
              <a:ext uri="{FF2B5EF4-FFF2-40B4-BE49-F238E27FC236}">
                <a16:creationId xmlns:a16="http://schemas.microsoft.com/office/drawing/2014/main" id="{EE2E78E7-E97B-4EB1-B7DF-4CED27B67789}"/>
              </a:ext>
            </a:extLst>
          </p:cNvPr>
          <p:cNvSpPr>
            <a:spLocks noGrp="1"/>
          </p:cNvSpPr>
          <p:nvPr>
            <p:ph type="sldNum" sz="quarter" idx="12"/>
          </p:nvPr>
        </p:nvSpPr>
        <p:spPr/>
        <p:txBody>
          <a:bodyPr/>
          <a:lstStyle/>
          <a:p>
            <a:fld id="{F8DEEB91-50FB-4D13-8684-2052AAEB8771}" type="slidenum">
              <a:rPr kumimoji="1" lang="ja-JP" altLang="en-US" smtClean="0"/>
              <a:t>11</a:t>
            </a:fld>
            <a:endParaRPr kumimoji="1" lang="ja-JP" altLang="en-US"/>
          </a:p>
        </p:txBody>
      </p:sp>
      <p:sp>
        <p:nvSpPr>
          <p:cNvPr id="5" name="テキスト ボックス 4">
            <a:extLst>
              <a:ext uri="{FF2B5EF4-FFF2-40B4-BE49-F238E27FC236}">
                <a16:creationId xmlns:a16="http://schemas.microsoft.com/office/drawing/2014/main" id="{2D9546F2-B4AF-4719-B389-17F600DB65A1}"/>
              </a:ext>
            </a:extLst>
          </p:cNvPr>
          <p:cNvSpPr txBox="1"/>
          <p:nvPr/>
        </p:nvSpPr>
        <p:spPr>
          <a:xfrm>
            <a:off x="615042" y="1561333"/>
            <a:ext cx="10961915" cy="923330"/>
          </a:xfrm>
          <a:prstGeom prst="rect">
            <a:avLst/>
          </a:prstGeom>
          <a:noFill/>
        </p:spPr>
        <p:txBody>
          <a:bodyPr wrap="square" rtlCol="0">
            <a:spAutoFit/>
          </a:bodyPr>
          <a:lstStyle/>
          <a:p>
            <a:r>
              <a:rPr lang="ja-JP" altLang="en-US" b="1" dirty="0">
                <a:latin typeface="+mn-ea"/>
              </a:rPr>
              <a:t>疑似言語</a:t>
            </a:r>
            <a:endParaRPr kumimoji="1" lang="en-US" altLang="ja-JP" b="1" dirty="0">
              <a:latin typeface="+mn-ea"/>
            </a:endParaRPr>
          </a:p>
          <a:p>
            <a:r>
              <a:rPr lang="ja-JP" altLang="en-US" dirty="0">
                <a:latin typeface="+mn-ea"/>
              </a:rPr>
              <a:t>順次、選択、繰返し</a:t>
            </a:r>
            <a:endParaRPr lang="en-US" altLang="ja-JP" dirty="0">
              <a:latin typeface="+mn-ea"/>
            </a:endParaRPr>
          </a:p>
          <a:p>
            <a:endParaRPr lang="en-US" altLang="ja-JP" dirty="0">
              <a:latin typeface="+mn-ea"/>
            </a:endParaRPr>
          </a:p>
        </p:txBody>
      </p:sp>
      <p:sp>
        <p:nvSpPr>
          <p:cNvPr id="21" name="Rectangle 15">
            <a:extLst>
              <a:ext uri="{FF2B5EF4-FFF2-40B4-BE49-F238E27FC236}">
                <a16:creationId xmlns:a16="http://schemas.microsoft.com/office/drawing/2014/main" id="{E18D3DA6-460F-42BC-A4CD-880627ADA698}"/>
              </a:ext>
            </a:extLst>
          </p:cNvPr>
          <p:cNvSpPr>
            <a:spLocks noChangeArrowheads="1"/>
          </p:cNvSpPr>
          <p:nvPr/>
        </p:nvSpPr>
        <p:spPr bwMode="auto">
          <a:xfrm>
            <a:off x="3892550" y="294163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6">
            <a:extLst>
              <a:ext uri="{FF2B5EF4-FFF2-40B4-BE49-F238E27FC236}">
                <a16:creationId xmlns:a16="http://schemas.microsoft.com/office/drawing/2014/main" id="{171BA8D8-25BC-4078-825F-B5EDF59AF1EA}"/>
              </a:ext>
            </a:extLst>
          </p:cNvPr>
          <p:cNvSpPr>
            <a:spLocks noChangeArrowheads="1"/>
          </p:cNvSpPr>
          <p:nvPr/>
        </p:nvSpPr>
        <p:spPr bwMode="auto">
          <a:xfrm>
            <a:off x="3892550" y="339883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3" name="表 6">
            <a:extLst>
              <a:ext uri="{FF2B5EF4-FFF2-40B4-BE49-F238E27FC236}">
                <a16:creationId xmlns:a16="http://schemas.microsoft.com/office/drawing/2014/main" id="{B59B1CCA-465C-7411-3D2D-11B9A6A71049}"/>
              </a:ext>
            </a:extLst>
          </p:cNvPr>
          <p:cNvGraphicFramePr>
            <a:graphicFrameLocks noGrp="1"/>
          </p:cNvGraphicFramePr>
          <p:nvPr>
            <p:extLst>
              <p:ext uri="{D42A27DB-BD31-4B8C-83A1-F6EECF244321}">
                <p14:modId xmlns:p14="http://schemas.microsoft.com/office/powerpoint/2010/main" val="1768833806"/>
              </p:ext>
            </p:extLst>
          </p:nvPr>
        </p:nvGraphicFramePr>
        <p:xfrm>
          <a:off x="2925677" y="1697990"/>
          <a:ext cx="7292213" cy="4658360"/>
        </p:xfrm>
        <a:graphic>
          <a:graphicData uri="http://schemas.openxmlformats.org/drawingml/2006/table">
            <a:tbl>
              <a:tblPr firstRow="1" bandRow="1">
                <a:tableStyleId>{912C8C85-51F0-491E-9774-3900AFEF0FD7}</a:tableStyleId>
              </a:tblPr>
              <a:tblGrid>
                <a:gridCol w="341133">
                  <a:extLst>
                    <a:ext uri="{9D8B030D-6E8A-4147-A177-3AD203B41FA5}">
                      <a16:colId xmlns:a16="http://schemas.microsoft.com/office/drawing/2014/main" val="761057757"/>
                    </a:ext>
                  </a:extLst>
                </a:gridCol>
                <a:gridCol w="2641424">
                  <a:extLst>
                    <a:ext uri="{9D8B030D-6E8A-4147-A177-3AD203B41FA5}">
                      <a16:colId xmlns:a16="http://schemas.microsoft.com/office/drawing/2014/main" val="1749627684"/>
                    </a:ext>
                  </a:extLst>
                </a:gridCol>
                <a:gridCol w="4309656">
                  <a:extLst>
                    <a:ext uri="{9D8B030D-6E8A-4147-A177-3AD203B41FA5}">
                      <a16:colId xmlns:a16="http://schemas.microsoft.com/office/drawing/2014/main" val="604298949"/>
                    </a:ext>
                  </a:extLst>
                </a:gridCol>
              </a:tblGrid>
              <a:tr h="370840">
                <a:tc gridSpan="2">
                  <a:txBody>
                    <a:bodyPr/>
                    <a:lstStyle/>
                    <a:p>
                      <a:r>
                        <a:rPr kumimoji="1" lang="ja-JP" altLang="en-US" sz="1400" dirty="0"/>
                        <a:t>記述形式</a:t>
                      </a:r>
                    </a:p>
                  </a:txBody>
                  <a:tcPr anchor="ctr"/>
                </a:tc>
                <a:tc hMerge="1">
                  <a:txBody>
                    <a:bodyPr/>
                    <a:lstStyle/>
                    <a:p>
                      <a:endParaRPr kumimoji="1" lang="ja-JP" altLang="en-US" dirty="0"/>
                    </a:p>
                  </a:txBody>
                  <a:tcPr/>
                </a:tc>
                <a:tc>
                  <a:txBody>
                    <a:bodyPr/>
                    <a:lstStyle/>
                    <a:p>
                      <a:r>
                        <a:rPr kumimoji="1" lang="ja-JP" altLang="en-US" sz="1400" dirty="0"/>
                        <a:t>説明</a:t>
                      </a:r>
                    </a:p>
                  </a:txBody>
                  <a:tcPr anchor="ctr"/>
                </a:tc>
                <a:extLst>
                  <a:ext uri="{0D108BD9-81ED-4DB2-BD59-A6C34878D82A}">
                    <a16:rowId xmlns:a16="http://schemas.microsoft.com/office/drawing/2014/main" val="950385796"/>
                  </a:ext>
                </a:extLst>
              </a:tr>
              <a:tr h="370840">
                <a:tc gridSpan="2">
                  <a:txBody>
                    <a:bodyPr/>
                    <a:lstStyle/>
                    <a:p>
                      <a:r>
                        <a:rPr kumimoji="1" lang="ja-JP" altLang="en-US" sz="1400" dirty="0"/>
                        <a:t>〇</a:t>
                      </a:r>
                    </a:p>
                  </a:txBody>
                  <a:tcPr anchor="ctr"/>
                </a:tc>
                <a:tc hMerge="1">
                  <a:txBody>
                    <a:bodyPr/>
                    <a:lstStyle/>
                    <a:p>
                      <a:endParaRPr kumimoji="1" lang="ja-JP" altLang="en-US" dirty="0"/>
                    </a:p>
                  </a:txBody>
                  <a:tcPr/>
                </a:tc>
                <a:tc>
                  <a:txBody>
                    <a:bodyPr/>
                    <a:lstStyle/>
                    <a:p>
                      <a:r>
                        <a:rPr kumimoji="1" lang="ja-JP" altLang="en-US" sz="1400" dirty="0"/>
                        <a:t>手続き、変数名、型の宣言</a:t>
                      </a:r>
                    </a:p>
                  </a:txBody>
                  <a:tcPr anchor="ctr"/>
                </a:tc>
                <a:extLst>
                  <a:ext uri="{0D108BD9-81ED-4DB2-BD59-A6C34878D82A}">
                    <a16:rowId xmlns:a16="http://schemas.microsoft.com/office/drawing/2014/main" val="3393830578"/>
                  </a:ext>
                </a:extLst>
              </a:tr>
              <a:tr h="370840">
                <a:tc gridSpan="2">
                  <a:txBody>
                    <a:bodyPr/>
                    <a:lstStyle/>
                    <a:p>
                      <a:r>
                        <a:rPr kumimoji="1" lang="en-US" altLang="ja-JP" sz="1400" dirty="0"/>
                        <a:t>/*   */</a:t>
                      </a:r>
                      <a:endParaRPr kumimoji="1" lang="ja-JP" altLang="en-US" sz="1400" dirty="0"/>
                    </a:p>
                  </a:txBody>
                  <a:tcPr anchor="ctr"/>
                </a:tc>
                <a:tc hMerge="1">
                  <a:txBody>
                    <a:bodyPr/>
                    <a:lstStyle/>
                    <a:p>
                      <a:endParaRPr kumimoji="1" lang="ja-JP" altLang="en-US" dirty="0"/>
                    </a:p>
                  </a:txBody>
                  <a:tcPr/>
                </a:tc>
                <a:tc>
                  <a:txBody>
                    <a:bodyPr/>
                    <a:lstStyle/>
                    <a:p>
                      <a:r>
                        <a:rPr kumimoji="1" lang="ja-JP" altLang="en-US" sz="1400" dirty="0"/>
                        <a:t>注釈</a:t>
                      </a:r>
                    </a:p>
                  </a:txBody>
                  <a:tcPr anchor="ctr"/>
                </a:tc>
                <a:extLst>
                  <a:ext uri="{0D108BD9-81ED-4DB2-BD59-A6C34878D82A}">
                    <a16:rowId xmlns:a16="http://schemas.microsoft.com/office/drawing/2014/main" val="1666979801"/>
                  </a:ext>
                </a:extLst>
              </a:tr>
              <a:tr h="370840">
                <a:tc rowSpan="7">
                  <a:txBody>
                    <a:bodyPr/>
                    <a:lstStyle/>
                    <a:p>
                      <a:endParaRPr kumimoji="1" lang="en-US" altLang="ja-JP" sz="1400" dirty="0"/>
                    </a:p>
                    <a:p>
                      <a:endParaRPr kumimoji="1" lang="en-US" altLang="ja-JP" sz="1400" dirty="0"/>
                    </a:p>
                    <a:p>
                      <a:endParaRPr kumimoji="1" lang="en-US" altLang="ja-JP" sz="1400" dirty="0"/>
                    </a:p>
                    <a:p>
                      <a:r>
                        <a:rPr kumimoji="1" lang="ja-JP" altLang="en-US" sz="1400" dirty="0"/>
                        <a:t>処</a:t>
                      </a:r>
                      <a:endParaRPr kumimoji="1" lang="en-US" altLang="ja-JP" sz="1400" dirty="0"/>
                    </a:p>
                    <a:p>
                      <a:endParaRPr kumimoji="1" lang="en-US" altLang="ja-JP" sz="1400" dirty="0"/>
                    </a:p>
                    <a:p>
                      <a:r>
                        <a:rPr kumimoji="1" lang="ja-JP" altLang="en-US" sz="1400" dirty="0"/>
                        <a:t>理</a:t>
                      </a:r>
                      <a:endParaRPr kumimoji="1" lang="en-US" altLang="ja-JP" sz="1400" dirty="0"/>
                    </a:p>
                    <a:p>
                      <a:endParaRPr kumimoji="1" lang="ja-JP" altLang="en-US" sz="1400" dirty="0"/>
                    </a:p>
                  </a:txBody>
                  <a:tcPr anchor="ctr"/>
                </a:tc>
                <a:tc>
                  <a:txBody>
                    <a:bodyPr/>
                    <a:lstStyle/>
                    <a:p>
                      <a:r>
                        <a:rPr kumimoji="1" lang="ja-JP" altLang="en-US" sz="1400" dirty="0"/>
                        <a:t>・変数　←　式</a:t>
                      </a:r>
                    </a:p>
                  </a:txBody>
                  <a:tcPr anchor="ctr"/>
                </a:tc>
                <a:tc>
                  <a:txBody>
                    <a:bodyPr/>
                    <a:lstStyle/>
                    <a:p>
                      <a:r>
                        <a:rPr kumimoji="1" lang="ja-JP" altLang="en-US" sz="1400" dirty="0"/>
                        <a:t>変数に式の値を代入する</a:t>
                      </a:r>
                      <a:endParaRPr kumimoji="1" lang="en-US" altLang="ja-JP" sz="1400" dirty="0"/>
                    </a:p>
                  </a:txBody>
                  <a:tcPr anchor="ctr"/>
                </a:tc>
                <a:extLst>
                  <a:ext uri="{0D108BD9-81ED-4DB2-BD59-A6C34878D82A}">
                    <a16:rowId xmlns:a16="http://schemas.microsoft.com/office/drawing/2014/main" val="3172976519"/>
                  </a:ext>
                </a:extLst>
              </a:tr>
              <a:tr h="370840">
                <a:tc vMerge="1">
                  <a:txBody>
                    <a:bodyPr/>
                    <a:lstStyle/>
                    <a:p>
                      <a:endParaRPr kumimoji="1" lang="ja-JP" altLang="en-US" dirty="0"/>
                    </a:p>
                  </a:txBody>
                  <a:tcPr/>
                </a:tc>
                <a:tc>
                  <a:txBody>
                    <a:bodyPr/>
                    <a:lstStyle/>
                    <a:p>
                      <a:r>
                        <a:rPr kumimoji="1" lang="ja-JP" altLang="en-US" sz="1400" dirty="0"/>
                        <a:t>・手続き（引数</a:t>
                      </a:r>
                      <a:r>
                        <a:rPr kumimoji="1" lang="en-US" altLang="ja-JP" sz="1400" dirty="0"/>
                        <a:t>,</a:t>
                      </a:r>
                      <a:r>
                        <a:rPr kumimoji="1" lang="ja-JP" altLang="en-US" sz="1400" dirty="0"/>
                        <a:t>･･･）</a:t>
                      </a:r>
                    </a:p>
                  </a:txBody>
                  <a:tcPr anchor="ctr"/>
                </a:tc>
                <a:tc>
                  <a:txBody>
                    <a:bodyPr/>
                    <a:lstStyle/>
                    <a:p>
                      <a:r>
                        <a:rPr kumimoji="1" lang="ja-JP" altLang="en-US" sz="1400" dirty="0"/>
                        <a:t>手続きを呼び出し、引数を受け渡す</a:t>
                      </a:r>
                    </a:p>
                  </a:txBody>
                  <a:tcPr anchor="ctr"/>
                </a:tc>
                <a:extLst>
                  <a:ext uri="{0D108BD9-81ED-4DB2-BD59-A6C34878D82A}">
                    <a16:rowId xmlns:a16="http://schemas.microsoft.com/office/drawing/2014/main" val="2603943199"/>
                  </a:ext>
                </a:extLst>
              </a:tr>
              <a:tr h="370840">
                <a:tc vMerge="1">
                  <a:txBody>
                    <a:bodyPr/>
                    <a:lstStyle/>
                    <a:p>
                      <a:endParaRPr kumimoji="1" lang="ja-JP" altLang="en-US" dirty="0"/>
                    </a:p>
                  </a:txBody>
                  <a:tcPr/>
                </a:tc>
                <a:tc>
                  <a:txBody>
                    <a:bodyPr/>
                    <a:lstStyle/>
                    <a:p>
                      <a:r>
                        <a:rPr kumimoji="1" lang="ja-JP" altLang="en-US" sz="1400" dirty="0"/>
                        <a:t>　条件式</a:t>
                      </a:r>
                      <a:endParaRPr kumimoji="1" lang="en-US" altLang="ja-JP" sz="1400" dirty="0"/>
                    </a:p>
                    <a:p>
                      <a:r>
                        <a:rPr kumimoji="1" lang="ja-JP" altLang="en-US" sz="1400" dirty="0"/>
                        <a:t>　処理</a:t>
                      </a:r>
                    </a:p>
                  </a:txBody>
                  <a:tcPr anchor="ctr"/>
                </a:tc>
                <a:tc>
                  <a:txBody>
                    <a:bodyPr/>
                    <a:lstStyle/>
                    <a:p>
                      <a:r>
                        <a:rPr kumimoji="1" lang="ja-JP" altLang="en-US" sz="1400" dirty="0"/>
                        <a:t>単岐選択処理</a:t>
                      </a:r>
                    </a:p>
                  </a:txBody>
                  <a:tcPr anchor="ctr"/>
                </a:tc>
                <a:extLst>
                  <a:ext uri="{0D108BD9-81ED-4DB2-BD59-A6C34878D82A}">
                    <a16:rowId xmlns:a16="http://schemas.microsoft.com/office/drawing/2014/main" val="353521238"/>
                  </a:ext>
                </a:extLst>
              </a:tr>
              <a:tr h="370840">
                <a:tc vMerge="1">
                  <a:txBody>
                    <a:bodyPr/>
                    <a:lstStyle/>
                    <a:p>
                      <a:endParaRPr kumimoji="1" lang="ja-JP" altLang="en-US" dirty="0"/>
                    </a:p>
                  </a:txBody>
                  <a:tcPr/>
                </a:tc>
                <a:tc>
                  <a:txBody>
                    <a:bodyPr/>
                    <a:lstStyle/>
                    <a:p>
                      <a:r>
                        <a:rPr kumimoji="1" lang="ja-JP" altLang="en-US" sz="1400" dirty="0"/>
                        <a:t>　条件式</a:t>
                      </a:r>
                      <a:endParaRPr kumimoji="1" lang="en-US" altLang="ja-JP" sz="1400" dirty="0"/>
                    </a:p>
                    <a:p>
                      <a:r>
                        <a:rPr kumimoji="1" lang="ja-JP" altLang="en-US" sz="1400" dirty="0"/>
                        <a:t>　　処理１</a:t>
                      </a:r>
                      <a:endParaRPr kumimoji="1" lang="en-US" altLang="ja-JP" sz="1400" dirty="0"/>
                    </a:p>
                    <a:p>
                      <a:r>
                        <a:rPr kumimoji="1" lang="ja-JP" altLang="en-US" sz="1400" dirty="0"/>
                        <a:t>　　処理２</a:t>
                      </a:r>
                    </a:p>
                  </a:txBody>
                  <a:tcPr anchor="ctr"/>
                </a:tc>
                <a:tc>
                  <a:txBody>
                    <a:bodyPr/>
                    <a:lstStyle/>
                    <a:p>
                      <a:r>
                        <a:rPr kumimoji="1" lang="ja-JP" altLang="en-US" sz="1400" dirty="0"/>
                        <a:t>双岐選択処理</a:t>
                      </a:r>
                    </a:p>
                  </a:txBody>
                  <a:tcPr anchor="ctr"/>
                </a:tc>
                <a:extLst>
                  <a:ext uri="{0D108BD9-81ED-4DB2-BD59-A6C34878D82A}">
                    <a16:rowId xmlns:a16="http://schemas.microsoft.com/office/drawing/2014/main" val="3063378005"/>
                  </a:ext>
                </a:extLst>
              </a:tr>
              <a:tr h="370840">
                <a:tc vMerge="1">
                  <a:txBody>
                    <a:bodyPr/>
                    <a:lstStyle/>
                    <a:p>
                      <a:endParaRPr kumimoji="1" lang="ja-JP" altLang="en-US" dirty="0"/>
                    </a:p>
                  </a:txBody>
                  <a:tcPr/>
                </a:tc>
                <a:tc>
                  <a:txBody>
                    <a:bodyPr/>
                    <a:lstStyle/>
                    <a:p>
                      <a:r>
                        <a:rPr kumimoji="1" lang="ja-JP" altLang="en-US" sz="1400" dirty="0"/>
                        <a:t>　条件式</a:t>
                      </a:r>
                      <a:endParaRPr kumimoji="1" lang="en-US" altLang="ja-JP" sz="1400" dirty="0"/>
                    </a:p>
                    <a:p>
                      <a:r>
                        <a:rPr kumimoji="1" lang="ja-JP" altLang="en-US" sz="1400" dirty="0"/>
                        <a:t>　　処理</a:t>
                      </a:r>
                    </a:p>
                  </a:txBody>
                  <a:tcPr anchor="ctr"/>
                </a:tc>
                <a:tc>
                  <a:txBody>
                    <a:bodyPr/>
                    <a:lstStyle/>
                    <a:p>
                      <a:r>
                        <a:rPr kumimoji="1" lang="ja-JP" altLang="en-US" sz="1400" dirty="0"/>
                        <a:t>前判定繰り返し処理</a:t>
                      </a:r>
                    </a:p>
                  </a:txBody>
                  <a:tcPr anchor="ctr"/>
                </a:tc>
                <a:extLst>
                  <a:ext uri="{0D108BD9-81ED-4DB2-BD59-A6C34878D82A}">
                    <a16:rowId xmlns:a16="http://schemas.microsoft.com/office/drawing/2014/main" val="2825193880"/>
                  </a:ext>
                </a:extLst>
              </a:tr>
              <a:tr h="370840">
                <a:tc vMerge="1">
                  <a:txBody>
                    <a:bodyPr/>
                    <a:lstStyle/>
                    <a:p>
                      <a:endParaRPr kumimoji="1" lang="ja-JP" altLang="en-US" dirty="0"/>
                    </a:p>
                  </a:txBody>
                  <a:tcPr/>
                </a:tc>
                <a:tc>
                  <a:txBody>
                    <a:bodyPr/>
                    <a:lstStyle/>
                    <a:p>
                      <a:r>
                        <a:rPr kumimoji="1" lang="ja-JP" altLang="en-US" sz="1400" dirty="0"/>
                        <a:t>　　処理</a:t>
                      </a:r>
                      <a:endParaRPr kumimoji="1" lang="en-US" altLang="ja-JP" sz="1400" dirty="0"/>
                    </a:p>
                    <a:p>
                      <a:r>
                        <a:rPr kumimoji="1" lang="ja-JP" altLang="en-US" sz="1400" dirty="0"/>
                        <a:t>　条件式</a:t>
                      </a:r>
                    </a:p>
                  </a:txBody>
                  <a:tcPr anchor="ctr"/>
                </a:tc>
                <a:tc>
                  <a:txBody>
                    <a:bodyPr/>
                    <a:lstStyle/>
                    <a:p>
                      <a:r>
                        <a:rPr kumimoji="1" lang="ja-JP" altLang="en-US" sz="1400" dirty="0"/>
                        <a:t>後判定繰り返し処理</a:t>
                      </a:r>
                    </a:p>
                  </a:txBody>
                  <a:tcPr anchor="ctr"/>
                </a:tc>
                <a:extLst>
                  <a:ext uri="{0D108BD9-81ED-4DB2-BD59-A6C34878D82A}">
                    <a16:rowId xmlns:a16="http://schemas.microsoft.com/office/drawing/2014/main" val="1922994735"/>
                  </a:ext>
                </a:extLst>
              </a:tr>
              <a:tr h="370840">
                <a:tc vMerge="1">
                  <a:txBody>
                    <a:bodyPr/>
                    <a:lstStyle/>
                    <a:p>
                      <a:endParaRPr kumimoji="1" lang="ja-JP" altLang="en-US" dirty="0"/>
                    </a:p>
                  </a:txBody>
                  <a:tcPr/>
                </a:tc>
                <a:tc>
                  <a:txBody>
                    <a:bodyPr/>
                    <a:lstStyle/>
                    <a:p>
                      <a:r>
                        <a:rPr kumimoji="1" lang="ja-JP" altLang="en-US" sz="1400" dirty="0"/>
                        <a:t>　変数：初期値</a:t>
                      </a:r>
                      <a:r>
                        <a:rPr kumimoji="1" lang="en-US" altLang="ja-JP" sz="1400" dirty="0"/>
                        <a:t>,</a:t>
                      </a:r>
                    </a:p>
                    <a:p>
                      <a:r>
                        <a:rPr kumimoji="1" lang="ja-JP" altLang="en-US" sz="1400" dirty="0"/>
                        <a:t>　　条件式</a:t>
                      </a:r>
                      <a:r>
                        <a:rPr kumimoji="1" lang="en-US" altLang="ja-JP" sz="1400" dirty="0"/>
                        <a:t>,</a:t>
                      </a:r>
                      <a:r>
                        <a:rPr kumimoji="1" lang="ja-JP" altLang="en-US" sz="1400" dirty="0"/>
                        <a:t>増分処理</a:t>
                      </a:r>
                    </a:p>
                  </a:txBody>
                  <a:tcPr anchor="ctr"/>
                </a:tc>
                <a:tc>
                  <a:txBody>
                    <a:bodyPr/>
                    <a:lstStyle/>
                    <a:p>
                      <a:r>
                        <a:rPr kumimoji="1" lang="ja-JP" altLang="en-US" sz="1400" dirty="0"/>
                        <a:t>繰返し処理</a:t>
                      </a:r>
                    </a:p>
                  </a:txBody>
                  <a:tcPr anchor="ctr"/>
                </a:tc>
                <a:extLst>
                  <a:ext uri="{0D108BD9-81ED-4DB2-BD59-A6C34878D82A}">
                    <a16:rowId xmlns:a16="http://schemas.microsoft.com/office/drawing/2014/main" val="1130155537"/>
                  </a:ext>
                </a:extLst>
              </a:tr>
            </a:tbl>
          </a:graphicData>
        </a:graphic>
      </p:graphicFrame>
      <p:cxnSp>
        <p:nvCxnSpPr>
          <p:cNvPr id="8" name="直線矢印コネクタ 7">
            <a:extLst>
              <a:ext uri="{FF2B5EF4-FFF2-40B4-BE49-F238E27FC236}">
                <a16:creationId xmlns:a16="http://schemas.microsoft.com/office/drawing/2014/main" id="{3558E05D-C7B9-CC41-8792-ACB644CBF5F9}"/>
              </a:ext>
            </a:extLst>
          </p:cNvPr>
          <p:cNvCxnSpPr/>
          <p:nvPr/>
        </p:nvCxnSpPr>
        <p:spPr>
          <a:xfrm>
            <a:off x="3444246" y="3590425"/>
            <a:ext cx="0" cy="431093"/>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17" name="直線矢印コネクタ 16">
            <a:extLst>
              <a:ext uri="{FF2B5EF4-FFF2-40B4-BE49-F238E27FC236}">
                <a16:creationId xmlns:a16="http://schemas.microsoft.com/office/drawing/2014/main" id="{4B6C283E-DE38-D47A-22CF-610AD0D29303}"/>
              </a:ext>
            </a:extLst>
          </p:cNvPr>
          <p:cNvCxnSpPr>
            <a:cxnSpLocks/>
          </p:cNvCxnSpPr>
          <p:nvPr/>
        </p:nvCxnSpPr>
        <p:spPr>
          <a:xfrm>
            <a:off x="3439887" y="4152124"/>
            <a:ext cx="4359" cy="602757"/>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26" name="直線コネクタ 25">
            <a:extLst>
              <a:ext uri="{FF2B5EF4-FFF2-40B4-BE49-F238E27FC236}">
                <a16:creationId xmlns:a16="http://schemas.microsoft.com/office/drawing/2014/main" id="{F7146590-A432-6257-AFFC-1D07D65556BB}"/>
              </a:ext>
            </a:extLst>
          </p:cNvPr>
          <p:cNvCxnSpPr/>
          <p:nvPr/>
        </p:nvCxnSpPr>
        <p:spPr>
          <a:xfrm>
            <a:off x="3436704" y="4887555"/>
            <a:ext cx="0" cy="409112"/>
          </a:xfrm>
          <a:prstGeom prst="line">
            <a:avLst/>
          </a:prstGeom>
          <a:ln w="9525"/>
        </p:spPr>
        <p:style>
          <a:lnRef idx="1">
            <a:schemeClr val="dk1"/>
          </a:lnRef>
          <a:fillRef idx="0">
            <a:schemeClr val="dk1"/>
          </a:fillRef>
          <a:effectRef idx="0">
            <a:schemeClr val="dk1"/>
          </a:effectRef>
          <a:fontRef idx="minor">
            <a:schemeClr val="tx1"/>
          </a:fontRef>
        </p:style>
      </p:cxnSp>
      <p:grpSp>
        <p:nvGrpSpPr>
          <p:cNvPr id="12" name="グループ化 11">
            <a:extLst>
              <a:ext uri="{FF2B5EF4-FFF2-40B4-BE49-F238E27FC236}">
                <a16:creationId xmlns:a16="http://schemas.microsoft.com/office/drawing/2014/main" id="{CF08CCD8-4B6A-079E-6B9E-380825984BA0}"/>
              </a:ext>
            </a:extLst>
          </p:cNvPr>
          <p:cNvGrpSpPr/>
          <p:nvPr/>
        </p:nvGrpSpPr>
        <p:grpSpPr>
          <a:xfrm>
            <a:off x="3413760" y="4836620"/>
            <a:ext cx="52543" cy="456737"/>
            <a:chOff x="3456292" y="4836620"/>
            <a:chExt cx="52543" cy="456737"/>
          </a:xfrm>
        </p:grpSpPr>
        <p:sp>
          <p:nvSpPr>
            <p:cNvPr id="28" name="正方形/長方形 27">
              <a:extLst>
                <a:ext uri="{FF2B5EF4-FFF2-40B4-BE49-F238E27FC236}">
                  <a16:creationId xmlns:a16="http://schemas.microsoft.com/office/drawing/2014/main" id="{38BFB5B7-2A42-80BB-5E75-DE241672F8A1}"/>
                </a:ext>
              </a:extLst>
            </p:cNvPr>
            <p:cNvSpPr/>
            <p:nvPr/>
          </p:nvSpPr>
          <p:spPr>
            <a:xfrm>
              <a:off x="3463116" y="4836620"/>
              <a:ext cx="45719"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9" name="正方形/長方形 28">
              <a:extLst>
                <a:ext uri="{FF2B5EF4-FFF2-40B4-BE49-F238E27FC236}">
                  <a16:creationId xmlns:a16="http://schemas.microsoft.com/office/drawing/2014/main" id="{6C242DD2-A583-28A3-8747-8626D0676875}"/>
                </a:ext>
              </a:extLst>
            </p:cNvPr>
            <p:cNvSpPr/>
            <p:nvPr/>
          </p:nvSpPr>
          <p:spPr>
            <a:xfrm>
              <a:off x="3456292" y="5247638"/>
              <a:ext cx="45719"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grpSp>
      <p:grpSp>
        <p:nvGrpSpPr>
          <p:cNvPr id="30" name="グループ化 29">
            <a:extLst>
              <a:ext uri="{FF2B5EF4-FFF2-40B4-BE49-F238E27FC236}">
                <a16:creationId xmlns:a16="http://schemas.microsoft.com/office/drawing/2014/main" id="{A1AA4097-A783-AA19-3E87-36A2547549E1}"/>
              </a:ext>
            </a:extLst>
          </p:cNvPr>
          <p:cNvGrpSpPr/>
          <p:nvPr/>
        </p:nvGrpSpPr>
        <p:grpSpPr>
          <a:xfrm>
            <a:off x="3409208" y="5862479"/>
            <a:ext cx="52543" cy="456737"/>
            <a:chOff x="3456292" y="4836620"/>
            <a:chExt cx="52543" cy="456737"/>
          </a:xfrm>
        </p:grpSpPr>
        <p:sp>
          <p:nvSpPr>
            <p:cNvPr id="31" name="正方形/長方形 30">
              <a:extLst>
                <a:ext uri="{FF2B5EF4-FFF2-40B4-BE49-F238E27FC236}">
                  <a16:creationId xmlns:a16="http://schemas.microsoft.com/office/drawing/2014/main" id="{D76B3A11-0A9F-79ED-E10B-288A89432EE2}"/>
                </a:ext>
              </a:extLst>
            </p:cNvPr>
            <p:cNvSpPr/>
            <p:nvPr/>
          </p:nvSpPr>
          <p:spPr>
            <a:xfrm>
              <a:off x="3463116" y="4836620"/>
              <a:ext cx="45719"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32" name="正方形/長方形 31">
              <a:extLst>
                <a:ext uri="{FF2B5EF4-FFF2-40B4-BE49-F238E27FC236}">
                  <a16:creationId xmlns:a16="http://schemas.microsoft.com/office/drawing/2014/main" id="{FA54D752-8615-DB6F-4DDA-88FFC8CD1CB9}"/>
                </a:ext>
              </a:extLst>
            </p:cNvPr>
            <p:cNvSpPr/>
            <p:nvPr/>
          </p:nvSpPr>
          <p:spPr>
            <a:xfrm>
              <a:off x="3456292" y="5247638"/>
              <a:ext cx="45719"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grpSp>
      <p:grpSp>
        <p:nvGrpSpPr>
          <p:cNvPr id="33" name="グループ化 32">
            <a:extLst>
              <a:ext uri="{FF2B5EF4-FFF2-40B4-BE49-F238E27FC236}">
                <a16:creationId xmlns:a16="http://schemas.microsoft.com/office/drawing/2014/main" id="{79F9A1A9-D2FE-8A2E-14B7-2C302F21571B}"/>
              </a:ext>
            </a:extLst>
          </p:cNvPr>
          <p:cNvGrpSpPr/>
          <p:nvPr/>
        </p:nvGrpSpPr>
        <p:grpSpPr>
          <a:xfrm>
            <a:off x="3411654" y="5347644"/>
            <a:ext cx="52543" cy="456737"/>
            <a:chOff x="3456292" y="4836620"/>
            <a:chExt cx="52543" cy="456737"/>
          </a:xfrm>
        </p:grpSpPr>
        <p:sp>
          <p:nvSpPr>
            <p:cNvPr id="34" name="正方形/長方形 33">
              <a:extLst>
                <a:ext uri="{FF2B5EF4-FFF2-40B4-BE49-F238E27FC236}">
                  <a16:creationId xmlns:a16="http://schemas.microsoft.com/office/drawing/2014/main" id="{35228567-D131-8F29-4E5C-48E963EE7047}"/>
                </a:ext>
              </a:extLst>
            </p:cNvPr>
            <p:cNvSpPr/>
            <p:nvPr/>
          </p:nvSpPr>
          <p:spPr>
            <a:xfrm>
              <a:off x="3463116" y="4836620"/>
              <a:ext cx="45719"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35" name="正方形/長方形 34">
              <a:extLst>
                <a:ext uri="{FF2B5EF4-FFF2-40B4-BE49-F238E27FC236}">
                  <a16:creationId xmlns:a16="http://schemas.microsoft.com/office/drawing/2014/main" id="{A5929D4A-A881-AE3D-51B1-CC9CC1B74385}"/>
                </a:ext>
              </a:extLst>
            </p:cNvPr>
            <p:cNvSpPr/>
            <p:nvPr/>
          </p:nvSpPr>
          <p:spPr>
            <a:xfrm>
              <a:off x="3456292" y="5247638"/>
              <a:ext cx="45719"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grpSp>
      <p:cxnSp>
        <p:nvCxnSpPr>
          <p:cNvPr id="36" name="直線コネクタ 35">
            <a:extLst>
              <a:ext uri="{FF2B5EF4-FFF2-40B4-BE49-F238E27FC236}">
                <a16:creationId xmlns:a16="http://schemas.microsoft.com/office/drawing/2014/main" id="{58CA8178-D927-F43B-7E8A-CAC7168F043C}"/>
              </a:ext>
            </a:extLst>
          </p:cNvPr>
          <p:cNvCxnSpPr/>
          <p:nvPr/>
        </p:nvCxnSpPr>
        <p:spPr>
          <a:xfrm>
            <a:off x="3438891" y="5908198"/>
            <a:ext cx="0" cy="409112"/>
          </a:xfrm>
          <a:prstGeom prst="line">
            <a:avLst/>
          </a:prstGeom>
          <a:ln w="9525"/>
        </p:spPr>
        <p:style>
          <a:lnRef idx="1">
            <a:schemeClr val="dk1"/>
          </a:lnRef>
          <a:fillRef idx="0">
            <a:schemeClr val="dk1"/>
          </a:fillRef>
          <a:effectRef idx="0">
            <a:schemeClr val="dk1"/>
          </a:effectRef>
          <a:fontRef idx="minor">
            <a:schemeClr val="tx1"/>
          </a:fontRef>
        </p:style>
      </p:cxnSp>
      <p:cxnSp>
        <p:nvCxnSpPr>
          <p:cNvPr id="37" name="直線コネクタ 36">
            <a:extLst>
              <a:ext uri="{FF2B5EF4-FFF2-40B4-BE49-F238E27FC236}">
                <a16:creationId xmlns:a16="http://schemas.microsoft.com/office/drawing/2014/main" id="{E3DE7937-F619-A655-B2DB-BE77338253C5}"/>
              </a:ext>
            </a:extLst>
          </p:cNvPr>
          <p:cNvCxnSpPr/>
          <p:nvPr/>
        </p:nvCxnSpPr>
        <p:spPr>
          <a:xfrm>
            <a:off x="3434455" y="5356374"/>
            <a:ext cx="0" cy="409112"/>
          </a:xfrm>
          <a:prstGeom prst="line">
            <a:avLst/>
          </a:prstGeom>
          <a:ln w="9525"/>
        </p:spPr>
        <p:style>
          <a:lnRef idx="1">
            <a:schemeClr val="dk1"/>
          </a:lnRef>
          <a:fillRef idx="0">
            <a:schemeClr val="dk1"/>
          </a:fillRef>
          <a:effectRef idx="0">
            <a:schemeClr val="dk1"/>
          </a:effectRef>
          <a:fontRef idx="minor">
            <a:schemeClr val="tx1"/>
          </a:fontRef>
        </p:style>
      </p:cxnSp>
      <p:cxnSp>
        <p:nvCxnSpPr>
          <p:cNvPr id="14" name="直線コネクタ 13">
            <a:extLst>
              <a:ext uri="{FF2B5EF4-FFF2-40B4-BE49-F238E27FC236}">
                <a16:creationId xmlns:a16="http://schemas.microsoft.com/office/drawing/2014/main" id="{6D2FA9B4-EC71-8C85-732D-C1FC428231EB}"/>
              </a:ext>
            </a:extLst>
          </p:cNvPr>
          <p:cNvCxnSpPr/>
          <p:nvPr/>
        </p:nvCxnSpPr>
        <p:spPr>
          <a:xfrm>
            <a:off x="3406193" y="4524233"/>
            <a:ext cx="813185"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432372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60799E4-636D-4707-A0F2-09FD1C087173}"/>
              </a:ext>
            </a:extLst>
          </p:cNvPr>
          <p:cNvSpPr>
            <a:spLocks noGrp="1"/>
          </p:cNvSpPr>
          <p:nvPr>
            <p:ph type="title"/>
          </p:nvPr>
        </p:nvSpPr>
        <p:spPr/>
        <p:txBody>
          <a:bodyPr/>
          <a:lstStyle/>
          <a:p>
            <a:r>
              <a:rPr kumimoji="1" lang="ja-JP" altLang="en-US" dirty="0"/>
              <a:t>配列</a:t>
            </a:r>
          </a:p>
        </p:txBody>
      </p:sp>
      <p:sp>
        <p:nvSpPr>
          <p:cNvPr id="4" name="スライド番号プレースホルダー 3">
            <a:extLst>
              <a:ext uri="{FF2B5EF4-FFF2-40B4-BE49-F238E27FC236}">
                <a16:creationId xmlns:a16="http://schemas.microsoft.com/office/drawing/2014/main" id="{EE2E78E7-E97B-4EB1-B7DF-4CED27B67789}"/>
              </a:ext>
            </a:extLst>
          </p:cNvPr>
          <p:cNvSpPr>
            <a:spLocks noGrp="1"/>
          </p:cNvSpPr>
          <p:nvPr>
            <p:ph type="sldNum" sz="quarter" idx="12"/>
          </p:nvPr>
        </p:nvSpPr>
        <p:spPr/>
        <p:txBody>
          <a:bodyPr/>
          <a:lstStyle/>
          <a:p>
            <a:fld id="{F8DEEB91-50FB-4D13-8684-2052AAEB8771}" type="slidenum">
              <a:rPr kumimoji="1" lang="ja-JP" altLang="en-US" smtClean="0"/>
              <a:t>12</a:t>
            </a:fld>
            <a:endParaRPr kumimoji="1" lang="ja-JP" altLang="en-US"/>
          </a:p>
        </p:txBody>
      </p:sp>
      <p:sp>
        <p:nvSpPr>
          <p:cNvPr id="5" name="テキスト ボックス 4">
            <a:extLst>
              <a:ext uri="{FF2B5EF4-FFF2-40B4-BE49-F238E27FC236}">
                <a16:creationId xmlns:a16="http://schemas.microsoft.com/office/drawing/2014/main" id="{2D9546F2-B4AF-4719-B389-17F600DB65A1}"/>
              </a:ext>
            </a:extLst>
          </p:cNvPr>
          <p:cNvSpPr txBox="1"/>
          <p:nvPr/>
        </p:nvSpPr>
        <p:spPr>
          <a:xfrm>
            <a:off x="598714" y="1471137"/>
            <a:ext cx="10961915" cy="1754326"/>
          </a:xfrm>
          <a:prstGeom prst="rect">
            <a:avLst/>
          </a:prstGeom>
          <a:noFill/>
        </p:spPr>
        <p:txBody>
          <a:bodyPr wrap="square" rtlCol="0">
            <a:spAutoFit/>
          </a:bodyPr>
          <a:lstStyle/>
          <a:p>
            <a:r>
              <a:rPr kumimoji="1" lang="ja-JP" altLang="en-US" b="1" dirty="0"/>
              <a:t>データ構造</a:t>
            </a:r>
            <a:endParaRPr kumimoji="1" lang="en-US" altLang="ja-JP" b="1" dirty="0"/>
          </a:p>
          <a:p>
            <a:r>
              <a:rPr lang="ja-JP" altLang="en-US" dirty="0"/>
              <a:t>データを効率よく管理するための形式。</a:t>
            </a:r>
            <a:endParaRPr lang="en-US" altLang="ja-JP" dirty="0"/>
          </a:p>
          <a:p>
            <a:endParaRPr lang="en-US" altLang="ja-JP" dirty="0"/>
          </a:p>
          <a:p>
            <a:r>
              <a:rPr lang="ja-JP" altLang="en-US" dirty="0"/>
              <a:t>配列、リスト、キューとスタック、木構造などがある。</a:t>
            </a:r>
            <a:endParaRPr lang="en-US" altLang="ja-JP" dirty="0"/>
          </a:p>
          <a:p>
            <a:endParaRPr lang="en-US" altLang="ja-JP" dirty="0"/>
          </a:p>
          <a:p>
            <a:endParaRPr lang="en-US" altLang="ja-JP" dirty="0"/>
          </a:p>
        </p:txBody>
      </p:sp>
    </p:spTree>
    <p:extLst>
      <p:ext uri="{BB962C8B-B14F-4D97-AF65-F5344CB8AC3E}">
        <p14:creationId xmlns:p14="http://schemas.microsoft.com/office/powerpoint/2010/main" val="4615614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60799E4-636D-4707-A0F2-09FD1C087173}"/>
              </a:ext>
            </a:extLst>
          </p:cNvPr>
          <p:cNvSpPr>
            <a:spLocks noGrp="1"/>
          </p:cNvSpPr>
          <p:nvPr>
            <p:ph type="title"/>
          </p:nvPr>
        </p:nvSpPr>
        <p:spPr/>
        <p:txBody>
          <a:bodyPr/>
          <a:lstStyle/>
          <a:p>
            <a:r>
              <a:rPr kumimoji="1" lang="ja-JP" altLang="en-US" dirty="0"/>
              <a:t>配列</a:t>
            </a:r>
          </a:p>
        </p:txBody>
      </p:sp>
      <p:sp>
        <p:nvSpPr>
          <p:cNvPr id="4" name="スライド番号プレースホルダー 3">
            <a:extLst>
              <a:ext uri="{FF2B5EF4-FFF2-40B4-BE49-F238E27FC236}">
                <a16:creationId xmlns:a16="http://schemas.microsoft.com/office/drawing/2014/main" id="{EE2E78E7-E97B-4EB1-B7DF-4CED27B67789}"/>
              </a:ext>
            </a:extLst>
          </p:cNvPr>
          <p:cNvSpPr>
            <a:spLocks noGrp="1"/>
          </p:cNvSpPr>
          <p:nvPr>
            <p:ph type="sldNum" sz="quarter" idx="12"/>
          </p:nvPr>
        </p:nvSpPr>
        <p:spPr/>
        <p:txBody>
          <a:bodyPr/>
          <a:lstStyle/>
          <a:p>
            <a:fld id="{F8DEEB91-50FB-4D13-8684-2052AAEB8771}" type="slidenum">
              <a:rPr kumimoji="1" lang="ja-JP" altLang="en-US" smtClean="0"/>
              <a:t>13</a:t>
            </a:fld>
            <a:endParaRPr kumimoji="1" lang="ja-JP" altLang="en-US"/>
          </a:p>
        </p:txBody>
      </p:sp>
      <p:sp>
        <p:nvSpPr>
          <p:cNvPr id="5" name="テキスト ボックス 4">
            <a:extLst>
              <a:ext uri="{FF2B5EF4-FFF2-40B4-BE49-F238E27FC236}">
                <a16:creationId xmlns:a16="http://schemas.microsoft.com/office/drawing/2014/main" id="{2D9546F2-B4AF-4719-B389-17F600DB65A1}"/>
              </a:ext>
            </a:extLst>
          </p:cNvPr>
          <p:cNvSpPr txBox="1"/>
          <p:nvPr/>
        </p:nvSpPr>
        <p:spPr>
          <a:xfrm>
            <a:off x="598714" y="1471137"/>
            <a:ext cx="10961915" cy="3416320"/>
          </a:xfrm>
          <a:prstGeom prst="rect">
            <a:avLst/>
          </a:prstGeom>
          <a:noFill/>
        </p:spPr>
        <p:txBody>
          <a:bodyPr wrap="square" rtlCol="0">
            <a:spAutoFit/>
          </a:bodyPr>
          <a:lstStyle/>
          <a:p>
            <a:r>
              <a:rPr kumimoji="1" lang="ja-JP" altLang="en-US" b="1" dirty="0"/>
              <a:t>配列</a:t>
            </a:r>
            <a:endParaRPr kumimoji="1" lang="en-US" altLang="ja-JP" b="1" dirty="0"/>
          </a:p>
          <a:p>
            <a:r>
              <a:rPr lang="ja-JP" altLang="en-US" dirty="0"/>
              <a:t>同じデータ型（整数型、浮動小数点型、文字列型、論理型など）の複数の要素が連続したまとまったデータ構造。</a:t>
            </a:r>
            <a:endParaRPr lang="en-US" altLang="ja-JP" dirty="0"/>
          </a:p>
          <a:p>
            <a:endParaRPr lang="en-US" altLang="ja-JP" dirty="0"/>
          </a:p>
          <a:p>
            <a:r>
              <a:rPr lang="ja-JP" altLang="en-US" b="1" dirty="0"/>
              <a:t>１次元配列</a:t>
            </a:r>
            <a:endParaRPr lang="en-US" altLang="ja-JP" b="1" dirty="0"/>
          </a:p>
          <a:p>
            <a:endParaRPr lang="en-US" altLang="ja-JP" b="1" dirty="0"/>
          </a:p>
          <a:p>
            <a:endParaRPr lang="en-US" altLang="ja-JP" b="1" dirty="0"/>
          </a:p>
          <a:p>
            <a:endParaRPr lang="en-US" altLang="ja-JP" b="1" dirty="0"/>
          </a:p>
          <a:p>
            <a:endParaRPr lang="en-US" altLang="ja-JP" b="1" dirty="0"/>
          </a:p>
          <a:p>
            <a:endParaRPr lang="en-US" altLang="ja-JP" dirty="0"/>
          </a:p>
          <a:p>
            <a:r>
              <a:rPr lang="ja-JP" altLang="en-US" b="1" dirty="0"/>
              <a:t>２次元配列</a:t>
            </a:r>
            <a:endParaRPr lang="en-US" altLang="ja-JP" b="1" dirty="0"/>
          </a:p>
          <a:p>
            <a:endParaRPr lang="en-US" altLang="ja-JP" dirty="0"/>
          </a:p>
        </p:txBody>
      </p:sp>
      <p:graphicFrame>
        <p:nvGraphicFramePr>
          <p:cNvPr id="6" name="表 2">
            <a:extLst>
              <a:ext uri="{FF2B5EF4-FFF2-40B4-BE49-F238E27FC236}">
                <a16:creationId xmlns:a16="http://schemas.microsoft.com/office/drawing/2014/main" id="{507967C5-B00A-9480-A446-1B97938E5C89}"/>
              </a:ext>
            </a:extLst>
          </p:cNvPr>
          <p:cNvGraphicFramePr>
            <a:graphicFrameLocks noGrp="1"/>
          </p:cNvGraphicFramePr>
          <p:nvPr>
            <p:extLst>
              <p:ext uri="{D42A27DB-BD31-4B8C-83A1-F6EECF244321}">
                <p14:modId xmlns:p14="http://schemas.microsoft.com/office/powerpoint/2010/main" val="3739075827"/>
              </p:ext>
            </p:extLst>
          </p:nvPr>
        </p:nvGraphicFramePr>
        <p:xfrm>
          <a:off x="1914320" y="3366480"/>
          <a:ext cx="5760000" cy="370840"/>
        </p:xfrm>
        <a:graphic>
          <a:graphicData uri="http://schemas.openxmlformats.org/drawingml/2006/table">
            <a:tbl>
              <a:tblPr firstRow="1" bandRow="1">
                <a:tableStyleId>{5940675A-B579-460E-94D1-54222C63F5DA}</a:tableStyleId>
              </a:tblPr>
              <a:tblGrid>
                <a:gridCol w="1152000">
                  <a:extLst>
                    <a:ext uri="{9D8B030D-6E8A-4147-A177-3AD203B41FA5}">
                      <a16:colId xmlns:a16="http://schemas.microsoft.com/office/drawing/2014/main" val="3454012115"/>
                    </a:ext>
                  </a:extLst>
                </a:gridCol>
                <a:gridCol w="1152000">
                  <a:extLst>
                    <a:ext uri="{9D8B030D-6E8A-4147-A177-3AD203B41FA5}">
                      <a16:colId xmlns:a16="http://schemas.microsoft.com/office/drawing/2014/main" val="3169142225"/>
                    </a:ext>
                  </a:extLst>
                </a:gridCol>
                <a:gridCol w="1152000">
                  <a:extLst>
                    <a:ext uri="{9D8B030D-6E8A-4147-A177-3AD203B41FA5}">
                      <a16:colId xmlns:a16="http://schemas.microsoft.com/office/drawing/2014/main" val="2329599288"/>
                    </a:ext>
                  </a:extLst>
                </a:gridCol>
                <a:gridCol w="1152000">
                  <a:extLst>
                    <a:ext uri="{9D8B030D-6E8A-4147-A177-3AD203B41FA5}">
                      <a16:colId xmlns:a16="http://schemas.microsoft.com/office/drawing/2014/main" val="1465918893"/>
                    </a:ext>
                  </a:extLst>
                </a:gridCol>
                <a:gridCol w="1152000">
                  <a:extLst>
                    <a:ext uri="{9D8B030D-6E8A-4147-A177-3AD203B41FA5}">
                      <a16:colId xmlns:a16="http://schemas.microsoft.com/office/drawing/2014/main" val="2889712356"/>
                    </a:ext>
                  </a:extLst>
                </a:gridCol>
              </a:tblGrid>
              <a:tr h="370840">
                <a:tc>
                  <a:txBody>
                    <a:bodyPr/>
                    <a:lstStyle/>
                    <a:p>
                      <a:pPr algn="ctr"/>
                      <a:endParaRPr kumimoji="1" lang="ja-JP" altLang="en-US" dirty="0"/>
                    </a:p>
                  </a:txBody>
                  <a:tcPr/>
                </a:tc>
                <a:tc>
                  <a:txBody>
                    <a:bodyPr/>
                    <a:lstStyle/>
                    <a:p>
                      <a:pPr algn="ctr"/>
                      <a:endParaRPr kumimoji="1" lang="ja-JP" altLang="en-US" dirty="0"/>
                    </a:p>
                  </a:txBody>
                  <a:tcPr/>
                </a:tc>
                <a:tc>
                  <a:txBody>
                    <a:bodyPr/>
                    <a:lstStyle/>
                    <a:p>
                      <a:pPr algn="ctr"/>
                      <a:endParaRPr kumimoji="1" lang="ja-JP" altLang="en-US" dirty="0"/>
                    </a:p>
                  </a:txBody>
                  <a:tcPr/>
                </a:tc>
                <a:tc>
                  <a:txBody>
                    <a:bodyPr/>
                    <a:lstStyle/>
                    <a:p>
                      <a:pPr algn="ctr"/>
                      <a:endParaRPr kumimoji="1" lang="ja-JP" altLang="en-US" dirty="0"/>
                    </a:p>
                  </a:txBody>
                  <a:tcPr/>
                </a:tc>
                <a:tc>
                  <a:txBody>
                    <a:bodyPr/>
                    <a:lstStyle/>
                    <a:p>
                      <a:pPr algn="ctr"/>
                      <a:endParaRPr kumimoji="1" lang="ja-JP" altLang="en-US" dirty="0"/>
                    </a:p>
                  </a:txBody>
                  <a:tcPr/>
                </a:tc>
                <a:extLst>
                  <a:ext uri="{0D108BD9-81ED-4DB2-BD59-A6C34878D82A}">
                    <a16:rowId xmlns:a16="http://schemas.microsoft.com/office/drawing/2014/main" val="57165597"/>
                  </a:ext>
                </a:extLst>
              </a:tr>
            </a:tbl>
          </a:graphicData>
        </a:graphic>
      </p:graphicFrame>
      <p:sp>
        <p:nvSpPr>
          <p:cNvPr id="8" name="テキスト ボックス 7">
            <a:extLst>
              <a:ext uri="{FF2B5EF4-FFF2-40B4-BE49-F238E27FC236}">
                <a16:creationId xmlns:a16="http://schemas.microsoft.com/office/drawing/2014/main" id="{8A71EDE2-E6E7-FB59-50A7-7CF91449913B}"/>
              </a:ext>
            </a:extLst>
          </p:cNvPr>
          <p:cNvSpPr txBox="1"/>
          <p:nvPr/>
        </p:nvSpPr>
        <p:spPr>
          <a:xfrm>
            <a:off x="1923845" y="3046555"/>
            <a:ext cx="5400000" cy="646331"/>
          </a:xfrm>
          <a:prstGeom prst="rect">
            <a:avLst/>
          </a:prstGeom>
          <a:noFill/>
        </p:spPr>
        <p:txBody>
          <a:bodyPr wrap="square" rtlCol="0">
            <a:spAutoFit/>
          </a:bodyPr>
          <a:lstStyle/>
          <a:p>
            <a:r>
              <a:rPr lang="en-US" altLang="ja-JP" dirty="0">
                <a:solidFill>
                  <a:srgbClr val="00B050"/>
                </a:solidFill>
              </a:rPr>
              <a:t>T</a:t>
            </a:r>
            <a:r>
              <a:rPr lang="en-US" altLang="ja-JP" dirty="0"/>
              <a:t>[</a:t>
            </a:r>
            <a:r>
              <a:rPr lang="en-US" altLang="ja-JP" dirty="0">
                <a:solidFill>
                  <a:srgbClr val="C00000"/>
                </a:solidFill>
              </a:rPr>
              <a:t>1</a:t>
            </a:r>
            <a:r>
              <a:rPr lang="en-US" altLang="ja-JP" dirty="0"/>
              <a:t>]</a:t>
            </a:r>
            <a:r>
              <a:rPr lang="ja-JP" altLang="en-US" dirty="0"/>
              <a:t>　　　</a:t>
            </a:r>
            <a:r>
              <a:rPr lang="en-US" altLang="ja-JP" dirty="0"/>
              <a:t>T[2]</a:t>
            </a:r>
            <a:r>
              <a:rPr lang="ja-JP" altLang="en-US" dirty="0"/>
              <a:t>　　　</a:t>
            </a:r>
            <a:r>
              <a:rPr lang="en-US" altLang="ja-JP" dirty="0"/>
              <a:t>T[3]</a:t>
            </a:r>
            <a:r>
              <a:rPr lang="ja-JP" altLang="en-US" dirty="0"/>
              <a:t>　　　</a:t>
            </a:r>
            <a:r>
              <a:rPr lang="en-US" altLang="ja-JP" dirty="0"/>
              <a:t>T[4]</a:t>
            </a:r>
            <a:r>
              <a:rPr lang="ja-JP" altLang="en-US" dirty="0"/>
              <a:t>　　　</a:t>
            </a:r>
            <a:r>
              <a:rPr lang="en-US" altLang="ja-JP" dirty="0"/>
              <a:t>T[5]			</a:t>
            </a:r>
            <a:endParaRPr kumimoji="1" lang="ja-JP" altLang="en-US" dirty="0"/>
          </a:p>
        </p:txBody>
      </p:sp>
      <p:sp>
        <p:nvSpPr>
          <p:cNvPr id="10" name="吹き出し: 四角形 9">
            <a:extLst>
              <a:ext uri="{FF2B5EF4-FFF2-40B4-BE49-F238E27FC236}">
                <a16:creationId xmlns:a16="http://schemas.microsoft.com/office/drawing/2014/main" id="{45936B23-2037-1AA0-2746-AFA227ECB2ED}"/>
              </a:ext>
            </a:extLst>
          </p:cNvPr>
          <p:cNvSpPr/>
          <p:nvPr/>
        </p:nvSpPr>
        <p:spPr>
          <a:xfrm>
            <a:off x="2273619" y="2526955"/>
            <a:ext cx="657225" cy="342900"/>
          </a:xfrm>
          <a:prstGeom prst="wedgeRectCallout">
            <a:avLst>
              <a:gd name="adj1" fmla="val -40963"/>
              <a:gd name="adj2" fmla="val 107860"/>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400" dirty="0"/>
              <a:t>添字</a:t>
            </a:r>
          </a:p>
        </p:txBody>
      </p:sp>
      <p:graphicFrame>
        <p:nvGraphicFramePr>
          <p:cNvPr id="11" name="表 2">
            <a:extLst>
              <a:ext uri="{FF2B5EF4-FFF2-40B4-BE49-F238E27FC236}">
                <a16:creationId xmlns:a16="http://schemas.microsoft.com/office/drawing/2014/main" id="{BD1F0E52-5113-2372-7604-31C661DE5F97}"/>
              </a:ext>
            </a:extLst>
          </p:cNvPr>
          <p:cNvGraphicFramePr>
            <a:graphicFrameLocks noGrp="1"/>
          </p:cNvGraphicFramePr>
          <p:nvPr>
            <p:extLst>
              <p:ext uri="{D42A27DB-BD31-4B8C-83A1-F6EECF244321}">
                <p14:modId xmlns:p14="http://schemas.microsoft.com/office/powerpoint/2010/main" val="2359285961"/>
              </p:ext>
            </p:extLst>
          </p:nvPr>
        </p:nvGraphicFramePr>
        <p:xfrm>
          <a:off x="1911945" y="5058476"/>
          <a:ext cx="5760000" cy="741680"/>
        </p:xfrm>
        <a:graphic>
          <a:graphicData uri="http://schemas.openxmlformats.org/drawingml/2006/table">
            <a:tbl>
              <a:tblPr firstRow="1" bandRow="1">
                <a:tableStyleId>{5940675A-B579-460E-94D1-54222C63F5DA}</a:tableStyleId>
              </a:tblPr>
              <a:tblGrid>
                <a:gridCol w="1152000">
                  <a:extLst>
                    <a:ext uri="{9D8B030D-6E8A-4147-A177-3AD203B41FA5}">
                      <a16:colId xmlns:a16="http://schemas.microsoft.com/office/drawing/2014/main" val="3454012115"/>
                    </a:ext>
                  </a:extLst>
                </a:gridCol>
                <a:gridCol w="1152000">
                  <a:extLst>
                    <a:ext uri="{9D8B030D-6E8A-4147-A177-3AD203B41FA5}">
                      <a16:colId xmlns:a16="http://schemas.microsoft.com/office/drawing/2014/main" val="3169142225"/>
                    </a:ext>
                  </a:extLst>
                </a:gridCol>
                <a:gridCol w="1152000">
                  <a:extLst>
                    <a:ext uri="{9D8B030D-6E8A-4147-A177-3AD203B41FA5}">
                      <a16:colId xmlns:a16="http://schemas.microsoft.com/office/drawing/2014/main" val="2329599288"/>
                    </a:ext>
                  </a:extLst>
                </a:gridCol>
                <a:gridCol w="1152000">
                  <a:extLst>
                    <a:ext uri="{9D8B030D-6E8A-4147-A177-3AD203B41FA5}">
                      <a16:colId xmlns:a16="http://schemas.microsoft.com/office/drawing/2014/main" val="1465918893"/>
                    </a:ext>
                  </a:extLst>
                </a:gridCol>
                <a:gridCol w="1152000">
                  <a:extLst>
                    <a:ext uri="{9D8B030D-6E8A-4147-A177-3AD203B41FA5}">
                      <a16:colId xmlns:a16="http://schemas.microsoft.com/office/drawing/2014/main" val="2889712356"/>
                    </a:ext>
                  </a:extLst>
                </a:gridCol>
              </a:tblGrid>
              <a:tr h="370840">
                <a:tc>
                  <a:txBody>
                    <a:bodyPr/>
                    <a:lstStyle/>
                    <a:p>
                      <a:pPr algn="ctr"/>
                      <a:endParaRPr kumimoji="1" lang="ja-JP" altLang="en-US" dirty="0"/>
                    </a:p>
                  </a:txBody>
                  <a:tcPr/>
                </a:tc>
                <a:tc>
                  <a:txBody>
                    <a:bodyPr/>
                    <a:lstStyle/>
                    <a:p>
                      <a:pPr algn="ctr"/>
                      <a:endParaRPr kumimoji="1" lang="ja-JP" altLang="en-US" dirty="0"/>
                    </a:p>
                  </a:txBody>
                  <a:tcPr/>
                </a:tc>
                <a:tc>
                  <a:txBody>
                    <a:bodyPr/>
                    <a:lstStyle/>
                    <a:p>
                      <a:pPr algn="ctr"/>
                      <a:endParaRPr kumimoji="1" lang="ja-JP" altLang="en-US" dirty="0"/>
                    </a:p>
                  </a:txBody>
                  <a:tcPr/>
                </a:tc>
                <a:tc>
                  <a:txBody>
                    <a:bodyPr/>
                    <a:lstStyle/>
                    <a:p>
                      <a:pPr algn="ctr"/>
                      <a:endParaRPr kumimoji="1" lang="ja-JP" altLang="en-US" dirty="0"/>
                    </a:p>
                  </a:txBody>
                  <a:tcPr/>
                </a:tc>
                <a:tc>
                  <a:txBody>
                    <a:bodyPr/>
                    <a:lstStyle/>
                    <a:p>
                      <a:pPr algn="ctr"/>
                      <a:endParaRPr kumimoji="1" lang="ja-JP" altLang="en-US" dirty="0"/>
                    </a:p>
                  </a:txBody>
                  <a:tcPr/>
                </a:tc>
                <a:extLst>
                  <a:ext uri="{0D108BD9-81ED-4DB2-BD59-A6C34878D82A}">
                    <a16:rowId xmlns:a16="http://schemas.microsoft.com/office/drawing/2014/main" val="3745026368"/>
                  </a:ext>
                </a:extLst>
              </a:tr>
              <a:tr h="370840">
                <a:tc>
                  <a:txBody>
                    <a:bodyPr/>
                    <a:lstStyle/>
                    <a:p>
                      <a:pPr algn="ctr"/>
                      <a:endParaRPr kumimoji="1" lang="ja-JP" altLang="en-US" dirty="0"/>
                    </a:p>
                  </a:txBody>
                  <a:tcPr/>
                </a:tc>
                <a:tc>
                  <a:txBody>
                    <a:bodyPr/>
                    <a:lstStyle/>
                    <a:p>
                      <a:pPr algn="ctr"/>
                      <a:endParaRPr kumimoji="1" lang="ja-JP" altLang="en-US" dirty="0"/>
                    </a:p>
                  </a:txBody>
                  <a:tcPr/>
                </a:tc>
                <a:tc>
                  <a:txBody>
                    <a:bodyPr/>
                    <a:lstStyle/>
                    <a:p>
                      <a:pPr algn="ctr"/>
                      <a:endParaRPr kumimoji="1" lang="ja-JP" altLang="en-US" dirty="0"/>
                    </a:p>
                  </a:txBody>
                  <a:tcPr/>
                </a:tc>
                <a:tc>
                  <a:txBody>
                    <a:bodyPr/>
                    <a:lstStyle/>
                    <a:p>
                      <a:pPr algn="ctr"/>
                      <a:endParaRPr kumimoji="1" lang="ja-JP" altLang="en-US" dirty="0"/>
                    </a:p>
                  </a:txBody>
                  <a:tcPr/>
                </a:tc>
                <a:tc>
                  <a:txBody>
                    <a:bodyPr/>
                    <a:lstStyle/>
                    <a:p>
                      <a:pPr algn="ctr"/>
                      <a:endParaRPr kumimoji="1" lang="ja-JP" altLang="en-US" dirty="0"/>
                    </a:p>
                  </a:txBody>
                  <a:tcPr/>
                </a:tc>
                <a:extLst>
                  <a:ext uri="{0D108BD9-81ED-4DB2-BD59-A6C34878D82A}">
                    <a16:rowId xmlns:a16="http://schemas.microsoft.com/office/drawing/2014/main" val="57165597"/>
                  </a:ext>
                </a:extLst>
              </a:tr>
            </a:tbl>
          </a:graphicData>
        </a:graphic>
      </p:graphicFrame>
      <p:sp>
        <p:nvSpPr>
          <p:cNvPr id="12" name="テキスト ボックス 11">
            <a:extLst>
              <a:ext uri="{FF2B5EF4-FFF2-40B4-BE49-F238E27FC236}">
                <a16:creationId xmlns:a16="http://schemas.microsoft.com/office/drawing/2014/main" id="{0F4AE166-638C-2B2D-5EF6-8638C2E63A92}"/>
              </a:ext>
            </a:extLst>
          </p:cNvPr>
          <p:cNvSpPr txBox="1"/>
          <p:nvPr/>
        </p:nvSpPr>
        <p:spPr>
          <a:xfrm>
            <a:off x="1059732" y="4730064"/>
            <a:ext cx="7445375" cy="646331"/>
          </a:xfrm>
          <a:prstGeom prst="rect">
            <a:avLst/>
          </a:prstGeom>
          <a:noFill/>
        </p:spPr>
        <p:txBody>
          <a:bodyPr wrap="square" rtlCol="0">
            <a:spAutoFit/>
          </a:bodyPr>
          <a:lstStyle/>
          <a:p>
            <a:pPr algn="r"/>
            <a:r>
              <a:rPr lang="en-US" altLang="ja-JP" dirty="0"/>
              <a:t>T[1,1]</a:t>
            </a:r>
            <a:r>
              <a:rPr lang="ja-JP" altLang="en-US" dirty="0"/>
              <a:t>　　 </a:t>
            </a:r>
            <a:r>
              <a:rPr lang="en-US" altLang="ja-JP" dirty="0"/>
              <a:t>T[1,2]</a:t>
            </a:r>
            <a:r>
              <a:rPr lang="ja-JP" altLang="en-US" dirty="0"/>
              <a:t>　 　</a:t>
            </a:r>
            <a:r>
              <a:rPr lang="en-US" altLang="ja-JP" dirty="0"/>
              <a:t>T[1,3]</a:t>
            </a:r>
            <a:r>
              <a:rPr lang="ja-JP" altLang="en-US" dirty="0"/>
              <a:t>　 　</a:t>
            </a:r>
            <a:r>
              <a:rPr lang="en-US" altLang="ja-JP" dirty="0"/>
              <a:t>T[1,4]</a:t>
            </a:r>
            <a:r>
              <a:rPr lang="ja-JP" altLang="en-US" dirty="0"/>
              <a:t>　 　</a:t>
            </a:r>
            <a:r>
              <a:rPr lang="en-US" altLang="ja-JP" dirty="0"/>
              <a:t>T[1,5]			</a:t>
            </a:r>
            <a:endParaRPr kumimoji="1" lang="ja-JP" altLang="en-US" dirty="0"/>
          </a:p>
        </p:txBody>
      </p:sp>
      <p:sp>
        <p:nvSpPr>
          <p:cNvPr id="13" name="吹き出し: 四角形 12">
            <a:extLst>
              <a:ext uri="{FF2B5EF4-FFF2-40B4-BE49-F238E27FC236}">
                <a16:creationId xmlns:a16="http://schemas.microsoft.com/office/drawing/2014/main" id="{F511A3CF-E46E-45F2-1E08-B97201EEB175}"/>
              </a:ext>
            </a:extLst>
          </p:cNvPr>
          <p:cNvSpPr/>
          <p:nvPr/>
        </p:nvSpPr>
        <p:spPr>
          <a:xfrm>
            <a:off x="7161807" y="4256920"/>
            <a:ext cx="557213" cy="342900"/>
          </a:xfrm>
          <a:prstGeom prst="wedgeRectCallout">
            <a:avLst>
              <a:gd name="adj1" fmla="val -44021"/>
              <a:gd name="adj2" fmla="val 90278"/>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dirty="0"/>
              <a:t>列</a:t>
            </a:r>
          </a:p>
        </p:txBody>
      </p:sp>
      <p:sp>
        <p:nvSpPr>
          <p:cNvPr id="14" name="テキスト ボックス 13">
            <a:extLst>
              <a:ext uri="{FF2B5EF4-FFF2-40B4-BE49-F238E27FC236}">
                <a16:creationId xmlns:a16="http://schemas.microsoft.com/office/drawing/2014/main" id="{E398054D-B164-DDDD-A5CE-32FAB8C7987B}"/>
              </a:ext>
            </a:extLst>
          </p:cNvPr>
          <p:cNvSpPr txBox="1"/>
          <p:nvPr/>
        </p:nvSpPr>
        <p:spPr>
          <a:xfrm>
            <a:off x="1059732" y="5797387"/>
            <a:ext cx="7445375" cy="646331"/>
          </a:xfrm>
          <a:prstGeom prst="rect">
            <a:avLst/>
          </a:prstGeom>
          <a:noFill/>
        </p:spPr>
        <p:txBody>
          <a:bodyPr wrap="square" rtlCol="0">
            <a:spAutoFit/>
          </a:bodyPr>
          <a:lstStyle/>
          <a:p>
            <a:pPr algn="r"/>
            <a:r>
              <a:rPr lang="en-US" altLang="ja-JP" dirty="0"/>
              <a:t>T[2,1]</a:t>
            </a:r>
            <a:r>
              <a:rPr lang="ja-JP" altLang="en-US" dirty="0"/>
              <a:t>　　 </a:t>
            </a:r>
            <a:r>
              <a:rPr lang="en-US" altLang="ja-JP" dirty="0"/>
              <a:t>T[2,2]</a:t>
            </a:r>
            <a:r>
              <a:rPr lang="ja-JP" altLang="en-US" dirty="0"/>
              <a:t>　 　</a:t>
            </a:r>
            <a:r>
              <a:rPr lang="en-US" altLang="ja-JP" dirty="0"/>
              <a:t>T[2,3]</a:t>
            </a:r>
            <a:r>
              <a:rPr lang="ja-JP" altLang="en-US" dirty="0"/>
              <a:t>　 　</a:t>
            </a:r>
            <a:r>
              <a:rPr lang="en-US" altLang="ja-JP" dirty="0"/>
              <a:t>T[2,4]</a:t>
            </a:r>
            <a:r>
              <a:rPr lang="ja-JP" altLang="en-US" dirty="0"/>
              <a:t>　 　</a:t>
            </a:r>
            <a:r>
              <a:rPr lang="en-US" altLang="ja-JP" dirty="0"/>
              <a:t>T[2,5]			</a:t>
            </a:r>
            <a:endParaRPr kumimoji="1" lang="ja-JP" altLang="en-US" dirty="0"/>
          </a:p>
        </p:txBody>
      </p:sp>
      <p:sp>
        <p:nvSpPr>
          <p:cNvPr id="15" name="吹き出し: 四角形 14">
            <a:extLst>
              <a:ext uri="{FF2B5EF4-FFF2-40B4-BE49-F238E27FC236}">
                <a16:creationId xmlns:a16="http://schemas.microsoft.com/office/drawing/2014/main" id="{CA01F974-0D92-218C-BA47-5F985FD8264B}"/>
              </a:ext>
            </a:extLst>
          </p:cNvPr>
          <p:cNvSpPr/>
          <p:nvPr/>
        </p:nvSpPr>
        <p:spPr>
          <a:xfrm>
            <a:off x="6395045" y="4256920"/>
            <a:ext cx="557212" cy="342900"/>
          </a:xfrm>
          <a:prstGeom prst="wedgeRectCallout">
            <a:avLst>
              <a:gd name="adj1" fmla="val 42935"/>
              <a:gd name="adj2" fmla="val 10416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sz="1400" dirty="0"/>
              <a:t>行</a:t>
            </a:r>
            <a:endParaRPr kumimoji="1" lang="ja-JP" altLang="en-US" sz="1400" dirty="0"/>
          </a:p>
        </p:txBody>
      </p:sp>
      <p:sp>
        <p:nvSpPr>
          <p:cNvPr id="16" name="吹き出し: 四角形 15">
            <a:extLst>
              <a:ext uri="{FF2B5EF4-FFF2-40B4-BE49-F238E27FC236}">
                <a16:creationId xmlns:a16="http://schemas.microsoft.com/office/drawing/2014/main" id="{69C8FAE9-B37D-F607-4B1A-08B4E81CECF5}"/>
              </a:ext>
            </a:extLst>
          </p:cNvPr>
          <p:cNvSpPr/>
          <p:nvPr/>
        </p:nvSpPr>
        <p:spPr>
          <a:xfrm>
            <a:off x="999444" y="2966268"/>
            <a:ext cx="767467" cy="342900"/>
          </a:xfrm>
          <a:prstGeom prst="wedgeRectCallout">
            <a:avLst>
              <a:gd name="adj1" fmla="val 73705"/>
              <a:gd name="adj2" fmla="val 25809"/>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1400" dirty="0"/>
              <a:t>配列名</a:t>
            </a:r>
          </a:p>
        </p:txBody>
      </p:sp>
    </p:spTree>
    <p:extLst>
      <p:ext uri="{BB962C8B-B14F-4D97-AF65-F5344CB8AC3E}">
        <p14:creationId xmlns:p14="http://schemas.microsoft.com/office/powerpoint/2010/main" val="26351382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60799E4-636D-4707-A0F2-09FD1C087173}"/>
              </a:ext>
            </a:extLst>
          </p:cNvPr>
          <p:cNvSpPr>
            <a:spLocks noGrp="1"/>
          </p:cNvSpPr>
          <p:nvPr>
            <p:ph type="title"/>
          </p:nvPr>
        </p:nvSpPr>
        <p:spPr/>
        <p:txBody>
          <a:bodyPr/>
          <a:lstStyle/>
          <a:p>
            <a:r>
              <a:rPr kumimoji="1" lang="ja-JP" altLang="en-US" dirty="0"/>
              <a:t>配列</a:t>
            </a:r>
          </a:p>
        </p:txBody>
      </p:sp>
      <p:sp>
        <p:nvSpPr>
          <p:cNvPr id="4" name="スライド番号プレースホルダー 3">
            <a:extLst>
              <a:ext uri="{FF2B5EF4-FFF2-40B4-BE49-F238E27FC236}">
                <a16:creationId xmlns:a16="http://schemas.microsoft.com/office/drawing/2014/main" id="{EE2E78E7-E97B-4EB1-B7DF-4CED27B67789}"/>
              </a:ext>
            </a:extLst>
          </p:cNvPr>
          <p:cNvSpPr>
            <a:spLocks noGrp="1"/>
          </p:cNvSpPr>
          <p:nvPr>
            <p:ph type="sldNum" sz="quarter" idx="12"/>
          </p:nvPr>
        </p:nvSpPr>
        <p:spPr/>
        <p:txBody>
          <a:bodyPr/>
          <a:lstStyle/>
          <a:p>
            <a:fld id="{F8DEEB91-50FB-4D13-8684-2052AAEB8771}" type="slidenum">
              <a:rPr kumimoji="1" lang="ja-JP" altLang="en-US" smtClean="0"/>
              <a:t>14</a:t>
            </a:fld>
            <a:endParaRPr kumimoji="1" lang="ja-JP" altLang="en-US"/>
          </a:p>
        </p:txBody>
      </p:sp>
      <p:sp>
        <p:nvSpPr>
          <p:cNvPr id="5" name="テキスト ボックス 4">
            <a:extLst>
              <a:ext uri="{FF2B5EF4-FFF2-40B4-BE49-F238E27FC236}">
                <a16:creationId xmlns:a16="http://schemas.microsoft.com/office/drawing/2014/main" id="{2D9546F2-B4AF-4719-B389-17F600DB65A1}"/>
              </a:ext>
            </a:extLst>
          </p:cNvPr>
          <p:cNvSpPr txBox="1"/>
          <p:nvPr/>
        </p:nvSpPr>
        <p:spPr>
          <a:xfrm>
            <a:off x="598714" y="1471137"/>
            <a:ext cx="10961915" cy="1200329"/>
          </a:xfrm>
          <a:prstGeom prst="rect">
            <a:avLst/>
          </a:prstGeom>
          <a:noFill/>
        </p:spPr>
        <p:txBody>
          <a:bodyPr wrap="square" rtlCol="0">
            <a:spAutoFit/>
          </a:bodyPr>
          <a:lstStyle/>
          <a:p>
            <a:r>
              <a:rPr lang="ja-JP" altLang="en-US" b="1" dirty="0"/>
              <a:t>１次元配列</a:t>
            </a:r>
            <a:endParaRPr lang="en-US" altLang="ja-JP" b="1" dirty="0"/>
          </a:p>
          <a:p>
            <a:endParaRPr lang="en-US" altLang="ja-JP" dirty="0"/>
          </a:p>
          <a:p>
            <a:endParaRPr lang="en-US" altLang="ja-JP" dirty="0"/>
          </a:p>
          <a:p>
            <a:endParaRPr lang="en-US" altLang="ja-JP" dirty="0"/>
          </a:p>
        </p:txBody>
      </p:sp>
      <p:graphicFrame>
        <p:nvGraphicFramePr>
          <p:cNvPr id="6" name="表 2">
            <a:extLst>
              <a:ext uri="{FF2B5EF4-FFF2-40B4-BE49-F238E27FC236}">
                <a16:creationId xmlns:a16="http://schemas.microsoft.com/office/drawing/2014/main" id="{507967C5-B00A-9480-A446-1B97938E5C89}"/>
              </a:ext>
            </a:extLst>
          </p:cNvPr>
          <p:cNvGraphicFramePr>
            <a:graphicFrameLocks noGrp="1"/>
          </p:cNvGraphicFramePr>
          <p:nvPr>
            <p:extLst>
              <p:ext uri="{D42A27DB-BD31-4B8C-83A1-F6EECF244321}">
                <p14:modId xmlns:p14="http://schemas.microsoft.com/office/powerpoint/2010/main" val="2977685920"/>
              </p:ext>
            </p:extLst>
          </p:nvPr>
        </p:nvGraphicFramePr>
        <p:xfrm>
          <a:off x="1914320" y="2194809"/>
          <a:ext cx="5760000" cy="370840"/>
        </p:xfrm>
        <a:graphic>
          <a:graphicData uri="http://schemas.openxmlformats.org/drawingml/2006/table">
            <a:tbl>
              <a:tblPr firstRow="1" bandRow="1">
                <a:tableStyleId>{5940675A-B579-460E-94D1-54222C63F5DA}</a:tableStyleId>
              </a:tblPr>
              <a:tblGrid>
                <a:gridCol w="1152000">
                  <a:extLst>
                    <a:ext uri="{9D8B030D-6E8A-4147-A177-3AD203B41FA5}">
                      <a16:colId xmlns:a16="http://schemas.microsoft.com/office/drawing/2014/main" val="3454012115"/>
                    </a:ext>
                  </a:extLst>
                </a:gridCol>
                <a:gridCol w="1152000">
                  <a:extLst>
                    <a:ext uri="{9D8B030D-6E8A-4147-A177-3AD203B41FA5}">
                      <a16:colId xmlns:a16="http://schemas.microsoft.com/office/drawing/2014/main" val="3169142225"/>
                    </a:ext>
                  </a:extLst>
                </a:gridCol>
                <a:gridCol w="1152000">
                  <a:extLst>
                    <a:ext uri="{9D8B030D-6E8A-4147-A177-3AD203B41FA5}">
                      <a16:colId xmlns:a16="http://schemas.microsoft.com/office/drawing/2014/main" val="2329599288"/>
                    </a:ext>
                  </a:extLst>
                </a:gridCol>
                <a:gridCol w="1152000">
                  <a:extLst>
                    <a:ext uri="{9D8B030D-6E8A-4147-A177-3AD203B41FA5}">
                      <a16:colId xmlns:a16="http://schemas.microsoft.com/office/drawing/2014/main" val="1465918893"/>
                    </a:ext>
                  </a:extLst>
                </a:gridCol>
                <a:gridCol w="1152000">
                  <a:extLst>
                    <a:ext uri="{9D8B030D-6E8A-4147-A177-3AD203B41FA5}">
                      <a16:colId xmlns:a16="http://schemas.microsoft.com/office/drawing/2014/main" val="2889712356"/>
                    </a:ext>
                  </a:extLst>
                </a:gridCol>
              </a:tblGrid>
              <a:tr h="370840">
                <a:tc>
                  <a:txBody>
                    <a:bodyPr/>
                    <a:lstStyle/>
                    <a:p>
                      <a:pPr algn="ctr"/>
                      <a:endParaRPr kumimoji="1" lang="ja-JP" altLang="en-US" dirty="0"/>
                    </a:p>
                  </a:txBody>
                  <a:tcPr/>
                </a:tc>
                <a:tc>
                  <a:txBody>
                    <a:bodyPr/>
                    <a:lstStyle/>
                    <a:p>
                      <a:pPr algn="ctr"/>
                      <a:endParaRPr kumimoji="1" lang="ja-JP" altLang="en-US" dirty="0"/>
                    </a:p>
                  </a:txBody>
                  <a:tcPr/>
                </a:tc>
                <a:tc>
                  <a:txBody>
                    <a:bodyPr/>
                    <a:lstStyle/>
                    <a:p>
                      <a:pPr algn="ctr"/>
                      <a:endParaRPr kumimoji="1" lang="ja-JP" altLang="en-US" dirty="0"/>
                    </a:p>
                  </a:txBody>
                  <a:tcPr/>
                </a:tc>
                <a:tc>
                  <a:txBody>
                    <a:bodyPr/>
                    <a:lstStyle/>
                    <a:p>
                      <a:pPr algn="ctr"/>
                      <a:endParaRPr kumimoji="1" lang="ja-JP" altLang="en-US" dirty="0"/>
                    </a:p>
                  </a:txBody>
                  <a:tcPr/>
                </a:tc>
                <a:tc>
                  <a:txBody>
                    <a:bodyPr/>
                    <a:lstStyle/>
                    <a:p>
                      <a:pPr algn="ctr"/>
                      <a:endParaRPr kumimoji="1" lang="ja-JP" altLang="en-US" dirty="0"/>
                    </a:p>
                  </a:txBody>
                  <a:tcPr/>
                </a:tc>
                <a:extLst>
                  <a:ext uri="{0D108BD9-81ED-4DB2-BD59-A6C34878D82A}">
                    <a16:rowId xmlns:a16="http://schemas.microsoft.com/office/drawing/2014/main" val="57165597"/>
                  </a:ext>
                </a:extLst>
              </a:tr>
            </a:tbl>
          </a:graphicData>
        </a:graphic>
      </p:graphicFrame>
      <p:graphicFrame>
        <p:nvGraphicFramePr>
          <p:cNvPr id="7" name="表 6">
            <a:extLst>
              <a:ext uri="{FF2B5EF4-FFF2-40B4-BE49-F238E27FC236}">
                <a16:creationId xmlns:a16="http://schemas.microsoft.com/office/drawing/2014/main" id="{AADC59FD-1FE3-A294-5DF6-487A3ED6A785}"/>
              </a:ext>
            </a:extLst>
          </p:cNvPr>
          <p:cNvGraphicFramePr>
            <a:graphicFrameLocks noGrp="1"/>
          </p:cNvGraphicFramePr>
          <p:nvPr>
            <p:extLst>
              <p:ext uri="{D42A27DB-BD31-4B8C-83A1-F6EECF244321}">
                <p14:modId xmlns:p14="http://schemas.microsoft.com/office/powerpoint/2010/main" val="2841380064"/>
              </p:ext>
            </p:extLst>
          </p:nvPr>
        </p:nvGraphicFramePr>
        <p:xfrm>
          <a:off x="1923845" y="3868688"/>
          <a:ext cx="5760000" cy="370840"/>
        </p:xfrm>
        <a:graphic>
          <a:graphicData uri="http://schemas.openxmlformats.org/drawingml/2006/table">
            <a:tbl>
              <a:tblPr firstRow="1" bandRow="1">
                <a:tableStyleId>{5940675A-B579-460E-94D1-54222C63F5DA}</a:tableStyleId>
              </a:tblPr>
              <a:tblGrid>
                <a:gridCol w="1152000">
                  <a:extLst>
                    <a:ext uri="{9D8B030D-6E8A-4147-A177-3AD203B41FA5}">
                      <a16:colId xmlns:a16="http://schemas.microsoft.com/office/drawing/2014/main" val="3454012115"/>
                    </a:ext>
                  </a:extLst>
                </a:gridCol>
                <a:gridCol w="1152000">
                  <a:extLst>
                    <a:ext uri="{9D8B030D-6E8A-4147-A177-3AD203B41FA5}">
                      <a16:colId xmlns:a16="http://schemas.microsoft.com/office/drawing/2014/main" val="3169142225"/>
                    </a:ext>
                  </a:extLst>
                </a:gridCol>
                <a:gridCol w="1152000">
                  <a:extLst>
                    <a:ext uri="{9D8B030D-6E8A-4147-A177-3AD203B41FA5}">
                      <a16:colId xmlns:a16="http://schemas.microsoft.com/office/drawing/2014/main" val="2329599288"/>
                    </a:ext>
                  </a:extLst>
                </a:gridCol>
                <a:gridCol w="1152000">
                  <a:extLst>
                    <a:ext uri="{9D8B030D-6E8A-4147-A177-3AD203B41FA5}">
                      <a16:colId xmlns:a16="http://schemas.microsoft.com/office/drawing/2014/main" val="1465918893"/>
                    </a:ext>
                  </a:extLst>
                </a:gridCol>
                <a:gridCol w="1152000">
                  <a:extLst>
                    <a:ext uri="{9D8B030D-6E8A-4147-A177-3AD203B41FA5}">
                      <a16:colId xmlns:a16="http://schemas.microsoft.com/office/drawing/2014/main" val="2889712356"/>
                    </a:ext>
                  </a:extLst>
                </a:gridCol>
              </a:tblGrid>
              <a:tr h="370840">
                <a:tc>
                  <a:txBody>
                    <a:bodyPr/>
                    <a:lstStyle/>
                    <a:p>
                      <a:pPr algn="ctr"/>
                      <a:r>
                        <a:rPr kumimoji="1" lang="en-US" altLang="ja-JP" dirty="0"/>
                        <a:t>78</a:t>
                      </a:r>
                      <a:endParaRPr kumimoji="1" lang="ja-JP" altLang="en-US" dirty="0"/>
                    </a:p>
                  </a:txBody>
                  <a:tcPr/>
                </a:tc>
                <a:tc>
                  <a:txBody>
                    <a:bodyPr/>
                    <a:lstStyle/>
                    <a:p>
                      <a:pPr algn="ctr"/>
                      <a:r>
                        <a:rPr kumimoji="1" lang="en-US" altLang="ja-JP" dirty="0"/>
                        <a:t>60</a:t>
                      </a:r>
                      <a:endParaRPr kumimoji="1" lang="ja-JP" altLang="en-US" dirty="0"/>
                    </a:p>
                  </a:txBody>
                  <a:tcPr/>
                </a:tc>
                <a:tc>
                  <a:txBody>
                    <a:bodyPr/>
                    <a:lstStyle/>
                    <a:p>
                      <a:pPr algn="ctr"/>
                      <a:r>
                        <a:rPr kumimoji="1" lang="en-US" altLang="ja-JP" dirty="0"/>
                        <a:t>83</a:t>
                      </a:r>
                      <a:endParaRPr kumimoji="1" lang="ja-JP" altLang="en-US" dirty="0"/>
                    </a:p>
                  </a:txBody>
                  <a:tcPr/>
                </a:tc>
                <a:tc>
                  <a:txBody>
                    <a:bodyPr/>
                    <a:lstStyle/>
                    <a:p>
                      <a:pPr algn="ctr"/>
                      <a:r>
                        <a:rPr kumimoji="1" lang="en-US" altLang="ja-JP" dirty="0"/>
                        <a:t>58</a:t>
                      </a:r>
                      <a:endParaRPr kumimoji="1" lang="ja-JP" altLang="en-US" dirty="0"/>
                    </a:p>
                  </a:txBody>
                  <a:tcPr/>
                </a:tc>
                <a:tc>
                  <a:txBody>
                    <a:bodyPr/>
                    <a:lstStyle/>
                    <a:p>
                      <a:pPr algn="ctr"/>
                      <a:r>
                        <a:rPr kumimoji="1" lang="en-US" altLang="ja-JP" dirty="0"/>
                        <a:t>71</a:t>
                      </a:r>
                      <a:endParaRPr kumimoji="1" lang="ja-JP" altLang="en-US" dirty="0"/>
                    </a:p>
                  </a:txBody>
                  <a:tcPr/>
                </a:tc>
                <a:extLst>
                  <a:ext uri="{0D108BD9-81ED-4DB2-BD59-A6C34878D82A}">
                    <a16:rowId xmlns:a16="http://schemas.microsoft.com/office/drawing/2014/main" val="57165597"/>
                  </a:ext>
                </a:extLst>
              </a:tr>
            </a:tbl>
          </a:graphicData>
        </a:graphic>
      </p:graphicFrame>
      <p:sp>
        <p:nvSpPr>
          <p:cNvPr id="8" name="テキスト ボックス 7">
            <a:extLst>
              <a:ext uri="{FF2B5EF4-FFF2-40B4-BE49-F238E27FC236}">
                <a16:creationId xmlns:a16="http://schemas.microsoft.com/office/drawing/2014/main" id="{8A71EDE2-E6E7-FB59-50A7-7CF91449913B}"/>
              </a:ext>
            </a:extLst>
          </p:cNvPr>
          <p:cNvSpPr txBox="1"/>
          <p:nvPr/>
        </p:nvSpPr>
        <p:spPr>
          <a:xfrm>
            <a:off x="1923845" y="1884718"/>
            <a:ext cx="5400000" cy="646331"/>
          </a:xfrm>
          <a:prstGeom prst="rect">
            <a:avLst/>
          </a:prstGeom>
          <a:noFill/>
        </p:spPr>
        <p:txBody>
          <a:bodyPr wrap="square" rtlCol="0">
            <a:spAutoFit/>
          </a:bodyPr>
          <a:lstStyle/>
          <a:p>
            <a:r>
              <a:rPr lang="en-US" altLang="ja-JP" dirty="0"/>
              <a:t>T[1]</a:t>
            </a:r>
            <a:r>
              <a:rPr lang="ja-JP" altLang="en-US" dirty="0"/>
              <a:t>　　　</a:t>
            </a:r>
            <a:r>
              <a:rPr lang="en-US" altLang="ja-JP" dirty="0"/>
              <a:t>T[2]</a:t>
            </a:r>
            <a:r>
              <a:rPr lang="ja-JP" altLang="en-US" dirty="0"/>
              <a:t>　　　</a:t>
            </a:r>
            <a:r>
              <a:rPr lang="en-US" altLang="ja-JP" dirty="0"/>
              <a:t>T[3]</a:t>
            </a:r>
            <a:r>
              <a:rPr lang="ja-JP" altLang="en-US" dirty="0"/>
              <a:t>　　　</a:t>
            </a:r>
            <a:r>
              <a:rPr lang="en-US" altLang="ja-JP" dirty="0"/>
              <a:t>T[4]</a:t>
            </a:r>
            <a:r>
              <a:rPr lang="ja-JP" altLang="en-US" dirty="0"/>
              <a:t>　　　</a:t>
            </a:r>
            <a:r>
              <a:rPr lang="en-US" altLang="ja-JP" dirty="0"/>
              <a:t>T[</a:t>
            </a:r>
            <a:r>
              <a:rPr lang="en-US" altLang="ja-JP" dirty="0">
                <a:solidFill>
                  <a:srgbClr val="FF0000"/>
                </a:solidFill>
              </a:rPr>
              <a:t>5</a:t>
            </a:r>
            <a:r>
              <a:rPr lang="en-US" altLang="ja-JP" dirty="0"/>
              <a:t>]			</a:t>
            </a:r>
            <a:endParaRPr kumimoji="1" lang="ja-JP" altLang="en-US" dirty="0"/>
          </a:p>
        </p:txBody>
      </p:sp>
      <p:sp>
        <p:nvSpPr>
          <p:cNvPr id="9" name="テキスト ボックス 8">
            <a:extLst>
              <a:ext uri="{FF2B5EF4-FFF2-40B4-BE49-F238E27FC236}">
                <a16:creationId xmlns:a16="http://schemas.microsoft.com/office/drawing/2014/main" id="{7704FB4D-2A5E-85A5-C28D-5B558219203E}"/>
              </a:ext>
            </a:extLst>
          </p:cNvPr>
          <p:cNvSpPr txBox="1"/>
          <p:nvPr/>
        </p:nvSpPr>
        <p:spPr>
          <a:xfrm>
            <a:off x="1923845" y="3540300"/>
            <a:ext cx="5400000" cy="587574"/>
          </a:xfrm>
          <a:prstGeom prst="rect">
            <a:avLst/>
          </a:prstGeom>
          <a:noFill/>
        </p:spPr>
        <p:txBody>
          <a:bodyPr wrap="square" rtlCol="0">
            <a:spAutoFit/>
          </a:bodyPr>
          <a:lstStyle/>
          <a:p>
            <a:r>
              <a:rPr lang="en-US" altLang="ja-JP" dirty="0"/>
              <a:t>T[1]</a:t>
            </a:r>
            <a:r>
              <a:rPr lang="ja-JP" altLang="en-US" dirty="0"/>
              <a:t>　　　</a:t>
            </a:r>
            <a:r>
              <a:rPr lang="en-US" altLang="ja-JP" dirty="0"/>
              <a:t>T[2]</a:t>
            </a:r>
            <a:r>
              <a:rPr lang="ja-JP" altLang="en-US" dirty="0"/>
              <a:t>　　　</a:t>
            </a:r>
            <a:r>
              <a:rPr lang="en-US" altLang="ja-JP" dirty="0"/>
              <a:t>T[3]</a:t>
            </a:r>
            <a:r>
              <a:rPr lang="ja-JP" altLang="en-US" dirty="0"/>
              <a:t>　　　</a:t>
            </a:r>
            <a:r>
              <a:rPr lang="en-US" altLang="ja-JP" dirty="0"/>
              <a:t>T[4]</a:t>
            </a:r>
            <a:r>
              <a:rPr lang="ja-JP" altLang="en-US" dirty="0"/>
              <a:t>　　　</a:t>
            </a:r>
            <a:r>
              <a:rPr lang="en-US" altLang="ja-JP" dirty="0"/>
              <a:t>T[5]			</a:t>
            </a:r>
            <a:endParaRPr kumimoji="1" lang="ja-JP" altLang="en-US" dirty="0"/>
          </a:p>
        </p:txBody>
      </p:sp>
      <p:sp>
        <p:nvSpPr>
          <p:cNvPr id="10" name="吹き出し: 四角形 9">
            <a:extLst>
              <a:ext uri="{FF2B5EF4-FFF2-40B4-BE49-F238E27FC236}">
                <a16:creationId xmlns:a16="http://schemas.microsoft.com/office/drawing/2014/main" id="{45936B23-2037-1AA0-2746-AFA227ECB2ED}"/>
              </a:ext>
            </a:extLst>
          </p:cNvPr>
          <p:cNvSpPr/>
          <p:nvPr/>
        </p:nvSpPr>
        <p:spPr>
          <a:xfrm>
            <a:off x="6835570" y="1423284"/>
            <a:ext cx="657225" cy="342900"/>
          </a:xfrm>
          <a:prstGeom prst="wedgeRectCallout">
            <a:avLst>
              <a:gd name="adj1" fmla="val -44021"/>
              <a:gd name="adj2" fmla="val 90278"/>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400" dirty="0"/>
              <a:t>添字</a:t>
            </a:r>
          </a:p>
        </p:txBody>
      </p:sp>
    </p:spTree>
    <p:extLst>
      <p:ext uri="{BB962C8B-B14F-4D97-AF65-F5344CB8AC3E}">
        <p14:creationId xmlns:p14="http://schemas.microsoft.com/office/powerpoint/2010/main" val="19787803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60799E4-636D-4707-A0F2-09FD1C087173}"/>
              </a:ext>
            </a:extLst>
          </p:cNvPr>
          <p:cNvSpPr>
            <a:spLocks noGrp="1"/>
          </p:cNvSpPr>
          <p:nvPr>
            <p:ph type="title"/>
          </p:nvPr>
        </p:nvSpPr>
        <p:spPr/>
        <p:txBody>
          <a:bodyPr/>
          <a:lstStyle/>
          <a:p>
            <a:r>
              <a:rPr kumimoji="1" lang="ja-JP" altLang="en-US" dirty="0"/>
              <a:t>配列</a:t>
            </a:r>
          </a:p>
        </p:txBody>
      </p:sp>
      <p:sp>
        <p:nvSpPr>
          <p:cNvPr id="4" name="スライド番号プレースホルダー 3">
            <a:extLst>
              <a:ext uri="{FF2B5EF4-FFF2-40B4-BE49-F238E27FC236}">
                <a16:creationId xmlns:a16="http://schemas.microsoft.com/office/drawing/2014/main" id="{EE2E78E7-E97B-4EB1-B7DF-4CED27B67789}"/>
              </a:ext>
            </a:extLst>
          </p:cNvPr>
          <p:cNvSpPr>
            <a:spLocks noGrp="1"/>
          </p:cNvSpPr>
          <p:nvPr>
            <p:ph type="sldNum" sz="quarter" idx="12"/>
          </p:nvPr>
        </p:nvSpPr>
        <p:spPr/>
        <p:txBody>
          <a:bodyPr/>
          <a:lstStyle/>
          <a:p>
            <a:fld id="{F8DEEB91-50FB-4D13-8684-2052AAEB8771}" type="slidenum">
              <a:rPr kumimoji="1" lang="ja-JP" altLang="en-US" smtClean="0"/>
              <a:t>15</a:t>
            </a:fld>
            <a:endParaRPr kumimoji="1" lang="ja-JP" altLang="en-US"/>
          </a:p>
        </p:txBody>
      </p:sp>
      <p:sp>
        <p:nvSpPr>
          <p:cNvPr id="5" name="テキスト ボックス 4">
            <a:extLst>
              <a:ext uri="{FF2B5EF4-FFF2-40B4-BE49-F238E27FC236}">
                <a16:creationId xmlns:a16="http://schemas.microsoft.com/office/drawing/2014/main" id="{2D9546F2-B4AF-4719-B389-17F600DB65A1}"/>
              </a:ext>
            </a:extLst>
          </p:cNvPr>
          <p:cNvSpPr txBox="1"/>
          <p:nvPr/>
        </p:nvSpPr>
        <p:spPr>
          <a:xfrm>
            <a:off x="598714" y="1471137"/>
            <a:ext cx="10961915" cy="1200329"/>
          </a:xfrm>
          <a:prstGeom prst="rect">
            <a:avLst/>
          </a:prstGeom>
          <a:noFill/>
        </p:spPr>
        <p:txBody>
          <a:bodyPr wrap="square" rtlCol="0">
            <a:spAutoFit/>
          </a:bodyPr>
          <a:lstStyle/>
          <a:p>
            <a:r>
              <a:rPr lang="ja-JP" altLang="en-US" b="1" dirty="0"/>
              <a:t>２次元配列</a:t>
            </a:r>
            <a:endParaRPr lang="en-US" altLang="ja-JP" b="1" dirty="0"/>
          </a:p>
          <a:p>
            <a:endParaRPr lang="en-US" altLang="ja-JP" dirty="0"/>
          </a:p>
          <a:p>
            <a:endParaRPr lang="en-US" altLang="ja-JP" dirty="0"/>
          </a:p>
          <a:p>
            <a:endParaRPr lang="en-US" altLang="ja-JP" dirty="0"/>
          </a:p>
        </p:txBody>
      </p:sp>
      <p:graphicFrame>
        <p:nvGraphicFramePr>
          <p:cNvPr id="11" name="表 2">
            <a:extLst>
              <a:ext uri="{FF2B5EF4-FFF2-40B4-BE49-F238E27FC236}">
                <a16:creationId xmlns:a16="http://schemas.microsoft.com/office/drawing/2014/main" id="{E0E58258-D19C-031C-BF6A-EEEDF04F4360}"/>
              </a:ext>
            </a:extLst>
          </p:cNvPr>
          <p:cNvGraphicFramePr>
            <a:graphicFrameLocks noGrp="1"/>
          </p:cNvGraphicFramePr>
          <p:nvPr>
            <p:extLst>
              <p:ext uri="{D42A27DB-BD31-4B8C-83A1-F6EECF244321}">
                <p14:modId xmlns:p14="http://schemas.microsoft.com/office/powerpoint/2010/main" val="4250134358"/>
              </p:ext>
            </p:extLst>
          </p:nvPr>
        </p:nvGraphicFramePr>
        <p:xfrm>
          <a:off x="2022475" y="2211586"/>
          <a:ext cx="5760000" cy="741680"/>
        </p:xfrm>
        <a:graphic>
          <a:graphicData uri="http://schemas.openxmlformats.org/drawingml/2006/table">
            <a:tbl>
              <a:tblPr firstRow="1" bandRow="1">
                <a:tableStyleId>{5940675A-B579-460E-94D1-54222C63F5DA}</a:tableStyleId>
              </a:tblPr>
              <a:tblGrid>
                <a:gridCol w="1152000">
                  <a:extLst>
                    <a:ext uri="{9D8B030D-6E8A-4147-A177-3AD203B41FA5}">
                      <a16:colId xmlns:a16="http://schemas.microsoft.com/office/drawing/2014/main" val="3454012115"/>
                    </a:ext>
                  </a:extLst>
                </a:gridCol>
                <a:gridCol w="1152000">
                  <a:extLst>
                    <a:ext uri="{9D8B030D-6E8A-4147-A177-3AD203B41FA5}">
                      <a16:colId xmlns:a16="http://schemas.microsoft.com/office/drawing/2014/main" val="3169142225"/>
                    </a:ext>
                  </a:extLst>
                </a:gridCol>
                <a:gridCol w="1152000">
                  <a:extLst>
                    <a:ext uri="{9D8B030D-6E8A-4147-A177-3AD203B41FA5}">
                      <a16:colId xmlns:a16="http://schemas.microsoft.com/office/drawing/2014/main" val="2329599288"/>
                    </a:ext>
                  </a:extLst>
                </a:gridCol>
                <a:gridCol w="1152000">
                  <a:extLst>
                    <a:ext uri="{9D8B030D-6E8A-4147-A177-3AD203B41FA5}">
                      <a16:colId xmlns:a16="http://schemas.microsoft.com/office/drawing/2014/main" val="1465918893"/>
                    </a:ext>
                  </a:extLst>
                </a:gridCol>
                <a:gridCol w="1152000">
                  <a:extLst>
                    <a:ext uri="{9D8B030D-6E8A-4147-A177-3AD203B41FA5}">
                      <a16:colId xmlns:a16="http://schemas.microsoft.com/office/drawing/2014/main" val="2889712356"/>
                    </a:ext>
                  </a:extLst>
                </a:gridCol>
              </a:tblGrid>
              <a:tr h="370840">
                <a:tc>
                  <a:txBody>
                    <a:bodyPr/>
                    <a:lstStyle/>
                    <a:p>
                      <a:pPr algn="ctr"/>
                      <a:endParaRPr kumimoji="1" lang="ja-JP" altLang="en-US" dirty="0"/>
                    </a:p>
                  </a:txBody>
                  <a:tcPr/>
                </a:tc>
                <a:tc>
                  <a:txBody>
                    <a:bodyPr/>
                    <a:lstStyle/>
                    <a:p>
                      <a:pPr algn="ctr"/>
                      <a:endParaRPr kumimoji="1" lang="ja-JP" altLang="en-US" dirty="0"/>
                    </a:p>
                  </a:txBody>
                  <a:tcPr/>
                </a:tc>
                <a:tc>
                  <a:txBody>
                    <a:bodyPr/>
                    <a:lstStyle/>
                    <a:p>
                      <a:pPr algn="ctr"/>
                      <a:endParaRPr kumimoji="1" lang="ja-JP" altLang="en-US" dirty="0"/>
                    </a:p>
                  </a:txBody>
                  <a:tcPr/>
                </a:tc>
                <a:tc>
                  <a:txBody>
                    <a:bodyPr/>
                    <a:lstStyle/>
                    <a:p>
                      <a:pPr algn="ctr"/>
                      <a:endParaRPr kumimoji="1" lang="ja-JP" altLang="en-US" dirty="0"/>
                    </a:p>
                  </a:txBody>
                  <a:tcPr/>
                </a:tc>
                <a:tc>
                  <a:txBody>
                    <a:bodyPr/>
                    <a:lstStyle/>
                    <a:p>
                      <a:pPr algn="ctr"/>
                      <a:endParaRPr kumimoji="1" lang="ja-JP" altLang="en-US" dirty="0"/>
                    </a:p>
                  </a:txBody>
                  <a:tcPr/>
                </a:tc>
                <a:extLst>
                  <a:ext uri="{0D108BD9-81ED-4DB2-BD59-A6C34878D82A}">
                    <a16:rowId xmlns:a16="http://schemas.microsoft.com/office/drawing/2014/main" val="3745026368"/>
                  </a:ext>
                </a:extLst>
              </a:tr>
              <a:tr h="370840">
                <a:tc>
                  <a:txBody>
                    <a:bodyPr/>
                    <a:lstStyle/>
                    <a:p>
                      <a:pPr algn="ctr"/>
                      <a:endParaRPr kumimoji="1" lang="ja-JP" altLang="en-US" dirty="0"/>
                    </a:p>
                  </a:txBody>
                  <a:tcPr/>
                </a:tc>
                <a:tc>
                  <a:txBody>
                    <a:bodyPr/>
                    <a:lstStyle/>
                    <a:p>
                      <a:pPr algn="ctr"/>
                      <a:endParaRPr kumimoji="1" lang="ja-JP" altLang="en-US" dirty="0"/>
                    </a:p>
                  </a:txBody>
                  <a:tcPr/>
                </a:tc>
                <a:tc>
                  <a:txBody>
                    <a:bodyPr/>
                    <a:lstStyle/>
                    <a:p>
                      <a:pPr algn="ctr"/>
                      <a:endParaRPr kumimoji="1" lang="ja-JP" altLang="en-US" dirty="0"/>
                    </a:p>
                  </a:txBody>
                  <a:tcPr/>
                </a:tc>
                <a:tc>
                  <a:txBody>
                    <a:bodyPr/>
                    <a:lstStyle/>
                    <a:p>
                      <a:pPr algn="ctr"/>
                      <a:endParaRPr kumimoji="1" lang="ja-JP" altLang="en-US" dirty="0"/>
                    </a:p>
                  </a:txBody>
                  <a:tcPr/>
                </a:tc>
                <a:tc>
                  <a:txBody>
                    <a:bodyPr/>
                    <a:lstStyle/>
                    <a:p>
                      <a:pPr algn="ctr"/>
                      <a:endParaRPr kumimoji="1" lang="ja-JP" altLang="en-US" dirty="0"/>
                    </a:p>
                  </a:txBody>
                  <a:tcPr/>
                </a:tc>
                <a:extLst>
                  <a:ext uri="{0D108BD9-81ED-4DB2-BD59-A6C34878D82A}">
                    <a16:rowId xmlns:a16="http://schemas.microsoft.com/office/drawing/2014/main" val="57165597"/>
                  </a:ext>
                </a:extLst>
              </a:tr>
            </a:tbl>
          </a:graphicData>
        </a:graphic>
      </p:graphicFrame>
      <p:sp>
        <p:nvSpPr>
          <p:cNvPr id="12" name="テキスト ボックス 11">
            <a:extLst>
              <a:ext uri="{FF2B5EF4-FFF2-40B4-BE49-F238E27FC236}">
                <a16:creationId xmlns:a16="http://schemas.microsoft.com/office/drawing/2014/main" id="{AA29AC07-F817-BF2F-E797-5D165C1E47BF}"/>
              </a:ext>
            </a:extLst>
          </p:cNvPr>
          <p:cNvSpPr txBox="1"/>
          <p:nvPr/>
        </p:nvSpPr>
        <p:spPr>
          <a:xfrm>
            <a:off x="1155393" y="1888999"/>
            <a:ext cx="7445375" cy="646331"/>
          </a:xfrm>
          <a:prstGeom prst="rect">
            <a:avLst/>
          </a:prstGeom>
          <a:noFill/>
        </p:spPr>
        <p:txBody>
          <a:bodyPr wrap="square" rtlCol="0">
            <a:spAutoFit/>
          </a:bodyPr>
          <a:lstStyle/>
          <a:p>
            <a:pPr algn="r"/>
            <a:r>
              <a:rPr lang="en-US" altLang="ja-JP" dirty="0"/>
              <a:t>T[1,1]</a:t>
            </a:r>
            <a:r>
              <a:rPr lang="ja-JP" altLang="en-US" dirty="0"/>
              <a:t>　　 </a:t>
            </a:r>
            <a:r>
              <a:rPr lang="en-US" altLang="ja-JP" dirty="0"/>
              <a:t>T[1,2]</a:t>
            </a:r>
            <a:r>
              <a:rPr lang="ja-JP" altLang="en-US" dirty="0"/>
              <a:t>　 　</a:t>
            </a:r>
            <a:r>
              <a:rPr lang="en-US" altLang="ja-JP" dirty="0"/>
              <a:t>T[1,3]</a:t>
            </a:r>
            <a:r>
              <a:rPr lang="ja-JP" altLang="en-US" dirty="0"/>
              <a:t>　 　</a:t>
            </a:r>
            <a:r>
              <a:rPr lang="en-US" altLang="ja-JP" dirty="0"/>
              <a:t>T[1,4]</a:t>
            </a:r>
            <a:r>
              <a:rPr lang="ja-JP" altLang="en-US" dirty="0"/>
              <a:t>　 　</a:t>
            </a:r>
            <a:r>
              <a:rPr lang="en-US" altLang="ja-JP" dirty="0"/>
              <a:t>T[1,5]			</a:t>
            </a:r>
            <a:endParaRPr kumimoji="1" lang="ja-JP" altLang="en-US" dirty="0"/>
          </a:p>
        </p:txBody>
      </p:sp>
      <p:sp>
        <p:nvSpPr>
          <p:cNvPr id="13" name="吹き出し: 四角形 12">
            <a:extLst>
              <a:ext uri="{FF2B5EF4-FFF2-40B4-BE49-F238E27FC236}">
                <a16:creationId xmlns:a16="http://schemas.microsoft.com/office/drawing/2014/main" id="{D294304C-5AB7-6AF8-64A2-CE6C38EE0A81}"/>
              </a:ext>
            </a:extLst>
          </p:cNvPr>
          <p:cNvSpPr/>
          <p:nvPr/>
        </p:nvSpPr>
        <p:spPr>
          <a:xfrm>
            <a:off x="7272337" y="1410030"/>
            <a:ext cx="557213" cy="342900"/>
          </a:xfrm>
          <a:prstGeom prst="wedgeRectCallout">
            <a:avLst>
              <a:gd name="adj1" fmla="val -44021"/>
              <a:gd name="adj2" fmla="val 90278"/>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dirty="0"/>
              <a:t>列</a:t>
            </a:r>
          </a:p>
        </p:txBody>
      </p:sp>
      <p:sp>
        <p:nvSpPr>
          <p:cNvPr id="14" name="テキスト ボックス 13">
            <a:extLst>
              <a:ext uri="{FF2B5EF4-FFF2-40B4-BE49-F238E27FC236}">
                <a16:creationId xmlns:a16="http://schemas.microsoft.com/office/drawing/2014/main" id="{2BE253FD-4763-10F5-B8D5-C22CB790560C}"/>
              </a:ext>
            </a:extLst>
          </p:cNvPr>
          <p:cNvSpPr txBox="1"/>
          <p:nvPr/>
        </p:nvSpPr>
        <p:spPr>
          <a:xfrm>
            <a:off x="1170262" y="2949974"/>
            <a:ext cx="7445375" cy="646331"/>
          </a:xfrm>
          <a:prstGeom prst="rect">
            <a:avLst/>
          </a:prstGeom>
          <a:noFill/>
        </p:spPr>
        <p:txBody>
          <a:bodyPr wrap="square" rtlCol="0">
            <a:spAutoFit/>
          </a:bodyPr>
          <a:lstStyle/>
          <a:p>
            <a:pPr algn="r"/>
            <a:r>
              <a:rPr lang="en-US" altLang="ja-JP" dirty="0"/>
              <a:t>T[2,1]</a:t>
            </a:r>
            <a:r>
              <a:rPr lang="ja-JP" altLang="en-US" dirty="0"/>
              <a:t>　　 </a:t>
            </a:r>
            <a:r>
              <a:rPr lang="en-US" altLang="ja-JP" dirty="0"/>
              <a:t>T[2,2]</a:t>
            </a:r>
            <a:r>
              <a:rPr lang="ja-JP" altLang="en-US" dirty="0"/>
              <a:t>　 　</a:t>
            </a:r>
            <a:r>
              <a:rPr lang="en-US" altLang="ja-JP" dirty="0"/>
              <a:t>T[2,3]</a:t>
            </a:r>
            <a:r>
              <a:rPr lang="ja-JP" altLang="en-US" dirty="0"/>
              <a:t>　 　</a:t>
            </a:r>
            <a:r>
              <a:rPr lang="en-US" altLang="ja-JP" dirty="0"/>
              <a:t>T[2,4]</a:t>
            </a:r>
            <a:r>
              <a:rPr lang="ja-JP" altLang="en-US" dirty="0"/>
              <a:t>　 　</a:t>
            </a:r>
            <a:r>
              <a:rPr lang="en-US" altLang="ja-JP" dirty="0"/>
              <a:t>T[2,5]			</a:t>
            </a:r>
            <a:endParaRPr kumimoji="1" lang="ja-JP" altLang="en-US" dirty="0"/>
          </a:p>
        </p:txBody>
      </p:sp>
      <p:sp>
        <p:nvSpPr>
          <p:cNvPr id="15" name="吹き出し: 四角形 14">
            <a:extLst>
              <a:ext uri="{FF2B5EF4-FFF2-40B4-BE49-F238E27FC236}">
                <a16:creationId xmlns:a16="http://schemas.microsoft.com/office/drawing/2014/main" id="{7A8D4A17-AC7F-1D73-7992-A2B53022B5EC}"/>
              </a:ext>
            </a:extLst>
          </p:cNvPr>
          <p:cNvSpPr/>
          <p:nvPr/>
        </p:nvSpPr>
        <p:spPr>
          <a:xfrm>
            <a:off x="6505575" y="1410030"/>
            <a:ext cx="557212" cy="342900"/>
          </a:xfrm>
          <a:prstGeom prst="wedgeRectCallout">
            <a:avLst>
              <a:gd name="adj1" fmla="val 42935"/>
              <a:gd name="adj2" fmla="val 10416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sz="1400" dirty="0"/>
              <a:t>行</a:t>
            </a:r>
            <a:endParaRPr kumimoji="1" lang="ja-JP" altLang="en-US" sz="1400" dirty="0"/>
          </a:p>
        </p:txBody>
      </p:sp>
      <p:graphicFrame>
        <p:nvGraphicFramePr>
          <p:cNvPr id="16" name="表 2">
            <a:extLst>
              <a:ext uri="{FF2B5EF4-FFF2-40B4-BE49-F238E27FC236}">
                <a16:creationId xmlns:a16="http://schemas.microsoft.com/office/drawing/2014/main" id="{D8A59A88-A5FD-359A-8895-48BF27A626AD}"/>
              </a:ext>
            </a:extLst>
          </p:cNvPr>
          <p:cNvGraphicFramePr>
            <a:graphicFrameLocks noGrp="1"/>
          </p:cNvGraphicFramePr>
          <p:nvPr>
            <p:extLst>
              <p:ext uri="{D42A27DB-BD31-4B8C-83A1-F6EECF244321}">
                <p14:modId xmlns:p14="http://schemas.microsoft.com/office/powerpoint/2010/main" val="1729459200"/>
              </p:ext>
            </p:extLst>
          </p:nvPr>
        </p:nvGraphicFramePr>
        <p:xfrm>
          <a:off x="2022475" y="4088011"/>
          <a:ext cx="5760000" cy="741680"/>
        </p:xfrm>
        <a:graphic>
          <a:graphicData uri="http://schemas.openxmlformats.org/drawingml/2006/table">
            <a:tbl>
              <a:tblPr firstRow="1" bandRow="1">
                <a:tableStyleId>{5940675A-B579-460E-94D1-54222C63F5DA}</a:tableStyleId>
              </a:tblPr>
              <a:tblGrid>
                <a:gridCol w="1152000">
                  <a:extLst>
                    <a:ext uri="{9D8B030D-6E8A-4147-A177-3AD203B41FA5}">
                      <a16:colId xmlns:a16="http://schemas.microsoft.com/office/drawing/2014/main" val="3454012115"/>
                    </a:ext>
                  </a:extLst>
                </a:gridCol>
                <a:gridCol w="1152000">
                  <a:extLst>
                    <a:ext uri="{9D8B030D-6E8A-4147-A177-3AD203B41FA5}">
                      <a16:colId xmlns:a16="http://schemas.microsoft.com/office/drawing/2014/main" val="3169142225"/>
                    </a:ext>
                  </a:extLst>
                </a:gridCol>
                <a:gridCol w="1152000">
                  <a:extLst>
                    <a:ext uri="{9D8B030D-6E8A-4147-A177-3AD203B41FA5}">
                      <a16:colId xmlns:a16="http://schemas.microsoft.com/office/drawing/2014/main" val="2329599288"/>
                    </a:ext>
                  </a:extLst>
                </a:gridCol>
                <a:gridCol w="1152000">
                  <a:extLst>
                    <a:ext uri="{9D8B030D-6E8A-4147-A177-3AD203B41FA5}">
                      <a16:colId xmlns:a16="http://schemas.microsoft.com/office/drawing/2014/main" val="1465918893"/>
                    </a:ext>
                  </a:extLst>
                </a:gridCol>
                <a:gridCol w="1152000">
                  <a:extLst>
                    <a:ext uri="{9D8B030D-6E8A-4147-A177-3AD203B41FA5}">
                      <a16:colId xmlns:a16="http://schemas.microsoft.com/office/drawing/2014/main" val="2889712356"/>
                    </a:ext>
                  </a:extLst>
                </a:gridCol>
              </a:tblGrid>
              <a:tr h="370840">
                <a:tc>
                  <a:txBody>
                    <a:bodyPr/>
                    <a:lstStyle/>
                    <a:p>
                      <a:pPr algn="ctr"/>
                      <a:r>
                        <a:rPr kumimoji="1" lang="en-US" altLang="ja-JP" dirty="0"/>
                        <a:t>65</a:t>
                      </a:r>
                      <a:endParaRPr kumimoji="1" lang="ja-JP" altLang="en-US" dirty="0"/>
                    </a:p>
                  </a:txBody>
                  <a:tcPr/>
                </a:tc>
                <a:tc>
                  <a:txBody>
                    <a:bodyPr/>
                    <a:lstStyle/>
                    <a:p>
                      <a:pPr algn="ctr"/>
                      <a:r>
                        <a:rPr kumimoji="1" lang="en-US" altLang="ja-JP" dirty="0"/>
                        <a:t>44</a:t>
                      </a:r>
                      <a:endParaRPr kumimoji="1" lang="ja-JP" altLang="en-US" dirty="0"/>
                    </a:p>
                  </a:txBody>
                  <a:tcPr/>
                </a:tc>
                <a:tc>
                  <a:txBody>
                    <a:bodyPr/>
                    <a:lstStyle/>
                    <a:p>
                      <a:pPr algn="ctr"/>
                      <a:r>
                        <a:rPr kumimoji="1" lang="en-US" altLang="ja-JP" dirty="0"/>
                        <a:t>63</a:t>
                      </a:r>
                      <a:endParaRPr kumimoji="1" lang="ja-JP" altLang="en-US" dirty="0"/>
                    </a:p>
                  </a:txBody>
                  <a:tcPr/>
                </a:tc>
                <a:tc>
                  <a:txBody>
                    <a:bodyPr/>
                    <a:lstStyle/>
                    <a:p>
                      <a:pPr algn="ctr"/>
                      <a:r>
                        <a:rPr kumimoji="1" lang="en-US" altLang="ja-JP" dirty="0"/>
                        <a:t>75</a:t>
                      </a:r>
                      <a:endParaRPr kumimoji="1" lang="ja-JP" altLang="en-US" dirty="0"/>
                    </a:p>
                  </a:txBody>
                  <a:tcPr/>
                </a:tc>
                <a:tc>
                  <a:txBody>
                    <a:bodyPr/>
                    <a:lstStyle/>
                    <a:p>
                      <a:pPr algn="ctr"/>
                      <a:r>
                        <a:rPr kumimoji="1" lang="en-US" altLang="ja-JP" dirty="0"/>
                        <a:t>90</a:t>
                      </a:r>
                      <a:endParaRPr kumimoji="1" lang="ja-JP" altLang="en-US" dirty="0"/>
                    </a:p>
                  </a:txBody>
                  <a:tcPr/>
                </a:tc>
                <a:extLst>
                  <a:ext uri="{0D108BD9-81ED-4DB2-BD59-A6C34878D82A}">
                    <a16:rowId xmlns:a16="http://schemas.microsoft.com/office/drawing/2014/main" val="3745026368"/>
                  </a:ext>
                </a:extLst>
              </a:tr>
              <a:tr h="370840">
                <a:tc>
                  <a:txBody>
                    <a:bodyPr/>
                    <a:lstStyle/>
                    <a:p>
                      <a:pPr algn="ctr"/>
                      <a:r>
                        <a:rPr kumimoji="1" lang="en-US" altLang="ja-JP" dirty="0"/>
                        <a:t>78</a:t>
                      </a:r>
                      <a:endParaRPr kumimoji="1" lang="ja-JP" altLang="en-US" dirty="0"/>
                    </a:p>
                  </a:txBody>
                  <a:tcPr/>
                </a:tc>
                <a:tc>
                  <a:txBody>
                    <a:bodyPr/>
                    <a:lstStyle/>
                    <a:p>
                      <a:pPr algn="ctr"/>
                      <a:r>
                        <a:rPr kumimoji="1" lang="en-US" altLang="ja-JP" dirty="0"/>
                        <a:t>60</a:t>
                      </a:r>
                      <a:endParaRPr kumimoji="1" lang="ja-JP" altLang="en-US" dirty="0"/>
                    </a:p>
                  </a:txBody>
                  <a:tcPr/>
                </a:tc>
                <a:tc>
                  <a:txBody>
                    <a:bodyPr/>
                    <a:lstStyle/>
                    <a:p>
                      <a:pPr algn="ctr"/>
                      <a:r>
                        <a:rPr kumimoji="1" lang="en-US" altLang="ja-JP" dirty="0"/>
                        <a:t>83</a:t>
                      </a:r>
                      <a:endParaRPr kumimoji="1" lang="ja-JP" altLang="en-US" dirty="0"/>
                    </a:p>
                  </a:txBody>
                  <a:tcPr/>
                </a:tc>
                <a:tc>
                  <a:txBody>
                    <a:bodyPr/>
                    <a:lstStyle/>
                    <a:p>
                      <a:pPr algn="ctr"/>
                      <a:r>
                        <a:rPr kumimoji="1" lang="en-US" altLang="ja-JP" dirty="0"/>
                        <a:t>58</a:t>
                      </a:r>
                      <a:endParaRPr kumimoji="1" lang="ja-JP" altLang="en-US" dirty="0"/>
                    </a:p>
                  </a:txBody>
                  <a:tcPr/>
                </a:tc>
                <a:tc>
                  <a:txBody>
                    <a:bodyPr/>
                    <a:lstStyle/>
                    <a:p>
                      <a:pPr algn="ctr"/>
                      <a:r>
                        <a:rPr kumimoji="1" lang="en-US" altLang="ja-JP" dirty="0"/>
                        <a:t>71</a:t>
                      </a:r>
                      <a:endParaRPr kumimoji="1" lang="ja-JP" altLang="en-US" dirty="0"/>
                    </a:p>
                  </a:txBody>
                  <a:tcPr/>
                </a:tc>
                <a:extLst>
                  <a:ext uri="{0D108BD9-81ED-4DB2-BD59-A6C34878D82A}">
                    <a16:rowId xmlns:a16="http://schemas.microsoft.com/office/drawing/2014/main" val="57165597"/>
                  </a:ext>
                </a:extLst>
              </a:tr>
            </a:tbl>
          </a:graphicData>
        </a:graphic>
      </p:graphicFrame>
      <p:sp>
        <p:nvSpPr>
          <p:cNvPr id="17" name="テキスト ボックス 16">
            <a:extLst>
              <a:ext uri="{FF2B5EF4-FFF2-40B4-BE49-F238E27FC236}">
                <a16:creationId xmlns:a16="http://schemas.microsoft.com/office/drawing/2014/main" id="{3F429DD7-AE24-AED9-9BC2-D2C56C829879}"/>
              </a:ext>
            </a:extLst>
          </p:cNvPr>
          <p:cNvSpPr txBox="1"/>
          <p:nvPr/>
        </p:nvSpPr>
        <p:spPr>
          <a:xfrm>
            <a:off x="1170262" y="3759599"/>
            <a:ext cx="7445375" cy="646331"/>
          </a:xfrm>
          <a:prstGeom prst="rect">
            <a:avLst/>
          </a:prstGeom>
          <a:noFill/>
        </p:spPr>
        <p:txBody>
          <a:bodyPr wrap="square" rtlCol="0">
            <a:spAutoFit/>
          </a:bodyPr>
          <a:lstStyle/>
          <a:p>
            <a:pPr algn="r"/>
            <a:r>
              <a:rPr lang="en-US" altLang="ja-JP" dirty="0"/>
              <a:t>T[1,1]</a:t>
            </a:r>
            <a:r>
              <a:rPr lang="ja-JP" altLang="en-US" dirty="0"/>
              <a:t>　　 </a:t>
            </a:r>
            <a:r>
              <a:rPr lang="en-US" altLang="ja-JP" dirty="0"/>
              <a:t>T[1,2]</a:t>
            </a:r>
            <a:r>
              <a:rPr lang="ja-JP" altLang="en-US" dirty="0"/>
              <a:t>　 　</a:t>
            </a:r>
            <a:r>
              <a:rPr lang="en-US" altLang="ja-JP" dirty="0"/>
              <a:t>T[1,3]</a:t>
            </a:r>
            <a:r>
              <a:rPr lang="ja-JP" altLang="en-US" dirty="0"/>
              <a:t>　 　</a:t>
            </a:r>
            <a:r>
              <a:rPr lang="en-US" altLang="ja-JP" dirty="0"/>
              <a:t>T[1,4]</a:t>
            </a:r>
            <a:r>
              <a:rPr lang="ja-JP" altLang="en-US" dirty="0"/>
              <a:t>　 　</a:t>
            </a:r>
            <a:r>
              <a:rPr lang="en-US" altLang="ja-JP" dirty="0"/>
              <a:t>T[1,5]			</a:t>
            </a:r>
            <a:endParaRPr kumimoji="1" lang="ja-JP" altLang="en-US" dirty="0"/>
          </a:p>
        </p:txBody>
      </p:sp>
      <p:sp>
        <p:nvSpPr>
          <p:cNvPr id="18" name="テキスト ボックス 17">
            <a:extLst>
              <a:ext uri="{FF2B5EF4-FFF2-40B4-BE49-F238E27FC236}">
                <a16:creationId xmlns:a16="http://schemas.microsoft.com/office/drawing/2014/main" id="{93A8468C-7E06-501F-7395-13B3AFB17E35}"/>
              </a:ext>
            </a:extLst>
          </p:cNvPr>
          <p:cNvSpPr txBox="1"/>
          <p:nvPr/>
        </p:nvSpPr>
        <p:spPr>
          <a:xfrm>
            <a:off x="1170262" y="4826399"/>
            <a:ext cx="7445375" cy="646331"/>
          </a:xfrm>
          <a:prstGeom prst="rect">
            <a:avLst/>
          </a:prstGeom>
          <a:noFill/>
        </p:spPr>
        <p:txBody>
          <a:bodyPr wrap="square" rtlCol="0">
            <a:spAutoFit/>
          </a:bodyPr>
          <a:lstStyle/>
          <a:p>
            <a:pPr algn="r"/>
            <a:r>
              <a:rPr lang="en-US" altLang="ja-JP" dirty="0"/>
              <a:t>T[2,1]</a:t>
            </a:r>
            <a:r>
              <a:rPr lang="ja-JP" altLang="en-US" dirty="0"/>
              <a:t>　　 </a:t>
            </a:r>
            <a:r>
              <a:rPr lang="en-US" altLang="ja-JP" dirty="0"/>
              <a:t>T[2,2]</a:t>
            </a:r>
            <a:r>
              <a:rPr lang="ja-JP" altLang="en-US" dirty="0"/>
              <a:t>　 　</a:t>
            </a:r>
            <a:r>
              <a:rPr lang="en-US" altLang="ja-JP" dirty="0"/>
              <a:t>T[2,3]</a:t>
            </a:r>
            <a:r>
              <a:rPr lang="ja-JP" altLang="en-US" dirty="0"/>
              <a:t>　 　</a:t>
            </a:r>
            <a:r>
              <a:rPr lang="en-US" altLang="ja-JP" dirty="0"/>
              <a:t>T[2,4]</a:t>
            </a:r>
            <a:r>
              <a:rPr lang="ja-JP" altLang="en-US" dirty="0"/>
              <a:t>　 　</a:t>
            </a:r>
            <a:r>
              <a:rPr lang="en-US" altLang="ja-JP" dirty="0"/>
              <a:t>T[2,5]			</a:t>
            </a:r>
            <a:endParaRPr kumimoji="1" lang="ja-JP" altLang="en-US" dirty="0"/>
          </a:p>
        </p:txBody>
      </p:sp>
    </p:spTree>
    <p:extLst>
      <p:ext uri="{BB962C8B-B14F-4D97-AF65-F5344CB8AC3E}">
        <p14:creationId xmlns:p14="http://schemas.microsoft.com/office/powerpoint/2010/main" val="42393367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60799E4-636D-4707-A0F2-09FD1C087173}"/>
              </a:ext>
            </a:extLst>
          </p:cNvPr>
          <p:cNvSpPr>
            <a:spLocks noGrp="1"/>
          </p:cNvSpPr>
          <p:nvPr>
            <p:ph type="title"/>
          </p:nvPr>
        </p:nvSpPr>
        <p:spPr>
          <a:xfrm>
            <a:off x="838200" y="355293"/>
            <a:ext cx="10515600" cy="1325563"/>
          </a:xfrm>
        </p:spPr>
        <p:txBody>
          <a:bodyPr/>
          <a:lstStyle/>
          <a:p>
            <a:r>
              <a:rPr lang="ja-JP" altLang="en-US" dirty="0"/>
              <a:t>リスト</a:t>
            </a:r>
            <a:endParaRPr kumimoji="1" lang="ja-JP" altLang="en-US" dirty="0"/>
          </a:p>
        </p:txBody>
      </p:sp>
      <p:sp>
        <p:nvSpPr>
          <p:cNvPr id="4" name="スライド番号プレースホルダー 3">
            <a:extLst>
              <a:ext uri="{FF2B5EF4-FFF2-40B4-BE49-F238E27FC236}">
                <a16:creationId xmlns:a16="http://schemas.microsoft.com/office/drawing/2014/main" id="{EE2E78E7-E97B-4EB1-B7DF-4CED27B67789}"/>
              </a:ext>
            </a:extLst>
          </p:cNvPr>
          <p:cNvSpPr>
            <a:spLocks noGrp="1"/>
          </p:cNvSpPr>
          <p:nvPr>
            <p:ph type="sldNum" sz="quarter" idx="12"/>
          </p:nvPr>
        </p:nvSpPr>
        <p:spPr/>
        <p:txBody>
          <a:bodyPr/>
          <a:lstStyle/>
          <a:p>
            <a:fld id="{F8DEEB91-50FB-4D13-8684-2052AAEB8771}" type="slidenum">
              <a:rPr kumimoji="1" lang="ja-JP" altLang="en-US" smtClean="0"/>
              <a:t>16</a:t>
            </a:fld>
            <a:endParaRPr kumimoji="1" lang="ja-JP" altLang="en-US"/>
          </a:p>
        </p:txBody>
      </p:sp>
      <p:sp>
        <p:nvSpPr>
          <p:cNvPr id="5" name="テキスト ボックス 4">
            <a:extLst>
              <a:ext uri="{FF2B5EF4-FFF2-40B4-BE49-F238E27FC236}">
                <a16:creationId xmlns:a16="http://schemas.microsoft.com/office/drawing/2014/main" id="{2D9546F2-B4AF-4719-B389-17F600DB65A1}"/>
              </a:ext>
            </a:extLst>
          </p:cNvPr>
          <p:cNvSpPr txBox="1"/>
          <p:nvPr/>
        </p:nvSpPr>
        <p:spPr>
          <a:xfrm>
            <a:off x="598714" y="1471137"/>
            <a:ext cx="10961915" cy="2862322"/>
          </a:xfrm>
          <a:prstGeom prst="rect">
            <a:avLst/>
          </a:prstGeom>
          <a:noFill/>
        </p:spPr>
        <p:txBody>
          <a:bodyPr wrap="square" rtlCol="0">
            <a:spAutoFit/>
          </a:bodyPr>
          <a:lstStyle/>
          <a:p>
            <a:r>
              <a:rPr kumimoji="1" lang="ja-JP" altLang="en-US" b="1" dirty="0"/>
              <a:t>リスト</a:t>
            </a:r>
            <a:endParaRPr kumimoji="1" lang="en-US" altLang="ja-JP" b="1" dirty="0"/>
          </a:p>
          <a:p>
            <a:r>
              <a:rPr lang="ja-JP" altLang="en-US" dirty="0"/>
              <a:t>データを記録するデータ部と、データの格納位置を示すポインタ部で構成されるデータ構造。</a:t>
            </a:r>
            <a:endParaRPr lang="en-US" altLang="ja-JP" dirty="0"/>
          </a:p>
          <a:p>
            <a:endParaRPr lang="en-US" altLang="ja-JP" dirty="0"/>
          </a:p>
          <a:p>
            <a:endParaRPr lang="en-US" altLang="ja-JP" b="1" dirty="0"/>
          </a:p>
          <a:p>
            <a:endParaRPr lang="en-US" altLang="ja-JP" b="1" dirty="0"/>
          </a:p>
          <a:p>
            <a:endParaRPr lang="en-US" altLang="ja-JP" b="1" dirty="0"/>
          </a:p>
          <a:p>
            <a:endParaRPr lang="en-US" altLang="ja-JP" b="1" dirty="0"/>
          </a:p>
          <a:p>
            <a:endParaRPr lang="en-US" altLang="ja-JP" dirty="0"/>
          </a:p>
          <a:p>
            <a:endParaRPr lang="en-US" altLang="ja-JP" b="1" dirty="0"/>
          </a:p>
          <a:p>
            <a:endParaRPr lang="en-US" altLang="ja-JP" dirty="0"/>
          </a:p>
        </p:txBody>
      </p:sp>
      <p:sp>
        <p:nvSpPr>
          <p:cNvPr id="18" name="正方形/長方形 17">
            <a:extLst>
              <a:ext uri="{FF2B5EF4-FFF2-40B4-BE49-F238E27FC236}">
                <a16:creationId xmlns:a16="http://schemas.microsoft.com/office/drawing/2014/main" id="{FBCB681B-7C31-3E8C-228B-D624F10B37E0}"/>
              </a:ext>
            </a:extLst>
          </p:cNvPr>
          <p:cNvSpPr/>
          <p:nvPr/>
        </p:nvSpPr>
        <p:spPr>
          <a:xfrm>
            <a:off x="2793338" y="3062603"/>
            <a:ext cx="1159534" cy="432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p>
        </p:txBody>
      </p:sp>
      <p:sp>
        <p:nvSpPr>
          <p:cNvPr id="19" name="正方形/長方形 18">
            <a:extLst>
              <a:ext uri="{FF2B5EF4-FFF2-40B4-BE49-F238E27FC236}">
                <a16:creationId xmlns:a16="http://schemas.microsoft.com/office/drawing/2014/main" id="{A04247DB-B465-F84A-28A4-39AD41098186}"/>
              </a:ext>
            </a:extLst>
          </p:cNvPr>
          <p:cNvSpPr/>
          <p:nvPr/>
        </p:nvSpPr>
        <p:spPr>
          <a:xfrm>
            <a:off x="4532900" y="3063749"/>
            <a:ext cx="1159534" cy="432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p>
        </p:txBody>
      </p:sp>
      <p:sp>
        <p:nvSpPr>
          <p:cNvPr id="20" name="正方形/長方形 19">
            <a:extLst>
              <a:ext uri="{FF2B5EF4-FFF2-40B4-BE49-F238E27FC236}">
                <a16:creationId xmlns:a16="http://schemas.microsoft.com/office/drawing/2014/main" id="{53105306-A353-022E-3365-8BB25270689F}"/>
              </a:ext>
            </a:extLst>
          </p:cNvPr>
          <p:cNvSpPr/>
          <p:nvPr/>
        </p:nvSpPr>
        <p:spPr>
          <a:xfrm>
            <a:off x="6272463" y="3063749"/>
            <a:ext cx="1159534" cy="432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p>
        </p:txBody>
      </p:sp>
      <p:sp>
        <p:nvSpPr>
          <p:cNvPr id="21" name="正方形/長方形 20">
            <a:extLst>
              <a:ext uri="{FF2B5EF4-FFF2-40B4-BE49-F238E27FC236}">
                <a16:creationId xmlns:a16="http://schemas.microsoft.com/office/drawing/2014/main" id="{3A9469AD-0600-5D10-3561-0AF5D0D2169F}"/>
              </a:ext>
            </a:extLst>
          </p:cNvPr>
          <p:cNvSpPr/>
          <p:nvPr/>
        </p:nvSpPr>
        <p:spPr>
          <a:xfrm>
            <a:off x="1908510" y="3053939"/>
            <a:ext cx="290015" cy="432000"/>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p>
        </p:txBody>
      </p:sp>
      <p:sp>
        <p:nvSpPr>
          <p:cNvPr id="22" name="正方形/長方形 21">
            <a:extLst>
              <a:ext uri="{FF2B5EF4-FFF2-40B4-BE49-F238E27FC236}">
                <a16:creationId xmlns:a16="http://schemas.microsoft.com/office/drawing/2014/main" id="{DF6A0C06-DD8B-9F12-D9D7-2AF56C7D4A03}"/>
              </a:ext>
            </a:extLst>
          </p:cNvPr>
          <p:cNvSpPr/>
          <p:nvPr/>
        </p:nvSpPr>
        <p:spPr>
          <a:xfrm>
            <a:off x="3662856" y="3062603"/>
            <a:ext cx="290015" cy="432000"/>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p>
        </p:txBody>
      </p:sp>
      <p:sp>
        <p:nvSpPr>
          <p:cNvPr id="23" name="正方形/長方形 22">
            <a:extLst>
              <a:ext uri="{FF2B5EF4-FFF2-40B4-BE49-F238E27FC236}">
                <a16:creationId xmlns:a16="http://schemas.microsoft.com/office/drawing/2014/main" id="{0D9994D0-DD6E-0D36-9A0C-C66BE238D829}"/>
              </a:ext>
            </a:extLst>
          </p:cNvPr>
          <p:cNvSpPr/>
          <p:nvPr/>
        </p:nvSpPr>
        <p:spPr>
          <a:xfrm>
            <a:off x="5402419" y="3063747"/>
            <a:ext cx="290015" cy="432000"/>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p>
        </p:txBody>
      </p:sp>
      <p:sp>
        <p:nvSpPr>
          <p:cNvPr id="24" name="正方形/長方形 23">
            <a:extLst>
              <a:ext uri="{FF2B5EF4-FFF2-40B4-BE49-F238E27FC236}">
                <a16:creationId xmlns:a16="http://schemas.microsoft.com/office/drawing/2014/main" id="{E3750A8C-FDEA-4E21-3FBE-232CEB451FA1}"/>
              </a:ext>
            </a:extLst>
          </p:cNvPr>
          <p:cNvSpPr/>
          <p:nvPr/>
        </p:nvSpPr>
        <p:spPr>
          <a:xfrm>
            <a:off x="7141981" y="3063388"/>
            <a:ext cx="290015" cy="432000"/>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p>
        </p:txBody>
      </p:sp>
      <p:sp>
        <p:nvSpPr>
          <p:cNvPr id="25" name="吹き出し: 四角形 24">
            <a:extLst>
              <a:ext uri="{FF2B5EF4-FFF2-40B4-BE49-F238E27FC236}">
                <a16:creationId xmlns:a16="http://schemas.microsoft.com/office/drawing/2014/main" id="{F01F50B6-2164-C022-C0E8-5F8B5B304B69}"/>
              </a:ext>
            </a:extLst>
          </p:cNvPr>
          <p:cNvSpPr/>
          <p:nvPr/>
        </p:nvSpPr>
        <p:spPr>
          <a:xfrm>
            <a:off x="3662856" y="2597220"/>
            <a:ext cx="992271" cy="342900"/>
          </a:xfrm>
          <a:prstGeom prst="wedgeRectCallout">
            <a:avLst>
              <a:gd name="adj1" fmla="val -32906"/>
              <a:gd name="adj2" fmla="val 101052"/>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200" dirty="0"/>
              <a:t>ポインタ部</a:t>
            </a:r>
          </a:p>
        </p:txBody>
      </p:sp>
      <p:sp>
        <p:nvSpPr>
          <p:cNvPr id="26" name="吹き出し: 四角形 25">
            <a:extLst>
              <a:ext uri="{FF2B5EF4-FFF2-40B4-BE49-F238E27FC236}">
                <a16:creationId xmlns:a16="http://schemas.microsoft.com/office/drawing/2014/main" id="{AD687B23-53D2-5C3F-1804-641B5ED5C6DF}"/>
              </a:ext>
            </a:extLst>
          </p:cNvPr>
          <p:cNvSpPr/>
          <p:nvPr/>
        </p:nvSpPr>
        <p:spPr>
          <a:xfrm>
            <a:off x="2611766" y="2581958"/>
            <a:ext cx="818199" cy="342900"/>
          </a:xfrm>
          <a:prstGeom prst="wedgeRectCallout">
            <a:avLst>
              <a:gd name="adj1" fmla="val 37766"/>
              <a:gd name="adj2" fmla="val 106439"/>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200" dirty="0"/>
              <a:t>データ部</a:t>
            </a:r>
          </a:p>
        </p:txBody>
      </p:sp>
      <p:cxnSp>
        <p:nvCxnSpPr>
          <p:cNvPr id="27" name="直線矢印コネクタ 26">
            <a:extLst>
              <a:ext uri="{FF2B5EF4-FFF2-40B4-BE49-F238E27FC236}">
                <a16:creationId xmlns:a16="http://schemas.microsoft.com/office/drawing/2014/main" id="{C38621C2-0721-1663-C97F-03E94C7BB4F3}"/>
              </a:ext>
            </a:extLst>
          </p:cNvPr>
          <p:cNvCxnSpPr>
            <a:cxnSpLocks/>
            <a:endCxn id="19" idx="1"/>
          </p:cNvCxnSpPr>
          <p:nvPr/>
        </p:nvCxnSpPr>
        <p:spPr>
          <a:xfrm>
            <a:off x="3805382" y="3279749"/>
            <a:ext cx="727518"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8" name="直線矢印コネクタ 27">
            <a:extLst>
              <a:ext uri="{FF2B5EF4-FFF2-40B4-BE49-F238E27FC236}">
                <a16:creationId xmlns:a16="http://schemas.microsoft.com/office/drawing/2014/main" id="{FE1B9981-E5AD-0D53-7522-87638ADF558B}"/>
              </a:ext>
            </a:extLst>
          </p:cNvPr>
          <p:cNvCxnSpPr>
            <a:cxnSpLocks/>
            <a:endCxn id="20" idx="1"/>
          </p:cNvCxnSpPr>
          <p:nvPr/>
        </p:nvCxnSpPr>
        <p:spPr>
          <a:xfrm>
            <a:off x="5532582" y="3279749"/>
            <a:ext cx="739881"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9" name="直線矢印コネクタ 28">
            <a:extLst>
              <a:ext uri="{FF2B5EF4-FFF2-40B4-BE49-F238E27FC236}">
                <a16:creationId xmlns:a16="http://schemas.microsoft.com/office/drawing/2014/main" id="{EABBB1C4-90E5-B501-63B8-4DEBAA19F9D0}"/>
              </a:ext>
            </a:extLst>
          </p:cNvPr>
          <p:cNvCxnSpPr>
            <a:cxnSpLocks/>
          </p:cNvCxnSpPr>
          <p:nvPr/>
        </p:nvCxnSpPr>
        <p:spPr>
          <a:xfrm>
            <a:off x="7286425" y="3279749"/>
            <a:ext cx="739881"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0" name="直線矢印コネクタ 29">
            <a:extLst>
              <a:ext uri="{FF2B5EF4-FFF2-40B4-BE49-F238E27FC236}">
                <a16:creationId xmlns:a16="http://schemas.microsoft.com/office/drawing/2014/main" id="{317144EB-48F9-FD4B-5C1B-F66294DEF5E2}"/>
              </a:ext>
            </a:extLst>
          </p:cNvPr>
          <p:cNvCxnSpPr>
            <a:cxnSpLocks/>
          </p:cNvCxnSpPr>
          <p:nvPr/>
        </p:nvCxnSpPr>
        <p:spPr>
          <a:xfrm>
            <a:off x="2053457" y="3279749"/>
            <a:ext cx="739881"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1" name="楕円 30">
            <a:extLst>
              <a:ext uri="{FF2B5EF4-FFF2-40B4-BE49-F238E27FC236}">
                <a16:creationId xmlns:a16="http://schemas.microsoft.com/office/drawing/2014/main" id="{9768AF18-13EE-0BB2-1CB3-1ECE9304A710}"/>
              </a:ext>
            </a:extLst>
          </p:cNvPr>
          <p:cNvSpPr/>
          <p:nvPr/>
        </p:nvSpPr>
        <p:spPr>
          <a:xfrm>
            <a:off x="2038479" y="3265800"/>
            <a:ext cx="45719"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32" name="楕円 31">
            <a:extLst>
              <a:ext uri="{FF2B5EF4-FFF2-40B4-BE49-F238E27FC236}">
                <a16:creationId xmlns:a16="http://schemas.microsoft.com/office/drawing/2014/main" id="{DD53F796-C7FA-F1D8-5ABE-4C28DD592C18}"/>
              </a:ext>
            </a:extLst>
          </p:cNvPr>
          <p:cNvSpPr/>
          <p:nvPr/>
        </p:nvSpPr>
        <p:spPr>
          <a:xfrm>
            <a:off x="3788768" y="3270422"/>
            <a:ext cx="45719"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33" name="楕円 32">
            <a:extLst>
              <a:ext uri="{FF2B5EF4-FFF2-40B4-BE49-F238E27FC236}">
                <a16:creationId xmlns:a16="http://schemas.microsoft.com/office/drawing/2014/main" id="{F6DD645F-2EB2-A681-810B-0EF7D3285FAB}"/>
              </a:ext>
            </a:extLst>
          </p:cNvPr>
          <p:cNvSpPr/>
          <p:nvPr/>
        </p:nvSpPr>
        <p:spPr>
          <a:xfrm>
            <a:off x="5515973" y="3270417"/>
            <a:ext cx="45719"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34" name="楕円 33">
            <a:extLst>
              <a:ext uri="{FF2B5EF4-FFF2-40B4-BE49-F238E27FC236}">
                <a16:creationId xmlns:a16="http://schemas.microsoft.com/office/drawing/2014/main" id="{94FB5D41-70EC-BD0E-AEF6-FA1119FB96FF}"/>
              </a:ext>
            </a:extLst>
          </p:cNvPr>
          <p:cNvSpPr/>
          <p:nvPr/>
        </p:nvSpPr>
        <p:spPr>
          <a:xfrm>
            <a:off x="7261651" y="3270422"/>
            <a:ext cx="45719"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4619326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2D9546F2-B4AF-4719-B389-17F600DB65A1}"/>
              </a:ext>
            </a:extLst>
          </p:cNvPr>
          <p:cNvSpPr txBox="1"/>
          <p:nvPr/>
        </p:nvSpPr>
        <p:spPr>
          <a:xfrm>
            <a:off x="598714" y="1471137"/>
            <a:ext cx="10961915" cy="4247317"/>
          </a:xfrm>
          <a:prstGeom prst="rect">
            <a:avLst/>
          </a:prstGeom>
          <a:noFill/>
        </p:spPr>
        <p:txBody>
          <a:bodyPr wrap="square" rtlCol="0">
            <a:spAutoFit/>
          </a:bodyPr>
          <a:lstStyle/>
          <a:p>
            <a:endParaRPr kumimoji="1" lang="en-US" altLang="ja-JP" b="1" dirty="0"/>
          </a:p>
          <a:p>
            <a:endParaRPr lang="en-US" altLang="ja-JP" b="1" dirty="0"/>
          </a:p>
          <a:p>
            <a:endParaRPr kumimoji="1" lang="en-US" altLang="ja-JP" b="1" dirty="0"/>
          </a:p>
          <a:p>
            <a:endParaRPr kumimoji="1" lang="en-US" altLang="ja-JP" b="1" dirty="0"/>
          </a:p>
          <a:p>
            <a:endParaRPr lang="en-US" altLang="ja-JP" b="1" dirty="0"/>
          </a:p>
          <a:p>
            <a:r>
              <a:rPr kumimoji="1" lang="ja-JP" altLang="en-US" b="1" dirty="0"/>
              <a:t>単方向リスト</a:t>
            </a:r>
            <a:endParaRPr kumimoji="1" lang="en-US" altLang="ja-JP" b="1" dirty="0"/>
          </a:p>
          <a:p>
            <a:endParaRPr lang="en-US" altLang="ja-JP" dirty="0"/>
          </a:p>
          <a:p>
            <a:endParaRPr lang="en-US" altLang="ja-JP" dirty="0"/>
          </a:p>
          <a:p>
            <a:r>
              <a:rPr lang="ja-JP" altLang="en-US" b="1" dirty="0"/>
              <a:t>双方向リスト</a:t>
            </a:r>
            <a:endParaRPr lang="en-US" altLang="ja-JP" b="1" dirty="0"/>
          </a:p>
          <a:p>
            <a:endParaRPr lang="en-US" altLang="ja-JP" b="1" dirty="0"/>
          </a:p>
          <a:p>
            <a:endParaRPr lang="en-US" altLang="ja-JP" b="1" dirty="0"/>
          </a:p>
          <a:p>
            <a:r>
              <a:rPr lang="ja-JP" altLang="en-US" b="1" dirty="0"/>
              <a:t>環状リスト</a:t>
            </a:r>
            <a:endParaRPr lang="en-US" altLang="ja-JP" b="1" dirty="0"/>
          </a:p>
          <a:p>
            <a:endParaRPr lang="en-US" altLang="ja-JP" dirty="0"/>
          </a:p>
          <a:p>
            <a:endParaRPr lang="en-US" altLang="ja-JP" b="1" dirty="0"/>
          </a:p>
          <a:p>
            <a:endParaRPr lang="en-US" altLang="ja-JP" dirty="0"/>
          </a:p>
        </p:txBody>
      </p:sp>
      <p:sp>
        <p:nvSpPr>
          <p:cNvPr id="2" name="タイトル 1">
            <a:extLst>
              <a:ext uri="{FF2B5EF4-FFF2-40B4-BE49-F238E27FC236}">
                <a16:creationId xmlns:a16="http://schemas.microsoft.com/office/drawing/2014/main" id="{F60799E4-636D-4707-A0F2-09FD1C087173}"/>
              </a:ext>
            </a:extLst>
          </p:cNvPr>
          <p:cNvSpPr>
            <a:spLocks noGrp="1"/>
          </p:cNvSpPr>
          <p:nvPr>
            <p:ph type="title"/>
          </p:nvPr>
        </p:nvSpPr>
        <p:spPr>
          <a:xfrm>
            <a:off x="838200" y="355293"/>
            <a:ext cx="10515600" cy="1325563"/>
          </a:xfrm>
        </p:spPr>
        <p:txBody>
          <a:bodyPr/>
          <a:lstStyle/>
          <a:p>
            <a:r>
              <a:rPr lang="ja-JP" altLang="en-US" dirty="0"/>
              <a:t>リスト</a:t>
            </a:r>
            <a:endParaRPr kumimoji="1" lang="ja-JP" altLang="en-US" dirty="0"/>
          </a:p>
        </p:txBody>
      </p:sp>
      <p:sp>
        <p:nvSpPr>
          <p:cNvPr id="4" name="スライド番号プレースホルダー 3">
            <a:extLst>
              <a:ext uri="{FF2B5EF4-FFF2-40B4-BE49-F238E27FC236}">
                <a16:creationId xmlns:a16="http://schemas.microsoft.com/office/drawing/2014/main" id="{EE2E78E7-E97B-4EB1-B7DF-4CED27B67789}"/>
              </a:ext>
            </a:extLst>
          </p:cNvPr>
          <p:cNvSpPr>
            <a:spLocks noGrp="1"/>
          </p:cNvSpPr>
          <p:nvPr>
            <p:ph type="sldNum" sz="quarter" idx="12"/>
          </p:nvPr>
        </p:nvSpPr>
        <p:spPr/>
        <p:txBody>
          <a:bodyPr/>
          <a:lstStyle/>
          <a:p>
            <a:fld id="{F8DEEB91-50FB-4D13-8684-2052AAEB8771}" type="slidenum">
              <a:rPr kumimoji="1" lang="ja-JP" altLang="en-US" smtClean="0"/>
              <a:t>17</a:t>
            </a:fld>
            <a:endParaRPr kumimoji="1" lang="ja-JP" altLang="en-US"/>
          </a:p>
        </p:txBody>
      </p:sp>
      <p:grpSp>
        <p:nvGrpSpPr>
          <p:cNvPr id="35" name="グループ化 34">
            <a:extLst>
              <a:ext uri="{FF2B5EF4-FFF2-40B4-BE49-F238E27FC236}">
                <a16:creationId xmlns:a16="http://schemas.microsoft.com/office/drawing/2014/main" id="{6AA5816C-EC64-C2C6-7E1E-372F3649FB64}"/>
              </a:ext>
            </a:extLst>
          </p:cNvPr>
          <p:cNvGrpSpPr/>
          <p:nvPr/>
        </p:nvGrpSpPr>
        <p:grpSpPr>
          <a:xfrm>
            <a:off x="2535658" y="1305908"/>
            <a:ext cx="6117796" cy="917694"/>
            <a:chOff x="1908510" y="359863"/>
            <a:chExt cx="6117796" cy="917694"/>
          </a:xfrm>
        </p:grpSpPr>
        <p:sp>
          <p:nvSpPr>
            <p:cNvPr id="36" name="正方形/長方形 35">
              <a:extLst>
                <a:ext uri="{FF2B5EF4-FFF2-40B4-BE49-F238E27FC236}">
                  <a16:creationId xmlns:a16="http://schemas.microsoft.com/office/drawing/2014/main" id="{CF5A2D0F-4B11-C226-CFE3-A3014409D9D7}"/>
                </a:ext>
              </a:extLst>
            </p:cNvPr>
            <p:cNvSpPr/>
            <p:nvPr/>
          </p:nvSpPr>
          <p:spPr>
            <a:xfrm>
              <a:off x="2793338" y="840508"/>
              <a:ext cx="1159534" cy="432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p>
          </p:txBody>
        </p:sp>
        <p:sp>
          <p:nvSpPr>
            <p:cNvPr id="37" name="正方形/長方形 36">
              <a:extLst>
                <a:ext uri="{FF2B5EF4-FFF2-40B4-BE49-F238E27FC236}">
                  <a16:creationId xmlns:a16="http://schemas.microsoft.com/office/drawing/2014/main" id="{71A9374F-E67C-B9BE-421E-D4197CA0D918}"/>
                </a:ext>
              </a:extLst>
            </p:cNvPr>
            <p:cNvSpPr/>
            <p:nvPr/>
          </p:nvSpPr>
          <p:spPr>
            <a:xfrm>
              <a:off x="4532900" y="841654"/>
              <a:ext cx="1159534" cy="432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p>
          </p:txBody>
        </p:sp>
        <p:sp>
          <p:nvSpPr>
            <p:cNvPr id="38" name="正方形/長方形 37">
              <a:extLst>
                <a:ext uri="{FF2B5EF4-FFF2-40B4-BE49-F238E27FC236}">
                  <a16:creationId xmlns:a16="http://schemas.microsoft.com/office/drawing/2014/main" id="{D973017C-5A25-AE06-8CA4-17426CECC564}"/>
                </a:ext>
              </a:extLst>
            </p:cNvPr>
            <p:cNvSpPr/>
            <p:nvPr/>
          </p:nvSpPr>
          <p:spPr>
            <a:xfrm>
              <a:off x="6272463" y="841654"/>
              <a:ext cx="1159534" cy="432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p>
          </p:txBody>
        </p:sp>
        <p:sp>
          <p:nvSpPr>
            <p:cNvPr id="39" name="正方形/長方形 38">
              <a:extLst>
                <a:ext uri="{FF2B5EF4-FFF2-40B4-BE49-F238E27FC236}">
                  <a16:creationId xmlns:a16="http://schemas.microsoft.com/office/drawing/2014/main" id="{D03A7A70-6746-B255-3243-31B950B4D828}"/>
                </a:ext>
              </a:extLst>
            </p:cNvPr>
            <p:cNvSpPr/>
            <p:nvPr/>
          </p:nvSpPr>
          <p:spPr>
            <a:xfrm>
              <a:off x="1908510" y="831844"/>
              <a:ext cx="290015" cy="432000"/>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p>
          </p:txBody>
        </p:sp>
        <p:sp>
          <p:nvSpPr>
            <p:cNvPr id="40" name="正方形/長方形 39">
              <a:extLst>
                <a:ext uri="{FF2B5EF4-FFF2-40B4-BE49-F238E27FC236}">
                  <a16:creationId xmlns:a16="http://schemas.microsoft.com/office/drawing/2014/main" id="{2A29C950-C668-B90F-C378-08588B57603B}"/>
                </a:ext>
              </a:extLst>
            </p:cNvPr>
            <p:cNvSpPr/>
            <p:nvPr/>
          </p:nvSpPr>
          <p:spPr>
            <a:xfrm>
              <a:off x="3662856" y="840508"/>
              <a:ext cx="290015" cy="437049"/>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p>
          </p:txBody>
        </p:sp>
        <p:sp>
          <p:nvSpPr>
            <p:cNvPr id="41" name="正方形/長方形 40">
              <a:extLst>
                <a:ext uri="{FF2B5EF4-FFF2-40B4-BE49-F238E27FC236}">
                  <a16:creationId xmlns:a16="http://schemas.microsoft.com/office/drawing/2014/main" id="{86ADC442-F21A-88DE-5D1E-56C4A86C815D}"/>
                </a:ext>
              </a:extLst>
            </p:cNvPr>
            <p:cNvSpPr/>
            <p:nvPr/>
          </p:nvSpPr>
          <p:spPr>
            <a:xfrm>
              <a:off x="5402419" y="841652"/>
              <a:ext cx="290015" cy="432000"/>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p>
          </p:txBody>
        </p:sp>
        <p:sp>
          <p:nvSpPr>
            <p:cNvPr id="42" name="正方形/長方形 41">
              <a:extLst>
                <a:ext uri="{FF2B5EF4-FFF2-40B4-BE49-F238E27FC236}">
                  <a16:creationId xmlns:a16="http://schemas.microsoft.com/office/drawing/2014/main" id="{2908AC98-046D-17BB-E05A-5679A19BFAAE}"/>
                </a:ext>
              </a:extLst>
            </p:cNvPr>
            <p:cNvSpPr/>
            <p:nvPr/>
          </p:nvSpPr>
          <p:spPr>
            <a:xfrm>
              <a:off x="7141981" y="840986"/>
              <a:ext cx="290015" cy="432000"/>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p>
          </p:txBody>
        </p:sp>
        <p:sp>
          <p:nvSpPr>
            <p:cNvPr id="43" name="吹き出し: 四角形 42">
              <a:extLst>
                <a:ext uri="{FF2B5EF4-FFF2-40B4-BE49-F238E27FC236}">
                  <a16:creationId xmlns:a16="http://schemas.microsoft.com/office/drawing/2014/main" id="{A1670FDE-04CC-7719-8986-272E2AE9D753}"/>
                </a:ext>
              </a:extLst>
            </p:cNvPr>
            <p:cNvSpPr/>
            <p:nvPr/>
          </p:nvSpPr>
          <p:spPr>
            <a:xfrm>
              <a:off x="3662856" y="375125"/>
              <a:ext cx="992271" cy="342900"/>
            </a:xfrm>
            <a:prstGeom prst="wedgeRectCallout">
              <a:avLst>
                <a:gd name="adj1" fmla="val -32906"/>
                <a:gd name="adj2" fmla="val 101052"/>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200" dirty="0"/>
                <a:t>ポインタ部</a:t>
              </a:r>
            </a:p>
          </p:txBody>
        </p:sp>
        <p:sp>
          <p:nvSpPr>
            <p:cNvPr id="44" name="吹き出し: 四角形 43">
              <a:extLst>
                <a:ext uri="{FF2B5EF4-FFF2-40B4-BE49-F238E27FC236}">
                  <a16:creationId xmlns:a16="http://schemas.microsoft.com/office/drawing/2014/main" id="{0D1E4D49-7200-D834-8A8E-936EFA1332CD}"/>
                </a:ext>
              </a:extLst>
            </p:cNvPr>
            <p:cNvSpPr/>
            <p:nvPr/>
          </p:nvSpPr>
          <p:spPr>
            <a:xfrm>
              <a:off x="2611766" y="359863"/>
              <a:ext cx="818199" cy="342900"/>
            </a:xfrm>
            <a:prstGeom prst="wedgeRectCallout">
              <a:avLst>
                <a:gd name="adj1" fmla="val 37766"/>
                <a:gd name="adj2" fmla="val 106439"/>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200" dirty="0"/>
                <a:t>データ部</a:t>
              </a:r>
            </a:p>
          </p:txBody>
        </p:sp>
        <p:cxnSp>
          <p:nvCxnSpPr>
            <p:cNvPr id="45" name="直線矢印コネクタ 44">
              <a:extLst>
                <a:ext uri="{FF2B5EF4-FFF2-40B4-BE49-F238E27FC236}">
                  <a16:creationId xmlns:a16="http://schemas.microsoft.com/office/drawing/2014/main" id="{BAB4C6F1-3028-DCD3-872A-DD1F1818D0E9}"/>
                </a:ext>
              </a:extLst>
            </p:cNvPr>
            <p:cNvCxnSpPr>
              <a:cxnSpLocks/>
              <a:endCxn id="37" idx="1"/>
            </p:cNvCxnSpPr>
            <p:nvPr/>
          </p:nvCxnSpPr>
          <p:spPr>
            <a:xfrm>
              <a:off x="3805382" y="1057654"/>
              <a:ext cx="727518"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46" name="直線矢印コネクタ 45">
              <a:extLst>
                <a:ext uri="{FF2B5EF4-FFF2-40B4-BE49-F238E27FC236}">
                  <a16:creationId xmlns:a16="http://schemas.microsoft.com/office/drawing/2014/main" id="{68EDCD27-662D-5A9A-0E9E-07FF5E88E66A}"/>
                </a:ext>
              </a:extLst>
            </p:cNvPr>
            <p:cNvCxnSpPr>
              <a:cxnSpLocks/>
              <a:endCxn id="38" idx="1"/>
            </p:cNvCxnSpPr>
            <p:nvPr/>
          </p:nvCxnSpPr>
          <p:spPr>
            <a:xfrm>
              <a:off x="5532582" y="1057654"/>
              <a:ext cx="739881"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47" name="直線矢印コネクタ 46">
              <a:extLst>
                <a:ext uri="{FF2B5EF4-FFF2-40B4-BE49-F238E27FC236}">
                  <a16:creationId xmlns:a16="http://schemas.microsoft.com/office/drawing/2014/main" id="{7D5F0376-DB69-20F0-D2AC-AD83FAF9CA26}"/>
                </a:ext>
              </a:extLst>
            </p:cNvPr>
            <p:cNvCxnSpPr>
              <a:cxnSpLocks/>
            </p:cNvCxnSpPr>
            <p:nvPr/>
          </p:nvCxnSpPr>
          <p:spPr>
            <a:xfrm>
              <a:off x="7286425" y="1057654"/>
              <a:ext cx="739881"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48" name="直線矢印コネクタ 47">
              <a:extLst>
                <a:ext uri="{FF2B5EF4-FFF2-40B4-BE49-F238E27FC236}">
                  <a16:creationId xmlns:a16="http://schemas.microsoft.com/office/drawing/2014/main" id="{51F8B817-82D9-57BD-B4EA-FF4627B93866}"/>
                </a:ext>
              </a:extLst>
            </p:cNvPr>
            <p:cNvCxnSpPr>
              <a:cxnSpLocks/>
            </p:cNvCxnSpPr>
            <p:nvPr/>
          </p:nvCxnSpPr>
          <p:spPr>
            <a:xfrm>
              <a:off x="2053457" y="1057654"/>
              <a:ext cx="739881"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49" name="楕円 48">
              <a:extLst>
                <a:ext uri="{FF2B5EF4-FFF2-40B4-BE49-F238E27FC236}">
                  <a16:creationId xmlns:a16="http://schemas.microsoft.com/office/drawing/2014/main" id="{E2E94CC2-2BCF-4134-79C4-6DCE1DA5A190}"/>
                </a:ext>
              </a:extLst>
            </p:cNvPr>
            <p:cNvSpPr/>
            <p:nvPr/>
          </p:nvSpPr>
          <p:spPr>
            <a:xfrm>
              <a:off x="2038479" y="1043705"/>
              <a:ext cx="45719"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50" name="楕円 49">
              <a:extLst>
                <a:ext uri="{FF2B5EF4-FFF2-40B4-BE49-F238E27FC236}">
                  <a16:creationId xmlns:a16="http://schemas.microsoft.com/office/drawing/2014/main" id="{2A53F316-35EC-0186-BAD5-33BD06843794}"/>
                </a:ext>
              </a:extLst>
            </p:cNvPr>
            <p:cNvSpPr/>
            <p:nvPr/>
          </p:nvSpPr>
          <p:spPr>
            <a:xfrm>
              <a:off x="3788768" y="1048327"/>
              <a:ext cx="45719"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51" name="楕円 50">
              <a:extLst>
                <a:ext uri="{FF2B5EF4-FFF2-40B4-BE49-F238E27FC236}">
                  <a16:creationId xmlns:a16="http://schemas.microsoft.com/office/drawing/2014/main" id="{CD43EB6B-9B9C-C083-710A-1D5E177358F6}"/>
                </a:ext>
              </a:extLst>
            </p:cNvPr>
            <p:cNvSpPr/>
            <p:nvPr/>
          </p:nvSpPr>
          <p:spPr>
            <a:xfrm>
              <a:off x="5515973" y="1048322"/>
              <a:ext cx="45719"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52" name="楕円 51">
              <a:extLst>
                <a:ext uri="{FF2B5EF4-FFF2-40B4-BE49-F238E27FC236}">
                  <a16:creationId xmlns:a16="http://schemas.microsoft.com/office/drawing/2014/main" id="{AED5E073-0E32-884B-3B26-BF4EFB742C93}"/>
                </a:ext>
              </a:extLst>
            </p:cNvPr>
            <p:cNvSpPr/>
            <p:nvPr/>
          </p:nvSpPr>
          <p:spPr>
            <a:xfrm>
              <a:off x="7261651" y="1048327"/>
              <a:ext cx="45719"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grpSp>
      <p:grpSp>
        <p:nvGrpSpPr>
          <p:cNvPr id="53" name="グループ化 52">
            <a:extLst>
              <a:ext uri="{FF2B5EF4-FFF2-40B4-BE49-F238E27FC236}">
                <a16:creationId xmlns:a16="http://schemas.microsoft.com/office/drawing/2014/main" id="{AB75A318-4DB0-EBA9-AEF3-34D82D442082}"/>
              </a:ext>
            </a:extLst>
          </p:cNvPr>
          <p:cNvGrpSpPr/>
          <p:nvPr/>
        </p:nvGrpSpPr>
        <p:grpSpPr>
          <a:xfrm>
            <a:off x="2767258" y="2751140"/>
            <a:ext cx="5060950" cy="2426062"/>
            <a:chOff x="2540000" y="2011401"/>
            <a:chExt cx="5060950" cy="2426062"/>
          </a:xfrm>
        </p:grpSpPr>
        <p:grpSp>
          <p:nvGrpSpPr>
            <p:cNvPr id="54" name="グループ化 53">
              <a:extLst>
                <a:ext uri="{FF2B5EF4-FFF2-40B4-BE49-F238E27FC236}">
                  <a16:creationId xmlns:a16="http://schemas.microsoft.com/office/drawing/2014/main" id="{D63EBBEF-F2DA-D2CD-F64C-CD4FEFADFCD4}"/>
                </a:ext>
              </a:extLst>
            </p:cNvPr>
            <p:cNvGrpSpPr/>
            <p:nvPr/>
          </p:nvGrpSpPr>
          <p:grpSpPr>
            <a:xfrm>
              <a:off x="2793341" y="2011401"/>
              <a:ext cx="4638659" cy="442667"/>
              <a:chOff x="2793341" y="1004638"/>
              <a:chExt cx="4638659" cy="442667"/>
            </a:xfrm>
          </p:grpSpPr>
          <p:sp>
            <p:nvSpPr>
              <p:cNvPr id="73" name="正方形/長方形 72">
                <a:extLst>
                  <a:ext uri="{FF2B5EF4-FFF2-40B4-BE49-F238E27FC236}">
                    <a16:creationId xmlns:a16="http://schemas.microsoft.com/office/drawing/2014/main" id="{CD6041F2-F8DD-03D2-5D47-2A514F64263D}"/>
                  </a:ext>
                </a:extLst>
              </p:cNvPr>
              <p:cNvSpPr/>
              <p:nvPr/>
            </p:nvSpPr>
            <p:spPr>
              <a:xfrm>
                <a:off x="2793341" y="1004640"/>
                <a:ext cx="1159534" cy="44266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p>
            </p:txBody>
          </p:sp>
          <p:sp>
            <p:nvSpPr>
              <p:cNvPr id="74" name="正方形/長方形 73">
                <a:extLst>
                  <a:ext uri="{FF2B5EF4-FFF2-40B4-BE49-F238E27FC236}">
                    <a16:creationId xmlns:a16="http://schemas.microsoft.com/office/drawing/2014/main" id="{2048316B-74BF-2E9C-2064-EB17CCAF8212}"/>
                  </a:ext>
                </a:extLst>
              </p:cNvPr>
              <p:cNvSpPr/>
              <p:nvPr/>
            </p:nvSpPr>
            <p:spPr>
              <a:xfrm>
                <a:off x="4532903" y="1004638"/>
                <a:ext cx="1159534" cy="44266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p>
            </p:txBody>
          </p:sp>
          <p:sp>
            <p:nvSpPr>
              <p:cNvPr id="75" name="正方形/長方形 74">
                <a:extLst>
                  <a:ext uri="{FF2B5EF4-FFF2-40B4-BE49-F238E27FC236}">
                    <a16:creationId xmlns:a16="http://schemas.microsoft.com/office/drawing/2014/main" id="{5975B397-0092-FA1A-247F-1C27F562FE0D}"/>
                  </a:ext>
                </a:extLst>
              </p:cNvPr>
              <p:cNvSpPr/>
              <p:nvPr/>
            </p:nvSpPr>
            <p:spPr>
              <a:xfrm>
                <a:off x="6272466" y="1004638"/>
                <a:ext cx="1159534" cy="44266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p>
            </p:txBody>
          </p:sp>
          <p:cxnSp>
            <p:nvCxnSpPr>
              <p:cNvPr id="76" name="直線矢印コネクタ 75">
                <a:extLst>
                  <a:ext uri="{FF2B5EF4-FFF2-40B4-BE49-F238E27FC236}">
                    <a16:creationId xmlns:a16="http://schemas.microsoft.com/office/drawing/2014/main" id="{EF894CD6-61D1-17F3-33EC-9D538DC15693}"/>
                  </a:ext>
                </a:extLst>
              </p:cNvPr>
              <p:cNvCxnSpPr>
                <a:stCxn id="73" idx="3"/>
                <a:endCxn id="74" idx="1"/>
              </p:cNvCxnSpPr>
              <p:nvPr/>
            </p:nvCxnSpPr>
            <p:spPr>
              <a:xfrm flipV="1">
                <a:off x="3952875" y="1225971"/>
                <a:ext cx="580028" cy="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77" name="直線矢印コネクタ 76">
                <a:extLst>
                  <a:ext uri="{FF2B5EF4-FFF2-40B4-BE49-F238E27FC236}">
                    <a16:creationId xmlns:a16="http://schemas.microsoft.com/office/drawing/2014/main" id="{B24BA738-692F-E4E4-7F44-85C8DCC310CF}"/>
                  </a:ext>
                </a:extLst>
              </p:cNvPr>
              <p:cNvCxnSpPr>
                <a:stCxn id="74" idx="3"/>
                <a:endCxn id="75" idx="1"/>
              </p:cNvCxnSpPr>
              <p:nvPr/>
            </p:nvCxnSpPr>
            <p:spPr>
              <a:xfrm>
                <a:off x="5692437" y="1225971"/>
                <a:ext cx="580029"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grpSp>
        <p:sp>
          <p:nvSpPr>
            <p:cNvPr id="55" name="正方形/長方形 54">
              <a:extLst>
                <a:ext uri="{FF2B5EF4-FFF2-40B4-BE49-F238E27FC236}">
                  <a16:creationId xmlns:a16="http://schemas.microsoft.com/office/drawing/2014/main" id="{9AECD661-C5E2-68BD-A786-6E46F736BAE8}"/>
                </a:ext>
              </a:extLst>
            </p:cNvPr>
            <p:cNvSpPr/>
            <p:nvPr/>
          </p:nvSpPr>
          <p:spPr>
            <a:xfrm>
              <a:off x="2793340" y="2894524"/>
              <a:ext cx="1159534" cy="44266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p>
          </p:txBody>
        </p:sp>
        <p:sp>
          <p:nvSpPr>
            <p:cNvPr id="56" name="正方形/長方形 55">
              <a:extLst>
                <a:ext uri="{FF2B5EF4-FFF2-40B4-BE49-F238E27FC236}">
                  <a16:creationId xmlns:a16="http://schemas.microsoft.com/office/drawing/2014/main" id="{69D6B9E9-19AE-CDB1-FC66-C1360B66EBD2}"/>
                </a:ext>
              </a:extLst>
            </p:cNvPr>
            <p:cNvSpPr/>
            <p:nvPr/>
          </p:nvSpPr>
          <p:spPr>
            <a:xfrm>
              <a:off x="4532902" y="2894522"/>
              <a:ext cx="1159534" cy="44266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p>
          </p:txBody>
        </p:sp>
        <p:sp>
          <p:nvSpPr>
            <p:cNvPr id="57" name="正方形/長方形 56">
              <a:extLst>
                <a:ext uri="{FF2B5EF4-FFF2-40B4-BE49-F238E27FC236}">
                  <a16:creationId xmlns:a16="http://schemas.microsoft.com/office/drawing/2014/main" id="{1517D596-54EF-D16E-DF59-285D3C3F0E98}"/>
                </a:ext>
              </a:extLst>
            </p:cNvPr>
            <p:cNvSpPr/>
            <p:nvPr/>
          </p:nvSpPr>
          <p:spPr>
            <a:xfrm>
              <a:off x="6272465" y="2894522"/>
              <a:ext cx="1159534" cy="44266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p>
          </p:txBody>
        </p:sp>
        <p:cxnSp>
          <p:nvCxnSpPr>
            <p:cNvPr id="58" name="直線矢印コネクタ 57">
              <a:extLst>
                <a:ext uri="{FF2B5EF4-FFF2-40B4-BE49-F238E27FC236}">
                  <a16:creationId xmlns:a16="http://schemas.microsoft.com/office/drawing/2014/main" id="{B6EA7736-9BF2-8391-F34A-5B49E26251B7}"/>
                </a:ext>
              </a:extLst>
            </p:cNvPr>
            <p:cNvCxnSpPr>
              <a:cxnSpLocks/>
            </p:cNvCxnSpPr>
            <p:nvPr/>
          </p:nvCxnSpPr>
          <p:spPr>
            <a:xfrm flipV="1">
              <a:off x="3952874" y="3051203"/>
              <a:ext cx="580028" cy="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59" name="直線矢印コネクタ 58">
              <a:extLst>
                <a:ext uri="{FF2B5EF4-FFF2-40B4-BE49-F238E27FC236}">
                  <a16:creationId xmlns:a16="http://schemas.microsoft.com/office/drawing/2014/main" id="{B6B5216D-C3C5-E690-FA0C-762FB144D18E}"/>
                </a:ext>
              </a:extLst>
            </p:cNvPr>
            <p:cNvCxnSpPr>
              <a:cxnSpLocks/>
            </p:cNvCxnSpPr>
            <p:nvPr/>
          </p:nvCxnSpPr>
          <p:spPr>
            <a:xfrm>
              <a:off x="5692436" y="3051203"/>
              <a:ext cx="580029"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grpSp>
          <p:nvGrpSpPr>
            <p:cNvPr id="60" name="グループ化 59">
              <a:extLst>
                <a:ext uri="{FF2B5EF4-FFF2-40B4-BE49-F238E27FC236}">
                  <a16:creationId xmlns:a16="http://schemas.microsoft.com/office/drawing/2014/main" id="{BD980947-7CAF-DFBB-FF1B-269222A23B68}"/>
                </a:ext>
              </a:extLst>
            </p:cNvPr>
            <p:cNvGrpSpPr/>
            <p:nvPr/>
          </p:nvGrpSpPr>
          <p:grpSpPr>
            <a:xfrm>
              <a:off x="2793339" y="3748131"/>
              <a:ext cx="4638659" cy="442667"/>
              <a:chOff x="2793341" y="1004638"/>
              <a:chExt cx="4638659" cy="442667"/>
            </a:xfrm>
          </p:grpSpPr>
          <p:sp>
            <p:nvSpPr>
              <p:cNvPr id="68" name="正方形/長方形 67">
                <a:extLst>
                  <a:ext uri="{FF2B5EF4-FFF2-40B4-BE49-F238E27FC236}">
                    <a16:creationId xmlns:a16="http://schemas.microsoft.com/office/drawing/2014/main" id="{EF597607-5B7C-7E8F-95AD-24DE70FE7698}"/>
                  </a:ext>
                </a:extLst>
              </p:cNvPr>
              <p:cNvSpPr/>
              <p:nvPr/>
            </p:nvSpPr>
            <p:spPr>
              <a:xfrm>
                <a:off x="2793341" y="1004640"/>
                <a:ext cx="1159534" cy="44266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p>
            </p:txBody>
          </p:sp>
          <p:sp>
            <p:nvSpPr>
              <p:cNvPr id="69" name="正方形/長方形 68">
                <a:extLst>
                  <a:ext uri="{FF2B5EF4-FFF2-40B4-BE49-F238E27FC236}">
                    <a16:creationId xmlns:a16="http://schemas.microsoft.com/office/drawing/2014/main" id="{B53B0A18-00D8-5082-5164-F51C1E2364C1}"/>
                  </a:ext>
                </a:extLst>
              </p:cNvPr>
              <p:cNvSpPr/>
              <p:nvPr/>
            </p:nvSpPr>
            <p:spPr>
              <a:xfrm>
                <a:off x="4532903" y="1004638"/>
                <a:ext cx="1159534" cy="44266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p>
            </p:txBody>
          </p:sp>
          <p:sp>
            <p:nvSpPr>
              <p:cNvPr id="70" name="正方形/長方形 69">
                <a:extLst>
                  <a:ext uri="{FF2B5EF4-FFF2-40B4-BE49-F238E27FC236}">
                    <a16:creationId xmlns:a16="http://schemas.microsoft.com/office/drawing/2014/main" id="{33D17928-4B75-4FEC-F3DE-417FB4EF296E}"/>
                  </a:ext>
                </a:extLst>
              </p:cNvPr>
              <p:cNvSpPr/>
              <p:nvPr/>
            </p:nvSpPr>
            <p:spPr>
              <a:xfrm>
                <a:off x="6272466" y="1004638"/>
                <a:ext cx="1159534" cy="44266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p>
            </p:txBody>
          </p:sp>
          <p:cxnSp>
            <p:nvCxnSpPr>
              <p:cNvPr id="71" name="直線矢印コネクタ 70">
                <a:extLst>
                  <a:ext uri="{FF2B5EF4-FFF2-40B4-BE49-F238E27FC236}">
                    <a16:creationId xmlns:a16="http://schemas.microsoft.com/office/drawing/2014/main" id="{98E2F375-7963-567E-5A96-57D790CEB90F}"/>
                  </a:ext>
                </a:extLst>
              </p:cNvPr>
              <p:cNvCxnSpPr>
                <a:stCxn id="68" idx="3"/>
                <a:endCxn id="69" idx="1"/>
              </p:cNvCxnSpPr>
              <p:nvPr/>
            </p:nvCxnSpPr>
            <p:spPr>
              <a:xfrm flipV="1">
                <a:off x="3952875" y="1225971"/>
                <a:ext cx="580028" cy="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72" name="直線矢印コネクタ 71">
                <a:extLst>
                  <a:ext uri="{FF2B5EF4-FFF2-40B4-BE49-F238E27FC236}">
                    <a16:creationId xmlns:a16="http://schemas.microsoft.com/office/drawing/2014/main" id="{5AC165D1-7FD8-BE4E-575A-FD4C105C6C57}"/>
                  </a:ext>
                </a:extLst>
              </p:cNvPr>
              <p:cNvCxnSpPr>
                <a:stCxn id="69" idx="3"/>
                <a:endCxn id="70" idx="1"/>
              </p:cNvCxnSpPr>
              <p:nvPr/>
            </p:nvCxnSpPr>
            <p:spPr>
              <a:xfrm>
                <a:off x="5692437" y="1225971"/>
                <a:ext cx="580029"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grpSp>
        <p:cxnSp>
          <p:nvCxnSpPr>
            <p:cNvPr id="61" name="直線矢印コネクタ 60">
              <a:extLst>
                <a:ext uri="{FF2B5EF4-FFF2-40B4-BE49-F238E27FC236}">
                  <a16:creationId xmlns:a16="http://schemas.microsoft.com/office/drawing/2014/main" id="{97D83D18-83D8-0431-F858-8B9CD745E49E}"/>
                </a:ext>
              </a:extLst>
            </p:cNvPr>
            <p:cNvCxnSpPr>
              <a:cxnSpLocks/>
            </p:cNvCxnSpPr>
            <p:nvPr/>
          </p:nvCxnSpPr>
          <p:spPr>
            <a:xfrm flipH="1">
              <a:off x="5692435" y="3179097"/>
              <a:ext cx="580029"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2" name="直線矢印コネクタ 61">
              <a:extLst>
                <a:ext uri="{FF2B5EF4-FFF2-40B4-BE49-F238E27FC236}">
                  <a16:creationId xmlns:a16="http://schemas.microsoft.com/office/drawing/2014/main" id="{91FA7510-4770-156A-190C-763AF2B0FC6B}"/>
                </a:ext>
              </a:extLst>
            </p:cNvPr>
            <p:cNvCxnSpPr>
              <a:cxnSpLocks/>
            </p:cNvCxnSpPr>
            <p:nvPr/>
          </p:nvCxnSpPr>
          <p:spPr>
            <a:xfrm flipH="1">
              <a:off x="3952872" y="3179097"/>
              <a:ext cx="580029"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3" name="直線コネクタ 62">
              <a:extLst>
                <a:ext uri="{FF2B5EF4-FFF2-40B4-BE49-F238E27FC236}">
                  <a16:creationId xmlns:a16="http://schemas.microsoft.com/office/drawing/2014/main" id="{0BC6DA31-1E87-2379-CDF4-A010C3004CB5}"/>
                </a:ext>
              </a:extLst>
            </p:cNvPr>
            <p:cNvCxnSpPr>
              <a:stCxn id="70" idx="3"/>
            </p:cNvCxnSpPr>
            <p:nvPr/>
          </p:nvCxnSpPr>
          <p:spPr>
            <a:xfrm flipV="1">
              <a:off x="7431998" y="3969463"/>
              <a:ext cx="168952" cy="1"/>
            </a:xfrm>
            <a:prstGeom prst="line">
              <a:avLst/>
            </a:prstGeom>
          </p:spPr>
          <p:style>
            <a:lnRef idx="1">
              <a:schemeClr val="dk1"/>
            </a:lnRef>
            <a:fillRef idx="0">
              <a:schemeClr val="dk1"/>
            </a:fillRef>
            <a:effectRef idx="0">
              <a:schemeClr val="dk1"/>
            </a:effectRef>
            <a:fontRef idx="minor">
              <a:schemeClr val="tx1"/>
            </a:fontRef>
          </p:style>
        </p:cxnSp>
        <p:cxnSp>
          <p:nvCxnSpPr>
            <p:cNvPr id="64" name="直線コネクタ 63">
              <a:extLst>
                <a:ext uri="{FF2B5EF4-FFF2-40B4-BE49-F238E27FC236}">
                  <a16:creationId xmlns:a16="http://schemas.microsoft.com/office/drawing/2014/main" id="{B9757349-1EF3-D1AE-6F34-19B271D99E31}"/>
                </a:ext>
              </a:extLst>
            </p:cNvPr>
            <p:cNvCxnSpPr/>
            <p:nvPr/>
          </p:nvCxnSpPr>
          <p:spPr>
            <a:xfrm>
              <a:off x="7600950" y="3969463"/>
              <a:ext cx="0" cy="468000"/>
            </a:xfrm>
            <a:prstGeom prst="line">
              <a:avLst/>
            </a:prstGeom>
          </p:spPr>
          <p:style>
            <a:lnRef idx="1">
              <a:schemeClr val="dk1"/>
            </a:lnRef>
            <a:fillRef idx="0">
              <a:schemeClr val="dk1"/>
            </a:fillRef>
            <a:effectRef idx="0">
              <a:schemeClr val="dk1"/>
            </a:effectRef>
            <a:fontRef idx="minor">
              <a:schemeClr val="tx1"/>
            </a:fontRef>
          </p:style>
        </p:cxnSp>
        <p:cxnSp>
          <p:nvCxnSpPr>
            <p:cNvPr id="65" name="直線コネクタ 64">
              <a:extLst>
                <a:ext uri="{FF2B5EF4-FFF2-40B4-BE49-F238E27FC236}">
                  <a16:creationId xmlns:a16="http://schemas.microsoft.com/office/drawing/2014/main" id="{7DEAB881-BEA9-E402-570B-C36524F42C53}"/>
                </a:ext>
              </a:extLst>
            </p:cNvPr>
            <p:cNvCxnSpPr/>
            <p:nvPr/>
          </p:nvCxnSpPr>
          <p:spPr>
            <a:xfrm flipH="1">
              <a:off x="2540000" y="4435763"/>
              <a:ext cx="5060950" cy="0"/>
            </a:xfrm>
            <a:prstGeom prst="line">
              <a:avLst/>
            </a:prstGeom>
          </p:spPr>
          <p:style>
            <a:lnRef idx="1">
              <a:schemeClr val="dk1"/>
            </a:lnRef>
            <a:fillRef idx="0">
              <a:schemeClr val="dk1"/>
            </a:fillRef>
            <a:effectRef idx="0">
              <a:schemeClr val="dk1"/>
            </a:effectRef>
            <a:fontRef idx="minor">
              <a:schemeClr val="tx1"/>
            </a:fontRef>
          </p:style>
        </p:cxnSp>
        <p:cxnSp>
          <p:nvCxnSpPr>
            <p:cNvPr id="66" name="直線コネクタ 65">
              <a:extLst>
                <a:ext uri="{FF2B5EF4-FFF2-40B4-BE49-F238E27FC236}">
                  <a16:creationId xmlns:a16="http://schemas.microsoft.com/office/drawing/2014/main" id="{AFA805B4-90AB-27D2-B3CB-12D3332DA362}"/>
                </a:ext>
              </a:extLst>
            </p:cNvPr>
            <p:cNvCxnSpPr/>
            <p:nvPr/>
          </p:nvCxnSpPr>
          <p:spPr>
            <a:xfrm flipV="1">
              <a:off x="2540000" y="3969463"/>
              <a:ext cx="0" cy="466300"/>
            </a:xfrm>
            <a:prstGeom prst="line">
              <a:avLst/>
            </a:prstGeom>
          </p:spPr>
          <p:style>
            <a:lnRef idx="1">
              <a:schemeClr val="dk1"/>
            </a:lnRef>
            <a:fillRef idx="0">
              <a:schemeClr val="dk1"/>
            </a:fillRef>
            <a:effectRef idx="0">
              <a:schemeClr val="dk1"/>
            </a:effectRef>
            <a:fontRef idx="minor">
              <a:schemeClr val="tx1"/>
            </a:fontRef>
          </p:style>
        </p:cxnSp>
        <p:cxnSp>
          <p:nvCxnSpPr>
            <p:cNvPr id="67" name="直線矢印コネクタ 66">
              <a:extLst>
                <a:ext uri="{FF2B5EF4-FFF2-40B4-BE49-F238E27FC236}">
                  <a16:creationId xmlns:a16="http://schemas.microsoft.com/office/drawing/2014/main" id="{42CEDD77-3597-362D-3C20-1A988AFCF2C6}"/>
                </a:ext>
              </a:extLst>
            </p:cNvPr>
            <p:cNvCxnSpPr>
              <a:endCxn id="68" idx="1"/>
            </p:cNvCxnSpPr>
            <p:nvPr/>
          </p:nvCxnSpPr>
          <p:spPr>
            <a:xfrm>
              <a:off x="2540000" y="3969463"/>
              <a:ext cx="253339" cy="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12921143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8720" y="4027890"/>
            <a:ext cx="10370711" cy="1367069"/>
          </a:xfrm>
          <a:prstGeom prst="rect">
            <a:avLst/>
          </a:prstGeom>
        </p:spPr>
      </p:pic>
      <p:pic>
        <p:nvPicPr>
          <p:cNvPr id="3" name="図 2">
            <a:extLst>
              <a:ext uri="{FF2B5EF4-FFF2-40B4-BE49-F238E27FC236}">
                <a16:creationId xmlns:a16="http://schemas.microsoft.com/office/drawing/2014/main" id="{35B93C56-6935-4F14-84C4-338961E159A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7004"/>
          <a:stretch/>
        </p:blipFill>
        <p:spPr>
          <a:xfrm>
            <a:off x="1807300" y="1371600"/>
            <a:ext cx="4288700" cy="1874520"/>
          </a:xfrm>
          <a:prstGeom prst="rect">
            <a:avLst/>
          </a:prstGeom>
        </p:spPr>
      </p:pic>
      <p:sp>
        <p:nvSpPr>
          <p:cNvPr id="4" name="テキスト ボックス 3">
            <a:extLst>
              <a:ext uri="{FF2B5EF4-FFF2-40B4-BE49-F238E27FC236}">
                <a16:creationId xmlns:a16="http://schemas.microsoft.com/office/drawing/2014/main" id="{7A910253-56CF-EB7F-A28C-08D770CAAC71}"/>
              </a:ext>
            </a:extLst>
          </p:cNvPr>
          <p:cNvSpPr txBox="1"/>
          <p:nvPr/>
        </p:nvSpPr>
        <p:spPr>
          <a:xfrm>
            <a:off x="839834" y="998656"/>
            <a:ext cx="10961915" cy="369332"/>
          </a:xfrm>
          <a:prstGeom prst="rect">
            <a:avLst/>
          </a:prstGeom>
          <a:noFill/>
        </p:spPr>
        <p:txBody>
          <a:bodyPr wrap="square" rtlCol="0">
            <a:spAutoFit/>
          </a:bodyPr>
          <a:lstStyle/>
          <a:p>
            <a:r>
              <a:rPr lang="en-US" altLang="ja-JP" dirty="0">
                <a:latin typeface="+mn-ea"/>
              </a:rPr>
              <a:t>		</a:t>
            </a:r>
            <a:r>
              <a:rPr lang="ja-JP" altLang="en-US" dirty="0">
                <a:latin typeface="+mn-ea"/>
              </a:rPr>
              <a:t>単方向結合リスト</a:t>
            </a:r>
            <a:endParaRPr lang="en-US" altLang="ja-JP" dirty="0">
              <a:latin typeface="+mn-ea"/>
            </a:endParaRPr>
          </a:p>
        </p:txBody>
      </p:sp>
      <p:sp>
        <p:nvSpPr>
          <p:cNvPr id="5" name="吹き出し: 四角形 4">
            <a:extLst>
              <a:ext uri="{FF2B5EF4-FFF2-40B4-BE49-F238E27FC236}">
                <a16:creationId xmlns:a16="http://schemas.microsoft.com/office/drawing/2014/main" id="{8972E344-C264-0661-A19D-4BA4B3221BCC}"/>
              </a:ext>
            </a:extLst>
          </p:cNvPr>
          <p:cNvSpPr/>
          <p:nvPr/>
        </p:nvSpPr>
        <p:spPr>
          <a:xfrm>
            <a:off x="6296025" y="1724025"/>
            <a:ext cx="1038225" cy="425733"/>
          </a:xfrm>
          <a:prstGeom prst="wedgeRectCallout">
            <a:avLst>
              <a:gd name="adj1" fmla="val -96062"/>
              <a:gd name="adj2" fmla="val 51313"/>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dirty="0"/>
              <a:t>30</a:t>
            </a:r>
            <a:endParaRPr kumimoji="1" lang="ja-JP" altLang="en-US" dirty="0"/>
          </a:p>
        </p:txBody>
      </p:sp>
      <p:sp>
        <p:nvSpPr>
          <p:cNvPr id="7" name="吹き出し: 四角形 6">
            <a:extLst>
              <a:ext uri="{FF2B5EF4-FFF2-40B4-BE49-F238E27FC236}">
                <a16:creationId xmlns:a16="http://schemas.microsoft.com/office/drawing/2014/main" id="{7CE37879-A148-9B57-A5E7-F03549BBD0CB}"/>
              </a:ext>
            </a:extLst>
          </p:cNvPr>
          <p:cNvSpPr/>
          <p:nvPr/>
        </p:nvSpPr>
        <p:spPr>
          <a:xfrm>
            <a:off x="6353175" y="2606958"/>
            <a:ext cx="1038225" cy="425733"/>
          </a:xfrm>
          <a:prstGeom prst="wedgeRectCallout">
            <a:avLst>
              <a:gd name="adj1" fmla="val -96062"/>
              <a:gd name="adj2" fmla="val 51313"/>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dirty="0"/>
              <a:t>20</a:t>
            </a:r>
            <a:endParaRPr kumimoji="1" lang="ja-JP" altLang="en-US" dirty="0"/>
          </a:p>
        </p:txBody>
      </p:sp>
    </p:spTree>
    <p:extLst>
      <p:ext uri="{BB962C8B-B14F-4D97-AF65-F5344CB8AC3E}">
        <p14:creationId xmlns:p14="http://schemas.microsoft.com/office/powerpoint/2010/main" val="10568202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60799E4-636D-4707-A0F2-09FD1C087173}"/>
              </a:ext>
            </a:extLst>
          </p:cNvPr>
          <p:cNvSpPr>
            <a:spLocks noGrp="1"/>
          </p:cNvSpPr>
          <p:nvPr>
            <p:ph type="title"/>
          </p:nvPr>
        </p:nvSpPr>
        <p:spPr>
          <a:xfrm>
            <a:off x="838200" y="355293"/>
            <a:ext cx="10515600" cy="1325563"/>
          </a:xfrm>
        </p:spPr>
        <p:txBody>
          <a:bodyPr/>
          <a:lstStyle/>
          <a:p>
            <a:r>
              <a:rPr lang="ja-JP" altLang="en-US" dirty="0"/>
              <a:t>リスト</a:t>
            </a:r>
            <a:endParaRPr kumimoji="1" lang="ja-JP" altLang="en-US" dirty="0"/>
          </a:p>
        </p:txBody>
      </p:sp>
      <p:sp>
        <p:nvSpPr>
          <p:cNvPr id="4" name="スライド番号プレースホルダー 3">
            <a:extLst>
              <a:ext uri="{FF2B5EF4-FFF2-40B4-BE49-F238E27FC236}">
                <a16:creationId xmlns:a16="http://schemas.microsoft.com/office/drawing/2014/main" id="{EE2E78E7-E97B-4EB1-B7DF-4CED27B67789}"/>
              </a:ext>
            </a:extLst>
          </p:cNvPr>
          <p:cNvSpPr>
            <a:spLocks noGrp="1"/>
          </p:cNvSpPr>
          <p:nvPr>
            <p:ph type="sldNum" sz="quarter" idx="12"/>
          </p:nvPr>
        </p:nvSpPr>
        <p:spPr/>
        <p:txBody>
          <a:bodyPr/>
          <a:lstStyle/>
          <a:p>
            <a:fld id="{F8DEEB91-50FB-4D13-8684-2052AAEB8771}" type="slidenum">
              <a:rPr kumimoji="1" lang="ja-JP" altLang="en-US" smtClean="0"/>
              <a:t>19</a:t>
            </a:fld>
            <a:endParaRPr kumimoji="1" lang="ja-JP" altLang="en-US"/>
          </a:p>
        </p:txBody>
      </p:sp>
      <p:sp>
        <p:nvSpPr>
          <p:cNvPr id="5" name="テキスト ボックス 4">
            <a:extLst>
              <a:ext uri="{FF2B5EF4-FFF2-40B4-BE49-F238E27FC236}">
                <a16:creationId xmlns:a16="http://schemas.microsoft.com/office/drawing/2014/main" id="{2D9546F2-B4AF-4719-B389-17F600DB65A1}"/>
              </a:ext>
            </a:extLst>
          </p:cNvPr>
          <p:cNvSpPr txBox="1"/>
          <p:nvPr/>
        </p:nvSpPr>
        <p:spPr>
          <a:xfrm>
            <a:off x="598714" y="1471137"/>
            <a:ext cx="10961915" cy="646331"/>
          </a:xfrm>
          <a:prstGeom prst="rect">
            <a:avLst/>
          </a:prstGeom>
          <a:noFill/>
        </p:spPr>
        <p:txBody>
          <a:bodyPr wrap="square" rtlCol="0">
            <a:spAutoFit/>
          </a:bodyPr>
          <a:lstStyle/>
          <a:p>
            <a:r>
              <a:rPr kumimoji="1" lang="ja-JP" altLang="en-US" b="1" dirty="0"/>
              <a:t>配列とリスト構造の比較</a:t>
            </a:r>
            <a:endParaRPr kumimoji="1" lang="en-US" altLang="ja-JP" b="1" dirty="0"/>
          </a:p>
          <a:p>
            <a:endParaRPr lang="en-US" altLang="ja-JP" dirty="0"/>
          </a:p>
        </p:txBody>
      </p:sp>
      <p:graphicFrame>
        <p:nvGraphicFramePr>
          <p:cNvPr id="6" name="表 6">
            <a:extLst>
              <a:ext uri="{FF2B5EF4-FFF2-40B4-BE49-F238E27FC236}">
                <a16:creationId xmlns:a16="http://schemas.microsoft.com/office/drawing/2014/main" id="{2D4BA96E-CC9C-D109-18AD-96AC881805F2}"/>
              </a:ext>
            </a:extLst>
          </p:cNvPr>
          <p:cNvGraphicFramePr>
            <a:graphicFrameLocks noGrp="1"/>
          </p:cNvGraphicFramePr>
          <p:nvPr>
            <p:extLst>
              <p:ext uri="{D42A27DB-BD31-4B8C-83A1-F6EECF244321}">
                <p14:modId xmlns:p14="http://schemas.microsoft.com/office/powerpoint/2010/main" val="2556294584"/>
              </p:ext>
            </p:extLst>
          </p:nvPr>
        </p:nvGraphicFramePr>
        <p:xfrm>
          <a:off x="2015671" y="2117468"/>
          <a:ext cx="8127999" cy="2062480"/>
        </p:xfrm>
        <a:graphic>
          <a:graphicData uri="http://schemas.openxmlformats.org/drawingml/2006/table">
            <a:tbl>
              <a:tblPr firstRow="1" bandRow="1">
                <a:tableStyleId>{93296810-A885-4BE3-A3E7-6D5BEEA58F35}</a:tableStyleId>
              </a:tblPr>
              <a:tblGrid>
                <a:gridCol w="2289629">
                  <a:extLst>
                    <a:ext uri="{9D8B030D-6E8A-4147-A177-3AD203B41FA5}">
                      <a16:colId xmlns:a16="http://schemas.microsoft.com/office/drawing/2014/main" val="1950645140"/>
                    </a:ext>
                  </a:extLst>
                </a:gridCol>
                <a:gridCol w="2705100">
                  <a:extLst>
                    <a:ext uri="{9D8B030D-6E8A-4147-A177-3AD203B41FA5}">
                      <a16:colId xmlns:a16="http://schemas.microsoft.com/office/drawing/2014/main" val="3651305172"/>
                    </a:ext>
                  </a:extLst>
                </a:gridCol>
                <a:gridCol w="3133270">
                  <a:extLst>
                    <a:ext uri="{9D8B030D-6E8A-4147-A177-3AD203B41FA5}">
                      <a16:colId xmlns:a16="http://schemas.microsoft.com/office/drawing/2014/main" val="1606918296"/>
                    </a:ext>
                  </a:extLst>
                </a:gridCol>
              </a:tblGrid>
              <a:tr h="370840">
                <a:tc>
                  <a:txBody>
                    <a:bodyPr/>
                    <a:lstStyle/>
                    <a:p>
                      <a:r>
                        <a:rPr kumimoji="1" lang="ja-JP" altLang="en-US" sz="1600" dirty="0"/>
                        <a:t>　　</a:t>
                      </a:r>
                    </a:p>
                  </a:txBody>
                  <a:tcPr/>
                </a:tc>
                <a:tc>
                  <a:txBody>
                    <a:bodyPr/>
                    <a:lstStyle/>
                    <a:p>
                      <a:pPr algn="ctr"/>
                      <a:r>
                        <a:rPr kumimoji="1" lang="ja-JP" altLang="en-US" sz="1600" dirty="0"/>
                        <a:t>配列</a:t>
                      </a:r>
                    </a:p>
                  </a:txBody>
                  <a:tcPr/>
                </a:tc>
                <a:tc>
                  <a:txBody>
                    <a:bodyPr/>
                    <a:lstStyle/>
                    <a:p>
                      <a:pPr algn="ctr"/>
                      <a:r>
                        <a:rPr kumimoji="1" lang="ja-JP" altLang="en-US" sz="1600" dirty="0"/>
                        <a:t>リスト</a:t>
                      </a:r>
                    </a:p>
                  </a:txBody>
                  <a:tcPr/>
                </a:tc>
                <a:extLst>
                  <a:ext uri="{0D108BD9-81ED-4DB2-BD59-A6C34878D82A}">
                    <a16:rowId xmlns:a16="http://schemas.microsoft.com/office/drawing/2014/main" val="674253385"/>
                  </a:ext>
                </a:extLst>
              </a:tr>
              <a:tr h="370840">
                <a:tc>
                  <a:txBody>
                    <a:bodyPr/>
                    <a:lstStyle/>
                    <a:p>
                      <a:r>
                        <a:rPr kumimoji="1" lang="ja-JP" altLang="en-US" sz="1600" dirty="0"/>
                        <a:t>格納領域</a:t>
                      </a:r>
                    </a:p>
                  </a:txBody>
                  <a:tcPr/>
                </a:tc>
                <a:tc>
                  <a:txBody>
                    <a:bodyPr/>
                    <a:lstStyle/>
                    <a:p>
                      <a:r>
                        <a:rPr kumimoji="1" lang="ja-JP" altLang="en-US" sz="1600" dirty="0"/>
                        <a:t>連続領域に順番通りに格納</a:t>
                      </a:r>
                    </a:p>
                  </a:txBody>
                  <a:tcPr/>
                </a:tc>
                <a:tc>
                  <a:txBody>
                    <a:bodyPr/>
                    <a:lstStyle/>
                    <a:p>
                      <a:r>
                        <a:rPr kumimoji="1" lang="ja-JP" altLang="en-US" sz="1600" dirty="0"/>
                        <a:t>非連続領域・非順番通りで可</a:t>
                      </a:r>
                    </a:p>
                  </a:txBody>
                  <a:tcPr/>
                </a:tc>
                <a:extLst>
                  <a:ext uri="{0D108BD9-81ED-4DB2-BD59-A6C34878D82A}">
                    <a16:rowId xmlns:a16="http://schemas.microsoft.com/office/drawing/2014/main" val="4010254890"/>
                  </a:ext>
                </a:extLst>
              </a:tr>
              <a:tr h="370840">
                <a:tc>
                  <a:txBody>
                    <a:bodyPr/>
                    <a:lstStyle/>
                    <a:p>
                      <a:r>
                        <a:rPr kumimoji="1" lang="ja-JP" altLang="en-US" sz="1600" dirty="0"/>
                        <a:t>総データ数</a:t>
                      </a:r>
                    </a:p>
                  </a:txBody>
                  <a:tcPr/>
                </a:tc>
                <a:tc>
                  <a:txBody>
                    <a:bodyPr/>
                    <a:lstStyle/>
                    <a:p>
                      <a:r>
                        <a:rPr kumimoji="1" lang="ja-JP" altLang="en-US" sz="1600" dirty="0"/>
                        <a:t>先に決定</a:t>
                      </a:r>
                    </a:p>
                  </a:txBody>
                  <a:tcPr/>
                </a:tc>
                <a:tc>
                  <a:txBody>
                    <a:bodyPr/>
                    <a:lstStyle/>
                    <a:p>
                      <a:r>
                        <a:rPr kumimoji="1" lang="ja-JP" altLang="en-US" sz="1600" dirty="0"/>
                        <a:t>柔軟に変更可</a:t>
                      </a:r>
                    </a:p>
                  </a:txBody>
                  <a:tcPr/>
                </a:tc>
                <a:extLst>
                  <a:ext uri="{0D108BD9-81ED-4DB2-BD59-A6C34878D82A}">
                    <a16:rowId xmlns:a16="http://schemas.microsoft.com/office/drawing/2014/main" val="3451954317"/>
                  </a:ext>
                </a:extLst>
              </a:tr>
              <a:tr h="370840">
                <a:tc>
                  <a:txBody>
                    <a:bodyPr/>
                    <a:lstStyle/>
                    <a:p>
                      <a:r>
                        <a:rPr kumimoji="1" lang="ja-JP" altLang="en-US" sz="1600" dirty="0"/>
                        <a:t>データ挿入・削除</a:t>
                      </a:r>
                    </a:p>
                  </a:txBody>
                  <a:tcPr/>
                </a:tc>
                <a:tc>
                  <a:txBody>
                    <a:bodyPr/>
                    <a:lstStyle/>
                    <a:p>
                      <a:r>
                        <a:rPr kumimoji="1" lang="ja-JP" altLang="en-US" sz="1600" dirty="0"/>
                        <a:t>後ろのデータもずらす必要があり処理時間大</a:t>
                      </a:r>
                    </a:p>
                  </a:txBody>
                  <a:tcPr/>
                </a:tc>
                <a:tc>
                  <a:txBody>
                    <a:bodyPr/>
                    <a:lstStyle/>
                    <a:p>
                      <a:r>
                        <a:rPr kumimoji="1" lang="ja-JP" altLang="en-US" sz="1600" dirty="0"/>
                        <a:t>前後のポインタのみ修正するので処理時間小</a:t>
                      </a:r>
                    </a:p>
                  </a:txBody>
                  <a:tcPr/>
                </a:tc>
                <a:extLst>
                  <a:ext uri="{0D108BD9-81ED-4DB2-BD59-A6C34878D82A}">
                    <a16:rowId xmlns:a16="http://schemas.microsoft.com/office/drawing/2014/main" val="1508105807"/>
                  </a:ext>
                </a:extLst>
              </a:tr>
              <a:tr h="370840">
                <a:tc>
                  <a:txBody>
                    <a:bodyPr/>
                    <a:lstStyle/>
                    <a:p>
                      <a:r>
                        <a:rPr kumimoji="1" lang="ja-JP" altLang="en-US" sz="1600" dirty="0"/>
                        <a:t>データへのアクセス</a:t>
                      </a:r>
                    </a:p>
                  </a:txBody>
                  <a:tcPr/>
                </a:tc>
                <a:tc>
                  <a:txBody>
                    <a:bodyPr/>
                    <a:lstStyle/>
                    <a:p>
                      <a:r>
                        <a:rPr kumimoji="1" lang="ja-JP" altLang="en-US" sz="1600" dirty="0"/>
                        <a:t>添字ですぐアクセスできる</a:t>
                      </a:r>
                    </a:p>
                  </a:txBody>
                  <a:tcPr/>
                </a:tc>
                <a:tc>
                  <a:txBody>
                    <a:bodyPr/>
                    <a:lstStyle/>
                    <a:p>
                      <a:r>
                        <a:rPr kumimoji="1" lang="ja-JP" altLang="en-US" sz="1600" dirty="0"/>
                        <a:t>ポインタをたどるので遅い</a:t>
                      </a:r>
                    </a:p>
                  </a:txBody>
                  <a:tcPr/>
                </a:tc>
                <a:extLst>
                  <a:ext uri="{0D108BD9-81ED-4DB2-BD59-A6C34878D82A}">
                    <a16:rowId xmlns:a16="http://schemas.microsoft.com/office/drawing/2014/main" val="3825072334"/>
                  </a:ext>
                </a:extLst>
              </a:tr>
            </a:tbl>
          </a:graphicData>
        </a:graphic>
      </p:graphicFrame>
    </p:spTree>
    <p:extLst>
      <p:ext uri="{BB962C8B-B14F-4D97-AF65-F5344CB8AC3E}">
        <p14:creationId xmlns:p14="http://schemas.microsoft.com/office/powerpoint/2010/main" val="11500586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60799E4-636D-4707-A0F2-09FD1C087173}"/>
              </a:ext>
            </a:extLst>
          </p:cNvPr>
          <p:cNvSpPr>
            <a:spLocks noGrp="1"/>
          </p:cNvSpPr>
          <p:nvPr>
            <p:ph type="title"/>
          </p:nvPr>
        </p:nvSpPr>
        <p:spPr/>
        <p:txBody>
          <a:bodyPr/>
          <a:lstStyle/>
          <a:p>
            <a:r>
              <a:rPr kumimoji="1" lang="ja-JP" altLang="en-US" dirty="0"/>
              <a:t>アルゴリズム</a:t>
            </a:r>
          </a:p>
        </p:txBody>
      </p:sp>
      <p:sp>
        <p:nvSpPr>
          <p:cNvPr id="4" name="スライド番号プレースホルダー 3">
            <a:extLst>
              <a:ext uri="{FF2B5EF4-FFF2-40B4-BE49-F238E27FC236}">
                <a16:creationId xmlns:a16="http://schemas.microsoft.com/office/drawing/2014/main" id="{EE2E78E7-E97B-4EB1-B7DF-4CED27B67789}"/>
              </a:ext>
            </a:extLst>
          </p:cNvPr>
          <p:cNvSpPr>
            <a:spLocks noGrp="1"/>
          </p:cNvSpPr>
          <p:nvPr>
            <p:ph type="sldNum" sz="quarter" idx="12"/>
          </p:nvPr>
        </p:nvSpPr>
        <p:spPr/>
        <p:txBody>
          <a:bodyPr/>
          <a:lstStyle/>
          <a:p>
            <a:fld id="{F8DEEB91-50FB-4D13-8684-2052AAEB8771}" type="slidenum">
              <a:rPr kumimoji="1" lang="ja-JP" altLang="en-US" smtClean="0"/>
              <a:t>2</a:t>
            </a:fld>
            <a:endParaRPr kumimoji="1" lang="ja-JP" altLang="en-US"/>
          </a:p>
        </p:txBody>
      </p:sp>
      <p:sp>
        <p:nvSpPr>
          <p:cNvPr id="5" name="テキスト ボックス 4">
            <a:extLst>
              <a:ext uri="{FF2B5EF4-FFF2-40B4-BE49-F238E27FC236}">
                <a16:creationId xmlns:a16="http://schemas.microsoft.com/office/drawing/2014/main" id="{2D9546F2-B4AF-4719-B389-17F600DB65A1}"/>
              </a:ext>
            </a:extLst>
          </p:cNvPr>
          <p:cNvSpPr txBox="1"/>
          <p:nvPr/>
        </p:nvSpPr>
        <p:spPr>
          <a:xfrm>
            <a:off x="598714" y="1471137"/>
            <a:ext cx="10961915" cy="1754326"/>
          </a:xfrm>
          <a:prstGeom prst="rect">
            <a:avLst/>
          </a:prstGeom>
          <a:noFill/>
        </p:spPr>
        <p:txBody>
          <a:bodyPr wrap="square" rtlCol="0">
            <a:spAutoFit/>
          </a:bodyPr>
          <a:lstStyle/>
          <a:p>
            <a:r>
              <a:rPr lang="ja-JP" altLang="en-US" dirty="0">
                <a:latin typeface="+mn-ea"/>
              </a:rPr>
              <a:t>何らかの問題を有限の時間で解くための手順。</a:t>
            </a:r>
            <a:endParaRPr lang="en-US" altLang="ja-JP" dirty="0">
              <a:latin typeface="+mn-ea"/>
            </a:endParaRPr>
          </a:p>
          <a:p>
            <a:endParaRPr lang="en-US" altLang="ja-JP" dirty="0">
              <a:latin typeface="+mn-ea"/>
            </a:endParaRPr>
          </a:p>
          <a:p>
            <a:r>
              <a:rPr kumimoji="1" lang="ja-JP" altLang="en-US" b="1" dirty="0">
                <a:latin typeface="+mn-ea"/>
              </a:rPr>
              <a:t>変数</a:t>
            </a:r>
            <a:endParaRPr kumimoji="1" lang="en-US" altLang="ja-JP" b="1" dirty="0">
              <a:latin typeface="+mn-ea"/>
            </a:endParaRPr>
          </a:p>
          <a:p>
            <a:pPr marL="0" indent="0">
              <a:buNone/>
            </a:pPr>
            <a:r>
              <a:rPr lang="ja-JP" altLang="en-US" sz="1800" dirty="0">
                <a:latin typeface="+mn-ea"/>
                <a:cs typeface="Times New Roman" panose="02020603050405020304" pitchFamily="18" charset="0"/>
              </a:rPr>
              <a:t>データ</a:t>
            </a:r>
            <a:r>
              <a:rPr lang="en-US" altLang="ja-JP" sz="1800" dirty="0">
                <a:latin typeface="+mn-ea"/>
                <a:cs typeface="Times New Roman" panose="02020603050405020304" pitchFamily="18" charset="0"/>
              </a:rPr>
              <a:t>(</a:t>
            </a:r>
            <a:r>
              <a:rPr lang="ja-JP" altLang="en-US" sz="1800" dirty="0">
                <a:latin typeface="+mn-ea"/>
                <a:cs typeface="Times New Roman" panose="02020603050405020304" pitchFamily="18" charset="0"/>
              </a:rPr>
              <a:t>数や文字など</a:t>
            </a:r>
            <a:r>
              <a:rPr lang="en-US" altLang="ja-JP" sz="1800" dirty="0">
                <a:latin typeface="+mn-ea"/>
                <a:cs typeface="Times New Roman" panose="02020603050405020304" pitchFamily="18" charset="0"/>
              </a:rPr>
              <a:t>) </a:t>
            </a:r>
            <a:r>
              <a:rPr lang="ja-JP" altLang="en-US" sz="1800" dirty="0">
                <a:latin typeface="+mn-ea"/>
                <a:cs typeface="Times New Roman" panose="02020603050405020304" pitchFamily="18" charset="0"/>
              </a:rPr>
              <a:t>を格納する領域（コンピュータ内部の主記憶上に準備する箱のようなもの）</a:t>
            </a:r>
            <a:endParaRPr lang="en-US" altLang="ja-JP" sz="1800" dirty="0">
              <a:latin typeface="+mn-ea"/>
              <a:cs typeface="Times New Roman" panose="02020603050405020304" pitchFamily="18" charset="0"/>
            </a:endParaRPr>
          </a:p>
          <a:p>
            <a:r>
              <a:rPr lang="ja-JP" altLang="en-US" dirty="0">
                <a:latin typeface="+mn-ea"/>
              </a:rPr>
              <a:t>「代入する」：変数に値を格納すること。</a:t>
            </a:r>
            <a:endParaRPr lang="en-US" altLang="ja-JP" dirty="0">
              <a:latin typeface="+mn-ea"/>
            </a:endParaRPr>
          </a:p>
          <a:p>
            <a:endParaRPr lang="en-US" altLang="ja-JP" dirty="0"/>
          </a:p>
        </p:txBody>
      </p:sp>
    </p:spTree>
    <p:extLst>
      <p:ext uri="{BB962C8B-B14F-4D97-AF65-F5344CB8AC3E}">
        <p14:creationId xmlns:p14="http://schemas.microsoft.com/office/powerpoint/2010/main" val="42048593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2D9546F2-B4AF-4719-B389-17F600DB65A1}"/>
              </a:ext>
            </a:extLst>
          </p:cNvPr>
          <p:cNvSpPr txBox="1"/>
          <p:nvPr/>
        </p:nvSpPr>
        <p:spPr>
          <a:xfrm>
            <a:off x="598714" y="1471137"/>
            <a:ext cx="10961915" cy="3970318"/>
          </a:xfrm>
          <a:prstGeom prst="rect">
            <a:avLst/>
          </a:prstGeom>
          <a:noFill/>
        </p:spPr>
        <p:txBody>
          <a:bodyPr wrap="square" rtlCol="0">
            <a:spAutoFit/>
          </a:bodyPr>
          <a:lstStyle/>
          <a:p>
            <a:r>
              <a:rPr kumimoji="1" lang="ja-JP" altLang="en-US" b="1" dirty="0"/>
              <a:t>キュー</a:t>
            </a:r>
            <a:endParaRPr kumimoji="1" lang="en-US" altLang="ja-JP" b="1" dirty="0"/>
          </a:p>
          <a:p>
            <a:r>
              <a:rPr lang="ja-JP" altLang="en-US" dirty="0"/>
              <a:t>格納した順序でデータを取り出すことができるデータ構造。 </a:t>
            </a:r>
            <a:r>
              <a:rPr lang="en-US" altLang="ja-JP" b="1" dirty="0"/>
              <a:t>FIFO</a:t>
            </a:r>
          </a:p>
          <a:p>
            <a:endParaRPr lang="en-US" altLang="ja-JP" dirty="0"/>
          </a:p>
          <a:p>
            <a:endParaRPr lang="en-US" altLang="ja-JP" dirty="0"/>
          </a:p>
          <a:p>
            <a:endParaRPr lang="en-US" altLang="ja-JP" dirty="0"/>
          </a:p>
          <a:p>
            <a:endParaRPr lang="en-US" altLang="ja-JP" dirty="0"/>
          </a:p>
          <a:p>
            <a:endParaRPr lang="en-US" altLang="ja-JP" dirty="0"/>
          </a:p>
          <a:p>
            <a:endParaRPr lang="en-US" altLang="ja-JP" b="1" dirty="0"/>
          </a:p>
          <a:p>
            <a:endParaRPr lang="en-US" altLang="ja-JP" b="1" dirty="0"/>
          </a:p>
          <a:p>
            <a:endParaRPr lang="en-US" altLang="ja-JP" b="1" dirty="0"/>
          </a:p>
          <a:p>
            <a:endParaRPr lang="en-US" altLang="ja-JP" b="1" dirty="0"/>
          </a:p>
          <a:p>
            <a:endParaRPr lang="en-US" altLang="ja-JP" dirty="0"/>
          </a:p>
          <a:p>
            <a:endParaRPr lang="en-US" altLang="ja-JP" b="1" dirty="0"/>
          </a:p>
          <a:p>
            <a:endParaRPr lang="en-US" altLang="ja-JP" dirty="0"/>
          </a:p>
        </p:txBody>
      </p:sp>
      <p:sp>
        <p:nvSpPr>
          <p:cNvPr id="2" name="タイトル 1">
            <a:extLst>
              <a:ext uri="{FF2B5EF4-FFF2-40B4-BE49-F238E27FC236}">
                <a16:creationId xmlns:a16="http://schemas.microsoft.com/office/drawing/2014/main" id="{F60799E4-636D-4707-A0F2-09FD1C087173}"/>
              </a:ext>
            </a:extLst>
          </p:cNvPr>
          <p:cNvSpPr>
            <a:spLocks noGrp="1"/>
          </p:cNvSpPr>
          <p:nvPr>
            <p:ph type="title"/>
          </p:nvPr>
        </p:nvSpPr>
        <p:spPr>
          <a:xfrm>
            <a:off x="838200" y="355293"/>
            <a:ext cx="10515600" cy="1325563"/>
          </a:xfrm>
        </p:spPr>
        <p:txBody>
          <a:bodyPr/>
          <a:lstStyle/>
          <a:p>
            <a:r>
              <a:rPr lang="ja-JP" altLang="en-US" dirty="0"/>
              <a:t>キューとスタック</a:t>
            </a:r>
            <a:endParaRPr kumimoji="1" lang="ja-JP" altLang="en-US" dirty="0"/>
          </a:p>
        </p:txBody>
      </p:sp>
      <p:sp>
        <p:nvSpPr>
          <p:cNvPr id="4" name="スライド番号プレースホルダー 3">
            <a:extLst>
              <a:ext uri="{FF2B5EF4-FFF2-40B4-BE49-F238E27FC236}">
                <a16:creationId xmlns:a16="http://schemas.microsoft.com/office/drawing/2014/main" id="{EE2E78E7-E97B-4EB1-B7DF-4CED27B67789}"/>
              </a:ext>
            </a:extLst>
          </p:cNvPr>
          <p:cNvSpPr>
            <a:spLocks noGrp="1"/>
          </p:cNvSpPr>
          <p:nvPr>
            <p:ph type="sldNum" sz="quarter" idx="12"/>
          </p:nvPr>
        </p:nvSpPr>
        <p:spPr/>
        <p:txBody>
          <a:bodyPr/>
          <a:lstStyle/>
          <a:p>
            <a:fld id="{F8DEEB91-50FB-4D13-8684-2052AAEB8771}" type="slidenum">
              <a:rPr kumimoji="1" lang="ja-JP" altLang="en-US" smtClean="0"/>
              <a:t>20</a:t>
            </a:fld>
            <a:endParaRPr kumimoji="1" lang="ja-JP" altLang="en-US"/>
          </a:p>
        </p:txBody>
      </p:sp>
      <p:graphicFrame>
        <p:nvGraphicFramePr>
          <p:cNvPr id="35" name="表 23">
            <a:extLst>
              <a:ext uri="{FF2B5EF4-FFF2-40B4-BE49-F238E27FC236}">
                <a16:creationId xmlns:a16="http://schemas.microsoft.com/office/drawing/2014/main" id="{1CB0D50B-6FD3-83A2-B588-0BABD4D445CD}"/>
              </a:ext>
            </a:extLst>
          </p:cNvPr>
          <p:cNvGraphicFramePr>
            <a:graphicFrameLocks noGrp="1"/>
          </p:cNvGraphicFramePr>
          <p:nvPr>
            <p:extLst>
              <p:ext uri="{D42A27DB-BD31-4B8C-83A1-F6EECF244321}">
                <p14:modId xmlns:p14="http://schemas.microsoft.com/office/powerpoint/2010/main" val="2910559290"/>
              </p:ext>
            </p:extLst>
          </p:nvPr>
        </p:nvGraphicFramePr>
        <p:xfrm>
          <a:off x="3282475" y="2478792"/>
          <a:ext cx="3240000" cy="370840"/>
        </p:xfrm>
        <a:graphic>
          <a:graphicData uri="http://schemas.openxmlformats.org/drawingml/2006/table">
            <a:tbl>
              <a:tblPr firstRow="1" bandRow="1">
                <a:tableStyleId>{5C22544A-7EE6-4342-B048-85BDC9FD1C3A}</a:tableStyleId>
              </a:tblPr>
              <a:tblGrid>
                <a:gridCol w="1080000">
                  <a:extLst>
                    <a:ext uri="{9D8B030D-6E8A-4147-A177-3AD203B41FA5}">
                      <a16:colId xmlns:a16="http://schemas.microsoft.com/office/drawing/2014/main" val="3924606084"/>
                    </a:ext>
                  </a:extLst>
                </a:gridCol>
                <a:gridCol w="1080000">
                  <a:extLst>
                    <a:ext uri="{9D8B030D-6E8A-4147-A177-3AD203B41FA5}">
                      <a16:colId xmlns:a16="http://schemas.microsoft.com/office/drawing/2014/main" val="4282770451"/>
                    </a:ext>
                  </a:extLst>
                </a:gridCol>
                <a:gridCol w="1080000">
                  <a:extLst>
                    <a:ext uri="{9D8B030D-6E8A-4147-A177-3AD203B41FA5}">
                      <a16:colId xmlns:a16="http://schemas.microsoft.com/office/drawing/2014/main" val="928695980"/>
                    </a:ext>
                  </a:extLst>
                </a:gridCol>
              </a:tblGrid>
              <a:tr h="370840">
                <a:tc>
                  <a:txBody>
                    <a:bodyPr/>
                    <a:lstStyle/>
                    <a:p>
                      <a:endParaRPr kumimoji="1" lang="ja-JP" alt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kumimoji="1" lang="ja-JP" alt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endParaRPr kumimoji="1" lang="ja-JP" altLang="en-US" dirty="0"/>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13310428"/>
                  </a:ext>
                </a:extLst>
              </a:tr>
            </a:tbl>
          </a:graphicData>
        </a:graphic>
      </p:graphicFrame>
      <p:cxnSp>
        <p:nvCxnSpPr>
          <p:cNvPr id="36" name="直線コネクタ 35">
            <a:extLst>
              <a:ext uri="{FF2B5EF4-FFF2-40B4-BE49-F238E27FC236}">
                <a16:creationId xmlns:a16="http://schemas.microsoft.com/office/drawing/2014/main" id="{D8DEB543-79C9-363D-484A-4D882404B684}"/>
              </a:ext>
            </a:extLst>
          </p:cNvPr>
          <p:cNvCxnSpPr/>
          <p:nvPr/>
        </p:nvCxnSpPr>
        <p:spPr>
          <a:xfrm>
            <a:off x="1899274" y="2478792"/>
            <a:ext cx="6210254"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7" name="直線コネクタ 36">
            <a:extLst>
              <a:ext uri="{FF2B5EF4-FFF2-40B4-BE49-F238E27FC236}">
                <a16:creationId xmlns:a16="http://schemas.microsoft.com/office/drawing/2014/main" id="{6DF20C3E-C330-758A-9743-0D90FBBF6A01}"/>
              </a:ext>
            </a:extLst>
          </p:cNvPr>
          <p:cNvCxnSpPr/>
          <p:nvPr/>
        </p:nvCxnSpPr>
        <p:spPr>
          <a:xfrm>
            <a:off x="1894658" y="2843620"/>
            <a:ext cx="6210254"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8" name="テキスト ボックス 37">
            <a:extLst>
              <a:ext uri="{FF2B5EF4-FFF2-40B4-BE49-F238E27FC236}">
                <a16:creationId xmlns:a16="http://schemas.microsoft.com/office/drawing/2014/main" id="{497EF763-2963-2C75-A154-52E88EFE5FE9}"/>
              </a:ext>
            </a:extLst>
          </p:cNvPr>
          <p:cNvSpPr txBox="1"/>
          <p:nvPr/>
        </p:nvSpPr>
        <p:spPr>
          <a:xfrm>
            <a:off x="1894658" y="2479546"/>
            <a:ext cx="1106393" cy="369332"/>
          </a:xfrm>
          <a:prstGeom prst="rect">
            <a:avLst/>
          </a:prstGeom>
          <a:noFill/>
        </p:spPr>
        <p:txBody>
          <a:bodyPr wrap="none" rtlCol="0">
            <a:spAutoFit/>
          </a:bodyPr>
          <a:lstStyle/>
          <a:p>
            <a:r>
              <a:rPr kumimoji="1" lang="en-US" altLang="ja-JP" dirty="0"/>
              <a:t>enqueue</a:t>
            </a:r>
            <a:endParaRPr kumimoji="1" lang="ja-JP" altLang="en-US" dirty="0"/>
          </a:p>
        </p:txBody>
      </p:sp>
      <p:sp>
        <p:nvSpPr>
          <p:cNvPr id="39" name="テキスト ボックス 38">
            <a:extLst>
              <a:ext uri="{FF2B5EF4-FFF2-40B4-BE49-F238E27FC236}">
                <a16:creationId xmlns:a16="http://schemas.microsoft.com/office/drawing/2014/main" id="{F8D24A90-D265-6D38-8514-276CA1BFB738}"/>
              </a:ext>
            </a:extLst>
          </p:cNvPr>
          <p:cNvSpPr txBox="1"/>
          <p:nvPr/>
        </p:nvSpPr>
        <p:spPr>
          <a:xfrm>
            <a:off x="6883945" y="2479821"/>
            <a:ext cx="1104790" cy="369332"/>
          </a:xfrm>
          <a:prstGeom prst="rect">
            <a:avLst/>
          </a:prstGeom>
          <a:noFill/>
        </p:spPr>
        <p:txBody>
          <a:bodyPr wrap="none" rtlCol="0">
            <a:spAutoFit/>
          </a:bodyPr>
          <a:lstStyle/>
          <a:p>
            <a:r>
              <a:rPr kumimoji="1" lang="en-US" altLang="ja-JP" dirty="0"/>
              <a:t>dequeue</a:t>
            </a:r>
            <a:endParaRPr kumimoji="1" lang="ja-JP" altLang="en-US" dirty="0"/>
          </a:p>
        </p:txBody>
      </p:sp>
      <p:cxnSp>
        <p:nvCxnSpPr>
          <p:cNvPr id="40" name="直線矢印コネクタ 39">
            <a:extLst>
              <a:ext uri="{FF2B5EF4-FFF2-40B4-BE49-F238E27FC236}">
                <a16:creationId xmlns:a16="http://schemas.microsoft.com/office/drawing/2014/main" id="{E83C5372-FAEB-51DA-3863-83E4F8018E97}"/>
              </a:ext>
            </a:extLst>
          </p:cNvPr>
          <p:cNvCxnSpPr>
            <a:stCxn id="38" idx="3"/>
            <a:endCxn id="35" idx="1"/>
          </p:cNvCxnSpPr>
          <p:nvPr/>
        </p:nvCxnSpPr>
        <p:spPr>
          <a:xfrm>
            <a:off x="3001051" y="2664212"/>
            <a:ext cx="281424" cy="0"/>
          </a:xfrm>
          <a:prstGeom prst="straightConnector1">
            <a:avLst/>
          </a:prstGeom>
          <a:ln>
            <a:tailEnd type="arrow"/>
          </a:ln>
        </p:spPr>
        <p:style>
          <a:lnRef idx="1">
            <a:schemeClr val="accent6"/>
          </a:lnRef>
          <a:fillRef idx="0">
            <a:schemeClr val="accent6"/>
          </a:fillRef>
          <a:effectRef idx="0">
            <a:schemeClr val="accent6"/>
          </a:effectRef>
          <a:fontRef idx="minor">
            <a:schemeClr val="tx1"/>
          </a:fontRef>
        </p:style>
      </p:cxnSp>
      <p:cxnSp>
        <p:nvCxnSpPr>
          <p:cNvPr id="41" name="直線矢印コネクタ 40">
            <a:extLst>
              <a:ext uri="{FF2B5EF4-FFF2-40B4-BE49-F238E27FC236}">
                <a16:creationId xmlns:a16="http://schemas.microsoft.com/office/drawing/2014/main" id="{A717AFB0-D6CD-1A34-AB08-9048F3DAC9D2}"/>
              </a:ext>
            </a:extLst>
          </p:cNvPr>
          <p:cNvCxnSpPr>
            <a:endCxn id="39" idx="1"/>
          </p:cNvCxnSpPr>
          <p:nvPr/>
        </p:nvCxnSpPr>
        <p:spPr>
          <a:xfrm>
            <a:off x="6522475" y="2664212"/>
            <a:ext cx="361470" cy="275"/>
          </a:xfrm>
          <a:prstGeom prst="straightConnector1">
            <a:avLst/>
          </a:prstGeom>
          <a:ln>
            <a:tailEnd type="arrow"/>
          </a:ln>
        </p:spPr>
        <p:style>
          <a:lnRef idx="1">
            <a:schemeClr val="accent6"/>
          </a:lnRef>
          <a:fillRef idx="0">
            <a:schemeClr val="accent6"/>
          </a:fillRef>
          <a:effectRef idx="0">
            <a:schemeClr val="accent6"/>
          </a:effectRef>
          <a:fontRef idx="minor">
            <a:schemeClr val="tx1"/>
          </a:fontRef>
        </p:style>
      </p:cxnSp>
      <p:pic>
        <p:nvPicPr>
          <p:cNvPr id="21" name="図 20">
            <a:extLst>
              <a:ext uri="{FF2B5EF4-FFF2-40B4-BE49-F238E27FC236}">
                <a16:creationId xmlns:a16="http://schemas.microsoft.com/office/drawing/2014/main" id="{FFA821D4-67D3-E4B5-D5B3-592F30BC8D5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21156"/>
          <a:stretch/>
        </p:blipFill>
        <p:spPr>
          <a:xfrm>
            <a:off x="1656459" y="4100336"/>
            <a:ext cx="7624701" cy="1346835"/>
          </a:xfrm>
          <a:prstGeom prst="rect">
            <a:avLst/>
          </a:prstGeom>
        </p:spPr>
      </p:pic>
    </p:spTree>
    <p:extLst>
      <p:ext uri="{BB962C8B-B14F-4D97-AF65-F5344CB8AC3E}">
        <p14:creationId xmlns:p14="http://schemas.microsoft.com/office/powerpoint/2010/main" val="30519895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2D9546F2-B4AF-4719-B389-17F600DB65A1}"/>
              </a:ext>
            </a:extLst>
          </p:cNvPr>
          <p:cNvSpPr txBox="1"/>
          <p:nvPr/>
        </p:nvSpPr>
        <p:spPr>
          <a:xfrm>
            <a:off x="598714" y="1471137"/>
            <a:ext cx="10961915" cy="1200329"/>
          </a:xfrm>
          <a:prstGeom prst="rect">
            <a:avLst/>
          </a:prstGeom>
          <a:noFill/>
        </p:spPr>
        <p:txBody>
          <a:bodyPr wrap="square" rtlCol="0">
            <a:spAutoFit/>
          </a:bodyPr>
          <a:lstStyle/>
          <a:p>
            <a:r>
              <a:rPr lang="ja-JP" altLang="en-US" b="1" dirty="0"/>
              <a:t>スタック</a:t>
            </a:r>
            <a:endParaRPr lang="en-US" altLang="ja-JP" b="1" dirty="0"/>
          </a:p>
          <a:p>
            <a:r>
              <a:rPr lang="ja-JP" altLang="en-US" dirty="0"/>
              <a:t>格納した順序とは逆の順序でデータを取り出すことができるデータ構造。</a:t>
            </a:r>
            <a:r>
              <a:rPr lang="en-US" altLang="ja-JP" b="1" dirty="0"/>
              <a:t>LIFO</a:t>
            </a:r>
          </a:p>
          <a:p>
            <a:endParaRPr lang="en-US" altLang="ja-JP" b="1" dirty="0"/>
          </a:p>
          <a:p>
            <a:endParaRPr lang="en-US" altLang="ja-JP" dirty="0"/>
          </a:p>
        </p:txBody>
      </p:sp>
      <p:sp>
        <p:nvSpPr>
          <p:cNvPr id="2" name="タイトル 1">
            <a:extLst>
              <a:ext uri="{FF2B5EF4-FFF2-40B4-BE49-F238E27FC236}">
                <a16:creationId xmlns:a16="http://schemas.microsoft.com/office/drawing/2014/main" id="{F60799E4-636D-4707-A0F2-09FD1C087173}"/>
              </a:ext>
            </a:extLst>
          </p:cNvPr>
          <p:cNvSpPr>
            <a:spLocks noGrp="1"/>
          </p:cNvSpPr>
          <p:nvPr>
            <p:ph type="title"/>
          </p:nvPr>
        </p:nvSpPr>
        <p:spPr>
          <a:xfrm>
            <a:off x="838200" y="355293"/>
            <a:ext cx="10515600" cy="1325563"/>
          </a:xfrm>
        </p:spPr>
        <p:txBody>
          <a:bodyPr/>
          <a:lstStyle/>
          <a:p>
            <a:r>
              <a:rPr lang="ja-JP" altLang="en-US" dirty="0"/>
              <a:t>キューとスタック　　</a:t>
            </a:r>
            <a:endParaRPr kumimoji="1" lang="ja-JP" altLang="en-US" dirty="0"/>
          </a:p>
        </p:txBody>
      </p:sp>
      <p:sp>
        <p:nvSpPr>
          <p:cNvPr id="4" name="スライド番号プレースホルダー 3">
            <a:extLst>
              <a:ext uri="{FF2B5EF4-FFF2-40B4-BE49-F238E27FC236}">
                <a16:creationId xmlns:a16="http://schemas.microsoft.com/office/drawing/2014/main" id="{EE2E78E7-E97B-4EB1-B7DF-4CED27B67789}"/>
              </a:ext>
            </a:extLst>
          </p:cNvPr>
          <p:cNvSpPr>
            <a:spLocks noGrp="1"/>
          </p:cNvSpPr>
          <p:nvPr>
            <p:ph type="sldNum" sz="quarter" idx="12"/>
          </p:nvPr>
        </p:nvSpPr>
        <p:spPr/>
        <p:txBody>
          <a:bodyPr/>
          <a:lstStyle/>
          <a:p>
            <a:fld id="{F8DEEB91-50FB-4D13-8684-2052AAEB8771}" type="slidenum">
              <a:rPr kumimoji="1" lang="ja-JP" altLang="en-US" smtClean="0"/>
              <a:t>21</a:t>
            </a:fld>
            <a:endParaRPr kumimoji="1" lang="ja-JP" altLang="en-US"/>
          </a:p>
        </p:txBody>
      </p:sp>
      <p:graphicFrame>
        <p:nvGraphicFramePr>
          <p:cNvPr id="42" name="表 33">
            <a:extLst>
              <a:ext uri="{FF2B5EF4-FFF2-40B4-BE49-F238E27FC236}">
                <a16:creationId xmlns:a16="http://schemas.microsoft.com/office/drawing/2014/main" id="{E775F7C7-CC2D-9BB8-9DA5-6B90F074EE20}"/>
              </a:ext>
            </a:extLst>
          </p:cNvPr>
          <p:cNvGraphicFramePr>
            <a:graphicFrameLocks noGrp="1"/>
          </p:cNvGraphicFramePr>
          <p:nvPr>
            <p:extLst>
              <p:ext uri="{D42A27DB-BD31-4B8C-83A1-F6EECF244321}">
                <p14:modId xmlns:p14="http://schemas.microsoft.com/office/powerpoint/2010/main" val="2169047490"/>
              </p:ext>
            </p:extLst>
          </p:nvPr>
        </p:nvGraphicFramePr>
        <p:xfrm>
          <a:off x="2404588" y="3187238"/>
          <a:ext cx="900000" cy="1112520"/>
        </p:xfrm>
        <a:graphic>
          <a:graphicData uri="http://schemas.openxmlformats.org/drawingml/2006/table">
            <a:tbl>
              <a:tblPr firstRow="1" bandRow="1">
                <a:tableStyleId>{5940675A-B579-460E-94D1-54222C63F5DA}</a:tableStyleId>
              </a:tblPr>
              <a:tblGrid>
                <a:gridCol w="900000">
                  <a:extLst>
                    <a:ext uri="{9D8B030D-6E8A-4147-A177-3AD203B41FA5}">
                      <a16:colId xmlns:a16="http://schemas.microsoft.com/office/drawing/2014/main" val="2029717071"/>
                    </a:ext>
                  </a:extLst>
                </a:gridCol>
              </a:tblGrid>
              <a:tr h="370840">
                <a:tc>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34635799"/>
                  </a:ext>
                </a:extLst>
              </a:tr>
              <a:tr h="370840">
                <a:tc>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80185234"/>
                  </a:ext>
                </a:extLst>
              </a:tr>
              <a:tr h="370840">
                <a:tc>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6856241"/>
                  </a:ext>
                </a:extLst>
              </a:tr>
            </a:tbl>
          </a:graphicData>
        </a:graphic>
      </p:graphicFrame>
      <p:cxnSp>
        <p:nvCxnSpPr>
          <p:cNvPr id="43" name="直線コネクタ 42">
            <a:extLst>
              <a:ext uri="{FF2B5EF4-FFF2-40B4-BE49-F238E27FC236}">
                <a16:creationId xmlns:a16="http://schemas.microsoft.com/office/drawing/2014/main" id="{FE9F5317-54E7-1EBC-D44E-FF4D37DC9257}"/>
              </a:ext>
            </a:extLst>
          </p:cNvPr>
          <p:cNvCxnSpPr/>
          <p:nvPr/>
        </p:nvCxnSpPr>
        <p:spPr>
          <a:xfrm flipV="1">
            <a:off x="2404588" y="2856819"/>
            <a:ext cx="0" cy="330419"/>
          </a:xfrm>
          <a:prstGeom prst="line">
            <a:avLst/>
          </a:prstGeom>
        </p:spPr>
        <p:style>
          <a:lnRef idx="1">
            <a:schemeClr val="dk1"/>
          </a:lnRef>
          <a:fillRef idx="0">
            <a:schemeClr val="dk1"/>
          </a:fillRef>
          <a:effectRef idx="0">
            <a:schemeClr val="dk1"/>
          </a:effectRef>
          <a:fontRef idx="minor">
            <a:schemeClr val="tx1"/>
          </a:fontRef>
        </p:style>
      </p:cxnSp>
      <p:cxnSp>
        <p:nvCxnSpPr>
          <p:cNvPr id="44" name="直線コネクタ 43">
            <a:extLst>
              <a:ext uri="{FF2B5EF4-FFF2-40B4-BE49-F238E27FC236}">
                <a16:creationId xmlns:a16="http://schemas.microsoft.com/office/drawing/2014/main" id="{60C6B735-7430-EEAB-BCA9-501EC8FE8F6B}"/>
              </a:ext>
            </a:extLst>
          </p:cNvPr>
          <p:cNvCxnSpPr/>
          <p:nvPr/>
        </p:nvCxnSpPr>
        <p:spPr>
          <a:xfrm flipV="1">
            <a:off x="3304588" y="2856819"/>
            <a:ext cx="0" cy="330419"/>
          </a:xfrm>
          <a:prstGeom prst="line">
            <a:avLst/>
          </a:prstGeom>
        </p:spPr>
        <p:style>
          <a:lnRef idx="1">
            <a:schemeClr val="dk1"/>
          </a:lnRef>
          <a:fillRef idx="0">
            <a:schemeClr val="dk1"/>
          </a:fillRef>
          <a:effectRef idx="0">
            <a:schemeClr val="dk1"/>
          </a:effectRef>
          <a:fontRef idx="minor">
            <a:schemeClr val="tx1"/>
          </a:fontRef>
        </p:style>
      </p:cxnSp>
      <p:sp>
        <p:nvSpPr>
          <p:cNvPr id="45" name="テキスト ボックス 44">
            <a:extLst>
              <a:ext uri="{FF2B5EF4-FFF2-40B4-BE49-F238E27FC236}">
                <a16:creationId xmlns:a16="http://schemas.microsoft.com/office/drawing/2014/main" id="{8001532F-E60B-9185-C7CA-BBD562EF0525}"/>
              </a:ext>
            </a:extLst>
          </p:cNvPr>
          <p:cNvSpPr txBox="1"/>
          <p:nvPr/>
        </p:nvSpPr>
        <p:spPr>
          <a:xfrm>
            <a:off x="3430200" y="2485980"/>
            <a:ext cx="583814" cy="369332"/>
          </a:xfrm>
          <a:prstGeom prst="rect">
            <a:avLst/>
          </a:prstGeom>
          <a:noFill/>
        </p:spPr>
        <p:txBody>
          <a:bodyPr wrap="none" rtlCol="0">
            <a:spAutoFit/>
          </a:bodyPr>
          <a:lstStyle/>
          <a:p>
            <a:r>
              <a:rPr kumimoji="1" lang="en-US" altLang="ja-JP" dirty="0"/>
              <a:t>pop</a:t>
            </a:r>
            <a:endParaRPr kumimoji="1" lang="ja-JP" altLang="en-US" dirty="0"/>
          </a:p>
        </p:txBody>
      </p:sp>
      <p:sp>
        <p:nvSpPr>
          <p:cNvPr id="46" name="テキスト ボックス 45">
            <a:extLst>
              <a:ext uri="{FF2B5EF4-FFF2-40B4-BE49-F238E27FC236}">
                <a16:creationId xmlns:a16="http://schemas.microsoft.com/office/drawing/2014/main" id="{DDB3CE56-9580-72E9-D0CF-F8F41CFF23FD}"/>
              </a:ext>
            </a:extLst>
          </p:cNvPr>
          <p:cNvSpPr txBox="1"/>
          <p:nvPr/>
        </p:nvSpPr>
        <p:spPr>
          <a:xfrm>
            <a:off x="1572299" y="2481385"/>
            <a:ext cx="705642" cy="369332"/>
          </a:xfrm>
          <a:prstGeom prst="rect">
            <a:avLst/>
          </a:prstGeom>
          <a:noFill/>
        </p:spPr>
        <p:txBody>
          <a:bodyPr wrap="none" rtlCol="0">
            <a:spAutoFit/>
          </a:bodyPr>
          <a:lstStyle/>
          <a:p>
            <a:r>
              <a:rPr lang="en-US" altLang="ja-JP" dirty="0"/>
              <a:t>push</a:t>
            </a:r>
            <a:endParaRPr kumimoji="1" lang="ja-JP" altLang="en-US" dirty="0"/>
          </a:p>
        </p:txBody>
      </p:sp>
      <p:cxnSp>
        <p:nvCxnSpPr>
          <p:cNvPr id="47" name="直線コネクタ 46">
            <a:extLst>
              <a:ext uri="{FF2B5EF4-FFF2-40B4-BE49-F238E27FC236}">
                <a16:creationId xmlns:a16="http://schemas.microsoft.com/office/drawing/2014/main" id="{2A24CA31-C1E7-0D9B-6060-864CFE62DD3B}"/>
              </a:ext>
            </a:extLst>
          </p:cNvPr>
          <p:cNvCxnSpPr>
            <a:stCxn id="46" idx="3"/>
          </p:cNvCxnSpPr>
          <p:nvPr/>
        </p:nvCxnSpPr>
        <p:spPr>
          <a:xfrm>
            <a:off x="2277941" y="2666051"/>
            <a:ext cx="378534" cy="0"/>
          </a:xfrm>
          <a:prstGeom prst="line">
            <a:avLst/>
          </a:prstGeom>
        </p:spPr>
        <p:style>
          <a:lnRef idx="1">
            <a:schemeClr val="accent6"/>
          </a:lnRef>
          <a:fillRef idx="0">
            <a:schemeClr val="accent6"/>
          </a:fillRef>
          <a:effectRef idx="0">
            <a:schemeClr val="accent6"/>
          </a:effectRef>
          <a:fontRef idx="minor">
            <a:schemeClr val="tx1"/>
          </a:fontRef>
        </p:style>
      </p:cxnSp>
      <p:cxnSp>
        <p:nvCxnSpPr>
          <p:cNvPr id="48" name="直線矢印コネクタ 47">
            <a:extLst>
              <a:ext uri="{FF2B5EF4-FFF2-40B4-BE49-F238E27FC236}">
                <a16:creationId xmlns:a16="http://schemas.microsoft.com/office/drawing/2014/main" id="{98F69E08-D009-A9EA-A684-A9510CF096A9}"/>
              </a:ext>
            </a:extLst>
          </p:cNvPr>
          <p:cNvCxnSpPr/>
          <p:nvPr/>
        </p:nvCxnSpPr>
        <p:spPr>
          <a:xfrm>
            <a:off x="2656475" y="2666051"/>
            <a:ext cx="0" cy="355977"/>
          </a:xfrm>
          <a:prstGeom prst="straightConnector1">
            <a:avLst/>
          </a:prstGeom>
          <a:ln>
            <a:tailEnd type="arrow"/>
          </a:ln>
        </p:spPr>
        <p:style>
          <a:lnRef idx="1">
            <a:schemeClr val="accent6"/>
          </a:lnRef>
          <a:fillRef idx="0">
            <a:schemeClr val="accent6"/>
          </a:fillRef>
          <a:effectRef idx="0">
            <a:schemeClr val="accent6"/>
          </a:effectRef>
          <a:fontRef idx="minor">
            <a:schemeClr val="tx1"/>
          </a:fontRef>
        </p:style>
      </p:cxnSp>
      <p:cxnSp>
        <p:nvCxnSpPr>
          <p:cNvPr id="49" name="直線コネクタ 48">
            <a:extLst>
              <a:ext uri="{FF2B5EF4-FFF2-40B4-BE49-F238E27FC236}">
                <a16:creationId xmlns:a16="http://schemas.microsoft.com/office/drawing/2014/main" id="{4FCF5FC5-55F1-072E-3900-35E4094A64AB}"/>
              </a:ext>
            </a:extLst>
          </p:cNvPr>
          <p:cNvCxnSpPr/>
          <p:nvPr/>
        </p:nvCxnSpPr>
        <p:spPr>
          <a:xfrm flipV="1">
            <a:off x="3026050" y="2666051"/>
            <a:ext cx="0" cy="355977"/>
          </a:xfrm>
          <a:prstGeom prst="line">
            <a:avLst/>
          </a:prstGeom>
        </p:spPr>
        <p:style>
          <a:lnRef idx="1">
            <a:schemeClr val="accent6"/>
          </a:lnRef>
          <a:fillRef idx="0">
            <a:schemeClr val="accent6"/>
          </a:fillRef>
          <a:effectRef idx="0">
            <a:schemeClr val="accent6"/>
          </a:effectRef>
          <a:fontRef idx="minor">
            <a:schemeClr val="tx1"/>
          </a:fontRef>
        </p:style>
      </p:cxnSp>
      <p:cxnSp>
        <p:nvCxnSpPr>
          <p:cNvPr id="50" name="直線矢印コネクタ 49">
            <a:extLst>
              <a:ext uri="{FF2B5EF4-FFF2-40B4-BE49-F238E27FC236}">
                <a16:creationId xmlns:a16="http://schemas.microsoft.com/office/drawing/2014/main" id="{718560C5-7B70-C271-ACE8-C074BA0B693F}"/>
              </a:ext>
            </a:extLst>
          </p:cNvPr>
          <p:cNvCxnSpPr>
            <a:endCxn id="45" idx="1"/>
          </p:cNvCxnSpPr>
          <p:nvPr/>
        </p:nvCxnSpPr>
        <p:spPr>
          <a:xfrm>
            <a:off x="3026050" y="2666051"/>
            <a:ext cx="404150" cy="4595"/>
          </a:xfrm>
          <a:prstGeom prst="straightConnector1">
            <a:avLst/>
          </a:prstGeom>
          <a:ln>
            <a:tailEnd type="arrow"/>
          </a:ln>
        </p:spPr>
        <p:style>
          <a:lnRef idx="1">
            <a:schemeClr val="accent6"/>
          </a:lnRef>
          <a:fillRef idx="0">
            <a:schemeClr val="accent6"/>
          </a:fillRef>
          <a:effectRef idx="0">
            <a:schemeClr val="accent6"/>
          </a:effectRef>
          <a:fontRef idx="minor">
            <a:schemeClr val="tx1"/>
          </a:fontRef>
        </p:style>
      </p:cxnSp>
      <p:pic>
        <p:nvPicPr>
          <p:cNvPr id="21" name="図 20">
            <a:extLst>
              <a:ext uri="{FF2B5EF4-FFF2-40B4-BE49-F238E27FC236}">
                <a16:creationId xmlns:a16="http://schemas.microsoft.com/office/drawing/2014/main" id="{0D76D299-3666-B0A9-691B-E3BBCE864B5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5677"/>
          <a:stretch/>
        </p:blipFill>
        <p:spPr>
          <a:xfrm>
            <a:off x="4979325" y="3022028"/>
            <a:ext cx="5469600" cy="2509775"/>
          </a:xfrm>
          <a:prstGeom prst="rect">
            <a:avLst/>
          </a:prstGeom>
        </p:spPr>
      </p:pic>
    </p:spTree>
    <p:extLst>
      <p:ext uri="{BB962C8B-B14F-4D97-AF65-F5344CB8AC3E}">
        <p14:creationId xmlns:p14="http://schemas.microsoft.com/office/powerpoint/2010/main" val="25026546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BF983B88-FB4C-4E51-B3DD-05DD7E4891AF}"/>
              </a:ext>
            </a:extLst>
          </p:cNvPr>
          <p:cNvSpPr/>
          <p:nvPr/>
        </p:nvSpPr>
        <p:spPr>
          <a:xfrm>
            <a:off x="845126" y="880632"/>
            <a:ext cx="9940637" cy="369332"/>
          </a:xfrm>
          <a:prstGeom prst="rect">
            <a:avLst/>
          </a:prstGeom>
        </p:spPr>
        <p:txBody>
          <a:bodyPr wrap="square">
            <a:spAutoFit/>
          </a:bodyPr>
          <a:lstStyle/>
          <a:p>
            <a:r>
              <a:rPr lang="ja-JP" altLang="en-US" dirty="0"/>
              <a:t>データを格納することを</a:t>
            </a:r>
            <a:r>
              <a:rPr lang="en-US" altLang="ja-JP" dirty="0"/>
              <a:t>PUSH</a:t>
            </a:r>
            <a:r>
              <a:rPr lang="ja-JP" altLang="en-US" dirty="0" err="1"/>
              <a:t>、</a:t>
            </a:r>
            <a:r>
              <a:rPr lang="ja-JP" altLang="en-US" dirty="0"/>
              <a:t>データを取り出すことを</a:t>
            </a:r>
            <a:r>
              <a:rPr lang="en-US" altLang="ja-JP" dirty="0"/>
              <a:t>POP</a:t>
            </a:r>
            <a:r>
              <a:rPr lang="ja-JP" altLang="en-US" dirty="0"/>
              <a:t>という。</a:t>
            </a:r>
          </a:p>
        </p:txBody>
      </p:sp>
      <p:pic>
        <p:nvPicPr>
          <p:cNvPr id="4" name="図 3" descr="置き時計 が含まれている画像&#10;&#10;非常に高い精度で生成された説明">
            <a:extLst>
              <a:ext uri="{FF2B5EF4-FFF2-40B4-BE49-F238E27FC236}">
                <a16:creationId xmlns:a16="http://schemas.microsoft.com/office/drawing/2014/main" id="{FC5AB2BA-DF81-4396-9A90-66229CD28E15}"/>
              </a:ext>
            </a:extLst>
          </p:cNvPr>
          <p:cNvPicPr>
            <a:picLocks noChangeAspect="1"/>
          </p:cNvPicPr>
          <p:nvPr/>
        </p:nvPicPr>
        <p:blipFill>
          <a:blip r:embed="rId3"/>
          <a:stretch>
            <a:fillRect/>
          </a:stretch>
        </p:blipFill>
        <p:spPr>
          <a:xfrm>
            <a:off x="657402" y="2347480"/>
            <a:ext cx="10316083" cy="3118138"/>
          </a:xfrm>
          <a:prstGeom prst="rect">
            <a:avLst/>
          </a:prstGeom>
        </p:spPr>
      </p:pic>
    </p:spTree>
    <p:extLst>
      <p:ext uri="{BB962C8B-B14F-4D97-AF65-F5344CB8AC3E}">
        <p14:creationId xmlns:p14="http://schemas.microsoft.com/office/powerpoint/2010/main" val="6939353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60799E4-636D-4707-A0F2-09FD1C087173}"/>
              </a:ext>
            </a:extLst>
          </p:cNvPr>
          <p:cNvSpPr>
            <a:spLocks noGrp="1"/>
          </p:cNvSpPr>
          <p:nvPr>
            <p:ph type="title"/>
          </p:nvPr>
        </p:nvSpPr>
        <p:spPr/>
        <p:txBody>
          <a:bodyPr/>
          <a:lstStyle/>
          <a:p>
            <a:r>
              <a:rPr kumimoji="1" lang="ja-JP" altLang="en-US" dirty="0"/>
              <a:t>木構造</a:t>
            </a:r>
          </a:p>
        </p:txBody>
      </p:sp>
      <p:sp>
        <p:nvSpPr>
          <p:cNvPr id="4" name="スライド番号プレースホルダー 3">
            <a:extLst>
              <a:ext uri="{FF2B5EF4-FFF2-40B4-BE49-F238E27FC236}">
                <a16:creationId xmlns:a16="http://schemas.microsoft.com/office/drawing/2014/main" id="{EE2E78E7-E97B-4EB1-B7DF-4CED27B67789}"/>
              </a:ext>
            </a:extLst>
          </p:cNvPr>
          <p:cNvSpPr>
            <a:spLocks noGrp="1"/>
          </p:cNvSpPr>
          <p:nvPr>
            <p:ph type="sldNum" sz="quarter" idx="12"/>
          </p:nvPr>
        </p:nvSpPr>
        <p:spPr/>
        <p:txBody>
          <a:bodyPr/>
          <a:lstStyle/>
          <a:p>
            <a:fld id="{F8DEEB91-50FB-4D13-8684-2052AAEB8771}" type="slidenum">
              <a:rPr kumimoji="1" lang="ja-JP" altLang="en-US" smtClean="0"/>
              <a:t>23</a:t>
            </a:fld>
            <a:endParaRPr kumimoji="1" lang="ja-JP" altLang="en-US" dirty="0"/>
          </a:p>
        </p:txBody>
      </p:sp>
      <p:sp>
        <p:nvSpPr>
          <p:cNvPr id="5" name="テキスト ボックス 4">
            <a:extLst>
              <a:ext uri="{FF2B5EF4-FFF2-40B4-BE49-F238E27FC236}">
                <a16:creationId xmlns:a16="http://schemas.microsoft.com/office/drawing/2014/main" id="{2D9546F2-B4AF-4719-B389-17F600DB65A1}"/>
              </a:ext>
            </a:extLst>
          </p:cNvPr>
          <p:cNvSpPr txBox="1"/>
          <p:nvPr/>
        </p:nvSpPr>
        <p:spPr>
          <a:xfrm>
            <a:off x="598714" y="1471137"/>
            <a:ext cx="10961915" cy="1200329"/>
          </a:xfrm>
          <a:prstGeom prst="rect">
            <a:avLst/>
          </a:prstGeom>
          <a:noFill/>
        </p:spPr>
        <p:txBody>
          <a:bodyPr wrap="square" rtlCol="0">
            <a:spAutoFit/>
          </a:bodyPr>
          <a:lstStyle/>
          <a:p>
            <a:r>
              <a:rPr kumimoji="1" lang="ja-JP" altLang="en-US" b="1" dirty="0"/>
              <a:t>ツリー構造</a:t>
            </a:r>
            <a:endParaRPr kumimoji="1" lang="en-US" altLang="ja-JP" b="1" dirty="0"/>
          </a:p>
          <a:p>
            <a:r>
              <a:rPr lang="ja-JP" altLang="en-US" dirty="0"/>
              <a:t>階層の上位から下位に接点をたどることによって、データを取り出すことができるデータ構造。</a:t>
            </a:r>
            <a:endParaRPr lang="en-US" altLang="ja-JP" dirty="0"/>
          </a:p>
          <a:p>
            <a:endParaRPr lang="en-US" altLang="ja-JP" dirty="0"/>
          </a:p>
          <a:p>
            <a:endParaRPr lang="en-US" altLang="ja-JP" dirty="0"/>
          </a:p>
        </p:txBody>
      </p:sp>
      <p:grpSp>
        <p:nvGrpSpPr>
          <p:cNvPr id="17" name="グループ化 16">
            <a:extLst>
              <a:ext uri="{FF2B5EF4-FFF2-40B4-BE49-F238E27FC236}">
                <a16:creationId xmlns:a16="http://schemas.microsoft.com/office/drawing/2014/main" id="{A48142AE-BD82-BDFB-1DFC-DB368D6EB838}"/>
              </a:ext>
            </a:extLst>
          </p:cNvPr>
          <p:cNvGrpSpPr/>
          <p:nvPr/>
        </p:nvGrpSpPr>
        <p:grpSpPr>
          <a:xfrm>
            <a:off x="1542471" y="3125148"/>
            <a:ext cx="2896327" cy="2162745"/>
            <a:chOff x="1542471" y="1561818"/>
            <a:chExt cx="2896327" cy="2162745"/>
          </a:xfrm>
        </p:grpSpPr>
        <p:cxnSp>
          <p:nvCxnSpPr>
            <p:cNvPr id="18" name="直線コネクタ 17">
              <a:extLst>
                <a:ext uri="{FF2B5EF4-FFF2-40B4-BE49-F238E27FC236}">
                  <a16:creationId xmlns:a16="http://schemas.microsoft.com/office/drawing/2014/main" id="{5B3D4C0C-76D2-58C9-6F90-5669E5F5A575}"/>
                </a:ext>
              </a:extLst>
            </p:cNvPr>
            <p:cNvCxnSpPr>
              <a:stCxn id="20" idx="3"/>
              <a:endCxn id="22" idx="7"/>
            </p:cNvCxnSpPr>
            <p:nvPr/>
          </p:nvCxnSpPr>
          <p:spPr>
            <a:xfrm flipH="1">
              <a:off x="1819022" y="1840934"/>
              <a:ext cx="796135" cy="1037914"/>
            </a:xfrm>
            <a:prstGeom prst="line">
              <a:avLst/>
            </a:prstGeom>
          </p:spPr>
          <p:style>
            <a:lnRef idx="1">
              <a:schemeClr val="dk1"/>
            </a:lnRef>
            <a:fillRef idx="0">
              <a:schemeClr val="dk1"/>
            </a:fillRef>
            <a:effectRef idx="0">
              <a:schemeClr val="dk1"/>
            </a:effectRef>
            <a:fontRef idx="minor">
              <a:schemeClr val="tx1"/>
            </a:fontRef>
          </p:style>
        </p:cxnSp>
        <p:cxnSp>
          <p:nvCxnSpPr>
            <p:cNvPr id="19" name="直線コネクタ 18">
              <a:extLst>
                <a:ext uri="{FF2B5EF4-FFF2-40B4-BE49-F238E27FC236}">
                  <a16:creationId xmlns:a16="http://schemas.microsoft.com/office/drawing/2014/main" id="{FC3BACD5-B975-D1FF-0E66-F9B03278D0DF}"/>
                </a:ext>
              </a:extLst>
            </p:cNvPr>
            <p:cNvCxnSpPr>
              <a:stCxn id="20" idx="5"/>
              <a:endCxn id="26" idx="1"/>
            </p:cNvCxnSpPr>
            <p:nvPr/>
          </p:nvCxnSpPr>
          <p:spPr>
            <a:xfrm>
              <a:off x="2844259" y="1840934"/>
              <a:ext cx="1317988" cy="1631350"/>
            </a:xfrm>
            <a:prstGeom prst="line">
              <a:avLst/>
            </a:prstGeom>
          </p:spPr>
          <p:style>
            <a:lnRef idx="1">
              <a:schemeClr val="dk1"/>
            </a:lnRef>
            <a:fillRef idx="0">
              <a:schemeClr val="dk1"/>
            </a:fillRef>
            <a:effectRef idx="0">
              <a:schemeClr val="dk1"/>
            </a:effectRef>
            <a:fontRef idx="minor">
              <a:schemeClr val="tx1"/>
            </a:fontRef>
          </p:style>
        </p:cxnSp>
        <p:sp>
          <p:nvSpPr>
            <p:cNvPr id="20" name="楕円 19">
              <a:extLst>
                <a:ext uri="{FF2B5EF4-FFF2-40B4-BE49-F238E27FC236}">
                  <a16:creationId xmlns:a16="http://schemas.microsoft.com/office/drawing/2014/main" id="{4A464A68-5EBC-FBBE-82D1-DBB54968FE6B}"/>
                </a:ext>
              </a:extLst>
            </p:cNvPr>
            <p:cNvSpPr/>
            <p:nvPr/>
          </p:nvSpPr>
          <p:spPr>
            <a:xfrm>
              <a:off x="2567708" y="1588655"/>
              <a:ext cx="324000" cy="295563"/>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a:t>根</a:t>
              </a:r>
            </a:p>
          </p:txBody>
        </p:sp>
        <p:sp>
          <p:nvSpPr>
            <p:cNvPr id="21" name="楕円 20">
              <a:extLst>
                <a:ext uri="{FF2B5EF4-FFF2-40B4-BE49-F238E27FC236}">
                  <a16:creationId xmlns:a16="http://schemas.microsoft.com/office/drawing/2014/main" id="{C2066B76-0A94-1FF1-D144-753CBE1DA84D}"/>
                </a:ext>
              </a:extLst>
            </p:cNvPr>
            <p:cNvSpPr/>
            <p:nvPr/>
          </p:nvSpPr>
          <p:spPr>
            <a:xfrm>
              <a:off x="2027383" y="2230582"/>
              <a:ext cx="324000" cy="295563"/>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a:t>節</a:t>
              </a:r>
            </a:p>
          </p:txBody>
        </p:sp>
        <p:sp>
          <p:nvSpPr>
            <p:cNvPr id="22" name="楕円 21">
              <a:extLst>
                <a:ext uri="{FF2B5EF4-FFF2-40B4-BE49-F238E27FC236}">
                  <a16:creationId xmlns:a16="http://schemas.microsoft.com/office/drawing/2014/main" id="{42259979-2803-BCA3-298C-5A27063A2A0E}"/>
                </a:ext>
              </a:extLst>
            </p:cNvPr>
            <p:cNvSpPr/>
            <p:nvPr/>
          </p:nvSpPr>
          <p:spPr>
            <a:xfrm>
              <a:off x="1542471" y="2835564"/>
              <a:ext cx="324000" cy="295563"/>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a:t>葉</a:t>
              </a:r>
            </a:p>
          </p:txBody>
        </p:sp>
        <p:sp>
          <p:nvSpPr>
            <p:cNvPr id="23" name="楕円 22">
              <a:extLst>
                <a:ext uri="{FF2B5EF4-FFF2-40B4-BE49-F238E27FC236}">
                  <a16:creationId xmlns:a16="http://schemas.microsoft.com/office/drawing/2014/main" id="{1158B541-8B71-E2EA-2EE0-1DF1FFAE9A12}"/>
                </a:ext>
              </a:extLst>
            </p:cNvPr>
            <p:cNvSpPr/>
            <p:nvPr/>
          </p:nvSpPr>
          <p:spPr>
            <a:xfrm>
              <a:off x="3094180" y="2230582"/>
              <a:ext cx="324000" cy="295563"/>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a:t>節</a:t>
              </a:r>
            </a:p>
          </p:txBody>
        </p:sp>
        <p:sp>
          <p:nvSpPr>
            <p:cNvPr id="24" name="楕円 23">
              <a:extLst>
                <a:ext uri="{FF2B5EF4-FFF2-40B4-BE49-F238E27FC236}">
                  <a16:creationId xmlns:a16="http://schemas.microsoft.com/office/drawing/2014/main" id="{ECD406DE-B254-7462-8640-748650A82CB5}"/>
                </a:ext>
              </a:extLst>
            </p:cNvPr>
            <p:cNvSpPr/>
            <p:nvPr/>
          </p:nvSpPr>
          <p:spPr>
            <a:xfrm>
              <a:off x="3629890" y="2835563"/>
              <a:ext cx="324000" cy="295563"/>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a:t>節</a:t>
              </a:r>
            </a:p>
          </p:txBody>
        </p:sp>
        <p:sp>
          <p:nvSpPr>
            <p:cNvPr id="25" name="楕円 24">
              <a:extLst>
                <a:ext uri="{FF2B5EF4-FFF2-40B4-BE49-F238E27FC236}">
                  <a16:creationId xmlns:a16="http://schemas.microsoft.com/office/drawing/2014/main" id="{8A069849-B4F1-7EC8-D6CC-9E62F87BED04}"/>
                </a:ext>
              </a:extLst>
            </p:cNvPr>
            <p:cNvSpPr/>
            <p:nvPr/>
          </p:nvSpPr>
          <p:spPr>
            <a:xfrm>
              <a:off x="2586180" y="2835562"/>
              <a:ext cx="324000" cy="295563"/>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a:t>葉</a:t>
              </a:r>
            </a:p>
          </p:txBody>
        </p:sp>
        <p:sp>
          <p:nvSpPr>
            <p:cNvPr id="26" name="楕円 25">
              <a:extLst>
                <a:ext uri="{FF2B5EF4-FFF2-40B4-BE49-F238E27FC236}">
                  <a16:creationId xmlns:a16="http://schemas.microsoft.com/office/drawing/2014/main" id="{95837BB9-3C8F-0BF8-5DFD-E22689EEA8B9}"/>
                </a:ext>
              </a:extLst>
            </p:cNvPr>
            <p:cNvSpPr/>
            <p:nvPr/>
          </p:nvSpPr>
          <p:spPr>
            <a:xfrm>
              <a:off x="4114798" y="3429000"/>
              <a:ext cx="324000" cy="295563"/>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a:t>葉</a:t>
              </a:r>
            </a:p>
          </p:txBody>
        </p:sp>
        <p:cxnSp>
          <p:nvCxnSpPr>
            <p:cNvPr id="27" name="直線コネクタ 26">
              <a:extLst>
                <a:ext uri="{FF2B5EF4-FFF2-40B4-BE49-F238E27FC236}">
                  <a16:creationId xmlns:a16="http://schemas.microsoft.com/office/drawing/2014/main" id="{14470433-0988-2186-0C6E-74D1F06397B5}"/>
                </a:ext>
              </a:extLst>
            </p:cNvPr>
            <p:cNvCxnSpPr>
              <a:stCxn id="23" idx="3"/>
              <a:endCxn id="25" idx="7"/>
            </p:cNvCxnSpPr>
            <p:nvPr/>
          </p:nvCxnSpPr>
          <p:spPr>
            <a:xfrm flipH="1">
              <a:off x="2862731" y="2482861"/>
              <a:ext cx="278898" cy="395985"/>
            </a:xfrm>
            <a:prstGeom prst="line">
              <a:avLst/>
            </a:prstGeom>
          </p:spPr>
          <p:style>
            <a:lnRef idx="1">
              <a:schemeClr val="dk1"/>
            </a:lnRef>
            <a:fillRef idx="0">
              <a:schemeClr val="dk1"/>
            </a:fillRef>
            <a:effectRef idx="0">
              <a:schemeClr val="dk1"/>
            </a:effectRef>
            <a:fontRef idx="minor">
              <a:schemeClr val="tx1"/>
            </a:fontRef>
          </p:style>
        </p:cxnSp>
        <p:sp>
          <p:nvSpPr>
            <p:cNvPr id="28" name="吹き出し: 四角形 27">
              <a:extLst>
                <a:ext uri="{FF2B5EF4-FFF2-40B4-BE49-F238E27FC236}">
                  <a16:creationId xmlns:a16="http://schemas.microsoft.com/office/drawing/2014/main" id="{5CA75AD0-D60E-FE23-CF2B-6DF45AFE178B}"/>
                </a:ext>
              </a:extLst>
            </p:cNvPr>
            <p:cNvSpPr/>
            <p:nvPr/>
          </p:nvSpPr>
          <p:spPr>
            <a:xfrm>
              <a:off x="3141629" y="1561818"/>
              <a:ext cx="451316" cy="342900"/>
            </a:xfrm>
            <a:prstGeom prst="wedgeRectCallout">
              <a:avLst>
                <a:gd name="adj1" fmla="val -60393"/>
                <a:gd name="adj2" fmla="val 95665"/>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1400" dirty="0"/>
                <a:t>枝</a:t>
              </a:r>
            </a:p>
          </p:txBody>
        </p:sp>
      </p:grpSp>
      <p:sp>
        <p:nvSpPr>
          <p:cNvPr id="29" name="吹き出し: 四角形 28">
            <a:extLst>
              <a:ext uri="{FF2B5EF4-FFF2-40B4-BE49-F238E27FC236}">
                <a16:creationId xmlns:a16="http://schemas.microsoft.com/office/drawing/2014/main" id="{95465D87-0A28-FEDE-2789-3F3DA472AC7C}"/>
              </a:ext>
            </a:extLst>
          </p:cNvPr>
          <p:cNvSpPr/>
          <p:nvPr/>
        </p:nvSpPr>
        <p:spPr>
          <a:xfrm>
            <a:off x="1662545" y="2553342"/>
            <a:ext cx="1099128" cy="342900"/>
          </a:xfrm>
          <a:prstGeom prst="wedgeRectCallout">
            <a:avLst>
              <a:gd name="adj1" fmla="val 36429"/>
              <a:gd name="adj2" fmla="val 125295"/>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200" dirty="0"/>
              <a:t>節（ノード）</a:t>
            </a:r>
          </a:p>
        </p:txBody>
      </p:sp>
      <p:grpSp>
        <p:nvGrpSpPr>
          <p:cNvPr id="30" name="グループ化 29">
            <a:extLst>
              <a:ext uri="{FF2B5EF4-FFF2-40B4-BE49-F238E27FC236}">
                <a16:creationId xmlns:a16="http://schemas.microsoft.com/office/drawing/2014/main" id="{7B55D91A-D98F-D861-3BA4-B0BA56C6532E}"/>
              </a:ext>
            </a:extLst>
          </p:cNvPr>
          <p:cNvGrpSpPr/>
          <p:nvPr/>
        </p:nvGrpSpPr>
        <p:grpSpPr>
          <a:xfrm>
            <a:off x="6192756" y="3089501"/>
            <a:ext cx="2615225" cy="2277698"/>
            <a:chOff x="6409066" y="3967603"/>
            <a:chExt cx="2615225" cy="2277698"/>
          </a:xfrm>
        </p:grpSpPr>
        <p:grpSp>
          <p:nvGrpSpPr>
            <p:cNvPr id="31" name="グループ化 30">
              <a:extLst>
                <a:ext uri="{FF2B5EF4-FFF2-40B4-BE49-F238E27FC236}">
                  <a16:creationId xmlns:a16="http://schemas.microsoft.com/office/drawing/2014/main" id="{D0F98BFC-8F5C-D14A-785B-6F8D20746B62}"/>
                </a:ext>
              </a:extLst>
            </p:cNvPr>
            <p:cNvGrpSpPr/>
            <p:nvPr/>
          </p:nvGrpSpPr>
          <p:grpSpPr>
            <a:xfrm>
              <a:off x="6478580" y="3967603"/>
              <a:ext cx="2411419" cy="1542472"/>
              <a:chOff x="6802580" y="1440873"/>
              <a:chExt cx="2411419" cy="1542472"/>
            </a:xfrm>
          </p:grpSpPr>
          <p:cxnSp>
            <p:nvCxnSpPr>
              <p:cNvPr id="36" name="直線コネクタ 35">
                <a:extLst>
                  <a:ext uri="{FF2B5EF4-FFF2-40B4-BE49-F238E27FC236}">
                    <a16:creationId xmlns:a16="http://schemas.microsoft.com/office/drawing/2014/main" id="{2F341B6B-8460-E1C8-DD84-B576C2ED6DCC}"/>
                  </a:ext>
                </a:extLst>
              </p:cNvPr>
              <p:cNvCxnSpPr>
                <a:stCxn id="38" idx="3"/>
                <a:endCxn id="40" idx="7"/>
              </p:cNvCxnSpPr>
              <p:nvPr/>
            </p:nvCxnSpPr>
            <p:spPr>
              <a:xfrm flipH="1">
                <a:off x="7079131" y="1693152"/>
                <a:ext cx="796135" cy="1037914"/>
              </a:xfrm>
              <a:prstGeom prst="line">
                <a:avLst/>
              </a:prstGeom>
            </p:spPr>
            <p:style>
              <a:lnRef idx="1">
                <a:schemeClr val="dk1"/>
              </a:lnRef>
              <a:fillRef idx="0">
                <a:schemeClr val="dk1"/>
              </a:fillRef>
              <a:effectRef idx="0">
                <a:schemeClr val="dk1"/>
              </a:effectRef>
              <a:fontRef idx="minor">
                <a:schemeClr val="tx1"/>
              </a:fontRef>
            </p:style>
          </p:cxnSp>
          <p:cxnSp>
            <p:nvCxnSpPr>
              <p:cNvPr id="37" name="直線コネクタ 36">
                <a:extLst>
                  <a:ext uri="{FF2B5EF4-FFF2-40B4-BE49-F238E27FC236}">
                    <a16:creationId xmlns:a16="http://schemas.microsoft.com/office/drawing/2014/main" id="{92664627-3DA7-9169-C470-B96E2686C396}"/>
                  </a:ext>
                </a:extLst>
              </p:cNvPr>
              <p:cNvCxnSpPr>
                <a:cxnSpLocks/>
                <a:stCxn id="38" idx="5"/>
                <a:endCxn id="42" idx="1"/>
              </p:cNvCxnSpPr>
              <p:nvPr/>
            </p:nvCxnSpPr>
            <p:spPr>
              <a:xfrm>
                <a:off x="8104368" y="1693152"/>
                <a:ext cx="833080" cy="1037913"/>
              </a:xfrm>
              <a:prstGeom prst="line">
                <a:avLst/>
              </a:prstGeom>
            </p:spPr>
            <p:style>
              <a:lnRef idx="1">
                <a:schemeClr val="dk1"/>
              </a:lnRef>
              <a:fillRef idx="0">
                <a:schemeClr val="dk1"/>
              </a:fillRef>
              <a:effectRef idx="0">
                <a:schemeClr val="dk1"/>
              </a:effectRef>
              <a:fontRef idx="minor">
                <a:schemeClr val="tx1"/>
              </a:fontRef>
            </p:style>
          </p:cxnSp>
          <p:sp>
            <p:nvSpPr>
              <p:cNvPr id="38" name="楕円 37">
                <a:extLst>
                  <a:ext uri="{FF2B5EF4-FFF2-40B4-BE49-F238E27FC236}">
                    <a16:creationId xmlns:a16="http://schemas.microsoft.com/office/drawing/2014/main" id="{CF0CD7D0-88E0-B636-A015-C780F641FAB9}"/>
                  </a:ext>
                </a:extLst>
              </p:cNvPr>
              <p:cNvSpPr/>
              <p:nvPr/>
            </p:nvSpPr>
            <p:spPr>
              <a:xfrm>
                <a:off x="7827817" y="1440873"/>
                <a:ext cx="324000" cy="295563"/>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a:t>親</a:t>
                </a:r>
              </a:p>
            </p:txBody>
          </p:sp>
          <p:sp>
            <p:nvSpPr>
              <p:cNvPr id="39" name="楕円 38">
                <a:extLst>
                  <a:ext uri="{FF2B5EF4-FFF2-40B4-BE49-F238E27FC236}">
                    <a16:creationId xmlns:a16="http://schemas.microsoft.com/office/drawing/2014/main" id="{316BDECC-7D2F-44AF-EEFB-DA19B5180730}"/>
                  </a:ext>
                </a:extLst>
              </p:cNvPr>
              <p:cNvSpPr/>
              <p:nvPr/>
            </p:nvSpPr>
            <p:spPr>
              <a:xfrm>
                <a:off x="7287492" y="2082800"/>
                <a:ext cx="324000" cy="295563"/>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a:t>子</a:t>
                </a:r>
              </a:p>
            </p:txBody>
          </p:sp>
          <p:sp>
            <p:nvSpPr>
              <p:cNvPr id="40" name="楕円 39">
                <a:extLst>
                  <a:ext uri="{FF2B5EF4-FFF2-40B4-BE49-F238E27FC236}">
                    <a16:creationId xmlns:a16="http://schemas.microsoft.com/office/drawing/2014/main" id="{EA7FA1E8-23DE-03E1-2439-3A2D8DB0C064}"/>
                  </a:ext>
                </a:extLst>
              </p:cNvPr>
              <p:cNvSpPr/>
              <p:nvPr/>
            </p:nvSpPr>
            <p:spPr>
              <a:xfrm>
                <a:off x="6802580" y="2687782"/>
                <a:ext cx="324000" cy="295563"/>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400" dirty="0"/>
              </a:p>
            </p:txBody>
          </p:sp>
          <p:sp>
            <p:nvSpPr>
              <p:cNvPr id="41" name="楕円 40">
                <a:extLst>
                  <a:ext uri="{FF2B5EF4-FFF2-40B4-BE49-F238E27FC236}">
                    <a16:creationId xmlns:a16="http://schemas.microsoft.com/office/drawing/2014/main" id="{83C2DA26-73D3-2BA5-7751-FCA17EB55A40}"/>
                  </a:ext>
                </a:extLst>
              </p:cNvPr>
              <p:cNvSpPr/>
              <p:nvPr/>
            </p:nvSpPr>
            <p:spPr>
              <a:xfrm>
                <a:off x="8354289" y="2082800"/>
                <a:ext cx="324000" cy="295563"/>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a:t>子</a:t>
                </a:r>
              </a:p>
            </p:txBody>
          </p:sp>
          <p:sp>
            <p:nvSpPr>
              <p:cNvPr id="42" name="楕円 41">
                <a:extLst>
                  <a:ext uri="{FF2B5EF4-FFF2-40B4-BE49-F238E27FC236}">
                    <a16:creationId xmlns:a16="http://schemas.microsoft.com/office/drawing/2014/main" id="{0458911A-F788-5FB2-8464-E2A65789E9CD}"/>
                  </a:ext>
                </a:extLst>
              </p:cNvPr>
              <p:cNvSpPr/>
              <p:nvPr/>
            </p:nvSpPr>
            <p:spPr>
              <a:xfrm>
                <a:off x="8889999" y="2687781"/>
                <a:ext cx="324000" cy="295563"/>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400" dirty="0"/>
              </a:p>
            </p:txBody>
          </p:sp>
          <p:sp>
            <p:nvSpPr>
              <p:cNvPr id="43" name="楕円 42">
                <a:extLst>
                  <a:ext uri="{FF2B5EF4-FFF2-40B4-BE49-F238E27FC236}">
                    <a16:creationId xmlns:a16="http://schemas.microsoft.com/office/drawing/2014/main" id="{C127543A-B67A-56A6-D66A-2A8035993003}"/>
                  </a:ext>
                </a:extLst>
              </p:cNvPr>
              <p:cNvSpPr/>
              <p:nvPr/>
            </p:nvSpPr>
            <p:spPr>
              <a:xfrm>
                <a:off x="7846289" y="2687780"/>
                <a:ext cx="324000" cy="295563"/>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400" dirty="0"/>
              </a:p>
            </p:txBody>
          </p:sp>
          <p:cxnSp>
            <p:nvCxnSpPr>
              <p:cNvPr id="44" name="直線コネクタ 43">
                <a:extLst>
                  <a:ext uri="{FF2B5EF4-FFF2-40B4-BE49-F238E27FC236}">
                    <a16:creationId xmlns:a16="http://schemas.microsoft.com/office/drawing/2014/main" id="{05DA6741-F7FD-E764-F753-640E27996F82}"/>
                  </a:ext>
                </a:extLst>
              </p:cNvPr>
              <p:cNvCxnSpPr>
                <a:stCxn id="41" idx="3"/>
                <a:endCxn id="43" idx="7"/>
              </p:cNvCxnSpPr>
              <p:nvPr/>
            </p:nvCxnSpPr>
            <p:spPr>
              <a:xfrm flipH="1">
                <a:off x="8122840" y="2335079"/>
                <a:ext cx="278898" cy="395985"/>
              </a:xfrm>
              <a:prstGeom prst="line">
                <a:avLst/>
              </a:prstGeom>
            </p:spPr>
            <p:style>
              <a:lnRef idx="1">
                <a:schemeClr val="dk1"/>
              </a:lnRef>
              <a:fillRef idx="0">
                <a:schemeClr val="dk1"/>
              </a:fillRef>
              <a:effectRef idx="0">
                <a:schemeClr val="dk1"/>
              </a:effectRef>
              <a:fontRef idx="minor">
                <a:schemeClr val="tx1"/>
              </a:fontRef>
            </p:style>
          </p:cxnSp>
        </p:grpSp>
        <p:sp>
          <p:nvSpPr>
            <p:cNvPr id="32" name="楕円 31">
              <a:extLst>
                <a:ext uri="{FF2B5EF4-FFF2-40B4-BE49-F238E27FC236}">
                  <a16:creationId xmlns:a16="http://schemas.microsoft.com/office/drawing/2014/main" id="{2E7882F5-8FC6-9BBA-9F33-C0054789A4BC}"/>
                </a:ext>
              </a:extLst>
            </p:cNvPr>
            <p:cNvSpPr/>
            <p:nvPr/>
          </p:nvSpPr>
          <p:spPr>
            <a:xfrm rot="2222203">
              <a:off x="6434799" y="4458938"/>
              <a:ext cx="871842" cy="1243343"/>
            </a:xfrm>
            <a:prstGeom prst="ellipse">
              <a:avLst/>
            </a:prstGeom>
            <a:noFill/>
            <a:ln>
              <a:prstDash val="dash"/>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33" name="楕円 32">
              <a:extLst>
                <a:ext uri="{FF2B5EF4-FFF2-40B4-BE49-F238E27FC236}">
                  <a16:creationId xmlns:a16="http://schemas.microsoft.com/office/drawing/2014/main" id="{AD6F6954-FD33-9BA1-6AF1-D02C04163064}"/>
                </a:ext>
              </a:extLst>
            </p:cNvPr>
            <p:cNvSpPr/>
            <p:nvPr/>
          </p:nvSpPr>
          <p:spPr>
            <a:xfrm>
              <a:off x="7449489" y="4572586"/>
              <a:ext cx="1487959" cy="1283268"/>
            </a:xfrm>
            <a:prstGeom prst="ellipse">
              <a:avLst/>
            </a:prstGeom>
            <a:noFill/>
            <a:ln>
              <a:prstDash val="dash"/>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34" name="テキスト ボックス 33">
              <a:extLst>
                <a:ext uri="{FF2B5EF4-FFF2-40B4-BE49-F238E27FC236}">
                  <a16:creationId xmlns:a16="http://schemas.microsoft.com/office/drawing/2014/main" id="{52F0F21C-BD62-BBBB-268A-4B5614538F3F}"/>
                </a:ext>
              </a:extLst>
            </p:cNvPr>
            <p:cNvSpPr txBox="1"/>
            <p:nvPr/>
          </p:nvSpPr>
          <p:spPr>
            <a:xfrm>
              <a:off x="6409066" y="5906747"/>
              <a:ext cx="1132912" cy="338554"/>
            </a:xfrm>
            <a:prstGeom prst="rect">
              <a:avLst/>
            </a:prstGeom>
            <a:noFill/>
          </p:spPr>
          <p:txBody>
            <a:bodyPr wrap="square" rtlCol="0">
              <a:spAutoFit/>
            </a:bodyPr>
            <a:lstStyle/>
            <a:p>
              <a:r>
                <a:rPr kumimoji="1" lang="ja-JP" altLang="en-US" sz="1600" dirty="0"/>
                <a:t>左部分木</a:t>
              </a:r>
            </a:p>
          </p:txBody>
        </p:sp>
        <p:sp>
          <p:nvSpPr>
            <p:cNvPr id="35" name="テキスト ボックス 34">
              <a:extLst>
                <a:ext uri="{FF2B5EF4-FFF2-40B4-BE49-F238E27FC236}">
                  <a16:creationId xmlns:a16="http://schemas.microsoft.com/office/drawing/2014/main" id="{8084484F-3EEC-461B-A449-C83A36611248}"/>
                </a:ext>
              </a:extLst>
            </p:cNvPr>
            <p:cNvSpPr txBox="1"/>
            <p:nvPr/>
          </p:nvSpPr>
          <p:spPr>
            <a:xfrm>
              <a:off x="7891379" y="5904338"/>
              <a:ext cx="1132912" cy="338554"/>
            </a:xfrm>
            <a:prstGeom prst="rect">
              <a:avLst/>
            </a:prstGeom>
            <a:noFill/>
          </p:spPr>
          <p:txBody>
            <a:bodyPr wrap="square" rtlCol="0">
              <a:spAutoFit/>
            </a:bodyPr>
            <a:lstStyle/>
            <a:p>
              <a:r>
                <a:rPr kumimoji="1" lang="ja-JP" altLang="en-US" sz="1600" dirty="0"/>
                <a:t>右部分木</a:t>
              </a:r>
            </a:p>
          </p:txBody>
        </p:sp>
      </p:grpSp>
    </p:spTree>
    <p:extLst>
      <p:ext uri="{BB962C8B-B14F-4D97-AF65-F5344CB8AC3E}">
        <p14:creationId xmlns:p14="http://schemas.microsoft.com/office/powerpoint/2010/main" val="17658224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402BFCD5-B3EF-45E7-B1C4-1975ADE1B95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5339"/>
          <a:stretch/>
        </p:blipFill>
        <p:spPr>
          <a:xfrm>
            <a:off x="1391065" y="851636"/>
            <a:ext cx="8813639" cy="2072539"/>
          </a:xfrm>
          <a:prstGeom prst="rect">
            <a:avLst/>
          </a:prstGeom>
        </p:spPr>
      </p:pic>
      <p:pic>
        <p:nvPicPr>
          <p:cNvPr id="4" name="図 3">
            <a:extLst>
              <a:ext uri="{FF2B5EF4-FFF2-40B4-BE49-F238E27FC236}">
                <a16:creationId xmlns:a16="http://schemas.microsoft.com/office/drawing/2014/main" id="{EAA15F5F-473D-4576-A61B-A6A8F86B929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20704"/>
          <a:stretch/>
        </p:blipFill>
        <p:spPr>
          <a:xfrm>
            <a:off x="1714241" y="3776701"/>
            <a:ext cx="8490463" cy="2072540"/>
          </a:xfrm>
          <a:prstGeom prst="rect">
            <a:avLst/>
          </a:prstGeom>
        </p:spPr>
      </p:pic>
    </p:spTree>
    <p:extLst>
      <p:ext uri="{BB962C8B-B14F-4D97-AF65-F5344CB8AC3E}">
        <p14:creationId xmlns:p14="http://schemas.microsoft.com/office/powerpoint/2010/main" val="1700308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0A954DC6-35ED-4DB7-90DF-E0640DB17FB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9501"/>
          <a:stretch/>
        </p:blipFill>
        <p:spPr>
          <a:xfrm>
            <a:off x="982732" y="858774"/>
            <a:ext cx="3157926" cy="1560576"/>
          </a:xfrm>
          <a:prstGeom prst="rect">
            <a:avLst/>
          </a:prstGeom>
        </p:spPr>
      </p:pic>
      <p:pic>
        <p:nvPicPr>
          <p:cNvPr id="4" name="図 3">
            <a:extLst>
              <a:ext uri="{FF2B5EF4-FFF2-40B4-BE49-F238E27FC236}">
                <a16:creationId xmlns:a16="http://schemas.microsoft.com/office/drawing/2014/main" id="{1F84C27B-85CD-495B-A547-5B8626BF8A7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5401"/>
          <a:stretch/>
        </p:blipFill>
        <p:spPr>
          <a:xfrm>
            <a:off x="2223933" y="4058200"/>
            <a:ext cx="5125566" cy="1735524"/>
          </a:xfrm>
          <a:prstGeom prst="rect">
            <a:avLst/>
          </a:prstGeom>
        </p:spPr>
      </p:pic>
      <p:pic>
        <p:nvPicPr>
          <p:cNvPr id="5" name="図 4">
            <a:extLst>
              <a:ext uri="{FF2B5EF4-FFF2-40B4-BE49-F238E27FC236}">
                <a16:creationId xmlns:a16="http://schemas.microsoft.com/office/drawing/2014/main" id="{508349A9-41A0-4F1B-9332-92CE02175EE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9905"/>
          <a:stretch/>
        </p:blipFill>
        <p:spPr>
          <a:xfrm>
            <a:off x="5189468" y="800024"/>
            <a:ext cx="6675035" cy="3407787"/>
          </a:xfrm>
          <a:prstGeom prst="rect">
            <a:avLst/>
          </a:prstGeom>
        </p:spPr>
      </p:pic>
      <p:sp>
        <p:nvSpPr>
          <p:cNvPr id="2" name="テキスト ボックス 1">
            <a:extLst>
              <a:ext uri="{FF2B5EF4-FFF2-40B4-BE49-F238E27FC236}">
                <a16:creationId xmlns:a16="http://schemas.microsoft.com/office/drawing/2014/main" id="{3A23EEBB-0E11-F009-FA8F-97936A7EA282}"/>
              </a:ext>
            </a:extLst>
          </p:cNvPr>
          <p:cNvSpPr txBox="1"/>
          <p:nvPr/>
        </p:nvSpPr>
        <p:spPr>
          <a:xfrm>
            <a:off x="1143000" y="2672919"/>
            <a:ext cx="4114800" cy="584775"/>
          </a:xfrm>
          <a:prstGeom prst="rect">
            <a:avLst/>
          </a:prstGeom>
          <a:noFill/>
        </p:spPr>
        <p:txBody>
          <a:bodyPr wrap="square" rtlCol="0">
            <a:spAutoFit/>
          </a:bodyPr>
          <a:lstStyle/>
          <a:p>
            <a:r>
              <a:rPr kumimoji="1" lang="ja-JP" altLang="en-US" sz="1400" dirty="0"/>
              <a:t>値が小さい　　　　　　　　　値が大きい</a:t>
            </a:r>
            <a:endParaRPr kumimoji="1" lang="en-US" altLang="ja-JP" sz="1400" dirty="0"/>
          </a:p>
          <a:p>
            <a:r>
              <a:rPr kumimoji="1" lang="ja-JP" altLang="en-US" dirty="0"/>
              <a:t>　　　　　２分探索木</a:t>
            </a:r>
          </a:p>
        </p:txBody>
      </p:sp>
      <p:sp>
        <p:nvSpPr>
          <p:cNvPr id="6" name="テキスト ボックス 5">
            <a:extLst>
              <a:ext uri="{FF2B5EF4-FFF2-40B4-BE49-F238E27FC236}">
                <a16:creationId xmlns:a16="http://schemas.microsoft.com/office/drawing/2014/main" id="{B18EB16F-88DE-F4E0-4432-A5DB4D3E8E97}"/>
              </a:ext>
            </a:extLst>
          </p:cNvPr>
          <p:cNvSpPr txBox="1"/>
          <p:nvPr/>
        </p:nvSpPr>
        <p:spPr>
          <a:xfrm>
            <a:off x="6809950" y="4354082"/>
            <a:ext cx="4639099" cy="369332"/>
          </a:xfrm>
          <a:prstGeom prst="rect">
            <a:avLst/>
          </a:prstGeom>
          <a:noFill/>
        </p:spPr>
        <p:txBody>
          <a:bodyPr wrap="square" rtlCol="0">
            <a:spAutoFit/>
          </a:bodyPr>
          <a:lstStyle/>
          <a:p>
            <a:r>
              <a:rPr kumimoji="1" lang="ja-JP" altLang="en-US" dirty="0"/>
              <a:t>節の削除による２分探索木の再構成</a:t>
            </a:r>
          </a:p>
        </p:txBody>
      </p:sp>
      <p:sp>
        <p:nvSpPr>
          <p:cNvPr id="7" name="テキスト ボックス 6">
            <a:extLst>
              <a:ext uri="{FF2B5EF4-FFF2-40B4-BE49-F238E27FC236}">
                <a16:creationId xmlns:a16="http://schemas.microsoft.com/office/drawing/2014/main" id="{E898BBCE-60FB-743F-8D8D-6F134633FCCD}"/>
              </a:ext>
            </a:extLst>
          </p:cNvPr>
          <p:cNvSpPr txBox="1"/>
          <p:nvPr/>
        </p:nvSpPr>
        <p:spPr>
          <a:xfrm>
            <a:off x="2123226" y="5873310"/>
            <a:ext cx="4639099" cy="369332"/>
          </a:xfrm>
          <a:prstGeom prst="rect">
            <a:avLst/>
          </a:prstGeom>
          <a:noFill/>
        </p:spPr>
        <p:txBody>
          <a:bodyPr wrap="square" rtlCol="0">
            <a:spAutoFit/>
          </a:bodyPr>
          <a:lstStyle/>
          <a:p>
            <a:r>
              <a:rPr kumimoji="1" lang="ja-JP" altLang="en-US" dirty="0"/>
              <a:t>節の追加による２分探索木の再構成</a:t>
            </a:r>
          </a:p>
        </p:txBody>
      </p:sp>
      <p:cxnSp>
        <p:nvCxnSpPr>
          <p:cNvPr id="9" name="直線矢印コネクタ 8">
            <a:extLst>
              <a:ext uri="{FF2B5EF4-FFF2-40B4-BE49-F238E27FC236}">
                <a16:creationId xmlns:a16="http://schemas.microsoft.com/office/drawing/2014/main" id="{DC5B6778-4AEB-5384-6147-35B289ED9403}"/>
              </a:ext>
            </a:extLst>
          </p:cNvPr>
          <p:cNvCxnSpPr/>
          <p:nvPr/>
        </p:nvCxnSpPr>
        <p:spPr>
          <a:xfrm>
            <a:off x="1533525" y="2543175"/>
            <a:ext cx="2771775" cy="0"/>
          </a:xfrm>
          <a:prstGeom prst="straightConnector1">
            <a:avLst/>
          </a:prstGeom>
          <a:ln w="12700">
            <a:headEnd type="triangle"/>
            <a:tailEnd type="triangle"/>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869624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60799E4-636D-4707-A0F2-09FD1C087173}"/>
              </a:ext>
            </a:extLst>
          </p:cNvPr>
          <p:cNvSpPr>
            <a:spLocks noGrp="1"/>
          </p:cNvSpPr>
          <p:nvPr>
            <p:ph type="title"/>
          </p:nvPr>
        </p:nvSpPr>
        <p:spPr/>
        <p:txBody>
          <a:bodyPr/>
          <a:lstStyle/>
          <a:p>
            <a:r>
              <a:rPr kumimoji="1" lang="ja-JP" altLang="en-US" dirty="0"/>
              <a:t>木構造</a:t>
            </a:r>
          </a:p>
        </p:txBody>
      </p:sp>
      <p:sp>
        <p:nvSpPr>
          <p:cNvPr id="4" name="スライド番号プレースホルダー 3">
            <a:extLst>
              <a:ext uri="{FF2B5EF4-FFF2-40B4-BE49-F238E27FC236}">
                <a16:creationId xmlns:a16="http://schemas.microsoft.com/office/drawing/2014/main" id="{EE2E78E7-E97B-4EB1-B7DF-4CED27B67789}"/>
              </a:ext>
            </a:extLst>
          </p:cNvPr>
          <p:cNvSpPr>
            <a:spLocks noGrp="1"/>
          </p:cNvSpPr>
          <p:nvPr>
            <p:ph type="sldNum" sz="quarter" idx="12"/>
          </p:nvPr>
        </p:nvSpPr>
        <p:spPr/>
        <p:txBody>
          <a:bodyPr/>
          <a:lstStyle/>
          <a:p>
            <a:fld id="{F8DEEB91-50FB-4D13-8684-2052AAEB8771}" type="slidenum">
              <a:rPr kumimoji="1" lang="ja-JP" altLang="en-US" smtClean="0"/>
              <a:t>26</a:t>
            </a:fld>
            <a:endParaRPr kumimoji="1" lang="ja-JP" altLang="en-US" dirty="0"/>
          </a:p>
        </p:txBody>
      </p:sp>
      <p:sp>
        <p:nvSpPr>
          <p:cNvPr id="5" name="テキスト ボックス 4">
            <a:extLst>
              <a:ext uri="{FF2B5EF4-FFF2-40B4-BE49-F238E27FC236}">
                <a16:creationId xmlns:a16="http://schemas.microsoft.com/office/drawing/2014/main" id="{2D9546F2-B4AF-4719-B389-17F600DB65A1}"/>
              </a:ext>
            </a:extLst>
          </p:cNvPr>
          <p:cNvSpPr txBox="1"/>
          <p:nvPr/>
        </p:nvSpPr>
        <p:spPr>
          <a:xfrm>
            <a:off x="598714" y="1471137"/>
            <a:ext cx="10961915" cy="2031325"/>
          </a:xfrm>
          <a:prstGeom prst="rect">
            <a:avLst/>
          </a:prstGeom>
          <a:noFill/>
        </p:spPr>
        <p:txBody>
          <a:bodyPr wrap="square" rtlCol="0">
            <a:spAutoFit/>
          </a:bodyPr>
          <a:lstStyle/>
          <a:p>
            <a:r>
              <a:rPr kumimoji="1" lang="ja-JP" altLang="en-US" b="1" dirty="0"/>
              <a:t>２分木：全ての枝の分岐が二つ以下である木構造</a:t>
            </a:r>
            <a:endParaRPr kumimoji="1" lang="en-US" altLang="ja-JP" b="1" dirty="0"/>
          </a:p>
          <a:p>
            <a:r>
              <a:rPr lang="ja-JP" altLang="en-US" dirty="0"/>
              <a:t>完全２分木・２分探索木、ヒープ木</a:t>
            </a:r>
            <a:endParaRPr lang="en-US" altLang="ja-JP" dirty="0"/>
          </a:p>
          <a:p>
            <a:endParaRPr lang="en-US" altLang="ja-JP" dirty="0"/>
          </a:p>
          <a:p>
            <a:r>
              <a:rPr lang="ja-JP" altLang="en-US" b="1" dirty="0"/>
              <a:t>ヒープ木</a:t>
            </a:r>
            <a:endParaRPr lang="en-US" altLang="ja-JP" b="1" dirty="0"/>
          </a:p>
          <a:p>
            <a:r>
              <a:rPr lang="ja-JP" altLang="en-US" dirty="0"/>
              <a:t>各節において、</a:t>
            </a:r>
            <a:r>
              <a:rPr lang="ja-JP" altLang="en-US" b="1" dirty="0"/>
              <a:t>「親 ＜ 子」または「親 ＞ 子」</a:t>
            </a:r>
            <a:r>
              <a:rPr lang="ja-JP" altLang="en-US" dirty="0"/>
              <a:t>という関係をもった完全２分木</a:t>
            </a:r>
            <a:endParaRPr lang="en-US" altLang="ja-JP" dirty="0"/>
          </a:p>
          <a:p>
            <a:endParaRPr lang="en-US" altLang="ja-JP" dirty="0"/>
          </a:p>
          <a:p>
            <a:endParaRPr lang="en-US" altLang="ja-JP" dirty="0"/>
          </a:p>
        </p:txBody>
      </p:sp>
      <p:grpSp>
        <p:nvGrpSpPr>
          <p:cNvPr id="67" name="グループ化 66">
            <a:extLst>
              <a:ext uri="{FF2B5EF4-FFF2-40B4-BE49-F238E27FC236}">
                <a16:creationId xmlns:a16="http://schemas.microsoft.com/office/drawing/2014/main" id="{D7BDEDCB-868D-7506-CECF-2E5EC7C9A14E}"/>
              </a:ext>
            </a:extLst>
          </p:cNvPr>
          <p:cNvGrpSpPr/>
          <p:nvPr/>
        </p:nvGrpSpPr>
        <p:grpSpPr>
          <a:xfrm>
            <a:off x="2451732" y="3137713"/>
            <a:ext cx="5702900" cy="3028745"/>
            <a:chOff x="2451732" y="3137713"/>
            <a:chExt cx="5702900" cy="3028745"/>
          </a:xfrm>
        </p:grpSpPr>
        <p:cxnSp>
          <p:nvCxnSpPr>
            <p:cNvPr id="26" name="直線コネクタ 25">
              <a:extLst>
                <a:ext uri="{FF2B5EF4-FFF2-40B4-BE49-F238E27FC236}">
                  <a16:creationId xmlns:a16="http://schemas.microsoft.com/office/drawing/2014/main" id="{95A2CDC1-9E0D-2520-F48D-C79F6C84BE71}"/>
                </a:ext>
              </a:extLst>
            </p:cNvPr>
            <p:cNvCxnSpPr>
              <a:cxnSpLocks/>
              <a:stCxn id="10" idx="5"/>
              <a:endCxn id="22" idx="0"/>
            </p:cNvCxnSpPr>
            <p:nvPr/>
          </p:nvCxnSpPr>
          <p:spPr>
            <a:xfrm>
              <a:off x="4588122" y="3599149"/>
              <a:ext cx="527066" cy="298087"/>
            </a:xfrm>
            <a:prstGeom prst="line">
              <a:avLst/>
            </a:prstGeom>
          </p:spPr>
          <p:style>
            <a:lnRef idx="1">
              <a:schemeClr val="dk1"/>
            </a:lnRef>
            <a:fillRef idx="0">
              <a:schemeClr val="dk1"/>
            </a:fillRef>
            <a:effectRef idx="0">
              <a:schemeClr val="dk1"/>
            </a:effectRef>
            <a:fontRef idx="minor">
              <a:schemeClr val="tx1"/>
            </a:fontRef>
          </p:style>
        </p:cxnSp>
        <p:cxnSp>
          <p:nvCxnSpPr>
            <p:cNvPr id="7" name="直線コネクタ 6">
              <a:extLst>
                <a:ext uri="{FF2B5EF4-FFF2-40B4-BE49-F238E27FC236}">
                  <a16:creationId xmlns:a16="http://schemas.microsoft.com/office/drawing/2014/main" id="{D2101D6B-0F2E-103A-5E1C-F8E42907B5D2}"/>
                </a:ext>
              </a:extLst>
            </p:cNvPr>
            <p:cNvCxnSpPr>
              <a:cxnSpLocks/>
              <a:stCxn id="18" idx="3"/>
              <a:endCxn id="20" idx="0"/>
            </p:cNvCxnSpPr>
            <p:nvPr/>
          </p:nvCxnSpPr>
          <p:spPr>
            <a:xfrm flipH="1">
              <a:off x="2716156" y="4348206"/>
              <a:ext cx="830640" cy="1229338"/>
            </a:xfrm>
            <a:prstGeom prst="line">
              <a:avLst/>
            </a:prstGeom>
          </p:spPr>
          <p:style>
            <a:lnRef idx="1">
              <a:schemeClr val="dk1"/>
            </a:lnRef>
            <a:fillRef idx="0">
              <a:schemeClr val="dk1"/>
            </a:fillRef>
            <a:effectRef idx="0">
              <a:schemeClr val="dk1"/>
            </a:effectRef>
            <a:fontRef idx="minor">
              <a:schemeClr val="tx1"/>
            </a:fontRef>
          </p:style>
        </p:cxnSp>
        <p:cxnSp>
          <p:nvCxnSpPr>
            <p:cNvPr id="8" name="直線コネクタ 7">
              <a:extLst>
                <a:ext uri="{FF2B5EF4-FFF2-40B4-BE49-F238E27FC236}">
                  <a16:creationId xmlns:a16="http://schemas.microsoft.com/office/drawing/2014/main" id="{8EBFAE95-9E0B-C75C-B49C-7F6ADF96E7F1}"/>
                </a:ext>
              </a:extLst>
            </p:cNvPr>
            <p:cNvCxnSpPr>
              <a:cxnSpLocks/>
              <a:stCxn id="22" idx="5"/>
              <a:endCxn id="46" idx="0"/>
            </p:cNvCxnSpPr>
            <p:nvPr/>
          </p:nvCxnSpPr>
          <p:spPr>
            <a:xfrm>
              <a:off x="5302164" y="4324627"/>
              <a:ext cx="193964" cy="320397"/>
            </a:xfrm>
            <a:prstGeom prst="line">
              <a:avLst/>
            </a:prstGeom>
          </p:spPr>
          <p:style>
            <a:lnRef idx="1">
              <a:schemeClr val="dk1"/>
            </a:lnRef>
            <a:fillRef idx="0">
              <a:schemeClr val="dk1"/>
            </a:fillRef>
            <a:effectRef idx="0">
              <a:schemeClr val="dk1"/>
            </a:effectRef>
            <a:fontRef idx="minor">
              <a:schemeClr val="tx1"/>
            </a:fontRef>
          </p:style>
        </p:cxnSp>
        <p:sp>
          <p:nvSpPr>
            <p:cNvPr id="10" name="楕円 9">
              <a:extLst>
                <a:ext uri="{FF2B5EF4-FFF2-40B4-BE49-F238E27FC236}">
                  <a16:creationId xmlns:a16="http://schemas.microsoft.com/office/drawing/2014/main" id="{108556DF-C372-AC9B-29A8-C7CE2DEEB672}"/>
                </a:ext>
              </a:extLst>
            </p:cNvPr>
            <p:cNvSpPr/>
            <p:nvPr/>
          </p:nvSpPr>
          <p:spPr>
            <a:xfrm>
              <a:off x="4136722" y="3171758"/>
              <a:ext cx="528848" cy="50072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400" dirty="0">
                  <a:latin typeface="+mj-ea"/>
                  <a:ea typeface="+mj-ea"/>
                </a:rPr>
                <a:t>9</a:t>
              </a:r>
              <a:endParaRPr kumimoji="1" lang="ja-JP" altLang="en-US" sz="1400" dirty="0">
                <a:latin typeface="+mj-ea"/>
                <a:ea typeface="+mj-ea"/>
              </a:endParaRPr>
            </a:p>
          </p:txBody>
        </p:sp>
        <p:cxnSp>
          <p:nvCxnSpPr>
            <p:cNvPr id="16" name="直線コネクタ 15">
              <a:extLst>
                <a:ext uri="{FF2B5EF4-FFF2-40B4-BE49-F238E27FC236}">
                  <a16:creationId xmlns:a16="http://schemas.microsoft.com/office/drawing/2014/main" id="{E5955C7D-95AE-5EFD-6954-8B7AC87B5B14}"/>
                </a:ext>
              </a:extLst>
            </p:cNvPr>
            <p:cNvCxnSpPr>
              <a:cxnSpLocks/>
              <a:stCxn id="22" idx="3"/>
              <a:endCxn id="43" idx="0"/>
            </p:cNvCxnSpPr>
            <p:nvPr/>
          </p:nvCxnSpPr>
          <p:spPr>
            <a:xfrm flipH="1">
              <a:off x="4764119" y="4324627"/>
              <a:ext cx="164093" cy="344147"/>
            </a:xfrm>
            <a:prstGeom prst="line">
              <a:avLst/>
            </a:prstGeom>
          </p:spPr>
          <p:style>
            <a:lnRef idx="1">
              <a:schemeClr val="dk1"/>
            </a:lnRef>
            <a:fillRef idx="0">
              <a:schemeClr val="dk1"/>
            </a:fillRef>
            <a:effectRef idx="0">
              <a:schemeClr val="dk1"/>
            </a:effectRef>
            <a:fontRef idx="minor">
              <a:schemeClr val="tx1"/>
            </a:fontRef>
          </p:style>
        </p:cxnSp>
        <p:sp>
          <p:nvSpPr>
            <p:cNvPr id="17" name="吹き出し: 四角形 16">
              <a:extLst>
                <a:ext uri="{FF2B5EF4-FFF2-40B4-BE49-F238E27FC236}">
                  <a16:creationId xmlns:a16="http://schemas.microsoft.com/office/drawing/2014/main" id="{8B2F2F11-9411-2A1D-2A5E-1BEFFA7FD234}"/>
                </a:ext>
              </a:extLst>
            </p:cNvPr>
            <p:cNvSpPr/>
            <p:nvPr/>
          </p:nvSpPr>
          <p:spPr>
            <a:xfrm>
              <a:off x="4967157" y="3137713"/>
              <a:ext cx="793395" cy="401900"/>
            </a:xfrm>
            <a:prstGeom prst="wedgeRectCallout">
              <a:avLst>
                <a:gd name="adj1" fmla="val -97592"/>
                <a:gd name="adj2" fmla="val 15025"/>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sz="1400" dirty="0"/>
                <a:t>最小値</a:t>
              </a:r>
              <a:endParaRPr kumimoji="1" lang="ja-JP" altLang="en-US" sz="1400" dirty="0"/>
            </a:p>
          </p:txBody>
        </p:sp>
        <p:sp>
          <p:nvSpPr>
            <p:cNvPr id="18" name="楕円 17">
              <a:extLst>
                <a:ext uri="{FF2B5EF4-FFF2-40B4-BE49-F238E27FC236}">
                  <a16:creationId xmlns:a16="http://schemas.microsoft.com/office/drawing/2014/main" id="{A2A7B984-D004-C04C-A921-15B6A22CE847}"/>
                </a:ext>
              </a:extLst>
            </p:cNvPr>
            <p:cNvSpPr/>
            <p:nvPr/>
          </p:nvSpPr>
          <p:spPr>
            <a:xfrm>
              <a:off x="3469348" y="3920815"/>
              <a:ext cx="528848" cy="50072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400" dirty="0">
                  <a:latin typeface="+mj-ea"/>
                  <a:ea typeface="+mj-ea"/>
                </a:rPr>
                <a:t>11</a:t>
              </a:r>
              <a:endParaRPr kumimoji="1" lang="ja-JP" altLang="en-US" sz="1400" dirty="0">
                <a:latin typeface="+mj-ea"/>
                <a:ea typeface="+mj-ea"/>
              </a:endParaRPr>
            </a:p>
          </p:txBody>
        </p:sp>
        <p:sp>
          <p:nvSpPr>
            <p:cNvPr id="19" name="楕円 18">
              <a:extLst>
                <a:ext uri="{FF2B5EF4-FFF2-40B4-BE49-F238E27FC236}">
                  <a16:creationId xmlns:a16="http://schemas.microsoft.com/office/drawing/2014/main" id="{198AB6DA-3BB1-3E5B-FCBD-88E809B7FA18}"/>
                </a:ext>
              </a:extLst>
            </p:cNvPr>
            <p:cNvSpPr/>
            <p:nvPr/>
          </p:nvSpPr>
          <p:spPr>
            <a:xfrm>
              <a:off x="2903132" y="4712515"/>
              <a:ext cx="528848" cy="50072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400" dirty="0">
                  <a:latin typeface="+mj-ea"/>
                  <a:ea typeface="+mj-ea"/>
                </a:rPr>
                <a:t>24</a:t>
              </a:r>
              <a:endParaRPr kumimoji="1" lang="ja-JP" altLang="en-US" sz="1400" dirty="0">
                <a:latin typeface="+mj-ea"/>
                <a:ea typeface="+mj-ea"/>
              </a:endParaRPr>
            </a:p>
          </p:txBody>
        </p:sp>
        <p:sp>
          <p:nvSpPr>
            <p:cNvPr id="20" name="楕円 19">
              <a:extLst>
                <a:ext uri="{FF2B5EF4-FFF2-40B4-BE49-F238E27FC236}">
                  <a16:creationId xmlns:a16="http://schemas.microsoft.com/office/drawing/2014/main" id="{4792F626-4CB4-7783-DA6B-EFD63F59C028}"/>
                </a:ext>
              </a:extLst>
            </p:cNvPr>
            <p:cNvSpPr/>
            <p:nvPr/>
          </p:nvSpPr>
          <p:spPr>
            <a:xfrm>
              <a:off x="2451732" y="5577544"/>
              <a:ext cx="528848" cy="50072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400" dirty="0">
                  <a:latin typeface="+mj-ea"/>
                  <a:ea typeface="+mj-ea"/>
                </a:rPr>
                <a:t>29</a:t>
              </a:r>
              <a:endParaRPr kumimoji="1" lang="ja-JP" altLang="en-US" sz="1400" dirty="0">
                <a:latin typeface="+mj-ea"/>
                <a:ea typeface="+mj-ea"/>
              </a:endParaRPr>
            </a:p>
          </p:txBody>
        </p:sp>
        <p:sp>
          <p:nvSpPr>
            <p:cNvPr id="22" name="楕円 21">
              <a:extLst>
                <a:ext uri="{FF2B5EF4-FFF2-40B4-BE49-F238E27FC236}">
                  <a16:creationId xmlns:a16="http://schemas.microsoft.com/office/drawing/2014/main" id="{3ADC936C-2DB3-D04D-A16A-9139CCA9AFAD}"/>
                </a:ext>
              </a:extLst>
            </p:cNvPr>
            <p:cNvSpPr/>
            <p:nvPr/>
          </p:nvSpPr>
          <p:spPr>
            <a:xfrm>
              <a:off x="4850764" y="3897236"/>
              <a:ext cx="528848" cy="50072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400" dirty="0">
                  <a:latin typeface="+mj-ea"/>
                  <a:ea typeface="+mj-ea"/>
                </a:rPr>
                <a:t>14</a:t>
              </a:r>
              <a:endParaRPr kumimoji="1" lang="ja-JP" altLang="en-US" sz="1400" dirty="0">
                <a:latin typeface="+mj-ea"/>
                <a:ea typeface="+mj-ea"/>
              </a:endParaRPr>
            </a:p>
          </p:txBody>
        </p:sp>
        <p:sp>
          <p:nvSpPr>
            <p:cNvPr id="23" name="楕円 22">
              <a:extLst>
                <a:ext uri="{FF2B5EF4-FFF2-40B4-BE49-F238E27FC236}">
                  <a16:creationId xmlns:a16="http://schemas.microsoft.com/office/drawing/2014/main" id="{A170BCBA-8617-5CE4-2B50-1B2291A680BB}"/>
                </a:ext>
              </a:extLst>
            </p:cNvPr>
            <p:cNvSpPr/>
            <p:nvPr/>
          </p:nvSpPr>
          <p:spPr>
            <a:xfrm>
              <a:off x="3842159" y="4685858"/>
              <a:ext cx="528848" cy="50072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400" dirty="0">
                  <a:latin typeface="+mj-ea"/>
                  <a:ea typeface="+mj-ea"/>
                </a:rPr>
                <a:t>25</a:t>
              </a:r>
              <a:endParaRPr kumimoji="1" lang="ja-JP" altLang="en-US" sz="1400" dirty="0">
                <a:latin typeface="+mj-ea"/>
                <a:ea typeface="+mj-ea"/>
              </a:endParaRPr>
            </a:p>
          </p:txBody>
        </p:sp>
        <p:sp>
          <p:nvSpPr>
            <p:cNvPr id="24" name="楕円 23">
              <a:extLst>
                <a:ext uri="{FF2B5EF4-FFF2-40B4-BE49-F238E27FC236}">
                  <a16:creationId xmlns:a16="http://schemas.microsoft.com/office/drawing/2014/main" id="{81D89E85-2673-8346-6783-7CF2A1B2D67A}"/>
                </a:ext>
              </a:extLst>
            </p:cNvPr>
            <p:cNvSpPr/>
            <p:nvPr/>
          </p:nvSpPr>
          <p:spPr>
            <a:xfrm>
              <a:off x="3354532" y="5552278"/>
              <a:ext cx="528848" cy="50072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400" dirty="0">
                  <a:latin typeface="+mj-ea"/>
                  <a:ea typeface="+mj-ea"/>
                </a:rPr>
                <a:t>34</a:t>
              </a:r>
              <a:endParaRPr kumimoji="1" lang="ja-JP" altLang="en-US" sz="1400" dirty="0">
                <a:latin typeface="+mj-ea"/>
                <a:ea typeface="+mj-ea"/>
              </a:endParaRPr>
            </a:p>
          </p:txBody>
        </p:sp>
        <p:cxnSp>
          <p:nvCxnSpPr>
            <p:cNvPr id="29" name="直線コネクタ 28">
              <a:extLst>
                <a:ext uri="{FF2B5EF4-FFF2-40B4-BE49-F238E27FC236}">
                  <a16:creationId xmlns:a16="http://schemas.microsoft.com/office/drawing/2014/main" id="{4D35B7C3-842B-F27C-DD8E-B5A09A063BC4}"/>
                </a:ext>
              </a:extLst>
            </p:cNvPr>
            <p:cNvCxnSpPr>
              <a:cxnSpLocks/>
              <a:stCxn id="10" idx="3"/>
              <a:endCxn id="18" idx="0"/>
            </p:cNvCxnSpPr>
            <p:nvPr/>
          </p:nvCxnSpPr>
          <p:spPr>
            <a:xfrm flipH="1">
              <a:off x="3733772" y="3599149"/>
              <a:ext cx="480398" cy="321666"/>
            </a:xfrm>
            <a:prstGeom prst="line">
              <a:avLst/>
            </a:prstGeom>
          </p:spPr>
          <p:style>
            <a:lnRef idx="1">
              <a:schemeClr val="dk1"/>
            </a:lnRef>
            <a:fillRef idx="0">
              <a:schemeClr val="dk1"/>
            </a:fillRef>
            <a:effectRef idx="0">
              <a:schemeClr val="dk1"/>
            </a:effectRef>
            <a:fontRef idx="minor">
              <a:schemeClr val="tx1"/>
            </a:fontRef>
          </p:style>
        </p:cxnSp>
        <p:sp>
          <p:nvSpPr>
            <p:cNvPr id="43" name="楕円 42">
              <a:extLst>
                <a:ext uri="{FF2B5EF4-FFF2-40B4-BE49-F238E27FC236}">
                  <a16:creationId xmlns:a16="http://schemas.microsoft.com/office/drawing/2014/main" id="{3A49248D-96E2-00C6-2460-E461AF2D9275}"/>
                </a:ext>
              </a:extLst>
            </p:cNvPr>
            <p:cNvSpPr/>
            <p:nvPr/>
          </p:nvSpPr>
          <p:spPr>
            <a:xfrm>
              <a:off x="4499695" y="4668774"/>
              <a:ext cx="528848" cy="50072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400" dirty="0">
                  <a:latin typeface="+mj-ea"/>
                  <a:ea typeface="+mj-ea"/>
                </a:rPr>
                <a:t>19</a:t>
              </a:r>
              <a:endParaRPr kumimoji="1" lang="ja-JP" altLang="en-US" sz="1400" dirty="0">
                <a:latin typeface="+mj-ea"/>
                <a:ea typeface="+mj-ea"/>
              </a:endParaRPr>
            </a:p>
          </p:txBody>
        </p:sp>
        <p:sp>
          <p:nvSpPr>
            <p:cNvPr id="46" name="楕円 45">
              <a:extLst>
                <a:ext uri="{FF2B5EF4-FFF2-40B4-BE49-F238E27FC236}">
                  <a16:creationId xmlns:a16="http://schemas.microsoft.com/office/drawing/2014/main" id="{0A05F1A1-6389-D466-7136-EBA773E1DECD}"/>
                </a:ext>
              </a:extLst>
            </p:cNvPr>
            <p:cNvSpPr/>
            <p:nvPr/>
          </p:nvSpPr>
          <p:spPr>
            <a:xfrm>
              <a:off x="5231704" y="4645024"/>
              <a:ext cx="528848" cy="50072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400" dirty="0">
                  <a:latin typeface="+mj-ea"/>
                  <a:ea typeface="+mj-ea"/>
                </a:rPr>
                <a:t>28</a:t>
              </a:r>
              <a:endParaRPr kumimoji="1" lang="ja-JP" altLang="en-US" sz="1400" dirty="0">
                <a:latin typeface="+mj-ea"/>
                <a:ea typeface="+mj-ea"/>
              </a:endParaRPr>
            </a:p>
          </p:txBody>
        </p:sp>
        <p:cxnSp>
          <p:nvCxnSpPr>
            <p:cNvPr id="50" name="直線コネクタ 49">
              <a:extLst>
                <a:ext uri="{FF2B5EF4-FFF2-40B4-BE49-F238E27FC236}">
                  <a16:creationId xmlns:a16="http://schemas.microsoft.com/office/drawing/2014/main" id="{47B411FE-B048-014E-3049-0D7076832D4F}"/>
                </a:ext>
              </a:extLst>
            </p:cNvPr>
            <p:cNvCxnSpPr>
              <a:cxnSpLocks/>
              <a:stCxn id="18" idx="5"/>
              <a:endCxn id="23" idx="0"/>
            </p:cNvCxnSpPr>
            <p:nvPr/>
          </p:nvCxnSpPr>
          <p:spPr>
            <a:xfrm>
              <a:off x="3920748" y="4348206"/>
              <a:ext cx="185835" cy="337652"/>
            </a:xfrm>
            <a:prstGeom prst="line">
              <a:avLst/>
            </a:prstGeom>
          </p:spPr>
          <p:style>
            <a:lnRef idx="1">
              <a:schemeClr val="dk1"/>
            </a:lnRef>
            <a:fillRef idx="0">
              <a:schemeClr val="dk1"/>
            </a:fillRef>
            <a:effectRef idx="0">
              <a:schemeClr val="dk1"/>
            </a:effectRef>
            <a:fontRef idx="minor">
              <a:schemeClr val="tx1"/>
            </a:fontRef>
          </p:style>
        </p:cxnSp>
        <p:cxnSp>
          <p:nvCxnSpPr>
            <p:cNvPr id="56" name="直線コネクタ 55">
              <a:extLst>
                <a:ext uri="{FF2B5EF4-FFF2-40B4-BE49-F238E27FC236}">
                  <a16:creationId xmlns:a16="http://schemas.microsoft.com/office/drawing/2014/main" id="{6DE180AE-5BFF-6C39-45FB-C6681E80D685}"/>
                </a:ext>
              </a:extLst>
            </p:cNvPr>
            <p:cNvCxnSpPr>
              <a:cxnSpLocks/>
              <a:stCxn id="19" idx="5"/>
              <a:endCxn id="24" idx="0"/>
            </p:cNvCxnSpPr>
            <p:nvPr/>
          </p:nvCxnSpPr>
          <p:spPr>
            <a:xfrm>
              <a:off x="3354532" y="5139906"/>
              <a:ext cx="264424" cy="412372"/>
            </a:xfrm>
            <a:prstGeom prst="line">
              <a:avLst/>
            </a:prstGeom>
          </p:spPr>
          <p:style>
            <a:lnRef idx="1">
              <a:schemeClr val="dk1"/>
            </a:lnRef>
            <a:fillRef idx="0">
              <a:schemeClr val="dk1"/>
            </a:fillRef>
            <a:effectRef idx="0">
              <a:schemeClr val="dk1"/>
            </a:effectRef>
            <a:fontRef idx="minor">
              <a:schemeClr val="tx1"/>
            </a:fontRef>
          </p:style>
        </p:cxnSp>
        <p:cxnSp>
          <p:nvCxnSpPr>
            <p:cNvPr id="62" name="直線矢印コネクタ 61">
              <a:extLst>
                <a:ext uri="{FF2B5EF4-FFF2-40B4-BE49-F238E27FC236}">
                  <a16:creationId xmlns:a16="http://schemas.microsoft.com/office/drawing/2014/main" id="{19CF6D33-1E85-CE1F-BD09-C968FBC040D5}"/>
                </a:ext>
              </a:extLst>
            </p:cNvPr>
            <p:cNvCxnSpPr>
              <a:cxnSpLocks/>
            </p:cNvCxnSpPr>
            <p:nvPr/>
          </p:nvCxnSpPr>
          <p:spPr>
            <a:xfrm>
              <a:off x="6668828" y="3383458"/>
              <a:ext cx="0" cy="2613781"/>
            </a:xfrm>
            <a:prstGeom prst="straightConnector1">
              <a:avLst/>
            </a:prstGeom>
            <a:ln w="12700">
              <a:headEnd type="triangle"/>
              <a:tailEnd type="triangle"/>
            </a:ln>
          </p:spPr>
          <p:style>
            <a:lnRef idx="1">
              <a:schemeClr val="accent6"/>
            </a:lnRef>
            <a:fillRef idx="0">
              <a:schemeClr val="accent6"/>
            </a:fillRef>
            <a:effectRef idx="0">
              <a:schemeClr val="accent6"/>
            </a:effectRef>
            <a:fontRef idx="minor">
              <a:schemeClr val="tx1"/>
            </a:fontRef>
          </p:style>
        </p:cxnSp>
        <p:sp>
          <p:nvSpPr>
            <p:cNvPr id="65" name="テキスト ボックス 64">
              <a:extLst>
                <a:ext uri="{FF2B5EF4-FFF2-40B4-BE49-F238E27FC236}">
                  <a16:creationId xmlns:a16="http://schemas.microsoft.com/office/drawing/2014/main" id="{D50C0B7C-901F-D972-A893-4EF334FB8FC5}"/>
                </a:ext>
              </a:extLst>
            </p:cNvPr>
            <p:cNvSpPr txBox="1"/>
            <p:nvPr/>
          </p:nvSpPr>
          <p:spPr>
            <a:xfrm>
              <a:off x="6690252" y="3248916"/>
              <a:ext cx="1422175" cy="338554"/>
            </a:xfrm>
            <a:prstGeom prst="rect">
              <a:avLst/>
            </a:prstGeom>
            <a:noFill/>
          </p:spPr>
          <p:txBody>
            <a:bodyPr wrap="square" rtlCol="0">
              <a:spAutoFit/>
            </a:bodyPr>
            <a:lstStyle/>
            <a:p>
              <a:r>
                <a:rPr lang="ja-JP" altLang="en-US" sz="1600" dirty="0"/>
                <a:t>値が小さい</a:t>
              </a:r>
              <a:endParaRPr kumimoji="1" lang="ja-JP" altLang="en-US" sz="1600" dirty="0"/>
            </a:p>
          </p:txBody>
        </p:sp>
        <p:sp>
          <p:nvSpPr>
            <p:cNvPr id="66" name="テキスト ボックス 65">
              <a:extLst>
                <a:ext uri="{FF2B5EF4-FFF2-40B4-BE49-F238E27FC236}">
                  <a16:creationId xmlns:a16="http://schemas.microsoft.com/office/drawing/2014/main" id="{1F0CB99F-49AA-93B1-D909-625D1C2CFD31}"/>
                </a:ext>
              </a:extLst>
            </p:cNvPr>
            <p:cNvSpPr txBox="1"/>
            <p:nvPr/>
          </p:nvSpPr>
          <p:spPr>
            <a:xfrm>
              <a:off x="6732457" y="5827904"/>
              <a:ext cx="1422175" cy="338554"/>
            </a:xfrm>
            <a:prstGeom prst="rect">
              <a:avLst/>
            </a:prstGeom>
            <a:noFill/>
          </p:spPr>
          <p:txBody>
            <a:bodyPr wrap="square" rtlCol="0">
              <a:spAutoFit/>
            </a:bodyPr>
            <a:lstStyle/>
            <a:p>
              <a:r>
                <a:rPr lang="ja-JP" altLang="en-US" sz="1600" dirty="0"/>
                <a:t>値が大きい</a:t>
              </a:r>
              <a:endParaRPr kumimoji="1" lang="ja-JP" altLang="en-US" sz="1600" dirty="0"/>
            </a:p>
          </p:txBody>
        </p:sp>
      </p:grpSp>
    </p:spTree>
    <p:extLst>
      <p:ext uri="{BB962C8B-B14F-4D97-AF65-F5344CB8AC3E}">
        <p14:creationId xmlns:p14="http://schemas.microsoft.com/office/powerpoint/2010/main" val="28765836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60799E4-636D-4707-A0F2-09FD1C087173}"/>
              </a:ext>
            </a:extLst>
          </p:cNvPr>
          <p:cNvSpPr>
            <a:spLocks noGrp="1"/>
          </p:cNvSpPr>
          <p:nvPr>
            <p:ph type="title"/>
          </p:nvPr>
        </p:nvSpPr>
        <p:spPr/>
        <p:txBody>
          <a:bodyPr/>
          <a:lstStyle/>
          <a:p>
            <a:r>
              <a:rPr kumimoji="1" lang="ja-JP" altLang="en-US" dirty="0"/>
              <a:t>木構造</a:t>
            </a:r>
          </a:p>
        </p:txBody>
      </p:sp>
      <p:sp>
        <p:nvSpPr>
          <p:cNvPr id="4" name="スライド番号プレースホルダー 3">
            <a:extLst>
              <a:ext uri="{FF2B5EF4-FFF2-40B4-BE49-F238E27FC236}">
                <a16:creationId xmlns:a16="http://schemas.microsoft.com/office/drawing/2014/main" id="{EE2E78E7-E97B-4EB1-B7DF-4CED27B67789}"/>
              </a:ext>
            </a:extLst>
          </p:cNvPr>
          <p:cNvSpPr>
            <a:spLocks noGrp="1"/>
          </p:cNvSpPr>
          <p:nvPr>
            <p:ph type="sldNum" sz="quarter" idx="12"/>
          </p:nvPr>
        </p:nvSpPr>
        <p:spPr/>
        <p:txBody>
          <a:bodyPr/>
          <a:lstStyle/>
          <a:p>
            <a:fld id="{F8DEEB91-50FB-4D13-8684-2052AAEB8771}" type="slidenum">
              <a:rPr kumimoji="1" lang="ja-JP" altLang="en-US" smtClean="0"/>
              <a:t>27</a:t>
            </a:fld>
            <a:endParaRPr kumimoji="1" lang="ja-JP" altLang="en-US" dirty="0"/>
          </a:p>
        </p:txBody>
      </p:sp>
      <p:sp>
        <p:nvSpPr>
          <p:cNvPr id="5" name="テキスト ボックス 4">
            <a:extLst>
              <a:ext uri="{FF2B5EF4-FFF2-40B4-BE49-F238E27FC236}">
                <a16:creationId xmlns:a16="http://schemas.microsoft.com/office/drawing/2014/main" id="{2D9546F2-B4AF-4719-B389-17F600DB65A1}"/>
              </a:ext>
            </a:extLst>
          </p:cNvPr>
          <p:cNvSpPr txBox="1"/>
          <p:nvPr/>
        </p:nvSpPr>
        <p:spPr>
          <a:xfrm>
            <a:off x="598714" y="1471137"/>
            <a:ext cx="10961915" cy="1754326"/>
          </a:xfrm>
          <a:prstGeom prst="rect">
            <a:avLst/>
          </a:prstGeom>
          <a:noFill/>
        </p:spPr>
        <p:txBody>
          <a:bodyPr wrap="square" rtlCol="0">
            <a:spAutoFit/>
          </a:bodyPr>
          <a:lstStyle/>
          <a:p>
            <a:r>
              <a:rPr kumimoji="1" lang="ja-JP" altLang="en-US" b="1" dirty="0"/>
              <a:t>逆ポーランド記法（後置記法）</a:t>
            </a:r>
            <a:endParaRPr kumimoji="1" lang="en-US" altLang="ja-JP" b="1" dirty="0"/>
          </a:p>
          <a:p>
            <a:r>
              <a:rPr lang="ja-JP" altLang="en-US" dirty="0"/>
              <a:t>２分木を使って算術式を表記する方法の一つで、節に演算子、葉に被演算数を配置する。</a:t>
            </a:r>
            <a:endParaRPr lang="en-US" altLang="ja-JP" dirty="0"/>
          </a:p>
          <a:p>
            <a:r>
              <a:rPr lang="ja-JP" altLang="en-US" dirty="0"/>
              <a:t>「左部分木」 → 「右部分木」 → 「接点」の順に取り出す。</a:t>
            </a:r>
            <a:endParaRPr lang="en-US" altLang="ja-JP" dirty="0"/>
          </a:p>
          <a:p>
            <a:endParaRPr lang="en-US" altLang="ja-JP" dirty="0"/>
          </a:p>
          <a:p>
            <a:r>
              <a:rPr lang="ja-JP" altLang="en-US" dirty="0"/>
              <a:t>１＋２　　→（逆ポーランド記法）　１２＋</a:t>
            </a:r>
            <a:endParaRPr lang="en-US" altLang="ja-JP" dirty="0"/>
          </a:p>
          <a:p>
            <a:r>
              <a:rPr lang="ja-JP" altLang="en-US" dirty="0"/>
              <a:t>（４＋３）</a:t>
            </a:r>
            <a:r>
              <a:rPr lang="en-US" altLang="ja-JP" dirty="0"/>
              <a:t>×</a:t>
            </a:r>
            <a:r>
              <a:rPr lang="ja-JP" altLang="en-US" dirty="0"/>
              <a:t>（２－１）　→　（逆ポーランド記法）　４３＋２１－</a:t>
            </a:r>
            <a:r>
              <a:rPr lang="en-US" altLang="ja-JP" dirty="0"/>
              <a:t>×</a:t>
            </a:r>
          </a:p>
        </p:txBody>
      </p:sp>
    </p:spTree>
    <p:extLst>
      <p:ext uri="{BB962C8B-B14F-4D97-AF65-F5344CB8AC3E}">
        <p14:creationId xmlns:p14="http://schemas.microsoft.com/office/powerpoint/2010/main" val="11162937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60799E4-636D-4707-A0F2-09FD1C087173}"/>
              </a:ext>
            </a:extLst>
          </p:cNvPr>
          <p:cNvSpPr>
            <a:spLocks noGrp="1"/>
          </p:cNvSpPr>
          <p:nvPr>
            <p:ph type="title"/>
          </p:nvPr>
        </p:nvSpPr>
        <p:spPr/>
        <p:txBody>
          <a:bodyPr/>
          <a:lstStyle/>
          <a:p>
            <a:r>
              <a:rPr kumimoji="1" lang="ja-JP" altLang="en-US" dirty="0"/>
              <a:t>データの整列</a:t>
            </a:r>
          </a:p>
        </p:txBody>
      </p:sp>
      <p:sp>
        <p:nvSpPr>
          <p:cNvPr id="4" name="スライド番号プレースホルダー 3">
            <a:extLst>
              <a:ext uri="{FF2B5EF4-FFF2-40B4-BE49-F238E27FC236}">
                <a16:creationId xmlns:a16="http://schemas.microsoft.com/office/drawing/2014/main" id="{EE2E78E7-E97B-4EB1-B7DF-4CED27B67789}"/>
              </a:ext>
            </a:extLst>
          </p:cNvPr>
          <p:cNvSpPr>
            <a:spLocks noGrp="1"/>
          </p:cNvSpPr>
          <p:nvPr>
            <p:ph type="sldNum" sz="quarter" idx="12"/>
          </p:nvPr>
        </p:nvSpPr>
        <p:spPr/>
        <p:txBody>
          <a:bodyPr/>
          <a:lstStyle/>
          <a:p>
            <a:fld id="{F8DEEB91-50FB-4D13-8684-2052AAEB8771}" type="slidenum">
              <a:rPr kumimoji="1" lang="ja-JP" altLang="en-US" smtClean="0"/>
              <a:t>28</a:t>
            </a:fld>
            <a:endParaRPr kumimoji="1" lang="ja-JP" altLang="en-US"/>
          </a:p>
        </p:txBody>
      </p:sp>
      <p:sp>
        <p:nvSpPr>
          <p:cNvPr id="5" name="テキスト ボックス 4">
            <a:extLst>
              <a:ext uri="{FF2B5EF4-FFF2-40B4-BE49-F238E27FC236}">
                <a16:creationId xmlns:a16="http://schemas.microsoft.com/office/drawing/2014/main" id="{2D9546F2-B4AF-4719-B389-17F600DB65A1}"/>
              </a:ext>
            </a:extLst>
          </p:cNvPr>
          <p:cNvSpPr txBox="1"/>
          <p:nvPr/>
        </p:nvSpPr>
        <p:spPr>
          <a:xfrm>
            <a:off x="598714" y="1471137"/>
            <a:ext cx="10961915" cy="1477328"/>
          </a:xfrm>
          <a:prstGeom prst="rect">
            <a:avLst/>
          </a:prstGeom>
          <a:noFill/>
        </p:spPr>
        <p:txBody>
          <a:bodyPr wrap="square" rtlCol="0">
            <a:spAutoFit/>
          </a:bodyPr>
          <a:lstStyle/>
          <a:p>
            <a:r>
              <a:rPr kumimoji="1" lang="ja-JP" altLang="en-US" b="1" dirty="0"/>
              <a:t>整列（ソート）</a:t>
            </a:r>
            <a:endParaRPr kumimoji="1" lang="en-US" altLang="ja-JP" b="1" dirty="0"/>
          </a:p>
          <a:p>
            <a:r>
              <a:rPr lang="ja-JP" altLang="en-US" dirty="0"/>
              <a:t>配列のデータやファイル内のレコードをある規則に従ってデータを並び替えること。</a:t>
            </a:r>
            <a:endParaRPr lang="en-US" altLang="ja-JP" dirty="0"/>
          </a:p>
          <a:p>
            <a:r>
              <a:rPr lang="ja-JP" altLang="en-US" dirty="0"/>
              <a:t>昇順：データの値の小さいものから大きなものへと並べ替える（小さい順）</a:t>
            </a:r>
            <a:endParaRPr lang="en-US" altLang="ja-JP" dirty="0"/>
          </a:p>
          <a:p>
            <a:r>
              <a:rPr lang="ja-JP" altLang="en-US" dirty="0"/>
              <a:t>降順：データの値の大きなものから小さなものへと並べ替える（大きい順）</a:t>
            </a:r>
            <a:endParaRPr lang="en-US" altLang="ja-JP" dirty="0"/>
          </a:p>
          <a:p>
            <a:endParaRPr lang="en-US" altLang="ja-JP" dirty="0"/>
          </a:p>
        </p:txBody>
      </p:sp>
      <p:pic>
        <p:nvPicPr>
          <p:cNvPr id="6" name="図 5">
            <a:extLst>
              <a:ext uri="{FF2B5EF4-FFF2-40B4-BE49-F238E27FC236}">
                <a16:creationId xmlns:a16="http://schemas.microsoft.com/office/drawing/2014/main" id="{0C97D5A2-32C5-F870-3582-150875CF53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6079" y="2963705"/>
            <a:ext cx="8139842" cy="2215218"/>
          </a:xfrm>
          <a:prstGeom prst="rect">
            <a:avLst/>
          </a:prstGeom>
        </p:spPr>
      </p:pic>
    </p:spTree>
    <p:extLst>
      <p:ext uri="{BB962C8B-B14F-4D97-AF65-F5344CB8AC3E}">
        <p14:creationId xmlns:p14="http://schemas.microsoft.com/office/powerpoint/2010/main" val="2980981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60799E4-636D-4707-A0F2-09FD1C087173}"/>
              </a:ext>
            </a:extLst>
          </p:cNvPr>
          <p:cNvSpPr>
            <a:spLocks noGrp="1"/>
          </p:cNvSpPr>
          <p:nvPr>
            <p:ph type="title"/>
          </p:nvPr>
        </p:nvSpPr>
        <p:spPr/>
        <p:txBody>
          <a:bodyPr/>
          <a:lstStyle/>
          <a:p>
            <a:r>
              <a:rPr kumimoji="1" lang="ja-JP" altLang="en-US" dirty="0"/>
              <a:t>データの整列</a:t>
            </a:r>
          </a:p>
        </p:txBody>
      </p:sp>
      <p:sp>
        <p:nvSpPr>
          <p:cNvPr id="4" name="スライド番号プレースホルダー 3">
            <a:extLst>
              <a:ext uri="{FF2B5EF4-FFF2-40B4-BE49-F238E27FC236}">
                <a16:creationId xmlns:a16="http://schemas.microsoft.com/office/drawing/2014/main" id="{EE2E78E7-E97B-4EB1-B7DF-4CED27B67789}"/>
              </a:ext>
            </a:extLst>
          </p:cNvPr>
          <p:cNvSpPr>
            <a:spLocks noGrp="1"/>
          </p:cNvSpPr>
          <p:nvPr>
            <p:ph type="sldNum" sz="quarter" idx="12"/>
          </p:nvPr>
        </p:nvSpPr>
        <p:spPr/>
        <p:txBody>
          <a:bodyPr/>
          <a:lstStyle/>
          <a:p>
            <a:fld id="{F8DEEB91-50FB-4D13-8684-2052AAEB8771}" type="slidenum">
              <a:rPr kumimoji="1" lang="ja-JP" altLang="en-US" smtClean="0"/>
              <a:t>29</a:t>
            </a:fld>
            <a:endParaRPr kumimoji="1" lang="ja-JP" altLang="en-US"/>
          </a:p>
        </p:txBody>
      </p:sp>
      <p:sp>
        <p:nvSpPr>
          <p:cNvPr id="5" name="テキスト ボックス 4">
            <a:extLst>
              <a:ext uri="{FF2B5EF4-FFF2-40B4-BE49-F238E27FC236}">
                <a16:creationId xmlns:a16="http://schemas.microsoft.com/office/drawing/2014/main" id="{2D9546F2-B4AF-4719-B389-17F600DB65A1}"/>
              </a:ext>
            </a:extLst>
          </p:cNvPr>
          <p:cNvSpPr txBox="1"/>
          <p:nvPr/>
        </p:nvSpPr>
        <p:spPr>
          <a:xfrm>
            <a:off x="598714" y="1471137"/>
            <a:ext cx="10961915" cy="2585323"/>
          </a:xfrm>
          <a:prstGeom prst="rect">
            <a:avLst/>
          </a:prstGeom>
          <a:noFill/>
        </p:spPr>
        <p:txBody>
          <a:bodyPr wrap="square" rtlCol="0">
            <a:spAutoFit/>
          </a:bodyPr>
          <a:lstStyle/>
          <a:p>
            <a:r>
              <a:rPr kumimoji="1" lang="ja-JP" altLang="en-US" b="1" dirty="0"/>
              <a:t>基本交換法</a:t>
            </a:r>
            <a:endParaRPr kumimoji="1" lang="en-US" altLang="ja-JP" b="1" dirty="0"/>
          </a:p>
          <a:p>
            <a:r>
              <a:rPr lang="ja-JP" altLang="en-US" dirty="0"/>
              <a:t>隣り合うデータを比較し、逆順であれば入れ替える。</a:t>
            </a:r>
            <a:endParaRPr lang="en-US" altLang="ja-JP" dirty="0"/>
          </a:p>
          <a:p>
            <a:r>
              <a:rPr lang="ja-JP" altLang="en-US" dirty="0"/>
              <a:t>バブルソート、隣接交換法</a:t>
            </a:r>
            <a:endParaRPr lang="en-US" altLang="ja-JP" dirty="0"/>
          </a:p>
          <a:p>
            <a:endParaRPr lang="en-US" altLang="ja-JP" dirty="0"/>
          </a:p>
          <a:p>
            <a:r>
              <a:rPr lang="ja-JP" altLang="en-US" dirty="0"/>
              <a:t>比較回数</a:t>
            </a:r>
            <a:endParaRPr lang="en-US" altLang="ja-JP" dirty="0"/>
          </a:p>
          <a:p>
            <a:r>
              <a:rPr lang="en-US" altLang="ja-JP" dirty="0"/>
              <a:t>N</a:t>
            </a:r>
            <a:r>
              <a:rPr lang="ja-JP" altLang="en-US" dirty="0"/>
              <a:t>個のデータに対して、</a:t>
            </a:r>
            <a:r>
              <a:rPr lang="en-US" altLang="ja-JP" b="1" dirty="0"/>
              <a:t>N(N-1)/2</a:t>
            </a:r>
            <a:r>
              <a:rPr lang="ja-JP" altLang="en-US" dirty="0"/>
              <a:t>回</a:t>
            </a:r>
            <a:endParaRPr lang="en-US" altLang="ja-JP" dirty="0"/>
          </a:p>
          <a:p>
            <a:endParaRPr lang="en-US" altLang="ja-JP" dirty="0"/>
          </a:p>
          <a:p>
            <a:endParaRPr lang="en-US" altLang="ja-JP" dirty="0"/>
          </a:p>
          <a:p>
            <a:endParaRPr lang="en-US" altLang="ja-JP" dirty="0"/>
          </a:p>
        </p:txBody>
      </p:sp>
    </p:spTree>
    <p:extLst>
      <p:ext uri="{BB962C8B-B14F-4D97-AF65-F5344CB8AC3E}">
        <p14:creationId xmlns:p14="http://schemas.microsoft.com/office/powerpoint/2010/main" val="36570170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表 23">
            <a:extLst>
              <a:ext uri="{FF2B5EF4-FFF2-40B4-BE49-F238E27FC236}">
                <a16:creationId xmlns:a16="http://schemas.microsoft.com/office/drawing/2014/main" id="{AB8172E3-09D4-497D-8C36-046AA6540064}"/>
              </a:ext>
            </a:extLst>
          </p:cNvPr>
          <p:cNvGraphicFramePr>
            <a:graphicFrameLocks noGrp="1"/>
          </p:cNvGraphicFramePr>
          <p:nvPr/>
        </p:nvGraphicFramePr>
        <p:xfrm>
          <a:off x="2015671" y="2428283"/>
          <a:ext cx="2536232" cy="3138504"/>
        </p:xfrm>
        <a:graphic>
          <a:graphicData uri="http://schemas.openxmlformats.org/drawingml/2006/table">
            <a:tbl>
              <a:tblPr firstRow="1" bandRow="1">
                <a:tableStyleId>{68D230F3-CF80-4859-8CE7-A43EE81993B5}</a:tableStyleId>
              </a:tblPr>
              <a:tblGrid>
                <a:gridCol w="1300285">
                  <a:extLst>
                    <a:ext uri="{9D8B030D-6E8A-4147-A177-3AD203B41FA5}">
                      <a16:colId xmlns:a16="http://schemas.microsoft.com/office/drawing/2014/main" val="2651912625"/>
                    </a:ext>
                  </a:extLst>
                </a:gridCol>
                <a:gridCol w="1235947">
                  <a:extLst>
                    <a:ext uri="{9D8B030D-6E8A-4147-A177-3AD203B41FA5}">
                      <a16:colId xmlns:a16="http://schemas.microsoft.com/office/drawing/2014/main" val="4101832290"/>
                    </a:ext>
                  </a:extLst>
                </a:gridCol>
              </a:tblGrid>
              <a:tr h="523084">
                <a:tc>
                  <a:txBody>
                    <a:bodyPr/>
                    <a:lstStyle/>
                    <a:p>
                      <a:r>
                        <a:rPr kumimoji="1" lang="ja-JP" altLang="en-US" dirty="0"/>
                        <a:t>記号</a:t>
                      </a:r>
                    </a:p>
                  </a:txBody>
                  <a:tcPr anchor="ctr"/>
                </a:tc>
                <a:tc>
                  <a:txBody>
                    <a:bodyPr/>
                    <a:lstStyle/>
                    <a:p>
                      <a:r>
                        <a:rPr kumimoji="1" lang="ja-JP" altLang="en-US" dirty="0"/>
                        <a:t>名称</a:t>
                      </a:r>
                    </a:p>
                  </a:txBody>
                  <a:tcPr anchor="ctr"/>
                </a:tc>
                <a:extLst>
                  <a:ext uri="{0D108BD9-81ED-4DB2-BD59-A6C34878D82A}">
                    <a16:rowId xmlns:a16="http://schemas.microsoft.com/office/drawing/2014/main" val="1710475328"/>
                  </a:ext>
                </a:extLst>
              </a:tr>
              <a:tr h="523084">
                <a:tc>
                  <a:txBody>
                    <a:bodyPr/>
                    <a:lstStyle/>
                    <a:p>
                      <a:endParaRPr kumimoji="1" lang="ja-JP" altLang="en-US" dirty="0"/>
                    </a:p>
                  </a:txBody>
                  <a:tcPr anchor="ctr"/>
                </a:tc>
                <a:tc>
                  <a:txBody>
                    <a:bodyPr/>
                    <a:lstStyle/>
                    <a:p>
                      <a:r>
                        <a:rPr kumimoji="1" lang="ja-JP" altLang="en-US" dirty="0"/>
                        <a:t>端子</a:t>
                      </a:r>
                    </a:p>
                  </a:txBody>
                  <a:tcPr anchor="ctr"/>
                </a:tc>
                <a:extLst>
                  <a:ext uri="{0D108BD9-81ED-4DB2-BD59-A6C34878D82A}">
                    <a16:rowId xmlns:a16="http://schemas.microsoft.com/office/drawing/2014/main" val="3097525380"/>
                  </a:ext>
                </a:extLst>
              </a:tr>
              <a:tr h="523084">
                <a:tc>
                  <a:txBody>
                    <a:bodyPr/>
                    <a:lstStyle/>
                    <a:p>
                      <a:endParaRPr kumimoji="1" lang="ja-JP" altLang="en-US" dirty="0"/>
                    </a:p>
                  </a:txBody>
                  <a:tcPr anchor="ctr"/>
                </a:tc>
                <a:tc>
                  <a:txBody>
                    <a:bodyPr/>
                    <a:lstStyle/>
                    <a:p>
                      <a:r>
                        <a:rPr kumimoji="1" lang="ja-JP" altLang="en-US" dirty="0"/>
                        <a:t>処理</a:t>
                      </a:r>
                    </a:p>
                  </a:txBody>
                  <a:tcPr anchor="ctr"/>
                </a:tc>
                <a:extLst>
                  <a:ext uri="{0D108BD9-81ED-4DB2-BD59-A6C34878D82A}">
                    <a16:rowId xmlns:a16="http://schemas.microsoft.com/office/drawing/2014/main" val="2654279470"/>
                  </a:ext>
                </a:extLst>
              </a:tr>
              <a:tr h="523084">
                <a:tc>
                  <a:txBody>
                    <a:bodyPr/>
                    <a:lstStyle/>
                    <a:p>
                      <a:endParaRPr kumimoji="1" lang="ja-JP" altLang="en-US" dirty="0"/>
                    </a:p>
                  </a:txBody>
                  <a:tcPr anchor="ctr"/>
                </a:tc>
                <a:tc>
                  <a:txBody>
                    <a:bodyPr/>
                    <a:lstStyle/>
                    <a:p>
                      <a:r>
                        <a:rPr kumimoji="1" lang="ja-JP" altLang="en-US" dirty="0"/>
                        <a:t>判断</a:t>
                      </a:r>
                    </a:p>
                  </a:txBody>
                  <a:tcPr anchor="ctr"/>
                </a:tc>
                <a:extLst>
                  <a:ext uri="{0D108BD9-81ED-4DB2-BD59-A6C34878D82A}">
                    <a16:rowId xmlns:a16="http://schemas.microsoft.com/office/drawing/2014/main" val="2631581988"/>
                  </a:ext>
                </a:extLst>
              </a:tr>
              <a:tr h="523084">
                <a:tc>
                  <a:txBody>
                    <a:bodyPr/>
                    <a:lstStyle/>
                    <a:p>
                      <a:endParaRPr kumimoji="1" lang="ja-JP" altLang="en-US"/>
                    </a:p>
                  </a:txBody>
                  <a:tcPr anchor="ctr"/>
                </a:tc>
                <a:tc>
                  <a:txBody>
                    <a:bodyPr/>
                    <a:lstStyle/>
                    <a:p>
                      <a:r>
                        <a:rPr kumimoji="1" lang="ja-JP" altLang="en-US" dirty="0"/>
                        <a:t>ループ端</a:t>
                      </a:r>
                    </a:p>
                  </a:txBody>
                  <a:tcPr anchor="ctr"/>
                </a:tc>
                <a:extLst>
                  <a:ext uri="{0D108BD9-81ED-4DB2-BD59-A6C34878D82A}">
                    <a16:rowId xmlns:a16="http://schemas.microsoft.com/office/drawing/2014/main" val="3940132873"/>
                  </a:ext>
                </a:extLst>
              </a:tr>
              <a:tr h="523084">
                <a:tc>
                  <a:txBody>
                    <a:bodyPr/>
                    <a:lstStyle/>
                    <a:p>
                      <a:endParaRPr kumimoji="1" lang="ja-JP" altLang="en-US"/>
                    </a:p>
                  </a:txBody>
                  <a:tcPr anchor="ctr"/>
                </a:tc>
                <a:tc>
                  <a:txBody>
                    <a:bodyPr/>
                    <a:lstStyle/>
                    <a:p>
                      <a:r>
                        <a:rPr kumimoji="1" lang="ja-JP" altLang="en-US" dirty="0"/>
                        <a:t>線</a:t>
                      </a:r>
                    </a:p>
                  </a:txBody>
                  <a:tcPr anchor="ctr"/>
                </a:tc>
                <a:extLst>
                  <a:ext uri="{0D108BD9-81ED-4DB2-BD59-A6C34878D82A}">
                    <a16:rowId xmlns:a16="http://schemas.microsoft.com/office/drawing/2014/main" val="993586747"/>
                  </a:ext>
                </a:extLst>
              </a:tr>
            </a:tbl>
          </a:graphicData>
        </a:graphic>
      </p:graphicFrame>
      <p:sp>
        <p:nvSpPr>
          <p:cNvPr id="2" name="タイトル 1">
            <a:extLst>
              <a:ext uri="{FF2B5EF4-FFF2-40B4-BE49-F238E27FC236}">
                <a16:creationId xmlns:a16="http://schemas.microsoft.com/office/drawing/2014/main" id="{F60799E4-636D-4707-A0F2-09FD1C087173}"/>
              </a:ext>
            </a:extLst>
          </p:cNvPr>
          <p:cNvSpPr>
            <a:spLocks noGrp="1"/>
          </p:cNvSpPr>
          <p:nvPr>
            <p:ph type="title"/>
          </p:nvPr>
        </p:nvSpPr>
        <p:spPr/>
        <p:txBody>
          <a:bodyPr/>
          <a:lstStyle/>
          <a:p>
            <a:r>
              <a:rPr kumimoji="1" lang="ja-JP" altLang="en-US" dirty="0"/>
              <a:t>アルゴリズム</a:t>
            </a:r>
          </a:p>
        </p:txBody>
      </p:sp>
      <p:sp>
        <p:nvSpPr>
          <p:cNvPr id="4" name="スライド番号プレースホルダー 3">
            <a:extLst>
              <a:ext uri="{FF2B5EF4-FFF2-40B4-BE49-F238E27FC236}">
                <a16:creationId xmlns:a16="http://schemas.microsoft.com/office/drawing/2014/main" id="{EE2E78E7-E97B-4EB1-B7DF-4CED27B67789}"/>
              </a:ext>
            </a:extLst>
          </p:cNvPr>
          <p:cNvSpPr>
            <a:spLocks noGrp="1"/>
          </p:cNvSpPr>
          <p:nvPr>
            <p:ph type="sldNum" sz="quarter" idx="12"/>
          </p:nvPr>
        </p:nvSpPr>
        <p:spPr/>
        <p:txBody>
          <a:bodyPr/>
          <a:lstStyle/>
          <a:p>
            <a:fld id="{F8DEEB91-50FB-4D13-8684-2052AAEB8771}" type="slidenum">
              <a:rPr kumimoji="1" lang="ja-JP" altLang="en-US" smtClean="0"/>
              <a:t>3</a:t>
            </a:fld>
            <a:endParaRPr kumimoji="1" lang="ja-JP" altLang="en-US"/>
          </a:p>
        </p:txBody>
      </p:sp>
      <p:sp>
        <p:nvSpPr>
          <p:cNvPr id="5" name="テキスト ボックス 4">
            <a:extLst>
              <a:ext uri="{FF2B5EF4-FFF2-40B4-BE49-F238E27FC236}">
                <a16:creationId xmlns:a16="http://schemas.microsoft.com/office/drawing/2014/main" id="{2D9546F2-B4AF-4719-B389-17F600DB65A1}"/>
              </a:ext>
            </a:extLst>
          </p:cNvPr>
          <p:cNvSpPr txBox="1"/>
          <p:nvPr/>
        </p:nvSpPr>
        <p:spPr>
          <a:xfrm>
            <a:off x="615042" y="1561333"/>
            <a:ext cx="10961915" cy="923330"/>
          </a:xfrm>
          <a:prstGeom prst="rect">
            <a:avLst/>
          </a:prstGeom>
          <a:noFill/>
        </p:spPr>
        <p:txBody>
          <a:bodyPr wrap="square" rtlCol="0">
            <a:spAutoFit/>
          </a:bodyPr>
          <a:lstStyle/>
          <a:p>
            <a:r>
              <a:rPr kumimoji="1" lang="ja-JP" altLang="en-US" b="1" dirty="0">
                <a:latin typeface="+mn-ea"/>
              </a:rPr>
              <a:t>フローチャートと疑似言語</a:t>
            </a:r>
            <a:endParaRPr kumimoji="1" lang="en-US" altLang="ja-JP" b="1" dirty="0">
              <a:latin typeface="+mn-ea"/>
            </a:endParaRPr>
          </a:p>
          <a:p>
            <a:r>
              <a:rPr lang="ja-JP" altLang="en-US" dirty="0">
                <a:latin typeface="+mn-ea"/>
              </a:rPr>
              <a:t>アルゴリズムを記述する方法。流れ図。</a:t>
            </a:r>
            <a:endParaRPr lang="en-US" altLang="ja-JP" dirty="0">
              <a:latin typeface="+mn-ea"/>
            </a:endParaRPr>
          </a:p>
          <a:p>
            <a:endParaRPr lang="en-US" altLang="ja-JP" dirty="0">
              <a:latin typeface="+mn-ea"/>
            </a:endParaRPr>
          </a:p>
        </p:txBody>
      </p:sp>
      <p:sp>
        <p:nvSpPr>
          <p:cNvPr id="21" name="Rectangle 15">
            <a:extLst>
              <a:ext uri="{FF2B5EF4-FFF2-40B4-BE49-F238E27FC236}">
                <a16:creationId xmlns:a16="http://schemas.microsoft.com/office/drawing/2014/main" id="{E18D3DA6-460F-42BC-A4CD-880627ADA698}"/>
              </a:ext>
            </a:extLst>
          </p:cNvPr>
          <p:cNvSpPr>
            <a:spLocks noChangeArrowheads="1"/>
          </p:cNvSpPr>
          <p:nvPr/>
        </p:nvSpPr>
        <p:spPr bwMode="auto">
          <a:xfrm>
            <a:off x="3892550" y="294163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6">
            <a:extLst>
              <a:ext uri="{FF2B5EF4-FFF2-40B4-BE49-F238E27FC236}">
                <a16:creationId xmlns:a16="http://schemas.microsoft.com/office/drawing/2014/main" id="{171BA8D8-25BC-4078-825F-B5EDF59AF1EA}"/>
              </a:ext>
            </a:extLst>
          </p:cNvPr>
          <p:cNvSpPr>
            <a:spLocks noChangeArrowheads="1"/>
          </p:cNvSpPr>
          <p:nvPr/>
        </p:nvSpPr>
        <p:spPr bwMode="auto">
          <a:xfrm>
            <a:off x="3892550" y="339883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pSp>
        <p:nvGrpSpPr>
          <p:cNvPr id="6" name="グループ化 5">
            <a:extLst>
              <a:ext uri="{FF2B5EF4-FFF2-40B4-BE49-F238E27FC236}">
                <a16:creationId xmlns:a16="http://schemas.microsoft.com/office/drawing/2014/main" id="{2E74BD13-F6BC-7E69-3ED2-7FFED3358DFD}"/>
              </a:ext>
            </a:extLst>
          </p:cNvPr>
          <p:cNvGrpSpPr/>
          <p:nvPr/>
        </p:nvGrpSpPr>
        <p:grpSpPr>
          <a:xfrm>
            <a:off x="2353901" y="3125002"/>
            <a:ext cx="689949" cy="2200624"/>
            <a:chOff x="2353901" y="3125002"/>
            <a:chExt cx="689949" cy="2200624"/>
          </a:xfrm>
        </p:grpSpPr>
        <p:sp>
          <p:nvSpPr>
            <p:cNvPr id="15" name="フローチャート: 端子 14">
              <a:extLst>
                <a:ext uri="{FF2B5EF4-FFF2-40B4-BE49-F238E27FC236}">
                  <a16:creationId xmlns:a16="http://schemas.microsoft.com/office/drawing/2014/main" id="{87FEC596-FEF2-47B4-A734-FFA447FE1A1D}"/>
                </a:ext>
              </a:extLst>
            </p:cNvPr>
            <p:cNvSpPr/>
            <p:nvPr/>
          </p:nvSpPr>
          <p:spPr>
            <a:xfrm>
              <a:off x="2369616" y="3125002"/>
              <a:ext cx="652462" cy="209550"/>
            </a:xfrm>
            <a:prstGeom prst="flowChartTerminator">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8" name="フローチャート: 判断 17">
              <a:extLst>
                <a:ext uri="{FF2B5EF4-FFF2-40B4-BE49-F238E27FC236}">
                  <a16:creationId xmlns:a16="http://schemas.microsoft.com/office/drawing/2014/main" id="{CF692469-D0A5-47FF-AD54-51D80D1012F8}"/>
                </a:ext>
              </a:extLst>
            </p:cNvPr>
            <p:cNvSpPr/>
            <p:nvPr/>
          </p:nvSpPr>
          <p:spPr>
            <a:xfrm>
              <a:off x="2353901" y="4154051"/>
              <a:ext cx="685800" cy="214313"/>
            </a:xfrm>
            <a:prstGeom prst="flowChartDecision">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9" name="フローチャート: 処理 18">
              <a:extLst>
                <a:ext uri="{FF2B5EF4-FFF2-40B4-BE49-F238E27FC236}">
                  <a16:creationId xmlns:a16="http://schemas.microsoft.com/office/drawing/2014/main" id="{EB580832-EC81-4E13-82FC-923EDC632A94}"/>
                </a:ext>
              </a:extLst>
            </p:cNvPr>
            <p:cNvSpPr/>
            <p:nvPr/>
          </p:nvSpPr>
          <p:spPr>
            <a:xfrm>
              <a:off x="2376470" y="3625998"/>
              <a:ext cx="638175" cy="211138"/>
            </a:xfrm>
            <a:prstGeom prst="flowChartProcess">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24" name="四角形: 上の 2 つの角を切り取る 23">
              <a:extLst>
                <a:ext uri="{FF2B5EF4-FFF2-40B4-BE49-F238E27FC236}">
                  <a16:creationId xmlns:a16="http://schemas.microsoft.com/office/drawing/2014/main" id="{20287957-EB6C-483A-A22C-24C7C98D4659}"/>
                </a:ext>
              </a:extLst>
            </p:cNvPr>
            <p:cNvSpPr/>
            <p:nvPr/>
          </p:nvSpPr>
          <p:spPr>
            <a:xfrm>
              <a:off x="2356374" y="4632291"/>
              <a:ext cx="685800" cy="140677"/>
            </a:xfrm>
            <a:prstGeom prst="snip2Same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5" name="四角形: 上の 2 つの角を切り取る 24">
              <a:extLst>
                <a:ext uri="{FF2B5EF4-FFF2-40B4-BE49-F238E27FC236}">
                  <a16:creationId xmlns:a16="http://schemas.microsoft.com/office/drawing/2014/main" id="{E8867C51-6F83-44E9-B339-83512C762072}"/>
                </a:ext>
              </a:extLst>
            </p:cNvPr>
            <p:cNvSpPr/>
            <p:nvPr/>
          </p:nvSpPr>
          <p:spPr>
            <a:xfrm rot="10800000">
              <a:off x="2358050" y="4814835"/>
              <a:ext cx="685800" cy="140677"/>
            </a:xfrm>
            <a:prstGeom prst="snip2Same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cxnSp>
          <p:nvCxnSpPr>
            <p:cNvPr id="27" name="直線コネクタ 26">
              <a:extLst>
                <a:ext uri="{FF2B5EF4-FFF2-40B4-BE49-F238E27FC236}">
                  <a16:creationId xmlns:a16="http://schemas.microsoft.com/office/drawing/2014/main" id="{10372CDA-4DBB-4AA1-9168-3FBC7ABFA6F5}"/>
                </a:ext>
              </a:extLst>
            </p:cNvPr>
            <p:cNvCxnSpPr/>
            <p:nvPr/>
          </p:nvCxnSpPr>
          <p:spPr>
            <a:xfrm>
              <a:off x="2366422" y="5325626"/>
              <a:ext cx="663231" cy="0"/>
            </a:xfrm>
            <a:prstGeom prst="line">
              <a:avLst/>
            </a:prstGeom>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34943058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60799E4-636D-4707-A0F2-09FD1C087173}"/>
              </a:ext>
            </a:extLst>
          </p:cNvPr>
          <p:cNvSpPr>
            <a:spLocks noGrp="1"/>
          </p:cNvSpPr>
          <p:nvPr>
            <p:ph type="title"/>
          </p:nvPr>
        </p:nvSpPr>
        <p:spPr/>
        <p:txBody>
          <a:bodyPr/>
          <a:lstStyle/>
          <a:p>
            <a:r>
              <a:rPr kumimoji="1" lang="ja-JP" altLang="en-US" dirty="0"/>
              <a:t>データの整列</a:t>
            </a:r>
          </a:p>
        </p:txBody>
      </p:sp>
      <p:sp>
        <p:nvSpPr>
          <p:cNvPr id="4" name="スライド番号プレースホルダー 3">
            <a:extLst>
              <a:ext uri="{FF2B5EF4-FFF2-40B4-BE49-F238E27FC236}">
                <a16:creationId xmlns:a16="http://schemas.microsoft.com/office/drawing/2014/main" id="{EE2E78E7-E97B-4EB1-B7DF-4CED27B67789}"/>
              </a:ext>
            </a:extLst>
          </p:cNvPr>
          <p:cNvSpPr>
            <a:spLocks noGrp="1"/>
          </p:cNvSpPr>
          <p:nvPr>
            <p:ph type="sldNum" sz="quarter" idx="12"/>
          </p:nvPr>
        </p:nvSpPr>
        <p:spPr/>
        <p:txBody>
          <a:bodyPr/>
          <a:lstStyle/>
          <a:p>
            <a:fld id="{F8DEEB91-50FB-4D13-8684-2052AAEB8771}" type="slidenum">
              <a:rPr kumimoji="1" lang="ja-JP" altLang="en-US" smtClean="0"/>
              <a:t>30</a:t>
            </a:fld>
            <a:endParaRPr kumimoji="1" lang="ja-JP" altLang="en-US"/>
          </a:p>
        </p:txBody>
      </p:sp>
      <p:sp>
        <p:nvSpPr>
          <p:cNvPr id="5" name="テキスト ボックス 4">
            <a:extLst>
              <a:ext uri="{FF2B5EF4-FFF2-40B4-BE49-F238E27FC236}">
                <a16:creationId xmlns:a16="http://schemas.microsoft.com/office/drawing/2014/main" id="{2D9546F2-B4AF-4719-B389-17F600DB65A1}"/>
              </a:ext>
            </a:extLst>
          </p:cNvPr>
          <p:cNvSpPr txBox="1"/>
          <p:nvPr/>
        </p:nvSpPr>
        <p:spPr>
          <a:xfrm>
            <a:off x="598714" y="1471137"/>
            <a:ext cx="10961915" cy="2862322"/>
          </a:xfrm>
          <a:prstGeom prst="rect">
            <a:avLst/>
          </a:prstGeom>
          <a:noFill/>
        </p:spPr>
        <p:txBody>
          <a:bodyPr wrap="square" rtlCol="0">
            <a:spAutoFit/>
          </a:bodyPr>
          <a:lstStyle/>
          <a:p>
            <a:r>
              <a:rPr kumimoji="1" lang="ja-JP" altLang="en-US" b="1" dirty="0"/>
              <a:t>基本選択法</a:t>
            </a:r>
            <a:endParaRPr kumimoji="1" lang="en-US" altLang="ja-JP" b="1" dirty="0"/>
          </a:p>
          <a:p>
            <a:r>
              <a:rPr lang="ja-JP" altLang="en-US" dirty="0"/>
              <a:t>データ列の最小値（最大値）を選択して入れ替え、次にそれを除いた部分の中から最小値（最大値）を選択して入れ替える。</a:t>
            </a:r>
            <a:endParaRPr lang="en-US" altLang="ja-JP" dirty="0"/>
          </a:p>
          <a:p>
            <a:r>
              <a:rPr lang="ja-JP" altLang="en-US" dirty="0"/>
              <a:t>選択ソート</a:t>
            </a:r>
            <a:endParaRPr lang="en-US" altLang="ja-JP" dirty="0"/>
          </a:p>
          <a:p>
            <a:endParaRPr lang="en-US" altLang="ja-JP" dirty="0"/>
          </a:p>
          <a:p>
            <a:r>
              <a:rPr lang="ja-JP" altLang="en-US" dirty="0"/>
              <a:t>比較回数</a:t>
            </a:r>
            <a:endParaRPr lang="en-US" altLang="ja-JP" dirty="0"/>
          </a:p>
          <a:p>
            <a:r>
              <a:rPr lang="en-US" altLang="ja-JP" dirty="0"/>
              <a:t>N</a:t>
            </a:r>
            <a:r>
              <a:rPr lang="ja-JP" altLang="en-US" dirty="0"/>
              <a:t>個のデータに対して、</a:t>
            </a:r>
            <a:r>
              <a:rPr lang="en-US" altLang="ja-JP" b="1" dirty="0"/>
              <a:t>N(N-1)/2</a:t>
            </a:r>
            <a:r>
              <a:rPr lang="ja-JP" altLang="en-US" dirty="0"/>
              <a:t>回</a:t>
            </a:r>
            <a:endParaRPr lang="en-US" altLang="ja-JP" dirty="0"/>
          </a:p>
          <a:p>
            <a:endParaRPr lang="en-US" altLang="ja-JP" dirty="0"/>
          </a:p>
          <a:p>
            <a:endParaRPr lang="en-US" altLang="ja-JP" dirty="0"/>
          </a:p>
          <a:p>
            <a:endParaRPr lang="en-US" altLang="ja-JP" dirty="0"/>
          </a:p>
        </p:txBody>
      </p:sp>
    </p:spTree>
    <p:extLst>
      <p:ext uri="{BB962C8B-B14F-4D97-AF65-F5344CB8AC3E}">
        <p14:creationId xmlns:p14="http://schemas.microsoft.com/office/powerpoint/2010/main" val="38866091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5A32BE12-FE50-4678-92D4-AB5250B0A3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0742" y="784631"/>
            <a:ext cx="9190516" cy="5288738"/>
          </a:xfrm>
          <a:prstGeom prst="rect">
            <a:avLst/>
          </a:prstGeom>
        </p:spPr>
      </p:pic>
    </p:spTree>
    <p:extLst>
      <p:ext uri="{BB962C8B-B14F-4D97-AF65-F5344CB8AC3E}">
        <p14:creationId xmlns:p14="http://schemas.microsoft.com/office/powerpoint/2010/main" val="14707535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7D551278-E92B-4ECD-AFDF-497139DCF7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5688" y="1219121"/>
            <a:ext cx="7743861" cy="4419757"/>
          </a:xfrm>
          <a:prstGeom prst="rect">
            <a:avLst/>
          </a:prstGeom>
        </p:spPr>
      </p:pic>
    </p:spTree>
    <p:extLst>
      <p:ext uri="{BB962C8B-B14F-4D97-AF65-F5344CB8AC3E}">
        <p14:creationId xmlns:p14="http://schemas.microsoft.com/office/powerpoint/2010/main" val="25801732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6D3080B8-8E43-47DC-BDED-3ED64EFDA1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1292" y="365494"/>
            <a:ext cx="8489416" cy="6127011"/>
          </a:xfrm>
          <a:prstGeom prst="rect">
            <a:avLst/>
          </a:prstGeom>
        </p:spPr>
      </p:pic>
    </p:spTree>
    <p:extLst>
      <p:ext uri="{BB962C8B-B14F-4D97-AF65-F5344CB8AC3E}">
        <p14:creationId xmlns:p14="http://schemas.microsoft.com/office/powerpoint/2010/main" val="37057151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2" cstate="print">
            <a:extLst>
              <a:ext uri="{28A0092B-C50C-407E-A947-70E740481C1C}">
                <a14:useLocalDpi xmlns:a14="http://schemas.microsoft.com/office/drawing/2010/main" val="0"/>
              </a:ext>
            </a:extLst>
          </a:blip>
          <a:srcRect b="3857"/>
          <a:stretch/>
        </p:blipFill>
        <p:spPr>
          <a:xfrm>
            <a:off x="1588770" y="695692"/>
            <a:ext cx="6695694" cy="5554637"/>
          </a:xfrm>
          <a:prstGeom prst="rect">
            <a:avLst/>
          </a:prstGeom>
        </p:spPr>
      </p:pic>
      <p:pic>
        <p:nvPicPr>
          <p:cNvPr id="3" name="図 2">
            <a:extLst>
              <a:ext uri="{FF2B5EF4-FFF2-40B4-BE49-F238E27FC236}">
                <a16:creationId xmlns:a16="http://schemas.microsoft.com/office/drawing/2014/main" id="{140CF032-1FB3-43BF-9A4F-8E775234D40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124"/>
          <a:stretch/>
        </p:blipFill>
        <p:spPr>
          <a:xfrm>
            <a:off x="7764780" y="3429000"/>
            <a:ext cx="2668524" cy="2733308"/>
          </a:xfrm>
          <a:prstGeom prst="rect">
            <a:avLst/>
          </a:prstGeom>
        </p:spPr>
      </p:pic>
      <p:sp>
        <p:nvSpPr>
          <p:cNvPr id="4" name="テキスト ボックス 3">
            <a:extLst>
              <a:ext uri="{FF2B5EF4-FFF2-40B4-BE49-F238E27FC236}">
                <a16:creationId xmlns:a16="http://schemas.microsoft.com/office/drawing/2014/main" id="{985CE474-4535-00CB-EA39-EC1072502028}"/>
              </a:ext>
            </a:extLst>
          </p:cNvPr>
          <p:cNvSpPr txBox="1"/>
          <p:nvPr/>
        </p:nvSpPr>
        <p:spPr>
          <a:xfrm>
            <a:off x="1863524" y="6250329"/>
            <a:ext cx="3889094" cy="369332"/>
          </a:xfrm>
          <a:prstGeom prst="rect">
            <a:avLst/>
          </a:prstGeom>
          <a:noFill/>
        </p:spPr>
        <p:txBody>
          <a:bodyPr wrap="square" rtlCol="0">
            <a:spAutoFit/>
          </a:bodyPr>
          <a:lstStyle/>
          <a:p>
            <a:r>
              <a:rPr kumimoji="1" lang="ja-JP" altLang="en-US" dirty="0"/>
              <a:t>ソートのフローチャート</a:t>
            </a:r>
          </a:p>
        </p:txBody>
      </p:sp>
      <p:sp>
        <p:nvSpPr>
          <p:cNvPr id="5" name="テキスト ボックス 4">
            <a:extLst>
              <a:ext uri="{FF2B5EF4-FFF2-40B4-BE49-F238E27FC236}">
                <a16:creationId xmlns:a16="http://schemas.microsoft.com/office/drawing/2014/main" id="{F7091E6F-1E46-98CB-21C7-237F3898FC25}"/>
              </a:ext>
            </a:extLst>
          </p:cNvPr>
          <p:cNvSpPr txBox="1"/>
          <p:nvPr/>
        </p:nvSpPr>
        <p:spPr>
          <a:xfrm>
            <a:off x="8104212" y="3137873"/>
            <a:ext cx="2491142" cy="369332"/>
          </a:xfrm>
          <a:prstGeom prst="rect">
            <a:avLst/>
          </a:prstGeom>
          <a:noFill/>
        </p:spPr>
        <p:txBody>
          <a:bodyPr wrap="square" rtlCol="0">
            <a:spAutoFit/>
          </a:bodyPr>
          <a:lstStyle/>
          <a:p>
            <a:r>
              <a:rPr kumimoji="1" lang="ja-JP" altLang="en-US" dirty="0"/>
              <a:t>ソートのトレース</a:t>
            </a:r>
          </a:p>
        </p:txBody>
      </p:sp>
    </p:spTree>
    <p:extLst>
      <p:ext uri="{BB962C8B-B14F-4D97-AF65-F5344CB8AC3E}">
        <p14:creationId xmlns:p14="http://schemas.microsoft.com/office/powerpoint/2010/main" val="29353449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60799E4-636D-4707-A0F2-09FD1C087173}"/>
              </a:ext>
            </a:extLst>
          </p:cNvPr>
          <p:cNvSpPr>
            <a:spLocks noGrp="1"/>
          </p:cNvSpPr>
          <p:nvPr>
            <p:ph type="title"/>
          </p:nvPr>
        </p:nvSpPr>
        <p:spPr/>
        <p:txBody>
          <a:bodyPr/>
          <a:lstStyle/>
          <a:p>
            <a:r>
              <a:rPr kumimoji="1" lang="ja-JP" altLang="en-US" dirty="0"/>
              <a:t>データの整列</a:t>
            </a:r>
          </a:p>
        </p:txBody>
      </p:sp>
      <p:sp>
        <p:nvSpPr>
          <p:cNvPr id="4" name="スライド番号プレースホルダー 3">
            <a:extLst>
              <a:ext uri="{FF2B5EF4-FFF2-40B4-BE49-F238E27FC236}">
                <a16:creationId xmlns:a16="http://schemas.microsoft.com/office/drawing/2014/main" id="{EE2E78E7-E97B-4EB1-B7DF-4CED27B67789}"/>
              </a:ext>
            </a:extLst>
          </p:cNvPr>
          <p:cNvSpPr>
            <a:spLocks noGrp="1"/>
          </p:cNvSpPr>
          <p:nvPr>
            <p:ph type="sldNum" sz="quarter" idx="12"/>
          </p:nvPr>
        </p:nvSpPr>
        <p:spPr/>
        <p:txBody>
          <a:bodyPr/>
          <a:lstStyle/>
          <a:p>
            <a:fld id="{F8DEEB91-50FB-4D13-8684-2052AAEB8771}" type="slidenum">
              <a:rPr kumimoji="1" lang="ja-JP" altLang="en-US" smtClean="0"/>
              <a:t>35</a:t>
            </a:fld>
            <a:endParaRPr kumimoji="1" lang="ja-JP" altLang="en-US"/>
          </a:p>
        </p:txBody>
      </p:sp>
      <p:sp>
        <p:nvSpPr>
          <p:cNvPr id="5" name="テキスト ボックス 4">
            <a:extLst>
              <a:ext uri="{FF2B5EF4-FFF2-40B4-BE49-F238E27FC236}">
                <a16:creationId xmlns:a16="http://schemas.microsoft.com/office/drawing/2014/main" id="{2D9546F2-B4AF-4719-B389-17F600DB65A1}"/>
              </a:ext>
            </a:extLst>
          </p:cNvPr>
          <p:cNvSpPr txBox="1"/>
          <p:nvPr/>
        </p:nvSpPr>
        <p:spPr>
          <a:xfrm>
            <a:off x="598714" y="1471137"/>
            <a:ext cx="10961915" cy="2308324"/>
          </a:xfrm>
          <a:prstGeom prst="rect">
            <a:avLst/>
          </a:prstGeom>
          <a:noFill/>
        </p:spPr>
        <p:txBody>
          <a:bodyPr wrap="square" rtlCol="0">
            <a:spAutoFit/>
          </a:bodyPr>
          <a:lstStyle/>
          <a:p>
            <a:r>
              <a:rPr kumimoji="1" lang="ja-JP" altLang="en-US" b="1" dirty="0"/>
              <a:t>基本挿入法</a:t>
            </a:r>
            <a:endParaRPr kumimoji="1" lang="en-US" altLang="ja-JP" b="1" dirty="0"/>
          </a:p>
          <a:p>
            <a:r>
              <a:rPr lang="ja-JP" altLang="en-US" dirty="0"/>
              <a:t>すでに整列済みのデータ列の正しい位置に、データを挿入する。</a:t>
            </a:r>
            <a:endParaRPr lang="en-US" altLang="ja-JP" dirty="0"/>
          </a:p>
          <a:p>
            <a:r>
              <a:rPr lang="ja-JP" altLang="en-US" dirty="0"/>
              <a:t>挿入ソート</a:t>
            </a:r>
            <a:endParaRPr lang="en-US" altLang="ja-JP" dirty="0"/>
          </a:p>
          <a:p>
            <a:endParaRPr lang="en-US" altLang="ja-JP" dirty="0"/>
          </a:p>
          <a:p>
            <a:r>
              <a:rPr lang="ja-JP" altLang="en-US" dirty="0"/>
              <a:t>比較回数</a:t>
            </a:r>
            <a:endParaRPr lang="en-US" altLang="ja-JP" dirty="0"/>
          </a:p>
          <a:p>
            <a:r>
              <a:rPr lang="en-US" altLang="ja-JP" dirty="0"/>
              <a:t>N</a:t>
            </a:r>
            <a:r>
              <a:rPr lang="ja-JP" altLang="en-US" dirty="0"/>
              <a:t>個のデータに対して、</a:t>
            </a:r>
            <a:r>
              <a:rPr lang="en-US" altLang="ja-JP" b="1" dirty="0"/>
              <a:t>N(N-1)/2</a:t>
            </a:r>
            <a:r>
              <a:rPr lang="ja-JP" altLang="en-US" dirty="0"/>
              <a:t>回</a:t>
            </a:r>
            <a:endParaRPr lang="en-US" altLang="ja-JP" dirty="0"/>
          </a:p>
          <a:p>
            <a:r>
              <a:rPr lang="ja-JP" altLang="en-US" dirty="0"/>
              <a:t>元のデータの並び方しだいで、これ以下となる。</a:t>
            </a:r>
            <a:endParaRPr lang="en-US" altLang="ja-JP" dirty="0"/>
          </a:p>
          <a:p>
            <a:endParaRPr lang="en-US" altLang="ja-JP" dirty="0"/>
          </a:p>
        </p:txBody>
      </p:sp>
    </p:spTree>
    <p:extLst>
      <p:ext uri="{BB962C8B-B14F-4D97-AF65-F5344CB8AC3E}">
        <p14:creationId xmlns:p14="http://schemas.microsoft.com/office/powerpoint/2010/main" val="14055419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60799E4-636D-4707-A0F2-09FD1C087173}"/>
              </a:ext>
            </a:extLst>
          </p:cNvPr>
          <p:cNvSpPr>
            <a:spLocks noGrp="1"/>
          </p:cNvSpPr>
          <p:nvPr>
            <p:ph type="title"/>
          </p:nvPr>
        </p:nvSpPr>
        <p:spPr/>
        <p:txBody>
          <a:bodyPr/>
          <a:lstStyle/>
          <a:p>
            <a:r>
              <a:rPr kumimoji="1" lang="ja-JP" altLang="en-US" dirty="0"/>
              <a:t>データの整列</a:t>
            </a:r>
          </a:p>
        </p:txBody>
      </p:sp>
      <p:sp>
        <p:nvSpPr>
          <p:cNvPr id="4" name="スライド番号プレースホルダー 3">
            <a:extLst>
              <a:ext uri="{FF2B5EF4-FFF2-40B4-BE49-F238E27FC236}">
                <a16:creationId xmlns:a16="http://schemas.microsoft.com/office/drawing/2014/main" id="{EE2E78E7-E97B-4EB1-B7DF-4CED27B67789}"/>
              </a:ext>
            </a:extLst>
          </p:cNvPr>
          <p:cNvSpPr>
            <a:spLocks noGrp="1"/>
          </p:cNvSpPr>
          <p:nvPr>
            <p:ph type="sldNum" sz="quarter" idx="12"/>
          </p:nvPr>
        </p:nvSpPr>
        <p:spPr/>
        <p:txBody>
          <a:bodyPr/>
          <a:lstStyle/>
          <a:p>
            <a:fld id="{F8DEEB91-50FB-4D13-8684-2052AAEB8771}" type="slidenum">
              <a:rPr kumimoji="1" lang="ja-JP" altLang="en-US" smtClean="0"/>
              <a:t>36</a:t>
            </a:fld>
            <a:endParaRPr kumimoji="1" lang="ja-JP" altLang="en-US"/>
          </a:p>
        </p:txBody>
      </p:sp>
      <p:sp>
        <p:nvSpPr>
          <p:cNvPr id="5" name="テキスト ボックス 4">
            <a:extLst>
              <a:ext uri="{FF2B5EF4-FFF2-40B4-BE49-F238E27FC236}">
                <a16:creationId xmlns:a16="http://schemas.microsoft.com/office/drawing/2014/main" id="{2D9546F2-B4AF-4719-B389-17F600DB65A1}"/>
              </a:ext>
            </a:extLst>
          </p:cNvPr>
          <p:cNvSpPr txBox="1"/>
          <p:nvPr/>
        </p:nvSpPr>
        <p:spPr>
          <a:xfrm>
            <a:off x="598714" y="1471137"/>
            <a:ext cx="10961915" cy="3693319"/>
          </a:xfrm>
          <a:prstGeom prst="rect">
            <a:avLst/>
          </a:prstGeom>
          <a:noFill/>
        </p:spPr>
        <p:txBody>
          <a:bodyPr wrap="square" rtlCol="0">
            <a:spAutoFit/>
          </a:bodyPr>
          <a:lstStyle/>
          <a:p>
            <a:r>
              <a:rPr kumimoji="1" lang="ja-JP" altLang="en-US" b="1" dirty="0"/>
              <a:t>シェルソート（改良挿入法）</a:t>
            </a:r>
            <a:endParaRPr kumimoji="1" lang="en-US" altLang="ja-JP" b="1" dirty="0"/>
          </a:p>
          <a:p>
            <a:r>
              <a:rPr kumimoji="1" lang="ja-JP" altLang="en-US" dirty="0"/>
              <a:t>ある一定間隔おきに取り出したデータから成るデータ列をそれぞれ整列し、間隔を詰めていき、間隔は１になるまでこれを繰り返す。</a:t>
            </a:r>
            <a:endParaRPr kumimoji="1" lang="en-US" altLang="ja-JP" dirty="0"/>
          </a:p>
          <a:p>
            <a:endParaRPr lang="en-US" altLang="ja-JP" b="1" dirty="0"/>
          </a:p>
          <a:p>
            <a:r>
              <a:rPr kumimoji="1" lang="ja-JP" altLang="en-US" b="1" dirty="0"/>
              <a:t>クイックソート</a:t>
            </a:r>
            <a:endParaRPr kumimoji="1" lang="en-US" altLang="ja-JP" b="1" dirty="0"/>
          </a:p>
          <a:p>
            <a:r>
              <a:rPr lang="ja-JP" altLang="en-US" dirty="0"/>
              <a:t>適当な基準値を決めて、それより小さな値のグループと大きな値のグループにデータを振り分け、その中で基準値を決めて同様の操作を繰り返す。</a:t>
            </a:r>
            <a:endParaRPr lang="en-US" altLang="ja-JP" dirty="0"/>
          </a:p>
          <a:p>
            <a:endParaRPr kumimoji="1" lang="en-US" altLang="ja-JP" b="1" dirty="0"/>
          </a:p>
          <a:p>
            <a:r>
              <a:rPr lang="ja-JP" altLang="en-US" b="1" dirty="0"/>
              <a:t>ヒープソート</a:t>
            </a:r>
            <a:endParaRPr lang="en-US" altLang="ja-JP" b="1" dirty="0"/>
          </a:p>
          <a:p>
            <a:r>
              <a:rPr kumimoji="1" lang="ja-JP" altLang="en-US" dirty="0"/>
              <a:t>未整列の部分を順序木に構成し、その最大値（最小値）を取り出して、既整列の部分に移す。この操作を繰り返して、未整列部分を縮めていく。</a:t>
            </a:r>
            <a:endParaRPr kumimoji="1" lang="en-US" altLang="ja-JP" dirty="0"/>
          </a:p>
          <a:p>
            <a:endParaRPr lang="en-US" altLang="ja-JP" dirty="0"/>
          </a:p>
          <a:p>
            <a:endParaRPr lang="en-US" altLang="ja-JP" dirty="0"/>
          </a:p>
        </p:txBody>
      </p:sp>
    </p:spTree>
    <p:extLst>
      <p:ext uri="{BB962C8B-B14F-4D97-AF65-F5344CB8AC3E}">
        <p14:creationId xmlns:p14="http://schemas.microsoft.com/office/powerpoint/2010/main" val="24873601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60799E4-636D-4707-A0F2-09FD1C087173}"/>
              </a:ext>
            </a:extLst>
          </p:cNvPr>
          <p:cNvSpPr>
            <a:spLocks noGrp="1"/>
          </p:cNvSpPr>
          <p:nvPr>
            <p:ph type="title"/>
          </p:nvPr>
        </p:nvSpPr>
        <p:spPr/>
        <p:txBody>
          <a:bodyPr/>
          <a:lstStyle/>
          <a:p>
            <a:r>
              <a:rPr kumimoji="1" lang="ja-JP" altLang="en-US" dirty="0"/>
              <a:t>データの探索</a:t>
            </a:r>
          </a:p>
        </p:txBody>
      </p:sp>
      <p:sp>
        <p:nvSpPr>
          <p:cNvPr id="4" name="スライド番号プレースホルダー 3">
            <a:extLst>
              <a:ext uri="{FF2B5EF4-FFF2-40B4-BE49-F238E27FC236}">
                <a16:creationId xmlns:a16="http://schemas.microsoft.com/office/drawing/2014/main" id="{EE2E78E7-E97B-4EB1-B7DF-4CED27B67789}"/>
              </a:ext>
            </a:extLst>
          </p:cNvPr>
          <p:cNvSpPr>
            <a:spLocks noGrp="1"/>
          </p:cNvSpPr>
          <p:nvPr>
            <p:ph type="sldNum" sz="quarter" idx="12"/>
          </p:nvPr>
        </p:nvSpPr>
        <p:spPr/>
        <p:txBody>
          <a:bodyPr/>
          <a:lstStyle/>
          <a:p>
            <a:fld id="{F8DEEB91-50FB-4D13-8684-2052AAEB8771}" type="slidenum">
              <a:rPr kumimoji="1" lang="ja-JP" altLang="en-US" smtClean="0"/>
              <a:t>37</a:t>
            </a:fld>
            <a:endParaRPr kumimoji="1" lang="ja-JP" altLang="en-US"/>
          </a:p>
        </p:txBody>
      </p:sp>
      <p:sp>
        <p:nvSpPr>
          <p:cNvPr id="5" name="テキスト ボックス 4">
            <a:extLst>
              <a:ext uri="{FF2B5EF4-FFF2-40B4-BE49-F238E27FC236}">
                <a16:creationId xmlns:a16="http://schemas.microsoft.com/office/drawing/2014/main" id="{2D9546F2-B4AF-4719-B389-17F600DB65A1}"/>
              </a:ext>
            </a:extLst>
          </p:cNvPr>
          <p:cNvSpPr txBox="1"/>
          <p:nvPr/>
        </p:nvSpPr>
        <p:spPr>
          <a:xfrm>
            <a:off x="598714" y="1471137"/>
            <a:ext cx="10961915" cy="923330"/>
          </a:xfrm>
          <a:prstGeom prst="rect">
            <a:avLst/>
          </a:prstGeom>
          <a:noFill/>
        </p:spPr>
        <p:txBody>
          <a:bodyPr wrap="square" rtlCol="0">
            <a:spAutoFit/>
          </a:bodyPr>
          <a:lstStyle/>
          <a:p>
            <a:r>
              <a:rPr kumimoji="1" lang="ja-JP" altLang="en-US" b="1" dirty="0"/>
              <a:t>探索</a:t>
            </a:r>
            <a:endParaRPr kumimoji="1" lang="en-US" altLang="ja-JP" b="1" dirty="0"/>
          </a:p>
          <a:p>
            <a:r>
              <a:rPr lang="ja-JP" altLang="en-US" dirty="0"/>
              <a:t>配列などを使って目的のデータを探し出すこと。</a:t>
            </a:r>
            <a:endParaRPr lang="en-US" altLang="ja-JP" dirty="0"/>
          </a:p>
          <a:p>
            <a:r>
              <a:rPr lang="ja-JP" altLang="en-US" dirty="0"/>
              <a:t>線形探索法・２分探索法・ハッシュ探索法</a:t>
            </a:r>
            <a:endParaRPr lang="en-US" altLang="ja-JP" dirty="0"/>
          </a:p>
        </p:txBody>
      </p:sp>
    </p:spTree>
    <p:extLst>
      <p:ext uri="{BB962C8B-B14F-4D97-AF65-F5344CB8AC3E}">
        <p14:creationId xmlns:p14="http://schemas.microsoft.com/office/powerpoint/2010/main" val="16472589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60799E4-636D-4707-A0F2-09FD1C087173}"/>
              </a:ext>
            </a:extLst>
          </p:cNvPr>
          <p:cNvSpPr>
            <a:spLocks noGrp="1"/>
          </p:cNvSpPr>
          <p:nvPr>
            <p:ph type="title"/>
          </p:nvPr>
        </p:nvSpPr>
        <p:spPr/>
        <p:txBody>
          <a:bodyPr/>
          <a:lstStyle/>
          <a:p>
            <a:r>
              <a:rPr kumimoji="1" lang="ja-JP" altLang="en-US" dirty="0"/>
              <a:t>データの探索</a:t>
            </a:r>
          </a:p>
        </p:txBody>
      </p:sp>
      <p:sp>
        <p:nvSpPr>
          <p:cNvPr id="4" name="スライド番号プレースホルダー 3">
            <a:extLst>
              <a:ext uri="{FF2B5EF4-FFF2-40B4-BE49-F238E27FC236}">
                <a16:creationId xmlns:a16="http://schemas.microsoft.com/office/drawing/2014/main" id="{EE2E78E7-E97B-4EB1-B7DF-4CED27B67789}"/>
              </a:ext>
            </a:extLst>
          </p:cNvPr>
          <p:cNvSpPr>
            <a:spLocks noGrp="1"/>
          </p:cNvSpPr>
          <p:nvPr>
            <p:ph type="sldNum" sz="quarter" idx="12"/>
          </p:nvPr>
        </p:nvSpPr>
        <p:spPr/>
        <p:txBody>
          <a:bodyPr/>
          <a:lstStyle/>
          <a:p>
            <a:fld id="{F8DEEB91-50FB-4D13-8684-2052AAEB8771}" type="slidenum">
              <a:rPr kumimoji="1" lang="ja-JP" altLang="en-US" smtClean="0"/>
              <a:t>38</a:t>
            </a:fld>
            <a:endParaRPr kumimoji="1" lang="ja-JP" altLang="en-US"/>
          </a:p>
        </p:txBody>
      </p:sp>
      <p:sp>
        <p:nvSpPr>
          <p:cNvPr id="5" name="テキスト ボックス 4">
            <a:extLst>
              <a:ext uri="{FF2B5EF4-FFF2-40B4-BE49-F238E27FC236}">
                <a16:creationId xmlns:a16="http://schemas.microsoft.com/office/drawing/2014/main" id="{2D9546F2-B4AF-4719-B389-17F600DB65A1}"/>
              </a:ext>
            </a:extLst>
          </p:cNvPr>
          <p:cNvSpPr txBox="1"/>
          <p:nvPr/>
        </p:nvSpPr>
        <p:spPr>
          <a:xfrm>
            <a:off x="598714" y="1471137"/>
            <a:ext cx="10961915" cy="3416320"/>
          </a:xfrm>
          <a:prstGeom prst="rect">
            <a:avLst/>
          </a:prstGeom>
          <a:noFill/>
        </p:spPr>
        <p:txBody>
          <a:bodyPr wrap="square" rtlCol="0">
            <a:spAutoFit/>
          </a:bodyPr>
          <a:lstStyle/>
          <a:p>
            <a:r>
              <a:rPr lang="ja-JP" altLang="en-US" b="1" dirty="0"/>
              <a:t>線形探索法</a:t>
            </a:r>
            <a:endParaRPr lang="en-US" altLang="ja-JP" dirty="0"/>
          </a:p>
          <a:p>
            <a:r>
              <a:rPr lang="ja-JP" altLang="en-US" dirty="0"/>
              <a:t>配列の先頭から順番に目的のデータを探索する。</a:t>
            </a:r>
            <a:endParaRPr lang="en-US" altLang="ja-JP" dirty="0"/>
          </a:p>
          <a:p>
            <a:endParaRPr lang="en-US" altLang="ja-JP" dirty="0"/>
          </a:p>
          <a:p>
            <a:r>
              <a:rPr lang="ja-JP" altLang="en-US" b="1" dirty="0"/>
              <a:t>番兵法（見張り番）</a:t>
            </a:r>
            <a:endParaRPr lang="en-US" altLang="ja-JP" b="1" dirty="0"/>
          </a:p>
          <a:p>
            <a:r>
              <a:rPr lang="ja-JP" altLang="en-US" dirty="0"/>
              <a:t>探索したい目的のデータを配列の最後尾に追加する方法。</a:t>
            </a:r>
            <a:endParaRPr lang="en-US" altLang="ja-JP" dirty="0"/>
          </a:p>
          <a:p>
            <a:endParaRPr lang="en-US" altLang="ja-JP" dirty="0"/>
          </a:p>
          <a:p>
            <a:endParaRPr lang="en-US" altLang="ja-JP" b="1" dirty="0"/>
          </a:p>
          <a:p>
            <a:r>
              <a:rPr lang="ja-JP" altLang="en-US" b="1" dirty="0"/>
              <a:t>探索回数</a:t>
            </a:r>
            <a:endParaRPr lang="en-US" altLang="ja-JP" b="1" dirty="0"/>
          </a:p>
          <a:p>
            <a:r>
              <a:rPr lang="ja-JP" altLang="en-US" dirty="0"/>
              <a:t>Ｎ個のデータに対して、</a:t>
            </a:r>
            <a:r>
              <a:rPr lang="ja-JP" altLang="en-US" b="1" dirty="0"/>
              <a:t>最小で</a:t>
            </a:r>
            <a:r>
              <a:rPr lang="en-US" altLang="ja-JP" b="1" dirty="0"/>
              <a:t>1</a:t>
            </a:r>
            <a:r>
              <a:rPr lang="ja-JP" altLang="en-US" b="1" dirty="0"/>
              <a:t>回、最大で</a:t>
            </a:r>
            <a:r>
              <a:rPr lang="en-US" altLang="ja-JP" b="1" dirty="0"/>
              <a:t>N</a:t>
            </a:r>
            <a:r>
              <a:rPr lang="ja-JP" altLang="en-US" b="1" dirty="0"/>
              <a:t>回、平均で</a:t>
            </a:r>
            <a:r>
              <a:rPr lang="en-US" altLang="ja-JP" b="1" dirty="0"/>
              <a:t>(N+1)/2</a:t>
            </a:r>
            <a:r>
              <a:rPr lang="ja-JP" altLang="en-US" b="1" dirty="0"/>
              <a:t>回</a:t>
            </a:r>
            <a:endParaRPr lang="en-US" altLang="ja-JP" b="1" dirty="0"/>
          </a:p>
          <a:p>
            <a:endParaRPr lang="en-US" altLang="ja-JP" b="1" dirty="0"/>
          </a:p>
          <a:p>
            <a:endParaRPr lang="en-US" altLang="ja-JP" dirty="0"/>
          </a:p>
          <a:p>
            <a:endParaRPr lang="en-US" altLang="ja-JP" dirty="0"/>
          </a:p>
        </p:txBody>
      </p:sp>
    </p:spTree>
    <p:extLst>
      <p:ext uri="{BB962C8B-B14F-4D97-AF65-F5344CB8AC3E}">
        <p14:creationId xmlns:p14="http://schemas.microsoft.com/office/powerpoint/2010/main" val="16923852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2" cstate="print">
            <a:extLst>
              <a:ext uri="{28A0092B-C50C-407E-A947-70E740481C1C}">
                <a14:useLocalDpi xmlns:a14="http://schemas.microsoft.com/office/drawing/2010/main" val="0"/>
              </a:ext>
            </a:extLst>
          </a:blip>
          <a:srcRect b="7553"/>
          <a:stretch/>
        </p:blipFill>
        <p:spPr>
          <a:xfrm>
            <a:off x="1985772" y="1551621"/>
            <a:ext cx="4876243" cy="4598670"/>
          </a:xfrm>
          <a:prstGeom prst="rect">
            <a:avLst/>
          </a:prstGeom>
        </p:spPr>
      </p:pic>
      <p:pic>
        <p:nvPicPr>
          <p:cNvPr id="3" name="図 2">
            <a:extLst>
              <a:ext uri="{FF2B5EF4-FFF2-40B4-BE49-F238E27FC236}">
                <a16:creationId xmlns:a16="http://schemas.microsoft.com/office/drawing/2014/main" id="{EF68F509-5D33-41EF-AACF-463F694F1B9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0164"/>
          <a:stretch/>
        </p:blipFill>
        <p:spPr>
          <a:xfrm>
            <a:off x="6999804" y="1466848"/>
            <a:ext cx="3768399" cy="3491865"/>
          </a:xfrm>
          <a:prstGeom prst="rect">
            <a:avLst/>
          </a:prstGeom>
        </p:spPr>
      </p:pic>
      <p:sp>
        <p:nvSpPr>
          <p:cNvPr id="4" name="テキスト ボックス 3">
            <a:extLst>
              <a:ext uri="{FF2B5EF4-FFF2-40B4-BE49-F238E27FC236}">
                <a16:creationId xmlns:a16="http://schemas.microsoft.com/office/drawing/2014/main" id="{0814E983-B3A5-4A20-8FE6-618A57A551D5}"/>
              </a:ext>
            </a:extLst>
          </p:cNvPr>
          <p:cNvSpPr txBox="1"/>
          <p:nvPr/>
        </p:nvSpPr>
        <p:spPr>
          <a:xfrm>
            <a:off x="608838" y="466344"/>
            <a:ext cx="10524744" cy="523220"/>
          </a:xfrm>
          <a:prstGeom prst="rect">
            <a:avLst/>
          </a:prstGeom>
          <a:noFill/>
        </p:spPr>
        <p:txBody>
          <a:bodyPr wrap="square" rtlCol="0">
            <a:spAutoFit/>
          </a:bodyPr>
          <a:lstStyle/>
          <a:p>
            <a:r>
              <a:rPr kumimoji="1" lang="ja-JP" altLang="en-US" sz="2800" dirty="0"/>
              <a:t>探索アルゴリズム</a:t>
            </a:r>
          </a:p>
        </p:txBody>
      </p:sp>
      <p:pic>
        <p:nvPicPr>
          <p:cNvPr id="5" name="図 4">
            <a:extLst>
              <a:ext uri="{FF2B5EF4-FFF2-40B4-BE49-F238E27FC236}">
                <a16:creationId xmlns:a16="http://schemas.microsoft.com/office/drawing/2014/main" id="{D502A939-2071-4D03-B0BB-261C0B28BF3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0" y="213689"/>
            <a:ext cx="3728467" cy="691721"/>
          </a:xfrm>
          <a:prstGeom prst="rect">
            <a:avLst/>
          </a:prstGeom>
        </p:spPr>
      </p:pic>
      <p:sp>
        <p:nvSpPr>
          <p:cNvPr id="6" name="テキスト ボックス 5">
            <a:extLst>
              <a:ext uri="{FF2B5EF4-FFF2-40B4-BE49-F238E27FC236}">
                <a16:creationId xmlns:a16="http://schemas.microsoft.com/office/drawing/2014/main" id="{EFFE2D98-3FDB-2C41-0B7A-06809ADE4E4D}"/>
              </a:ext>
            </a:extLst>
          </p:cNvPr>
          <p:cNvSpPr txBox="1"/>
          <p:nvPr/>
        </p:nvSpPr>
        <p:spPr>
          <a:xfrm>
            <a:off x="839834" y="998656"/>
            <a:ext cx="10961915" cy="369332"/>
          </a:xfrm>
          <a:prstGeom prst="rect">
            <a:avLst/>
          </a:prstGeom>
          <a:noFill/>
        </p:spPr>
        <p:txBody>
          <a:bodyPr wrap="square" rtlCol="0">
            <a:spAutoFit/>
          </a:bodyPr>
          <a:lstStyle/>
          <a:p>
            <a:r>
              <a:rPr lang="en-US" altLang="ja-JP" dirty="0">
                <a:latin typeface="+mn-ea"/>
              </a:rPr>
              <a:t>		</a:t>
            </a:r>
            <a:r>
              <a:rPr lang="ja-JP" altLang="en-US" dirty="0">
                <a:latin typeface="+mn-ea"/>
              </a:rPr>
              <a:t>フローチャート</a:t>
            </a:r>
            <a:r>
              <a:rPr lang="en-US" altLang="ja-JP" dirty="0">
                <a:latin typeface="+mn-ea"/>
              </a:rPr>
              <a:t>				</a:t>
            </a:r>
            <a:r>
              <a:rPr lang="ja-JP" altLang="en-US" dirty="0">
                <a:latin typeface="+mn-ea"/>
              </a:rPr>
              <a:t>トレース</a:t>
            </a:r>
            <a:endParaRPr lang="en-US" altLang="ja-JP" dirty="0">
              <a:latin typeface="+mn-ea"/>
            </a:endParaRPr>
          </a:p>
        </p:txBody>
      </p:sp>
    </p:spTree>
    <p:extLst>
      <p:ext uri="{BB962C8B-B14F-4D97-AF65-F5344CB8AC3E}">
        <p14:creationId xmlns:p14="http://schemas.microsoft.com/office/powerpoint/2010/main" val="29073523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3" cstate="print">
            <a:extLst>
              <a:ext uri="{28A0092B-C50C-407E-A947-70E740481C1C}">
                <a14:useLocalDpi xmlns:a14="http://schemas.microsoft.com/office/drawing/2010/main" val="0"/>
              </a:ext>
            </a:extLst>
          </a:blip>
          <a:srcRect t="3605"/>
          <a:stretch/>
        </p:blipFill>
        <p:spPr>
          <a:xfrm>
            <a:off x="2945892" y="996970"/>
            <a:ext cx="5850636" cy="5345049"/>
          </a:xfrm>
          <a:prstGeom prst="rect">
            <a:avLst/>
          </a:prstGeom>
        </p:spPr>
      </p:pic>
      <p:sp>
        <p:nvSpPr>
          <p:cNvPr id="3" name="テキスト ボックス 2">
            <a:extLst>
              <a:ext uri="{FF2B5EF4-FFF2-40B4-BE49-F238E27FC236}">
                <a16:creationId xmlns:a16="http://schemas.microsoft.com/office/drawing/2014/main" id="{914E57FC-CE9F-49ED-A657-42ECD2911E92}"/>
              </a:ext>
            </a:extLst>
          </p:cNvPr>
          <p:cNvSpPr txBox="1"/>
          <p:nvPr/>
        </p:nvSpPr>
        <p:spPr>
          <a:xfrm>
            <a:off x="608838" y="411480"/>
            <a:ext cx="10524744" cy="461665"/>
          </a:xfrm>
          <a:prstGeom prst="rect">
            <a:avLst/>
          </a:prstGeom>
          <a:noFill/>
        </p:spPr>
        <p:txBody>
          <a:bodyPr wrap="square" rtlCol="0">
            <a:spAutoFit/>
          </a:bodyPr>
          <a:lstStyle/>
          <a:p>
            <a:r>
              <a:rPr kumimoji="1" lang="ja-JP" altLang="en-US" sz="2400" dirty="0"/>
              <a:t>フローチャートの表現</a:t>
            </a:r>
          </a:p>
        </p:txBody>
      </p:sp>
    </p:spTree>
    <p:extLst>
      <p:ext uri="{BB962C8B-B14F-4D97-AF65-F5344CB8AC3E}">
        <p14:creationId xmlns:p14="http://schemas.microsoft.com/office/powerpoint/2010/main" val="29350052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60799E4-636D-4707-A0F2-09FD1C087173}"/>
              </a:ext>
            </a:extLst>
          </p:cNvPr>
          <p:cNvSpPr>
            <a:spLocks noGrp="1"/>
          </p:cNvSpPr>
          <p:nvPr>
            <p:ph type="title"/>
          </p:nvPr>
        </p:nvSpPr>
        <p:spPr/>
        <p:txBody>
          <a:bodyPr/>
          <a:lstStyle/>
          <a:p>
            <a:r>
              <a:rPr kumimoji="1" lang="ja-JP" altLang="en-US" dirty="0"/>
              <a:t>データの探索</a:t>
            </a:r>
          </a:p>
        </p:txBody>
      </p:sp>
      <p:sp>
        <p:nvSpPr>
          <p:cNvPr id="4" name="スライド番号プレースホルダー 3">
            <a:extLst>
              <a:ext uri="{FF2B5EF4-FFF2-40B4-BE49-F238E27FC236}">
                <a16:creationId xmlns:a16="http://schemas.microsoft.com/office/drawing/2014/main" id="{EE2E78E7-E97B-4EB1-B7DF-4CED27B67789}"/>
              </a:ext>
            </a:extLst>
          </p:cNvPr>
          <p:cNvSpPr>
            <a:spLocks noGrp="1"/>
          </p:cNvSpPr>
          <p:nvPr>
            <p:ph type="sldNum" sz="quarter" idx="12"/>
          </p:nvPr>
        </p:nvSpPr>
        <p:spPr/>
        <p:txBody>
          <a:bodyPr/>
          <a:lstStyle/>
          <a:p>
            <a:fld id="{F8DEEB91-50FB-4D13-8684-2052AAEB8771}" type="slidenum">
              <a:rPr kumimoji="1" lang="ja-JP" altLang="en-US" smtClean="0"/>
              <a:t>40</a:t>
            </a:fld>
            <a:endParaRPr kumimoji="1" lang="ja-JP" altLang="en-US"/>
          </a:p>
        </p:txBody>
      </p:sp>
      <p:sp>
        <p:nvSpPr>
          <p:cNvPr id="5" name="テキスト ボックス 4">
            <a:extLst>
              <a:ext uri="{FF2B5EF4-FFF2-40B4-BE49-F238E27FC236}">
                <a16:creationId xmlns:a16="http://schemas.microsoft.com/office/drawing/2014/main" id="{2D9546F2-B4AF-4719-B389-17F600DB65A1}"/>
              </a:ext>
            </a:extLst>
          </p:cNvPr>
          <p:cNvSpPr txBox="1"/>
          <p:nvPr/>
        </p:nvSpPr>
        <p:spPr>
          <a:xfrm>
            <a:off x="598714" y="1471137"/>
            <a:ext cx="10961915" cy="3139321"/>
          </a:xfrm>
          <a:prstGeom prst="rect">
            <a:avLst/>
          </a:prstGeom>
          <a:noFill/>
        </p:spPr>
        <p:txBody>
          <a:bodyPr wrap="square" rtlCol="0">
            <a:spAutoFit/>
          </a:bodyPr>
          <a:lstStyle/>
          <a:p>
            <a:r>
              <a:rPr lang="ja-JP" altLang="en-US" b="1" dirty="0"/>
              <a:t>２分探索法</a:t>
            </a:r>
            <a:endParaRPr lang="en-US" altLang="ja-JP" b="1" dirty="0"/>
          </a:p>
          <a:p>
            <a:r>
              <a:rPr lang="ja-JP" altLang="en-US" dirty="0"/>
              <a:t>配列要素が、値の昇順または降順に並んでいる配列に対して、中央のデータを除いた前半、後半のいずれかに範囲を限定、さらにその約半分にして範囲がなくなるまで繰り返す方法。</a:t>
            </a:r>
            <a:endParaRPr lang="en-US" altLang="ja-JP" dirty="0"/>
          </a:p>
          <a:p>
            <a:endParaRPr lang="en-US" altLang="ja-JP" dirty="0"/>
          </a:p>
          <a:p>
            <a:endParaRPr lang="en-US" altLang="ja-JP" dirty="0"/>
          </a:p>
          <a:p>
            <a:r>
              <a:rPr lang="ja-JP" altLang="en-US" b="1" dirty="0"/>
              <a:t>探索回数</a:t>
            </a:r>
            <a:endParaRPr lang="en-US" altLang="ja-JP" b="1" dirty="0"/>
          </a:p>
          <a:p>
            <a:r>
              <a:rPr lang="ja-JP" altLang="en-US" dirty="0"/>
              <a:t>Ｎ個のデータに対する平均比較回数：</a:t>
            </a:r>
            <a:r>
              <a:rPr lang="en-US" altLang="ja-JP" dirty="0"/>
              <a:t>log</a:t>
            </a:r>
            <a:r>
              <a:rPr lang="ja-JP" altLang="en-US" dirty="0"/>
              <a:t>₂</a:t>
            </a:r>
            <a:r>
              <a:rPr lang="en-US" altLang="ja-JP" dirty="0"/>
              <a:t>N</a:t>
            </a:r>
            <a:r>
              <a:rPr lang="ja-JP" altLang="en-US" dirty="0"/>
              <a:t>回</a:t>
            </a:r>
            <a:endParaRPr lang="en-US" altLang="ja-JP" dirty="0"/>
          </a:p>
          <a:p>
            <a:r>
              <a:rPr lang="ja-JP" altLang="en-US" dirty="0"/>
              <a:t>（最大比較回数：</a:t>
            </a:r>
            <a:r>
              <a:rPr lang="en-US" altLang="ja-JP" dirty="0"/>
              <a:t>log</a:t>
            </a:r>
            <a:r>
              <a:rPr lang="ja-JP" altLang="en-US" dirty="0"/>
              <a:t>₂</a:t>
            </a:r>
            <a:r>
              <a:rPr lang="en-US" altLang="ja-JP" dirty="0"/>
              <a:t>N+1</a:t>
            </a:r>
            <a:r>
              <a:rPr lang="ja-JP" altLang="en-US" dirty="0"/>
              <a:t>回）</a:t>
            </a:r>
            <a:endParaRPr lang="en-US" altLang="ja-JP" dirty="0"/>
          </a:p>
          <a:p>
            <a:endParaRPr lang="en-US" altLang="ja-JP" dirty="0"/>
          </a:p>
          <a:p>
            <a:endParaRPr lang="en-US" altLang="ja-JP" dirty="0"/>
          </a:p>
          <a:p>
            <a:endParaRPr lang="en-US" altLang="ja-JP" dirty="0"/>
          </a:p>
        </p:txBody>
      </p:sp>
    </p:spTree>
    <p:extLst>
      <p:ext uri="{BB962C8B-B14F-4D97-AF65-F5344CB8AC3E}">
        <p14:creationId xmlns:p14="http://schemas.microsoft.com/office/powerpoint/2010/main" val="42566520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60799E4-636D-4707-A0F2-09FD1C087173}"/>
              </a:ext>
            </a:extLst>
          </p:cNvPr>
          <p:cNvSpPr>
            <a:spLocks noGrp="1"/>
          </p:cNvSpPr>
          <p:nvPr>
            <p:ph type="title"/>
          </p:nvPr>
        </p:nvSpPr>
        <p:spPr/>
        <p:txBody>
          <a:bodyPr/>
          <a:lstStyle/>
          <a:p>
            <a:r>
              <a:rPr kumimoji="1" lang="ja-JP" altLang="en-US" dirty="0"/>
              <a:t>データの探索</a:t>
            </a:r>
          </a:p>
        </p:txBody>
      </p:sp>
      <p:sp>
        <p:nvSpPr>
          <p:cNvPr id="4" name="スライド番号プレースホルダー 3">
            <a:extLst>
              <a:ext uri="{FF2B5EF4-FFF2-40B4-BE49-F238E27FC236}">
                <a16:creationId xmlns:a16="http://schemas.microsoft.com/office/drawing/2014/main" id="{EE2E78E7-E97B-4EB1-B7DF-4CED27B67789}"/>
              </a:ext>
            </a:extLst>
          </p:cNvPr>
          <p:cNvSpPr>
            <a:spLocks noGrp="1"/>
          </p:cNvSpPr>
          <p:nvPr>
            <p:ph type="sldNum" sz="quarter" idx="12"/>
          </p:nvPr>
        </p:nvSpPr>
        <p:spPr/>
        <p:txBody>
          <a:bodyPr/>
          <a:lstStyle/>
          <a:p>
            <a:fld id="{F8DEEB91-50FB-4D13-8684-2052AAEB8771}" type="slidenum">
              <a:rPr kumimoji="1" lang="ja-JP" altLang="en-US" smtClean="0"/>
              <a:t>41</a:t>
            </a:fld>
            <a:endParaRPr kumimoji="1" lang="ja-JP" altLang="en-US"/>
          </a:p>
        </p:txBody>
      </p:sp>
      <p:sp>
        <p:nvSpPr>
          <p:cNvPr id="5" name="テキスト ボックス 4">
            <a:extLst>
              <a:ext uri="{FF2B5EF4-FFF2-40B4-BE49-F238E27FC236}">
                <a16:creationId xmlns:a16="http://schemas.microsoft.com/office/drawing/2014/main" id="{2D9546F2-B4AF-4719-B389-17F600DB65A1}"/>
              </a:ext>
            </a:extLst>
          </p:cNvPr>
          <p:cNvSpPr txBox="1"/>
          <p:nvPr/>
        </p:nvSpPr>
        <p:spPr>
          <a:xfrm>
            <a:off x="598714" y="1471137"/>
            <a:ext cx="10961915" cy="3416320"/>
          </a:xfrm>
          <a:prstGeom prst="rect">
            <a:avLst/>
          </a:prstGeom>
          <a:noFill/>
        </p:spPr>
        <p:txBody>
          <a:bodyPr wrap="square" rtlCol="0">
            <a:spAutoFit/>
          </a:bodyPr>
          <a:lstStyle/>
          <a:p>
            <a:r>
              <a:rPr lang="ja-JP" altLang="en-US" b="1" dirty="0"/>
              <a:t>ハッシュ探索法</a:t>
            </a:r>
            <a:endParaRPr lang="en-US" altLang="ja-JP" b="1" dirty="0"/>
          </a:p>
          <a:p>
            <a:r>
              <a:rPr lang="ja-JP" altLang="en-US" dirty="0"/>
              <a:t>目的のデータの格納先のアドレスを、関数を用いて算出して探索する方法。</a:t>
            </a:r>
            <a:endParaRPr lang="en-US" altLang="ja-JP" dirty="0"/>
          </a:p>
          <a:p>
            <a:endParaRPr lang="en-US" altLang="ja-JP" dirty="0"/>
          </a:p>
          <a:p>
            <a:r>
              <a:rPr lang="ja-JP" altLang="en-US" dirty="0"/>
              <a:t>ハッシュ関数</a:t>
            </a:r>
            <a:endParaRPr lang="en-US" altLang="ja-JP" dirty="0"/>
          </a:p>
          <a:p>
            <a:endParaRPr lang="en-US" altLang="ja-JP" dirty="0"/>
          </a:p>
          <a:p>
            <a:r>
              <a:rPr lang="ja-JP" altLang="en-US" b="1" dirty="0"/>
              <a:t>探索回数</a:t>
            </a:r>
            <a:endParaRPr lang="en-US" altLang="ja-JP" b="1" dirty="0"/>
          </a:p>
          <a:p>
            <a:r>
              <a:rPr lang="en-US" altLang="ja-JP" dirty="0"/>
              <a:t>1</a:t>
            </a:r>
            <a:r>
              <a:rPr lang="ja-JP" altLang="en-US" dirty="0"/>
              <a:t>回</a:t>
            </a:r>
            <a:endParaRPr lang="en-US" altLang="ja-JP" dirty="0"/>
          </a:p>
          <a:p>
            <a:endParaRPr lang="en-US" altLang="ja-JP" dirty="0"/>
          </a:p>
          <a:p>
            <a:endParaRPr lang="en-US" altLang="ja-JP" dirty="0"/>
          </a:p>
          <a:p>
            <a:endParaRPr lang="en-US" altLang="ja-JP" dirty="0"/>
          </a:p>
          <a:p>
            <a:endParaRPr lang="en-US" altLang="ja-JP" dirty="0"/>
          </a:p>
          <a:p>
            <a:endParaRPr lang="en-US" altLang="ja-JP" dirty="0"/>
          </a:p>
        </p:txBody>
      </p:sp>
    </p:spTree>
    <p:extLst>
      <p:ext uri="{BB962C8B-B14F-4D97-AF65-F5344CB8AC3E}">
        <p14:creationId xmlns:p14="http://schemas.microsoft.com/office/powerpoint/2010/main" val="23083862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60799E4-636D-4707-A0F2-09FD1C087173}"/>
              </a:ext>
            </a:extLst>
          </p:cNvPr>
          <p:cNvSpPr>
            <a:spLocks noGrp="1"/>
          </p:cNvSpPr>
          <p:nvPr>
            <p:ph type="title"/>
          </p:nvPr>
        </p:nvSpPr>
        <p:spPr/>
        <p:txBody>
          <a:bodyPr/>
          <a:lstStyle/>
          <a:p>
            <a:r>
              <a:rPr kumimoji="1" lang="ja-JP" altLang="en-US" dirty="0"/>
              <a:t>計算量</a:t>
            </a:r>
          </a:p>
        </p:txBody>
      </p:sp>
      <p:sp>
        <p:nvSpPr>
          <p:cNvPr id="4" name="スライド番号プレースホルダー 3">
            <a:extLst>
              <a:ext uri="{FF2B5EF4-FFF2-40B4-BE49-F238E27FC236}">
                <a16:creationId xmlns:a16="http://schemas.microsoft.com/office/drawing/2014/main" id="{EE2E78E7-E97B-4EB1-B7DF-4CED27B67789}"/>
              </a:ext>
            </a:extLst>
          </p:cNvPr>
          <p:cNvSpPr>
            <a:spLocks noGrp="1"/>
          </p:cNvSpPr>
          <p:nvPr>
            <p:ph type="sldNum" sz="quarter" idx="12"/>
          </p:nvPr>
        </p:nvSpPr>
        <p:spPr/>
        <p:txBody>
          <a:bodyPr/>
          <a:lstStyle/>
          <a:p>
            <a:fld id="{F8DEEB91-50FB-4D13-8684-2052AAEB8771}" type="slidenum">
              <a:rPr kumimoji="1" lang="ja-JP" altLang="en-US" smtClean="0"/>
              <a:t>42</a:t>
            </a:fld>
            <a:endParaRPr kumimoji="1" lang="ja-JP" altLang="en-US"/>
          </a:p>
        </p:txBody>
      </p:sp>
      <p:sp>
        <p:nvSpPr>
          <p:cNvPr id="5" name="テキスト ボックス 4">
            <a:extLst>
              <a:ext uri="{FF2B5EF4-FFF2-40B4-BE49-F238E27FC236}">
                <a16:creationId xmlns:a16="http://schemas.microsoft.com/office/drawing/2014/main" id="{2D9546F2-B4AF-4719-B389-17F600DB65A1}"/>
              </a:ext>
            </a:extLst>
          </p:cNvPr>
          <p:cNvSpPr txBox="1"/>
          <p:nvPr/>
        </p:nvSpPr>
        <p:spPr>
          <a:xfrm>
            <a:off x="598714" y="1471137"/>
            <a:ext cx="10961915" cy="3970318"/>
          </a:xfrm>
          <a:prstGeom prst="rect">
            <a:avLst/>
          </a:prstGeom>
          <a:noFill/>
        </p:spPr>
        <p:txBody>
          <a:bodyPr wrap="square" rtlCol="0">
            <a:spAutoFit/>
          </a:bodyPr>
          <a:lstStyle/>
          <a:p>
            <a:r>
              <a:rPr kumimoji="1" lang="ja-JP" altLang="en-US" b="1" dirty="0"/>
              <a:t>計算量（オーダ）</a:t>
            </a:r>
            <a:endParaRPr kumimoji="1" lang="en-US" altLang="ja-JP" b="1" dirty="0"/>
          </a:p>
          <a:p>
            <a:r>
              <a:rPr kumimoji="1" lang="ja-JP" altLang="en-US" dirty="0"/>
              <a:t>データ量の増加に対して、アルゴリズムの実行時間がどのくらい増加するかの割合。</a:t>
            </a:r>
            <a:endParaRPr kumimoji="1" lang="en-US" altLang="ja-JP" dirty="0"/>
          </a:p>
          <a:p>
            <a:endParaRPr lang="en-US" altLang="ja-JP" dirty="0"/>
          </a:p>
          <a:p>
            <a:r>
              <a:rPr kumimoji="1" lang="ja-JP" altLang="en-US" dirty="0"/>
              <a:t>オーダの求め方</a:t>
            </a:r>
            <a:endParaRPr kumimoji="1" lang="en-US" altLang="ja-JP" dirty="0"/>
          </a:p>
          <a:p>
            <a:r>
              <a:rPr kumimoji="1" lang="ja-JP" altLang="en-US" dirty="0"/>
              <a:t>ルール１：最高次数の項以外はの除く</a:t>
            </a:r>
            <a:endParaRPr kumimoji="1" lang="en-US" altLang="ja-JP" dirty="0"/>
          </a:p>
          <a:p>
            <a:r>
              <a:rPr lang="ja-JP" altLang="en-US" dirty="0"/>
              <a:t>ルール２：係数は除く</a:t>
            </a:r>
            <a:endParaRPr lang="en-US" altLang="ja-JP" dirty="0"/>
          </a:p>
          <a:p>
            <a:endParaRPr lang="en-US" altLang="ja-JP" dirty="0"/>
          </a:p>
          <a:p>
            <a:r>
              <a:rPr lang="ja-JP" altLang="en-US" dirty="0"/>
              <a:t>データ量をｎとした時のオーダ記法と計算量</a:t>
            </a:r>
            <a:endParaRPr lang="en-US" altLang="ja-JP" dirty="0"/>
          </a:p>
          <a:p>
            <a:r>
              <a:rPr lang="ja-JP" altLang="en-US" dirty="0"/>
              <a:t>（計算量の変化の欄は、ｎが</a:t>
            </a:r>
            <a:r>
              <a:rPr lang="en-US" altLang="ja-JP" dirty="0"/>
              <a:t>100</a:t>
            </a:r>
            <a:r>
              <a:rPr lang="ja-JP" altLang="en-US" dirty="0"/>
              <a:t>の場合と</a:t>
            </a:r>
            <a:r>
              <a:rPr lang="en-US" altLang="ja-JP" dirty="0"/>
              <a:t>10,000</a:t>
            </a:r>
            <a:r>
              <a:rPr lang="ja-JP" altLang="en-US" dirty="0"/>
              <a:t>の場合の比較です。）</a:t>
            </a:r>
            <a:endParaRPr lang="en-US" altLang="ja-JP" dirty="0"/>
          </a:p>
          <a:p>
            <a:endParaRPr lang="en-US" altLang="ja-JP" dirty="0"/>
          </a:p>
          <a:p>
            <a:endParaRPr lang="en-US" altLang="ja-JP" dirty="0"/>
          </a:p>
          <a:p>
            <a:endParaRPr kumimoji="1" lang="en-US" altLang="ja-JP" dirty="0"/>
          </a:p>
          <a:p>
            <a:endParaRPr kumimoji="1" lang="en-US" altLang="ja-JP" dirty="0"/>
          </a:p>
          <a:p>
            <a:endParaRPr lang="en-US" altLang="ja-JP" dirty="0"/>
          </a:p>
        </p:txBody>
      </p:sp>
      <mc:AlternateContent xmlns:mc="http://schemas.openxmlformats.org/markup-compatibility/2006" xmlns:a14="http://schemas.microsoft.com/office/drawing/2010/main">
        <mc:Choice Requires="a14">
          <p:graphicFrame>
            <p:nvGraphicFramePr>
              <p:cNvPr id="3" name="表 5">
                <a:extLst>
                  <a:ext uri="{FF2B5EF4-FFF2-40B4-BE49-F238E27FC236}">
                    <a16:creationId xmlns:a16="http://schemas.microsoft.com/office/drawing/2014/main" id="{BD56D827-19C0-E840-B3E0-48CB874EF809}"/>
                  </a:ext>
                </a:extLst>
              </p:cNvPr>
              <p:cNvGraphicFramePr>
                <a:graphicFrameLocks noGrp="1"/>
              </p:cNvGraphicFramePr>
              <p:nvPr>
                <p:extLst>
                  <p:ext uri="{D42A27DB-BD31-4B8C-83A1-F6EECF244321}">
                    <p14:modId xmlns:p14="http://schemas.microsoft.com/office/powerpoint/2010/main" val="1243047335"/>
                  </p:ext>
                </p:extLst>
              </p:nvPr>
            </p:nvGraphicFramePr>
            <p:xfrm>
              <a:off x="1493135" y="4180497"/>
              <a:ext cx="10067494" cy="2123440"/>
            </p:xfrm>
            <a:graphic>
              <a:graphicData uri="http://schemas.openxmlformats.org/drawingml/2006/table">
                <a:tbl>
                  <a:tblPr firstRow="1" bandRow="1">
                    <a:tableStyleId>{93296810-A885-4BE3-A3E7-6D5BEEA58F35}</a:tableStyleId>
                  </a:tblPr>
                  <a:tblGrid>
                    <a:gridCol w="1551007">
                      <a:extLst>
                        <a:ext uri="{9D8B030D-6E8A-4147-A177-3AD203B41FA5}">
                          <a16:colId xmlns:a16="http://schemas.microsoft.com/office/drawing/2014/main" val="2880767351"/>
                        </a:ext>
                      </a:extLst>
                    </a:gridCol>
                    <a:gridCol w="2242450">
                      <a:extLst>
                        <a:ext uri="{9D8B030D-6E8A-4147-A177-3AD203B41FA5}">
                          <a16:colId xmlns:a16="http://schemas.microsoft.com/office/drawing/2014/main" val="3310244537"/>
                        </a:ext>
                      </a:extLst>
                    </a:gridCol>
                    <a:gridCol w="2827261">
                      <a:extLst>
                        <a:ext uri="{9D8B030D-6E8A-4147-A177-3AD203B41FA5}">
                          <a16:colId xmlns:a16="http://schemas.microsoft.com/office/drawing/2014/main" val="4014455540"/>
                        </a:ext>
                      </a:extLst>
                    </a:gridCol>
                    <a:gridCol w="3446776">
                      <a:extLst>
                        <a:ext uri="{9D8B030D-6E8A-4147-A177-3AD203B41FA5}">
                          <a16:colId xmlns:a16="http://schemas.microsoft.com/office/drawing/2014/main" val="3080247776"/>
                        </a:ext>
                      </a:extLst>
                    </a:gridCol>
                  </a:tblGrid>
                  <a:tr h="370840">
                    <a:tc>
                      <a:txBody>
                        <a:bodyPr/>
                        <a:lstStyle/>
                        <a:p>
                          <a:pPr algn="ctr"/>
                          <a:r>
                            <a:rPr kumimoji="1" lang="ja-JP" altLang="en-US" dirty="0"/>
                            <a:t>オーダ記法</a:t>
                          </a:r>
                        </a:p>
                      </a:txBody>
                      <a:tcPr/>
                    </a:tc>
                    <a:tc>
                      <a:txBody>
                        <a:bodyPr/>
                        <a:lstStyle/>
                        <a:p>
                          <a:pPr algn="ctr"/>
                          <a:r>
                            <a:rPr kumimoji="1" lang="ja-JP" altLang="en-US" dirty="0"/>
                            <a:t>計算量</a:t>
                          </a:r>
                        </a:p>
                      </a:txBody>
                      <a:tcPr/>
                    </a:tc>
                    <a:tc>
                      <a:txBody>
                        <a:bodyPr/>
                        <a:lstStyle/>
                        <a:p>
                          <a:pPr algn="ctr"/>
                          <a:r>
                            <a:rPr kumimoji="1" lang="ja-JP" altLang="en-US" dirty="0"/>
                            <a:t>計算量の変化</a:t>
                          </a:r>
                          <a:endParaRPr kumimoji="1" lang="en-US" altLang="ja-JP" dirty="0"/>
                        </a:p>
                        <a:p>
                          <a:pPr algn="ctr"/>
                          <a:r>
                            <a:rPr kumimoji="1" lang="ja-JP" altLang="en-US" dirty="0"/>
                            <a:t>（ｎを</a:t>
                          </a:r>
                          <a:r>
                            <a:rPr kumimoji="1" lang="en-US" altLang="ja-JP" dirty="0"/>
                            <a:t>100</a:t>
                          </a:r>
                          <a:r>
                            <a:rPr kumimoji="1" lang="ja-JP" altLang="en-US" dirty="0"/>
                            <a:t>→</a:t>
                          </a:r>
                          <a:r>
                            <a:rPr kumimoji="1" lang="en-US" altLang="ja-JP" dirty="0"/>
                            <a:t>10,000</a:t>
                          </a:r>
                          <a:r>
                            <a:rPr kumimoji="1" lang="ja-JP" altLang="en-US" dirty="0"/>
                            <a:t>）</a:t>
                          </a:r>
                        </a:p>
                      </a:txBody>
                      <a:tcPr/>
                    </a:tc>
                    <a:tc>
                      <a:txBody>
                        <a:bodyPr/>
                        <a:lstStyle/>
                        <a:p>
                          <a:pPr algn="ctr"/>
                          <a:r>
                            <a:rPr kumimoji="1" lang="ja-JP" altLang="en-US" dirty="0"/>
                            <a:t>実行時間のイメージ</a:t>
                          </a:r>
                        </a:p>
                      </a:txBody>
                      <a:tcPr/>
                    </a:tc>
                    <a:extLst>
                      <a:ext uri="{0D108BD9-81ED-4DB2-BD59-A6C34878D82A}">
                        <a16:rowId xmlns:a16="http://schemas.microsoft.com/office/drawing/2014/main" val="3092364165"/>
                      </a:ext>
                    </a:extLst>
                  </a:tr>
                  <a:tr h="370840">
                    <a:tc>
                      <a:txBody>
                        <a:bodyPr/>
                        <a:lstStyle/>
                        <a:p>
                          <a:r>
                            <a:rPr kumimoji="1" lang="en-US" altLang="ja-JP" dirty="0"/>
                            <a:t>0(1)</a:t>
                          </a:r>
                          <a:endParaRPr kumimoji="1" lang="ja-JP" altLang="en-US" dirty="0"/>
                        </a:p>
                      </a:txBody>
                      <a:tcPr/>
                    </a:tc>
                    <a:tc>
                      <a:txBody>
                        <a:bodyPr/>
                        <a:lstStyle/>
                        <a:p>
                          <a:r>
                            <a:rPr kumimoji="1" lang="en-US" altLang="ja-JP" dirty="0"/>
                            <a:t>n</a:t>
                          </a:r>
                          <a:r>
                            <a:rPr kumimoji="1" lang="ja-JP" altLang="en-US" dirty="0"/>
                            <a:t>と無関係に一定</a:t>
                          </a:r>
                        </a:p>
                      </a:txBody>
                      <a:tcPr/>
                    </a:tc>
                    <a:tc>
                      <a:txBody>
                        <a:bodyPr/>
                        <a:lstStyle/>
                        <a:p>
                          <a:r>
                            <a:rPr kumimoji="1" lang="ja-JP" altLang="en-US" dirty="0"/>
                            <a:t>変わらず</a:t>
                          </a:r>
                        </a:p>
                      </a:txBody>
                      <a:tcPr/>
                    </a:tc>
                    <a:tc>
                      <a:txBody>
                        <a:bodyPr/>
                        <a:lstStyle/>
                        <a:p>
                          <a:r>
                            <a:rPr kumimoji="1" lang="ja-JP" altLang="en-US" dirty="0"/>
                            <a:t>相当速い</a:t>
                          </a:r>
                        </a:p>
                      </a:txBody>
                      <a:tcPr/>
                    </a:tc>
                    <a:extLst>
                      <a:ext uri="{0D108BD9-81ED-4DB2-BD59-A6C34878D82A}">
                        <a16:rowId xmlns:a16="http://schemas.microsoft.com/office/drawing/2014/main" val="39268918"/>
                      </a:ext>
                    </a:extLst>
                  </a:tr>
                  <a:tr h="370840">
                    <a:tc>
                      <a:txBody>
                        <a:bodyPr/>
                        <a:lstStyle/>
                        <a:p>
                          <a:r>
                            <a:rPr kumimoji="1" lang="en-US" altLang="ja-JP" dirty="0"/>
                            <a:t>0</a:t>
                          </a:r>
                          <a14:m>
                            <m:oMath xmlns:m="http://schemas.openxmlformats.org/officeDocument/2006/math">
                              <m:func>
                                <m:funcPr>
                                  <m:ctrlPr>
                                    <a:rPr kumimoji="1" lang="en-US" altLang="ja-JP" i="1" smtClean="0">
                                      <a:latin typeface="Cambria Math" panose="02040503050406030204" pitchFamily="18" charset="0"/>
                                    </a:rPr>
                                  </m:ctrlPr>
                                </m:funcPr>
                                <m:fName>
                                  <m:r>
                                    <a:rPr kumimoji="1" lang="en-US" altLang="ja-JP" b="0" i="1" smtClean="0">
                                      <a:latin typeface="Cambria Math" panose="02040503050406030204" pitchFamily="18" charset="0"/>
                                    </a:rPr>
                                    <m:t>(</m:t>
                                  </m:r>
                                  <m:sSub>
                                    <m:sSubPr>
                                      <m:ctrlPr>
                                        <a:rPr kumimoji="1" lang="en-US" altLang="ja-JP" i="1" smtClean="0">
                                          <a:latin typeface="Cambria Math" panose="02040503050406030204" pitchFamily="18" charset="0"/>
                                        </a:rPr>
                                      </m:ctrlPr>
                                    </m:sSubPr>
                                    <m:e>
                                      <m:r>
                                        <m:rPr>
                                          <m:sty m:val="p"/>
                                        </m:rPr>
                                        <a:rPr kumimoji="1" lang="en-US" altLang="ja-JP" i="0" smtClean="0">
                                          <a:latin typeface="Cambria Math" panose="02040503050406030204" pitchFamily="18" charset="0"/>
                                        </a:rPr>
                                        <m:t>log</m:t>
                                      </m:r>
                                    </m:e>
                                    <m:sub>
                                      <m:r>
                                        <a:rPr kumimoji="1" lang="en-US" altLang="ja-JP" b="0" i="1" smtClean="0">
                                          <a:latin typeface="Cambria Math" panose="02040503050406030204" pitchFamily="18" charset="0"/>
                                        </a:rPr>
                                        <m:t>2</m:t>
                                      </m:r>
                                    </m:sub>
                                  </m:sSub>
                                </m:fName>
                                <m:e>
                                  <m:r>
                                    <a:rPr kumimoji="1" lang="en-US" altLang="ja-JP" b="0" i="1" smtClean="0">
                                      <a:latin typeface="Cambria Math" panose="02040503050406030204" pitchFamily="18" charset="0"/>
                                    </a:rPr>
                                    <m:t>𝑛</m:t>
                                  </m:r>
                                </m:e>
                              </m:func>
                              <m:r>
                                <a:rPr kumimoji="1" lang="en-US" altLang="ja-JP" b="0" i="1" smtClean="0">
                                  <a:latin typeface="Cambria Math" panose="02040503050406030204" pitchFamily="18" charset="0"/>
                                </a:rPr>
                                <m:t>)</m:t>
                              </m:r>
                            </m:oMath>
                          </a14:m>
                          <a:endParaRPr kumimoji="1" lang="ja-JP" altLang="en-US" dirty="0"/>
                        </a:p>
                      </a:txBody>
                      <a:tcPr/>
                    </a:tc>
                    <a:tc>
                      <a:txBody>
                        <a:bodyPr/>
                        <a:lstStyle/>
                        <a:p>
                          <a:r>
                            <a:rPr kumimoji="1" lang="ja-JP" altLang="en-US" dirty="0"/>
                            <a:t>ｎの対数に比例</a:t>
                          </a:r>
                        </a:p>
                      </a:txBody>
                      <a:tcPr/>
                    </a:tc>
                    <a:tc>
                      <a:txBody>
                        <a:bodyPr/>
                        <a:lstStyle/>
                        <a:p>
                          <a:r>
                            <a:rPr kumimoji="1" lang="en-US" altLang="ja-JP" dirty="0"/>
                            <a:t>2</a:t>
                          </a:r>
                          <a:r>
                            <a:rPr kumimoji="1" lang="ja-JP" altLang="en-US" dirty="0"/>
                            <a:t>倍</a:t>
                          </a:r>
                        </a:p>
                      </a:txBody>
                      <a:tcPr/>
                    </a:tc>
                    <a:tc>
                      <a:txBody>
                        <a:bodyPr/>
                        <a:lstStyle/>
                        <a:p>
                          <a:r>
                            <a:rPr kumimoji="1" lang="ja-JP" altLang="en-US" dirty="0"/>
                            <a:t>速い</a:t>
                          </a:r>
                        </a:p>
                      </a:txBody>
                      <a:tcPr/>
                    </a:tc>
                    <a:extLst>
                      <a:ext uri="{0D108BD9-81ED-4DB2-BD59-A6C34878D82A}">
                        <a16:rowId xmlns:a16="http://schemas.microsoft.com/office/drawing/2014/main" val="863740907"/>
                      </a:ext>
                    </a:extLst>
                  </a:tr>
                  <a:tr h="370840">
                    <a:tc>
                      <a:txBody>
                        <a:bodyPr/>
                        <a:lstStyle/>
                        <a:p>
                          <a:r>
                            <a:rPr kumimoji="1" lang="en-US" altLang="ja-JP" dirty="0"/>
                            <a:t>0(</a:t>
                          </a:r>
                          <a:r>
                            <a:rPr kumimoji="1" lang="en-US" altLang="ja-JP" dirty="0">
                              <a:latin typeface="Dreaming Outloud Pro" panose="020B0604020202020204" pitchFamily="66" charset="0"/>
                              <a:cs typeface="Dreaming Outloud Pro" panose="020B0604020202020204" pitchFamily="66" charset="0"/>
                            </a:rPr>
                            <a:t>n</a:t>
                          </a:r>
                          <a:r>
                            <a:rPr kumimoji="1" lang="en-US" altLang="ja-JP" dirty="0"/>
                            <a:t>)</a:t>
                          </a:r>
                          <a:endParaRPr kumimoji="1" lang="ja-JP" altLang="en-US" dirty="0"/>
                        </a:p>
                      </a:txBody>
                      <a:tcPr/>
                    </a:tc>
                    <a:tc>
                      <a:txBody>
                        <a:bodyPr/>
                        <a:lstStyle/>
                        <a:p>
                          <a:r>
                            <a:rPr kumimoji="1" lang="ja-JP" altLang="en-US" dirty="0"/>
                            <a:t>ｎに比例</a:t>
                          </a:r>
                        </a:p>
                      </a:txBody>
                      <a:tcPr/>
                    </a:tc>
                    <a:tc>
                      <a:txBody>
                        <a:bodyPr/>
                        <a:lstStyle/>
                        <a:p>
                          <a:r>
                            <a:rPr kumimoji="1" lang="en-US" altLang="ja-JP" dirty="0"/>
                            <a:t>100</a:t>
                          </a:r>
                          <a:r>
                            <a:rPr kumimoji="1" lang="ja-JP" altLang="en-US" dirty="0"/>
                            <a:t>倍</a:t>
                          </a:r>
                        </a:p>
                      </a:txBody>
                      <a:tcPr/>
                    </a:tc>
                    <a:tc>
                      <a:txBody>
                        <a:bodyPr/>
                        <a:lstStyle/>
                        <a:p>
                          <a:endParaRPr kumimoji="1" lang="ja-JP" altLang="en-US" dirty="0"/>
                        </a:p>
                      </a:txBody>
                      <a:tcPr/>
                    </a:tc>
                    <a:extLst>
                      <a:ext uri="{0D108BD9-81ED-4DB2-BD59-A6C34878D82A}">
                        <a16:rowId xmlns:a16="http://schemas.microsoft.com/office/drawing/2014/main" val="3560085824"/>
                      </a:ext>
                    </a:extLst>
                  </a:tr>
                  <a:tr h="370840">
                    <a:tc>
                      <a:txBody>
                        <a:bodyPr/>
                        <a:lstStyle/>
                        <a:p>
                          <a:r>
                            <a:rPr kumimoji="1" lang="en-US" altLang="ja-JP" dirty="0"/>
                            <a:t>0</a:t>
                          </a:r>
                          <a14:m>
                            <m:oMath xmlns:m="http://schemas.openxmlformats.org/officeDocument/2006/math">
                              <m:r>
                                <a:rPr kumimoji="1" lang="en-US" altLang="ja-JP" b="0" i="0" smtClean="0">
                                  <a:latin typeface="Cambria Math" panose="02040503050406030204" pitchFamily="18" charset="0"/>
                                </a:rPr>
                                <m:t>(</m:t>
                              </m:r>
                              <m:sSup>
                                <m:sSupPr>
                                  <m:ctrlPr>
                                    <a:rPr kumimoji="1" lang="en-US" altLang="ja-JP" i="1" smtClean="0">
                                      <a:latin typeface="Cambria Math" panose="02040503050406030204" pitchFamily="18" charset="0"/>
                                    </a:rPr>
                                  </m:ctrlPr>
                                </m:sSupPr>
                                <m:e>
                                  <m:r>
                                    <a:rPr kumimoji="1" lang="en-US" altLang="ja-JP" b="0" i="1" smtClean="0">
                                      <a:latin typeface="Cambria Math" panose="02040503050406030204" pitchFamily="18" charset="0"/>
                                    </a:rPr>
                                    <m:t>𝑛</m:t>
                                  </m:r>
                                </m:e>
                                <m:sup>
                                  <m:r>
                                    <a:rPr kumimoji="1" lang="en-US" altLang="ja-JP" b="0" i="1" smtClean="0">
                                      <a:latin typeface="Cambria Math" panose="02040503050406030204" pitchFamily="18" charset="0"/>
                                    </a:rPr>
                                    <m:t>2</m:t>
                                  </m:r>
                                </m:sup>
                              </m:sSup>
                              <m:r>
                                <a:rPr kumimoji="1" lang="en-US" altLang="ja-JP" b="0" i="1" smtClean="0">
                                  <a:latin typeface="Cambria Math" panose="02040503050406030204" pitchFamily="18" charset="0"/>
                                </a:rPr>
                                <m:t>)</m:t>
                              </m:r>
                            </m:oMath>
                          </a14:m>
                          <a:endParaRPr kumimoji="1" lang="ja-JP" altLang="en-US" dirty="0"/>
                        </a:p>
                      </a:txBody>
                      <a:tcPr/>
                    </a:tc>
                    <a:tc>
                      <a:txBody>
                        <a:bodyPr/>
                        <a:lstStyle/>
                        <a:p>
                          <a:r>
                            <a:rPr kumimoji="1" lang="ja-JP" altLang="en-US" dirty="0"/>
                            <a:t>ｎの</a:t>
                          </a:r>
                          <a:r>
                            <a:rPr kumimoji="1" lang="en-US" altLang="ja-JP" dirty="0"/>
                            <a:t>2</a:t>
                          </a:r>
                          <a:r>
                            <a:rPr kumimoji="1" lang="ja-JP" altLang="en-US" dirty="0"/>
                            <a:t>乗に比例</a:t>
                          </a:r>
                        </a:p>
                      </a:txBody>
                      <a:tcPr/>
                    </a:tc>
                    <a:tc>
                      <a:txBody>
                        <a:bodyPr/>
                        <a:lstStyle/>
                        <a:p>
                          <a:r>
                            <a:rPr kumimoji="1" lang="en-US" altLang="ja-JP" dirty="0"/>
                            <a:t>10,000</a:t>
                          </a:r>
                          <a:r>
                            <a:rPr kumimoji="1" lang="ja-JP" altLang="en-US" dirty="0"/>
                            <a:t>倍</a:t>
                          </a:r>
                        </a:p>
                      </a:txBody>
                      <a:tcPr/>
                    </a:tc>
                    <a:tc>
                      <a:txBody>
                        <a:bodyPr/>
                        <a:lstStyle/>
                        <a:p>
                          <a:r>
                            <a:rPr kumimoji="1" lang="ja-JP" altLang="en-US" dirty="0"/>
                            <a:t>遅い</a:t>
                          </a:r>
                        </a:p>
                      </a:txBody>
                      <a:tcPr/>
                    </a:tc>
                    <a:extLst>
                      <a:ext uri="{0D108BD9-81ED-4DB2-BD59-A6C34878D82A}">
                        <a16:rowId xmlns:a16="http://schemas.microsoft.com/office/drawing/2014/main" val="2413828708"/>
                      </a:ext>
                    </a:extLst>
                  </a:tr>
                </a:tbl>
              </a:graphicData>
            </a:graphic>
          </p:graphicFrame>
        </mc:Choice>
        <mc:Fallback xmlns="">
          <p:graphicFrame>
            <p:nvGraphicFramePr>
              <p:cNvPr id="3" name="表 5">
                <a:extLst>
                  <a:ext uri="{FF2B5EF4-FFF2-40B4-BE49-F238E27FC236}">
                    <a16:creationId xmlns:a16="http://schemas.microsoft.com/office/drawing/2014/main" id="{BD56D827-19C0-E840-B3E0-48CB874EF809}"/>
                  </a:ext>
                </a:extLst>
              </p:cNvPr>
              <p:cNvGraphicFramePr>
                <a:graphicFrameLocks noGrp="1"/>
              </p:cNvGraphicFramePr>
              <p:nvPr>
                <p:extLst>
                  <p:ext uri="{D42A27DB-BD31-4B8C-83A1-F6EECF244321}">
                    <p14:modId xmlns:p14="http://schemas.microsoft.com/office/powerpoint/2010/main" val="1243047335"/>
                  </p:ext>
                </p:extLst>
              </p:nvPr>
            </p:nvGraphicFramePr>
            <p:xfrm>
              <a:off x="1493135" y="4180497"/>
              <a:ext cx="10067494" cy="2123440"/>
            </p:xfrm>
            <a:graphic>
              <a:graphicData uri="http://schemas.openxmlformats.org/drawingml/2006/table">
                <a:tbl>
                  <a:tblPr firstRow="1" bandRow="1">
                    <a:tableStyleId>{93296810-A885-4BE3-A3E7-6D5BEEA58F35}</a:tableStyleId>
                  </a:tblPr>
                  <a:tblGrid>
                    <a:gridCol w="1551007">
                      <a:extLst>
                        <a:ext uri="{9D8B030D-6E8A-4147-A177-3AD203B41FA5}">
                          <a16:colId xmlns:a16="http://schemas.microsoft.com/office/drawing/2014/main" val="2880767351"/>
                        </a:ext>
                      </a:extLst>
                    </a:gridCol>
                    <a:gridCol w="2242450">
                      <a:extLst>
                        <a:ext uri="{9D8B030D-6E8A-4147-A177-3AD203B41FA5}">
                          <a16:colId xmlns:a16="http://schemas.microsoft.com/office/drawing/2014/main" val="3310244537"/>
                        </a:ext>
                      </a:extLst>
                    </a:gridCol>
                    <a:gridCol w="2827261">
                      <a:extLst>
                        <a:ext uri="{9D8B030D-6E8A-4147-A177-3AD203B41FA5}">
                          <a16:colId xmlns:a16="http://schemas.microsoft.com/office/drawing/2014/main" val="4014455540"/>
                        </a:ext>
                      </a:extLst>
                    </a:gridCol>
                    <a:gridCol w="3446776">
                      <a:extLst>
                        <a:ext uri="{9D8B030D-6E8A-4147-A177-3AD203B41FA5}">
                          <a16:colId xmlns:a16="http://schemas.microsoft.com/office/drawing/2014/main" val="3080247776"/>
                        </a:ext>
                      </a:extLst>
                    </a:gridCol>
                  </a:tblGrid>
                  <a:tr h="640080">
                    <a:tc>
                      <a:txBody>
                        <a:bodyPr/>
                        <a:lstStyle/>
                        <a:p>
                          <a:pPr algn="ctr"/>
                          <a:r>
                            <a:rPr kumimoji="1" lang="ja-JP" altLang="en-US" dirty="0"/>
                            <a:t>オーダ記法</a:t>
                          </a:r>
                        </a:p>
                      </a:txBody>
                      <a:tcPr/>
                    </a:tc>
                    <a:tc>
                      <a:txBody>
                        <a:bodyPr/>
                        <a:lstStyle/>
                        <a:p>
                          <a:pPr algn="ctr"/>
                          <a:r>
                            <a:rPr kumimoji="1" lang="ja-JP" altLang="en-US" dirty="0"/>
                            <a:t>計算量</a:t>
                          </a:r>
                        </a:p>
                      </a:txBody>
                      <a:tcPr/>
                    </a:tc>
                    <a:tc>
                      <a:txBody>
                        <a:bodyPr/>
                        <a:lstStyle/>
                        <a:p>
                          <a:pPr algn="ctr"/>
                          <a:r>
                            <a:rPr kumimoji="1" lang="ja-JP" altLang="en-US" dirty="0"/>
                            <a:t>計算量の変化</a:t>
                          </a:r>
                          <a:endParaRPr kumimoji="1" lang="en-US" altLang="ja-JP" dirty="0"/>
                        </a:p>
                        <a:p>
                          <a:pPr algn="ctr"/>
                          <a:r>
                            <a:rPr kumimoji="1" lang="ja-JP" altLang="en-US" dirty="0"/>
                            <a:t>（ｎを</a:t>
                          </a:r>
                          <a:r>
                            <a:rPr kumimoji="1" lang="en-US" altLang="ja-JP" dirty="0"/>
                            <a:t>100</a:t>
                          </a:r>
                          <a:r>
                            <a:rPr kumimoji="1" lang="ja-JP" altLang="en-US" dirty="0"/>
                            <a:t>→</a:t>
                          </a:r>
                          <a:r>
                            <a:rPr kumimoji="1" lang="en-US" altLang="ja-JP" dirty="0"/>
                            <a:t>10,000</a:t>
                          </a:r>
                          <a:r>
                            <a:rPr kumimoji="1" lang="ja-JP" altLang="en-US" dirty="0"/>
                            <a:t>）</a:t>
                          </a:r>
                        </a:p>
                      </a:txBody>
                      <a:tcPr/>
                    </a:tc>
                    <a:tc>
                      <a:txBody>
                        <a:bodyPr/>
                        <a:lstStyle/>
                        <a:p>
                          <a:pPr algn="ctr"/>
                          <a:r>
                            <a:rPr kumimoji="1" lang="ja-JP" altLang="en-US" dirty="0"/>
                            <a:t>実行時間のイメージ</a:t>
                          </a:r>
                        </a:p>
                      </a:txBody>
                      <a:tcPr/>
                    </a:tc>
                    <a:extLst>
                      <a:ext uri="{0D108BD9-81ED-4DB2-BD59-A6C34878D82A}">
                        <a16:rowId xmlns:a16="http://schemas.microsoft.com/office/drawing/2014/main" val="3092364165"/>
                      </a:ext>
                    </a:extLst>
                  </a:tr>
                  <a:tr h="370840">
                    <a:tc>
                      <a:txBody>
                        <a:bodyPr/>
                        <a:lstStyle/>
                        <a:p>
                          <a:r>
                            <a:rPr kumimoji="1" lang="en-US" altLang="ja-JP" dirty="0"/>
                            <a:t>0(1)</a:t>
                          </a:r>
                          <a:endParaRPr kumimoji="1" lang="ja-JP" altLang="en-US" dirty="0"/>
                        </a:p>
                      </a:txBody>
                      <a:tcPr/>
                    </a:tc>
                    <a:tc>
                      <a:txBody>
                        <a:bodyPr/>
                        <a:lstStyle/>
                        <a:p>
                          <a:r>
                            <a:rPr kumimoji="1" lang="en-US" altLang="ja-JP" dirty="0"/>
                            <a:t>n</a:t>
                          </a:r>
                          <a:r>
                            <a:rPr kumimoji="1" lang="ja-JP" altLang="en-US" dirty="0"/>
                            <a:t>と無関係に一定</a:t>
                          </a:r>
                        </a:p>
                      </a:txBody>
                      <a:tcPr/>
                    </a:tc>
                    <a:tc>
                      <a:txBody>
                        <a:bodyPr/>
                        <a:lstStyle/>
                        <a:p>
                          <a:r>
                            <a:rPr kumimoji="1" lang="ja-JP" altLang="en-US" dirty="0"/>
                            <a:t>変わらず</a:t>
                          </a:r>
                        </a:p>
                      </a:txBody>
                      <a:tcPr/>
                    </a:tc>
                    <a:tc>
                      <a:txBody>
                        <a:bodyPr/>
                        <a:lstStyle/>
                        <a:p>
                          <a:r>
                            <a:rPr kumimoji="1" lang="ja-JP" altLang="en-US" dirty="0"/>
                            <a:t>相当速い</a:t>
                          </a:r>
                        </a:p>
                      </a:txBody>
                      <a:tcPr/>
                    </a:tc>
                    <a:extLst>
                      <a:ext uri="{0D108BD9-81ED-4DB2-BD59-A6C34878D82A}">
                        <a16:rowId xmlns:a16="http://schemas.microsoft.com/office/drawing/2014/main" val="39268918"/>
                      </a:ext>
                    </a:extLst>
                  </a:tr>
                  <a:tr h="370840">
                    <a:tc>
                      <a:txBody>
                        <a:bodyPr/>
                        <a:lstStyle/>
                        <a:p>
                          <a:endParaRPr lang="ja-JP"/>
                        </a:p>
                      </a:txBody>
                      <a:tcPr>
                        <a:blipFill>
                          <a:blip r:embed="rId3"/>
                          <a:stretch>
                            <a:fillRect l="-392" t="-281967" r="-549804" b="-224590"/>
                          </a:stretch>
                        </a:blipFill>
                      </a:tcPr>
                    </a:tc>
                    <a:tc>
                      <a:txBody>
                        <a:bodyPr/>
                        <a:lstStyle/>
                        <a:p>
                          <a:r>
                            <a:rPr kumimoji="1" lang="ja-JP" altLang="en-US" dirty="0"/>
                            <a:t>ｎの対数に比例</a:t>
                          </a:r>
                        </a:p>
                      </a:txBody>
                      <a:tcPr/>
                    </a:tc>
                    <a:tc>
                      <a:txBody>
                        <a:bodyPr/>
                        <a:lstStyle/>
                        <a:p>
                          <a:r>
                            <a:rPr kumimoji="1" lang="en-US" altLang="ja-JP" dirty="0"/>
                            <a:t>2</a:t>
                          </a:r>
                          <a:r>
                            <a:rPr kumimoji="1" lang="ja-JP" altLang="en-US" dirty="0"/>
                            <a:t>倍</a:t>
                          </a:r>
                        </a:p>
                      </a:txBody>
                      <a:tcPr/>
                    </a:tc>
                    <a:tc>
                      <a:txBody>
                        <a:bodyPr/>
                        <a:lstStyle/>
                        <a:p>
                          <a:r>
                            <a:rPr kumimoji="1" lang="ja-JP" altLang="en-US" dirty="0"/>
                            <a:t>速い</a:t>
                          </a:r>
                        </a:p>
                      </a:txBody>
                      <a:tcPr/>
                    </a:tc>
                    <a:extLst>
                      <a:ext uri="{0D108BD9-81ED-4DB2-BD59-A6C34878D82A}">
                        <a16:rowId xmlns:a16="http://schemas.microsoft.com/office/drawing/2014/main" val="863740907"/>
                      </a:ext>
                    </a:extLst>
                  </a:tr>
                  <a:tr h="370840">
                    <a:tc>
                      <a:txBody>
                        <a:bodyPr/>
                        <a:lstStyle/>
                        <a:p>
                          <a:r>
                            <a:rPr kumimoji="1" lang="en-US" altLang="ja-JP" dirty="0"/>
                            <a:t>0(</a:t>
                          </a:r>
                          <a:r>
                            <a:rPr kumimoji="1" lang="en-US" altLang="ja-JP" dirty="0">
                              <a:latin typeface="Dreaming Outloud Pro" panose="020B0604020202020204" pitchFamily="66" charset="0"/>
                              <a:cs typeface="Dreaming Outloud Pro" panose="020B0604020202020204" pitchFamily="66" charset="0"/>
                            </a:rPr>
                            <a:t>n</a:t>
                          </a:r>
                          <a:r>
                            <a:rPr kumimoji="1" lang="en-US" altLang="ja-JP" dirty="0"/>
                            <a:t>)</a:t>
                          </a:r>
                          <a:endParaRPr kumimoji="1" lang="ja-JP" altLang="en-US" dirty="0"/>
                        </a:p>
                      </a:txBody>
                      <a:tcPr/>
                    </a:tc>
                    <a:tc>
                      <a:txBody>
                        <a:bodyPr/>
                        <a:lstStyle/>
                        <a:p>
                          <a:r>
                            <a:rPr kumimoji="1" lang="ja-JP" altLang="en-US" dirty="0"/>
                            <a:t>ｎに比例</a:t>
                          </a:r>
                        </a:p>
                      </a:txBody>
                      <a:tcPr/>
                    </a:tc>
                    <a:tc>
                      <a:txBody>
                        <a:bodyPr/>
                        <a:lstStyle/>
                        <a:p>
                          <a:r>
                            <a:rPr kumimoji="1" lang="en-US" altLang="ja-JP" dirty="0"/>
                            <a:t>100</a:t>
                          </a:r>
                          <a:r>
                            <a:rPr kumimoji="1" lang="ja-JP" altLang="en-US" dirty="0"/>
                            <a:t>倍</a:t>
                          </a:r>
                        </a:p>
                      </a:txBody>
                      <a:tcPr/>
                    </a:tc>
                    <a:tc>
                      <a:txBody>
                        <a:bodyPr/>
                        <a:lstStyle/>
                        <a:p>
                          <a:endParaRPr kumimoji="1" lang="ja-JP" altLang="en-US" dirty="0"/>
                        </a:p>
                      </a:txBody>
                      <a:tcPr/>
                    </a:tc>
                    <a:extLst>
                      <a:ext uri="{0D108BD9-81ED-4DB2-BD59-A6C34878D82A}">
                        <a16:rowId xmlns:a16="http://schemas.microsoft.com/office/drawing/2014/main" val="3560085824"/>
                      </a:ext>
                    </a:extLst>
                  </a:tr>
                  <a:tr h="370840">
                    <a:tc>
                      <a:txBody>
                        <a:bodyPr/>
                        <a:lstStyle/>
                        <a:p>
                          <a:endParaRPr lang="ja-JP"/>
                        </a:p>
                      </a:txBody>
                      <a:tcPr>
                        <a:blipFill>
                          <a:blip r:embed="rId3"/>
                          <a:stretch>
                            <a:fillRect l="-392" t="-481967" r="-549804" b="-24590"/>
                          </a:stretch>
                        </a:blipFill>
                      </a:tcPr>
                    </a:tc>
                    <a:tc>
                      <a:txBody>
                        <a:bodyPr/>
                        <a:lstStyle/>
                        <a:p>
                          <a:r>
                            <a:rPr kumimoji="1" lang="ja-JP" altLang="en-US" dirty="0"/>
                            <a:t>ｎの</a:t>
                          </a:r>
                          <a:r>
                            <a:rPr kumimoji="1" lang="en-US" altLang="ja-JP" dirty="0"/>
                            <a:t>2</a:t>
                          </a:r>
                          <a:r>
                            <a:rPr kumimoji="1" lang="ja-JP" altLang="en-US" dirty="0"/>
                            <a:t>乗に比例</a:t>
                          </a:r>
                        </a:p>
                      </a:txBody>
                      <a:tcPr/>
                    </a:tc>
                    <a:tc>
                      <a:txBody>
                        <a:bodyPr/>
                        <a:lstStyle/>
                        <a:p>
                          <a:r>
                            <a:rPr kumimoji="1" lang="en-US" altLang="ja-JP" dirty="0"/>
                            <a:t>10,000</a:t>
                          </a:r>
                          <a:r>
                            <a:rPr kumimoji="1" lang="ja-JP" altLang="en-US" dirty="0"/>
                            <a:t>倍</a:t>
                          </a:r>
                        </a:p>
                      </a:txBody>
                      <a:tcPr/>
                    </a:tc>
                    <a:tc>
                      <a:txBody>
                        <a:bodyPr/>
                        <a:lstStyle/>
                        <a:p>
                          <a:r>
                            <a:rPr kumimoji="1" lang="ja-JP" altLang="en-US" dirty="0"/>
                            <a:t>遅い</a:t>
                          </a:r>
                        </a:p>
                      </a:txBody>
                      <a:tcPr/>
                    </a:tc>
                    <a:extLst>
                      <a:ext uri="{0D108BD9-81ED-4DB2-BD59-A6C34878D82A}">
                        <a16:rowId xmlns:a16="http://schemas.microsoft.com/office/drawing/2014/main" val="2413828708"/>
                      </a:ext>
                    </a:extLst>
                  </a:tr>
                </a:tbl>
              </a:graphicData>
            </a:graphic>
          </p:graphicFrame>
        </mc:Fallback>
      </mc:AlternateContent>
      <p:cxnSp>
        <p:nvCxnSpPr>
          <p:cNvPr id="7" name="直線矢印コネクタ 6">
            <a:extLst>
              <a:ext uri="{FF2B5EF4-FFF2-40B4-BE49-F238E27FC236}">
                <a16:creationId xmlns:a16="http://schemas.microsoft.com/office/drawing/2014/main" id="{89A63E04-D06D-DAB0-4340-BFDADE85B872}"/>
              </a:ext>
            </a:extLst>
          </p:cNvPr>
          <p:cNvCxnSpPr/>
          <p:nvPr/>
        </p:nvCxnSpPr>
        <p:spPr>
          <a:xfrm>
            <a:off x="10567686" y="4861367"/>
            <a:ext cx="0" cy="1365813"/>
          </a:xfrm>
          <a:prstGeom prst="straightConnector1">
            <a:avLst/>
          </a:prstGeom>
          <a:ln>
            <a:headEnd type="triangle" w="lg" len="med"/>
            <a:tailEnd type="triangle" w="lg" len="med"/>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29986656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60799E4-636D-4707-A0F2-09FD1C087173}"/>
              </a:ext>
            </a:extLst>
          </p:cNvPr>
          <p:cNvSpPr>
            <a:spLocks noGrp="1"/>
          </p:cNvSpPr>
          <p:nvPr>
            <p:ph type="title"/>
          </p:nvPr>
        </p:nvSpPr>
        <p:spPr/>
        <p:txBody>
          <a:bodyPr/>
          <a:lstStyle/>
          <a:p>
            <a:r>
              <a:rPr kumimoji="1" lang="ja-JP" altLang="en-US" dirty="0"/>
              <a:t>プログラムの属性</a:t>
            </a:r>
          </a:p>
        </p:txBody>
      </p:sp>
      <p:sp>
        <p:nvSpPr>
          <p:cNvPr id="4" name="スライド番号プレースホルダー 3">
            <a:extLst>
              <a:ext uri="{FF2B5EF4-FFF2-40B4-BE49-F238E27FC236}">
                <a16:creationId xmlns:a16="http://schemas.microsoft.com/office/drawing/2014/main" id="{EE2E78E7-E97B-4EB1-B7DF-4CED27B67789}"/>
              </a:ext>
            </a:extLst>
          </p:cNvPr>
          <p:cNvSpPr>
            <a:spLocks noGrp="1"/>
          </p:cNvSpPr>
          <p:nvPr>
            <p:ph type="sldNum" sz="quarter" idx="12"/>
          </p:nvPr>
        </p:nvSpPr>
        <p:spPr/>
        <p:txBody>
          <a:bodyPr/>
          <a:lstStyle/>
          <a:p>
            <a:fld id="{F8DEEB91-50FB-4D13-8684-2052AAEB8771}" type="slidenum">
              <a:rPr kumimoji="1" lang="ja-JP" altLang="en-US" smtClean="0"/>
              <a:t>43</a:t>
            </a:fld>
            <a:endParaRPr kumimoji="1" lang="ja-JP" altLang="en-US"/>
          </a:p>
        </p:txBody>
      </p:sp>
      <p:graphicFrame>
        <p:nvGraphicFramePr>
          <p:cNvPr id="3" name="表 5">
            <a:extLst>
              <a:ext uri="{FF2B5EF4-FFF2-40B4-BE49-F238E27FC236}">
                <a16:creationId xmlns:a16="http://schemas.microsoft.com/office/drawing/2014/main" id="{CAD639EF-3584-79CF-7C11-E0B2CBD2DD77}"/>
              </a:ext>
            </a:extLst>
          </p:cNvPr>
          <p:cNvGraphicFramePr>
            <a:graphicFrameLocks noGrp="1"/>
          </p:cNvGraphicFramePr>
          <p:nvPr>
            <p:extLst>
              <p:ext uri="{D42A27DB-BD31-4B8C-83A1-F6EECF244321}">
                <p14:modId xmlns:p14="http://schemas.microsoft.com/office/powerpoint/2010/main" val="1541604898"/>
              </p:ext>
            </p:extLst>
          </p:nvPr>
        </p:nvGraphicFramePr>
        <p:xfrm>
          <a:off x="2032000" y="1690688"/>
          <a:ext cx="8128000" cy="2652712"/>
        </p:xfrm>
        <a:graphic>
          <a:graphicData uri="http://schemas.openxmlformats.org/drawingml/2006/table">
            <a:tbl>
              <a:tblPr firstRow="1" bandRow="1">
                <a:tableStyleId>{16D9F66E-5EB9-4882-86FB-DCBF35E3C3E4}</a:tableStyleId>
              </a:tblPr>
              <a:tblGrid>
                <a:gridCol w="3454400">
                  <a:extLst>
                    <a:ext uri="{9D8B030D-6E8A-4147-A177-3AD203B41FA5}">
                      <a16:colId xmlns:a16="http://schemas.microsoft.com/office/drawing/2014/main" val="1442214149"/>
                    </a:ext>
                  </a:extLst>
                </a:gridCol>
                <a:gridCol w="4673600">
                  <a:extLst>
                    <a:ext uri="{9D8B030D-6E8A-4147-A177-3AD203B41FA5}">
                      <a16:colId xmlns:a16="http://schemas.microsoft.com/office/drawing/2014/main" val="385352637"/>
                    </a:ext>
                  </a:extLst>
                </a:gridCol>
              </a:tblGrid>
              <a:tr h="663178">
                <a:tc>
                  <a:txBody>
                    <a:bodyPr/>
                    <a:lstStyle/>
                    <a:p>
                      <a:pPr algn="l"/>
                      <a:r>
                        <a:rPr kumimoji="1" lang="ja-JP" altLang="en-US" b="0" dirty="0"/>
                        <a:t>再配置可能（リロケータブル）</a:t>
                      </a:r>
                    </a:p>
                  </a:txBody>
                  <a:tcPr anchor="ctr"/>
                </a:tc>
                <a:tc>
                  <a:txBody>
                    <a:bodyPr/>
                    <a:lstStyle/>
                    <a:p>
                      <a:pPr algn="l"/>
                      <a:r>
                        <a:rPr kumimoji="1" lang="ja-JP" altLang="en-US" b="0" dirty="0"/>
                        <a:t>主記憶のどこに配置しても実行可能</a:t>
                      </a:r>
                    </a:p>
                  </a:txBody>
                  <a:tcPr anchor="ctr"/>
                </a:tc>
                <a:extLst>
                  <a:ext uri="{0D108BD9-81ED-4DB2-BD59-A6C34878D82A}">
                    <a16:rowId xmlns:a16="http://schemas.microsoft.com/office/drawing/2014/main" val="581677025"/>
                  </a:ext>
                </a:extLst>
              </a:tr>
              <a:tr h="663178">
                <a:tc>
                  <a:txBody>
                    <a:bodyPr/>
                    <a:lstStyle/>
                    <a:p>
                      <a:pPr algn="l"/>
                      <a:r>
                        <a:rPr kumimoji="1" lang="ja-JP" altLang="en-US" dirty="0"/>
                        <a:t>再入可能（リエントラント）</a:t>
                      </a:r>
                    </a:p>
                  </a:txBody>
                  <a:tcPr anchor="ctr"/>
                </a:tc>
                <a:tc>
                  <a:txBody>
                    <a:bodyPr/>
                    <a:lstStyle/>
                    <a:p>
                      <a:pPr algn="l"/>
                      <a:r>
                        <a:rPr kumimoji="1" lang="ja-JP" altLang="en-US" dirty="0"/>
                        <a:t>複数のタスクが同時に使用可能</a:t>
                      </a:r>
                    </a:p>
                  </a:txBody>
                  <a:tcPr anchor="ctr"/>
                </a:tc>
                <a:extLst>
                  <a:ext uri="{0D108BD9-81ED-4DB2-BD59-A6C34878D82A}">
                    <a16:rowId xmlns:a16="http://schemas.microsoft.com/office/drawing/2014/main" val="44233994"/>
                  </a:ext>
                </a:extLst>
              </a:tr>
              <a:tr h="663178">
                <a:tc>
                  <a:txBody>
                    <a:bodyPr/>
                    <a:lstStyle/>
                    <a:p>
                      <a:pPr algn="l"/>
                      <a:r>
                        <a:rPr kumimoji="1" lang="ja-JP" altLang="en-US" dirty="0"/>
                        <a:t>再使用可能（リユーザブル）</a:t>
                      </a:r>
                    </a:p>
                  </a:txBody>
                  <a:tcPr anchor="ctr"/>
                </a:tc>
                <a:tc>
                  <a:txBody>
                    <a:bodyPr/>
                    <a:lstStyle/>
                    <a:p>
                      <a:pPr algn="l"/>
                      <a:r>
                        <a:rPr kumimoji="1" lang="ja-JP" altLang="en-US" dirty="0"/>
                        <a:t>再ロードしなくても使用可能</a:t>
                      </a:r>
                    </a:p>
                  </a:txBody>
                  <a:tcPr anchor="ctr"/>
                </a:tc>
                <a:extLst>
                  <a:ext uri="{0D108BD9-81ED-4DB2-BD59-A6C34878D82A}">
                    <a16:rowId xmlns:a16="http://schemas.microsoft.com/office/drawing/2014/main" val="834975148"/>
                  </a:ext>
                </a:extLst>
              </a:tr>
              <a:tr h="663178">
                <a:tc>
                  <a:txBody>
                    <a:bodyPr/>
                    <a:lstStyle/>
                    <a:p>
                      <a:pPr algn="l"/>
                      <a:r>
                        <a:rPr kumimoji="1" lang="ja-JP" altLang="en-US" dirty="0"/>
                        <a:t>再帰的（リカーシブ）</a:t>
                      </a:r>
                    </a:p>
                  </a:txBody>
                  <a:tcPr anchor="ctr"/>
                </a:tc>
                <a:tc>
                  <a:txBody>
                    <a:bodyPr/>
                    <a:lstStyle/>
                    <a:p>
                      <a:pPr algn="l"/>
                      <a:r>
                        <a:rPr kumimoji="1" lang="ja-JP" altLang="en-US" dirty="0"/>
                        <a:t>自分自身を呼び出す</a:t>
                      </a:r>
                    </a:p>
                  </a:txBody>
                  <a:tcPr anchor="ctr"/>
                </a:tc>
                <a:extLst>
                  <a:ext uri="{0D108BD9-81ED-4DB2-BD59-A6C34878D82A}">
                    <a16:rowId xmlns:a16="http://schemas.microsoft.com/office/drawing/2014/main" val="1450731458"/>
                  </a:ext>
                </a:extLst>
              </a:tr>
            </a:tbl>
          </a:graphicData>
        </a:graphic>
      </p:graphicFrame>
      <p:sp>
        <p:nvSpPr>
          <p:cNvPr id="5" name="テキスト ボックス 4">
            <a:extLst>
              <a:ext uri="{FF2B5EF4-FFF2-40B4-BE49-F238E27FC236}">
                <a16:creationId xmlns:a16="http://schemas.microsoft.com/office/drawing/2014/main" id="{BA2C8F80-90FF-FCD9-43AC-7D70D4DAB3E3}"/>
              </a:ext>
            </a:extLst>
          </p:cNvPr>
          <p:cNvSpPr txBox="1"/>
          <p:nvPr/>
        </p:nvSpPr>
        <p:spPr>
          <a:xfrm>
            <a:off x="1400537" y="4745620"/>
            <a:ext cx="9664860" cy="1754326"/>
          </a:xfrm>
          <a:prstGeom prst="rect">
            <a:avLst/>
          </a:prstGeom>
          <a:noFill/>
        </p:spPr>
        <p:txBody>
          <a:bodyPr wrap="square" rtlCol="0">
            <a:spAutoFit/>
          </a:bodyPr>
          <a:lstStyle/>
          <a:p>
            <a:r>
              <a:rPr kumimoji="1" lang="ja-JP" altLang="en-US" b="1" dirty="0"/>
              <a:t>再帰的な関数を使用する場合の例</a:t>
            </a:r>
            <a:endParaRPr kumimoji="1" lang="en-US" altLang="ja-JP" b="1" dirty="0"/>
          </a:p>
          <a:p>
            <a:r>
              <a:rPr kumimoji="1" lang="ja-JP" altLang="en-US" dirty="0"/>
              <a:t>　</a:t>
            </a:r>
            <a:r>
              <a:rPr kumimoji="1" lang="en-US" altLang="ja-JP" dirty="0"/>
              <a:t>f(n):if n&lt;=1 then return 1 else return </a:t>
            </a:r>
            <a:r>
              <a:rPr kumimoji="1" lang="en-US" altLang="ja-JP" dirty="0" err="1"/>
              <a:t>n+f</a:t>
            </a:r>
            <a:r>
              <a:rPr kumimoji="1" lang="en-US" altLang="ja-JP" dirty="0"/>
              <a:t>(n-1)</a:t>
            </a:r>
          </a:p>
          <a:p>
            <a:r>
              <a:rPr kumimoji="1" lang="ja-JP" altLang="en-US" dirty="0"/>
              <a:t>　</a:t>
            </a:r>
            <a:r>
              <a:rPr kumimoji="1" lang="en-US" altLang="ja-JP" dirty="0"/>
              <a:t>f(5)</a:t>
            </a:r>
            <a:r>
              <a:rPr kumimoji="1" lang="ja-JP" altLang="en-US" dirty="0"/>
              <a:t>の値を求める。</a:t>
            </a:r>
            <a:endParaRPr kumimoji="1" lang="en-US" altLang="ja-JP" dirty="0"/>
          </a:p>
          <a:p>
            <a:r>
              <a:rPr lang="ja-JP" altLang="en-US" dirty="0"/>
              <a:t>　</a:t>
            </a:r>
            <a:endParaRPr lang="en-US" altLang="ja-JP" dirty="0"/>
          </a:p>
          <a:p>
            <a:r>
              <a:rPr lang="ja-JP" altLang="en-US" dirty="0"/>
              <a:t>　</a:t>
            </a:r>
            <a:r>
              <a:rPr lang="en-US" altLang="ja-JP" dirty="0"/>
              <a:t>f(1)=1,</a:t>
            </a:r>
            <a:r>
              <a:rPr lang="ja-JP" altLang="en-US" dirty="0"/>
              <a:t>および</a:t>
            </a:r>
            <a:r>
              <a:rPr lang="en-US" altLang="ja-JP" dirty="0"/>
              <a:t>f(n)=</a:t>
            </a:r>
            <a:r>
              <a:rPr lang="ja-JP" altLang="en-US" dirty="0"/>
              <a:t>ｎ＋</a:t>
            </a:r>
            <a:r>
              <a:rPr lang="en-US" altLang="ja-JP" dirty="0"/>
              <a:t>f(n-1)</a:t>
            </a:r>
            <a:r>
              <a:rPr lang="ja-JP" altLang="en-US" dirty="0"/>
              <a:t>と</a:t>
            </a:r>
            <a:r>
              <a:rPr lang="en-US" altLang="ja-JP" dirty="0"/>
              <a:t>f(n)</a:t>
            </a:r>
            <a:r>
              <a:rPr lang="ja-JP" altLang="en-US" dirty="0"/>
              <a:t>内で</a:t>
            </a:r>
            <a:r>
              <a:rPr lang="en-US" altLang="ja-JP" dirty="0"/>
              <a:t>f(n-1)</a:t>
            </a:r>
            <a:r>
              <a:rPr lang="ja-JP" altLang="en-US" dirty="0"/>
              <a:t>を繰返し呼び出していくと、</a:t>
            </a:r>
            <a:r>
              <a:rPr lang="en-US" altLang="ja-JP" dirty="0"/>
              <a:t>f(5)</a:t>
            </a:r>
            <a:r>
              <a:rPr lang="ja-JP" altLang="en-US" dirty="0"/>
              <a:t>＝</a:t>
            </a:r>
            <a:r>
              <a:rPr lang="en-US" altLang="ja-JP" dirty="0"/>
              <a:t>15</a:t>
            </a:r>
          </a:p>
          <a:p>
            <a:endParaRPr kumimoji="1" lang="en-US" altLang="ja-JP" dirty="0"/>
          </a:p>
        </p:txBody>
      </p:sp>
    </p:spTree>
    <p:extLst>
      <p:ext uri="{BB962C8B-B14F-4D97-AF65-F5344CB8AC3E}">
        <p14:creationId xmlns:p14="http://schemas.microsoft.com/office/powerpoint/2010/main" val="22620532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60799E4-636D-4707-A0F2-09FD1C087173}"/>
              </a:ext>
            </a:extLst>
          </p:cNvPr>
          <p:cNvSpPr>
            <a:spLocks noGrp="1"/>
          </p:cNvSpPr>
          <p:nvPr>
            <p:ph type="title"/>
          </p:nvPr>
        </p:nvSpPr>
        <p:spPr>
          <a:xfrm>
            <a:off x="486137" y="365125"/>
            <a:ext cx="11308466" cy="1325563"/>
          </a:xfrm>
        </p:spPr>
        <p:txBody>
          <a:bodyPr/>
          <a:lstStyle/>
          <a:p>
            <a:r>
              <a:rPr kumimoji="1" lang="ja-JP" altLang="en-US" dirty="0"/>
              <a:t>プログラム言語とマークアップ言語</a:t>
            </a:r>
          </a:p>
        </p:txBody>
      </p:sp>
      <p:sp>
        <p:nvSpPr>
          <p:cNvPr id="4" name="スライド番号プレースホルダー 3">
            <a:extLst>
              <a:ext uri="{FF2B5EF4-FFF2-40B4-BE49-F238E27FC236}">
                <a16:creationId xmlns:a16="http://schemas.microsoft.com/office/drawing/2014/main" id="{EE2E78E7-E97B-4EB1-B7DF-4CED27B67789}"/>
              </a:ext>
            </a:extLst>
          </p:cNvPr>
          <p:cNvSpPr>
            <a:spLocks noGrp="1"/>
          </p:cNvSpPr>
          <p:nvPr>
            <p:ph type="sldNum" sz="quarter" idx="12"/>
          </p:nvPr>
        </p:nvSpPr>
        <p:spPr/>
        <p:txBody>
          <a:bodyPr/>
          <a:lstStyle/>
          <a:p>
            <a:fld id="{F8DEEB91-50FB-4D13-8684-2052AAEB8771}" type="slidenum">
              <a:rPr kumimoji="1" lang="ja-JP" altLang="en-US" smtClean="0"/>
              <a:t>44</a:t>
            </a:fld>
            <a:endParaRPr kumimoji="1" lang="ja-JP" altLang="en-US"/>
          </a:p>
        </p:txBody>
      </p:sp>
      <p:sp>
        <p:nvSpPr>
          <p:cNvPr id="5" name="テキスト ボックス 4">
            <a:extLst>
              <a:ext uri="{FF2B5EF4-FFF2-40B4-BE49-F238E27FC236}">
                <a16:creationId xmlns:a16="http://schemas.microsoft.com/office/drawing/2014/main" id="{2D9546F2-B4AF-4719-B389-17F600DB65A1}"/>
              </a:ext>
            </a:extLst>
          </p:cNvPr>
          <p:cNvSpPr txBox="1"/>
          <p:nvPr/>
        </p:nvSpPr>
        <p:spPr>
          <a:xfrm>
            <a:off x="598714" y="1471137"/>
            <a:ext cx="10961915" cy="4247317"/>
          </a:xfrm>
          <a:prstGeom prst="rect">
            <a:avLst/>
          </a:prstGeom>
          <a:noFill/>
        </p:spPr>
        <p:txBody>
          <a:bodyPr wrap="square" rtlCol="0">
            <a:spAutoFit/>
          </a:bodyPr>
          <a:lstStyle/>
          <a:p>
            <a:r>
              <a:rPr kumimoji="1" lang="ja-JP" altLang="en-US" b="1" dirty="0"/>
              <a:t>プログラム言語</a:t>
            </a:r>
            <a:endParaRPr kumimoji="1" lang="en-US" altLang="ja-JP" b="1" dirty="0"/>
          </a:p>
          <a:p>
            <a:endParaRPr lang="en-US" altLang="ja-JP" b="1" dirty="0"/>
          </a:p>
          <a:p>
            <a:r>
              <a:rPr kumimoji="1" lang="ja-JP" altLang="en-US" b="1" dirty="0"/>
              <a:t>低水準言語</a:t>
            </a:r>
            <a:endParaRPr kumimoji="1" lang="en-US" altLang="ja-JP" b="1" dirty="0"/>
          </a:p>
          <a:p>
            <a:r>
              <a:rPr kumimoji="1" lang="ja-JP" altLang="en-US" dirty="0"/>
              <a:t>機械語</a:t>
            </a:r>
            <a:endParaRPr kumimoji="1" lang="en-US" altLang="ja-JP" dirty="0"/>
          </a:p>
          <a:p>
            <a:r>
              <a:rPr lang="ja-JP" altLang="en-US" dirty="0"/>
              <a:t>アセンブラ言語</a:t>
            </a:r>
            <a:endParaRPr lang="en-US" altLang="ja-JP" dirty="0"/>
          </a:p>
          <a:p>
            <a:endParaRPr kumimoji="1" lang="en-US" altLang="ja-JP" b="1" dirty="0"/>
          </a:p>
          <a:p>
            <a:r>
              <a:rPr lang="ja-JP" altLang="en-US" b="1" dirty="0"/>
              <a:t>高水準言語</a:t>
            </a:r>
            <a:endParaRPr lang="en-US" altLang="ja-JP" b="1" dirty="0"/>
          </a:p>
          <a:p>
            <a:r>
              <a:rPr kumimoji="1" lang="en-US" altLang="ja-JP" dirty="0"/>
              <a:t>BASIC</a:t>
            </a:r>
          </a:p>
          <a:p>
            <a:r>
              <a:rPr lang="en-US" altLang="ja-JP" dirty="0"/>
              <a:t>COBOL</a:t>
            </a:r>
          </a:p>
          <a:p>
            <a:r>
              <a:rPr kumimoji="1" lang="en-US" altLang="ja-JP" dirty="0"/>
              <a:t>C</a:t>
            </a:r>
          </a:p>
          <a:p>
            <a:r>
              <a:rPr lang="en-US" altLang="ja-JP" dirty="0"/>
              <a:t>C++</a:t>
            </a:r>
          </a:p>
          <a:p>
            <a:r>
              <a:rPr kumimoji="1" lang="en-US" altLang="ja-JP" dirty="0"/>
              <a:t>Java</a:t>
            </a:r>
          </a:p>
          <a:p>
            <a:r>
              <a:rPr lang="en-US" altLang="ja-JP" dirty="0"/>
              <a:t>Python</a:t>
            </a:r>
          </a:p>
          <a:p>
            <a:r>
              <a:rPr kumimoji="1" lang="en-US" altLang="ja-JP" dirty="0"/>
              <a:t>JavaScript</a:t>
            </a:r>
          </a:p>
          <a:p>
            <a:endParaRPr lang="en-US" altLang="ja-JP" dirty="0"/>
          </a:p>
        </p:txBody>
      </p:sp>
    </p:spTree>
    <p:extLst>
      <p:ext uri="{BB962C8B-B14F-4D97-AF65-F5344CB8AC3E}">
        <p14:creationId xmlns:p14="http://schemas.microsoft.com/office/powerpoint/2010/main" val="35241408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3" cstate="print">
            <a:extLst>
              <a:ext uri="{28A0092B-C50C-407E-A947-70E740481C1C}">
                <a14:useLocalDpi xmlns:a14="http://schemas.microsoft.com/office/drawing/2010/main" val="0"/>
              </a:ext>
            </a:extLst>
          </a:blip>
          <a:srcRect t="4788"/>
          <a:stretch/>
        </p:blipFill>
        <p:spPr>
          <a:xfrm>
            <a:off x="1509205" y="955039"/>
            <a:ext cx="9374442" cy="5209921"/>
          </a:xfrm>
          <a:prstGeom prst="rect">
            <a:avLst/>
          </a:prstGeom>
        </p:spPr>
      </p:pic>
    </p:spTree>
    <p:extLst>
      <p:ext uri="{BB962C8B-B14F-4D97-AF65-F5344CB8AC3E}">
        <p14:creationId xmlns:p14="http://schemas.microsoft.com/office/powerpoint/2010/main" val="21635257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60799E4-636D-4707-A0F2-09FD1C087173}"/>
              </a:ext>
            </a:extLst>
          </p:cNvPr>
          <p:cNvSpPr>
            <a:spLocks noGrp="1"/>
          </p:cNvSpPr>
          <p:nvPr>
            <p:ph type="title"/>
          </p:nvPr>
        </p:nvSpPr>
        <p:spPr/>
        <p:txBody>
          <a:bodyPr/>
          <a:lstStyle/>
          <a:p>
            <a:r>
              <a:rPr kumimoji="1" lang="ja-JP" altLang="en-US" dirty="0"/>
              <a:t>プログラム言語とマークアップ言語</a:t>
            </a:r>
          </a:p>
        </p:txBody>
      </p:sp>
      <p:sp>
        <p:nvSpPr>
          <p:cNvPr id="4" name="スライド番号プレースホルダー 3">
            <a:extLst>
              <a:ext uri="{FF2B5EF4-FFF2-40B4-BE49-F238E27FC236}">
                <a16:creationId xmlns:a16="http://schemas.microsoft.com/office/drawing/2014/main" id="{EE2E78E7-E97B-4EB1-B7DF-4CED27B67789}"/>
              </a:ext>
            </a:extLst>
          </p:cNvPr>
          <p:cNvSpPr>
            <a:spLocks noGrp="1"/>
          </p:cNvSpPr>
          <p:nvPr>
            <p:ph type="sldNum" sz="quarter" idx="12"/>
          </p:nvPr>
        </p:nvSpPr>
        <p:spPr/>
        <p:txBody>
          <a:bodyPr/>
          <a:lstStyle/>
          <a:p>
            <a:fld id="{F8DEEB91-50FB-4D13-8684-2052AAEB8771}" type="slidenum">
              <a:rPr kumimoji="1" lang="ja-JP" altLang="en-US" smtClean="0"/>
              <a:t>46</a:t>
            </a:fld>
            <a:endParaRPr kumimoji="1" lang="ja-JP" altLang="en-US"/>
          </a:p>
        </p:txBody>
      </p:sp>
      <p:sp>
        <p:nvSpPr>
          <p:cNvPr id="5" name="テキスト ボックス 4">
            <a:extLst>
              <a:ext uri="{FF2B5EF4-FFF2-40B4-BE49-F238E27FC236}">
                <a16:creationId xmlns:a16="http://schemas.microsoft.com/office/drawing/2014/main" id="{2D9546F2-B4AF-4719-B389-17F600DB65A1}"/>
              </a:ext>
            </a:extLst>
          </p:cNvPr>
          <p:cNvSpPr txBox="1"/>
          <p:nvPr/>
        </p:nvSpPr>
        <p:spPr>
          <a:xfrm>
            <a:off x="598714" y="1471137"/>
            <a:ext cx="10961915" cy="3970318"/>
          </a:xfrm>
          <a:prstGeom prst="rect">
            <a:avLst/>
          </a:prstGeom>
          <a:noFill/>
        </p:spPr>
        <p:txBody>
          <a:bodyPr wrap="square" rtlCol="0">
            <a:spAutoFit/>
          </a:bodyPr>
          <a:lstStyle/>
          <a:p>
            <a:r>
              <a:rPr kumimoji="1" lang="ja-JP" altLang="en-US" b="1" dirty="0"/>
              <a:t>言語プロセッサ</a:t>
            </a:r>
            <a:endParaRPr kumimoji="1" lang="en-US" altLang="ja-JP" b="1" dirty="0"/>
          </a:p>
          <a:p>
            <a:r>
              <a:rPr lang="ja-JP" altLang="en-US" dirty="0"/>
              <a:t>人間が理解できるプログラム言語で書かれたプログラムを、機械語に翻訳するためのプログラム</a:t>
            </a:r>
            <a:endParaRPr lang="en-US" altLang="ja-JP" dirty="0"/>
          </a:p>
          <a:p>
            <a:endParaRPr lang="en-US" altLang="ja-JP" b="1" dirty="0"/>
          </a:p>
          <a:p>
            <a:r>
              <a:rPr kumimoji="1" lang="ja-JP" altLang="en-US" b="1" dirty="0"/>
              <a:t>アセンブラ</a:t>
            </a:r>
            <a:endParaRPr kumimoji="1" lang="en-US" altLang="ja-JP" b="1" dirty="0"/>
          </a:p>
          <a:p>
            <a:r>
              <a:rPr kumimoji="1" lang="en-US" altLang="ja-JP" dirty="0" err="1"/>
              <a:t>CASLⅡ</a:t>
            </a:r>
            <a:r>
              <a:rPr kumimoji="1" lang="ja-JP" altLang="en-US" dirty="0"/>
              <a:t>などアセンブラ言語で書かれた原始プログラムを、機械語に翻訳する。</a:t>
            </a:r>
            <a:endParaRPr kumimoji="1" lang="en-US" altLang="ja-JP" dirty="0"/>
          </a:p>
          <a:p>
            <a:endParaRPr kumimoji="1" lang="en-US" altLang="ja-JP" b="1" dirty="0"/>
          </a:p>
          <a:p>
            <a:r>
              <a:rPr lang="ja-JP" altLang="en-US" b="1" dirty="0"/>
              <a:t>インタプリタ</a:t>
            </a:r>
            <a:endParaRPr lang="en-US" altLang="ja-JP" b="1" dirty="0"/>
          </a:p>
          <a:p>
            <a:r>
              <a:rPr lang="ja-JP" altLang="en-US" dirty="0"/>
              <a:t>高水準言語で書かれた原始プログラムを、１命令ずづ解約しながら実行する。</a:t>
            </a:r>
            <a:endParaRPr lang="en-US" altLang="ja-JP" dirty="0"/>
          </a:p>
          <a:p>
            <a:r>
              <a:rPr lang="ja-JP" altLang="en-US" dirty="0"/>
              <a:t>インタプリタ方式：</a:t>
            </a:r>
            <a:r>
              <a:rPr lang="en-US" altLang="ja-JP" dirty="0"/>
              <a:t>BASIC</a:t>
            </a:r>
            <a:r>
              <a:rPr lang="ja-JP" altLang="en-US" dirty="0"/>
              <a:t>、</a:t>
            </a:r>
            <a:r>
              <a:rPr lang="en-US" altLang="ja-JP" dirty="0"/>
              <a:t>Python</a:t>
            </a:r>
          </a:p>
          <a:p>
            <a:endParaRPr lang="en-US" altLang="ja-JP" b="1" dirty="0"/>
          </a:p>
          <a:p>
            <a:r>
              <a:rPr lang="ja-JP" altLang="en-US" b="1" dirty="0"/>
              <a:t>コンパイラ</a:t>
            </a:r>
            <a:endParaRPr kumimoji="1" lang="en-US" altLang="ja-JP" dirty="0"/>
          </a:p>
          <a:p>
            <a:r>
              <a:rPr lang="ja-JP" altLang="en-US" dirty="0"/>
              <a:t>高水準言語で書かれた原始プログラムを、目的プログラムに翻訳する。</a:t>
            </a:r>
            <a:endParaRPr lang="en-US" altLang="ja-JP" dirty="0"/>
          </a:p>
          <a:p>
            <a:r>
              <a:rPr lang="ja-JP" altLang="en-US" dirty="0"/>
              <a:t>コンパイラ方式：</a:t>
            </a:r>
            <a:r>
              <a:rPr lang="en-US" altLang="ja-JP" dirty="0"/>
              <a:t>COBOL</a:t>
            </a:r>
            <a:r>
              <a:rPr lang="ja-JP" altLang="en-US" dirty="0"/>
              <a:t>、</a:t>
            </a:r>
            <a:r>
              <a:rPr lang="en-US" altLang="ja-JP" dirty="0"/>
              <a:t>C</a:t>
            </a:r>
            <a:r>
              <a:rPr lang="ja-JP" altLang="en-US" dirty="0"/>
              <a:t>、</a:t>
            </a:r>
            <a:r>
              <a:rPr lang="en-US" altLang="ja-JP" dirty="0"/>
              <a:t>C++</a:t>
            </a:r>
            <a:r>
              <a:rPr lang="ja-JP" altLang="en-US" dirty="0"/>
              <a:t>、</a:t>
            </a:r>
            <a:r>
              <a:rPr lang="en-US" altLang="ja-JP" dirty="0"/>
              <a:t>Java</a:t>
            </a:r>
          </a:p>
          <a:p>
            <a:endParaRPr lang="en-US" altLang="ja-JP" dirty="0"/>
          </a:p>
        </p:txBody>
      </p:sp>
    </p:spTree>
    <p:extLst>
      <p:ext uri="{BB962C8B-B14F-4D97-AF65-F5344CB8AC3E}">
        <p14:creationId xmlns:p14="http://schemas.microsoft.com/office/powerpoint/2010/main" val="27846941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60799E4-636D-4707-A0F2-09FD1C087173}"/>
              </a:ext>
            </a:extLst>
          </p:cNvPr>
          <p:cNvSpPr>
            <a:spLocks noGrp="1"/>
          </p:cNvSpPr>
          <p:nvPr>
            <p:ph type="title"/>
          </p:nvPr>
        </p:nvSpPr>
        <p:spPr/>
        <p:txBody>
          <a:bodyPr/>
          <a:lstStyle/>
          <a:p>
            <a:r>
              <a:rPr kumimoji="1" lang="ja-JP" altLang="en-US" dirty="0"/>
              <a:t>プログラム言語とマークアップ言語</a:t>
            </a:r>
          </a:p>
        </p:txBody>
      </p:sp>
      <p:sp>
        <p:nvSpPr>
          <p:cNvPr id="4" name="スライド番号プレースホルダー 3">
            <a:extLst>
              <a:ext uri="{FF2B5EF4-FFF2-40B4-BE49-F238E27FC236}">
                <a16:creationId xmlns:a16="http://schemas.microsoft.com/office/drawing/2014/main" id="{EE2E78E7-E97B-4EB1-B7DF-4CED27B67789}"/>
              </a:ext>
            </a:extLst>
          </p:cNvPr>
          <p:cNvSpPr>
            <a:spLocks noGrp="1"/>
          </p:cNvSpPr>
          <p:nvPr>
            <p:ph type="sldNum" sz="quarter" idx="12"/>
          </p:nvPr>
        </p:nvSpPr>
        <p:spPr/>
        <p:txBody>
          <a:bodyPr/>
          <a:lstStyle/>
          <a:p>
            <a:fld id="{F8DEEB91-50FB-4D13-8684-2052AAEB8771}" type="slidenum">
              <a:rPr kumimoji="1" lang="ja-JP" altLang="en-US" smtClean="0"/>
              <a:t>47</a:t>
            </a:fld>
            <a:endParaRPr kumimoji="1" lang="ja-JP" altLang="en-US"/>
          </a:p>
        </p:txBody>
      </p:sp>
      <p:sp>
        <p:nvSpPr>
          <p:cNvPr id="5" name="テキスト ボックス 4">
            <a:extLst>
              <a:ext uri="{FF2B5EF4-FFF2-40B4-BE49-F238E27FC236}">
                <a16:creationId xmlns:a16="http://schemas.microsoft.com/office/drawing/2014/main" id="{2D9546F2-B4AF-4719-B389-17F600DB65A1}"/>
              </a:ext>
            </a:extLst>
          </p:cNvPr>
          <p:cNvSpPr txBox="1"/>
          <p:nvPr/>
        </p:nvSpPr>
        <p:spPr>
          <a:xfrm>
            <a:off x="598714" y="1471137"/>
            <a:ext cx="10961915" cy="4801314"/>
          </a:xfrm>
          <a:prstGeom prst="rect">
            <a:avLst/>
          </a:prstGeom>
          <a:noFill/>
        </p:spPr>
        <p:txBody>
          <a:bodyPr wrap="square" rtlCol="0">
            <a:spAutoFit/>
          </a:bodyPr>
          <a:lstStyle/>
          <a:p>
            <a:r>
              <a:rPr lang="ja-JP" altLang="en-US" b="1" dirty="0"/>
              <a:t>プログラムの実行手順</a:t>
            </a:r>
            <a:endParaRPr lang="en-US" altLang="ja-JP" b="1" dirty="0"/>
          </a:p>
          <a:p>
            <a:endParaRPr kumimoji="1" lang="en-US" altLang="ja-JP" b="1" dirty="0"/>
          </a:p>
          <a:p>
            <a:endParaRPr lang="en-US" altLang="ja-JP" b="1" dirty="0"/>
          </a:p>
          <a:p>
            <a:endParaRPr kumimoji="1" lang="en-US" altLang="ja-JP" b="1" dirty="0"/>
          </a:p>
          <a:p>
            <a:endParaRPr lang="en-US" altLang="ja-JP" b="1" dirty="0"/>
          </a:p>
          <a:p>
            <a:endParaRPr kumimoji="1" lang="en-US" altLang="ja-JP" b="1" dirty="0"/>
          </a:p>
          <a:p>
            <a:endParaRPr lang="en-US" altLang="ja-JP" b="1" dirty="0"/>
          </a:p>
          <a:p>
            <a:endParaRPr kumimoji="1" lang="en-US" altLang="ja-JP" b="1" dirty="0"/>
          </a:p>
          <a:p>
            <a:endParaRPr lang="en-US" altLang="ja-JP" b="1" dirty="0"/>
          </a:p>
          <a:p>
            <a:endParaRPr kumimoji="1" lang="en-US" altLang="ja-JP" b="1" dirty="0"/>
          </a:p>
          <a:p>
            <a:r>
              <a:rPr kumimoji="1" lang="ja-JP" altLang="en-US" b="1" dirty="0"/>
              <a:t>コンパイル</a:t>
            </a:r>
            <a:endParaRPr kumimoji="1" lang="en-US" altLang="ja-JP" b="1" dirty="0"/>
          </a:p>
          <a:p>
            <a:r>
              <a:rPr kumimoji="1" lang="en-US" altLang="ja-JP" dirty="0"/>
              <a:t>	</a:t>
            </a:r>
            <a:r>
              <a:rPr kumimoji="1" lang="ja-JP" altLang="en-US" dirty="0"/>
              <a:t>コンパイラ：原始プログラムから目的プログラムを生成する。</a:t>
            </a:r>
            <a:endParaRPr kumimoji="1" lang="en-US" altLang="ja-JP" dirty="0"/>
          </a:p>
          <a:p>
            <a:r>
              <a:rPr lang="ja-JP" altLang="en-US" b="1" dirty="0"/>
              <a:t>リンク</a:t>
            </a:r>
            <a:endParaRPr lang="en-US" altLang="ja-JP" b="1" dirty="0"/>
          </a:p>
          <a:p>
            <a:r>
              <a:rPr lang="en-US" altLang="ja-JP" dirty="0"/>
              <a:t>	</a:t>
            </a:r>
            <a:r>
              <a:rPr lang="ja-JP" altLang="en-US" dirty="0"/>
              <a:t>リンカ：目的プログラムからロードモジュールを生成する。</a:t>
            </a:r>
            <a:endParaRPr lang="en-US" altLang="ja-JP" dirty="0"/>
          </a:p>
          <a:p>
            <a:r>
              <a:rPr kumimoji="1" lang="ja-JP" altLang="en-US" b="1" dirty="0"/>
              <a:t>ロード</a:t>
            </a:r>
            <a:endParaRPr kumimoji="1" lang="en-US" altLang="ja-JP" b="1" dirty="0"/>
          </a:p>
          <a:p>
            <a:r>
              <a:rPr lang="en-US" altLang="ja-JP" dirty="0"/>
              <a:t>	</a:t>
            </a:r>
            <a:r>
              <a:rPr lang="ja-JP" altLang="en-US" dirty="0"/>
              <a:t>ローダ：ロードモジュールを主記憶にロードする。</a:t>
            </a:r>
            <a:endParaRPr kumimoji="1" lang="en-US" altLang="ja-JP" dirty="0"/>
          </a:p>
          <a:p>
            <a:endParaRPr lang="en-US" altLang="ja-JP" dirty="0"/>
          </a:p>
        </p:txBody>
      </p:sp>
      <p:sp>
        <p:nvSpPr>
          <p:cNvPr id="3" name="正方形/長方形 2">
            <a:extLst>
              <a:ext uri="{FF2B5EF4-FFF2-40B4-BE49-F238E27FC236}">
                <a16:creationId xmlns:a16="http://schemas.microsoft.com/office/drawing/2014/main" id="{77EC7955-9E1E-2ADA-AEA7-A6F6ADE03BAD}"/>
              </a:ext>
            </a:extLst>
          </p:cNvPr>
          <p:cNvSpPr/>
          <p:nvPr/>
        </p:nvSpPr>
        <p:spPr>
          <a:xfrm>
            <a:off x="1065439" y="2190750"/>
            <a:ext cx="1363436" cy="60595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a:t>原始</a:t>
            </a:r>
            <a:endParaRPr kumimoji="1" lang="en-US" altLang="ja-JP" sz="1600" dirty="0"/>
          </a:p>
          <a:p>
            <a:pPr algn="ctr"/>
            <a:r>
              <a:rPr kumimoji="1" lang="ja-JP" altLang="en-US" sz="1600" dirty="0"/>
              <a:t>プログラム</a:t>
            </a:r>
          </a:p>
        </p:txBody>
      </p:sp>
      <p:sp>
        <p:nvSpPr>
          <p:cNvPr id="7" name="正方形/長方形 6">
            <a:extLst>
              <a:ext uri="{FF2B5EF4-FFF2-40B4-BE49-F238E27FC236}">
                <a16:creationId xmlns:a16="http://schemas.microsoft.com/office/drawing/2014/main" id="{7D458BB5-6392-7CC5-6592-B461D3D39CC7}"/>
              </a:ext>
            </a:extLst>
          </p:cNvPr>
          <p:cNvSpPr/>
          <p:nvPr/>
        </p:nvSpPr>
        <p:spPr>
          <a:xfrm>
            <a:off x="3856264" y="2190750"/>
            <a:ext cx="1363436" cy="60595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a:t>目的</a:t>
            </a:r>
            <a:endParaRPr kumimoji="1" lang="en-US" altLang="ja-JP" sz="1600" dirty="0"/>
          </a:p>
          <a:p>
            <a:pPr algn="ctr"/>
            <a:r>
              <a:rPr kumimoji="1" lang="ja-JP" altLang="en-US" sz="1600" dirty="0"/>
              <a:t>プログラム</a:t>
            </a:r>
          </a:p>
        </p:txBody>
      </p:sp>
      <p:sp>
        <p:nvSpPr>
          <p:cNvPr id="8" name="正方形/長方形 7">
            <a:extLst>
              <a:ext uri="{FF2B5EF4-FFF2-40B4-BE49-F238E27FC236}">
                <a16:creationId xmlns:a16="http://schemas.microsoft.com/office/drawing/2014/main" id="{4341D153-9E5A-2811-F320-3593065261DB}"/>
              </a:ext>
            </a:extLst>
          </p:cNvPr>
          <p:cNvSpPr/>
          <p:nvPr/>
        </p:nvSpPr>
        <p:spPr>
          <a:xfrm>
            <a:off x="6632121" y="2190750"/>
            <a:ext cx="1363436" cy="60595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a:t>ロード</a:t>
            </a:r>
            <a:br>
              <a:rPr kumimoji="1" lang="en-US" altLang="ja-JP" sz="1600" dirty="0"/>
            </a:br>
            <a:r>
              <a:rPr kumimoji="1" lang="ja-JP" altLang="en-US" sz="1600" dirty="0"/>
              <a:t>モジュール</a:t>
            </a:r>
          </a:p>
        </p:txBody>
      </p:sp>
      <p:sp>
        <p:nvSpPr>
          <p:cNvPr id="9" name="矢印: 右 8">
            <a:extLst>
              <a:ext uri="{FF2B5EF4-FFF2-40B4-BE49-F238E27FC236}">
                <a16:creationId xmlns:a16="http://schemas.microsoft.com/office/drawing/2014/main" id="{31BA456E-FD4F-8D77-0C09-DD00B9DD191B}"/>
              </a:ext>
            </a:extLst>
          </p:cNvPr>
          <p:cNvSpPr/>
          <p:nvPr/>
        </p:nvSpPr>
        <p:spPr>
          <a:xfrm>
            <a:off x="2667000" y="2307987"/>
            <a:ext cx="979714" cy="371475"/>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t>コンパイル</a:t>
            </a:r>
          </a:p>
        </p:txBody>
      </p:sp>
      <p:sp>
        <p:nvSpPr>
          <p:cNvPr id="11" name="矢印: 右 10">
            <a:extLst>
              <a:ext uri="{FF2B5EF4-FFF2-40B4-BE49-F238E27FC236}">
                <a16:creationId xmlns:a16="http://schemas.microsoft.com/office/drawing/2014/main" id="{FA323769-0A5F-242A-8372-953ECA5E57C9}"/>
              </a:ext>
            </a:extLst>
          </p:cNvPr>
          <p:cNvSpPr/>
          <p:nvPr/>
        </p:nvSpPr>
        <p:spPr>
          <a:xfrm>
            <a:off x="8191500" y="2307987"/>
            <a:ext cx="979714" cy="371475"/>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t>ロード</a:t>
            </a:r>
          </a:p>
        </p:txBody>
      </p:sp>
      <p:sp>
        <p:nvSpPr>
          <p:cNvPr id="12" name="爆発: 8 pt 11">
            <a:extLst>
              <a:ext uri="{FF2B5EF4-FFF2-40B4-BE49-F238E27FC236}">
                <a16:creationId xmlns:a16="http://schemas.microsoft.com/office/drawing/2014/main" id="{EEFAC2B1-D992-6F76-2E6D-9064833678FF}"/>
              </a:ext>
            </a:extLst>
          </p:cNvPr>
          <p:cNvSpPr/>
          <p:nvPr/>
        </p:nvSpPr>
        <p:spPr>
          <a:xfrm>
            <a:off x="9379403" y="2061795"/>
            <a:ext cx="1447800" cy="863857"/>
          </a:xfrm>
          <a:prstGeom prst="irregularSeal1">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dirty="0"/>
              <a:t>実行</a:t>
            </a:r>
            <a:endParaRPr kumimoji="1" lang="ja-JP" altLang="en-US" sz="1600" dirty="0"/>
          </a:p>
        </p:txBody>
      </p:sp>
      <p:sp>
        <p:nvSpPr>
          <p:cNvPr id="13" name="矢印: 右 12">
            <a:extLst>
              <a:ext uri="{FF2B5EF4-FFF2-40B4-BE49-F238E27FC236}">
                <a16:creationId xmlns:a16="http://schemas.microsoft.com/office/drawing/2014/main" id="{BB822F15-CEAA-002A-4949-94413B330520}"/>
              </a:ext>
            </a:extLst>
          </p:cNvPr>
          <p:cNvSpPr/>
          <p:nvPr/>
        </p:nvSpPr>
        <p:spPr>
          <a:xfrm>
            <a:off x="5457825" y="2307987"/>
            <a:ext cx="979714" cy="371475"/>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a:t>リンク</a:t>
            </a:r>
          </a:p>
        </p:txBody>
      </p:sp>
      <p:sp>
        <p:nvSpPr>
          <p:cNvPr id="14" name="フローチャート: 磁気ディスク 13">
            <a:extLst>
              <a:ext uri="{FF2B5EF4-FFF2-40B4-BE49-F238E27FC236}">
                <a16:creationId xmlns:a16="http://schemas.microsoft.com/office/drawing/2014/main" id="{100FF88A-193C-19B4-EE9D-9FFA9BD299CE}"/>
              </a:ext>
            </a:extLst>
          </p:cNvPr>
          <p:cNvSpPr/>
          <p:nvPr/>
        </p:nvSpPr>
        <p:spPr>
          <a:xfrm>
            <a:off x="6096000" y="2987219"/>
            <a:ext cx="1123950" cy="646331"/>
          </a:xfrm>
          <a:prstGeom prst="flowChartMagneticDisk">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1200" dirty="0"/>
              <a:t>ライブラリ</a:t>
            </a:r>
            <a:endParaRPr kumimoji="1" lang="en-US" altLang="ja-JP" sz="1200" dirty="0"/>
          </a:p>
          <a:p>
            <a:pPr algn="ctr"/>
            <a:r>
              <a:rPr kumimoji="1" lang="ja-JP" altLang="en-US" sz="1200" dirty="0"/>
              <a:t>モジュール</a:t>
            </a:r>
          </a:p>
        </p:txBody>
      </p:sp>
      <p:cxnSp>
        <p:nvCxnSpPr>
          <p:cNvPr id="16" name="直線矢印コネクタ 15">
            <a:extLst>
              <a:ext uri="{FF2B5EF4-FFF2-40B4-BE49-F238E27FC236}">
                <a16:creationId xmlns:a16="http://schemas.microsoft.com/office/drawing/2014/main" id="{F81A8AEB-4007-9C44-1119-D7250ADAC7E0}"/>
              </a:ext>
            </a:extLst>
          </p:cNvPr>
          <p:cNvCxnSpPr/>
          <p:nvPr/>
        </p:nvCxnSpPr>
        <p:spPr>
          <a:xfrm flipH="1" flipV="1">
            <a:off x="5953125" y="2679462"/>
            <a:ext cx="274864" cy="24619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3581962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60799E4-636D-4707-A0F2-09FD1C087173}"/>
              </a:ext>
            </a:extLst>
          </p:cNvPr>
          <p:cNvSpPr>
            <a:spLocks noGrp="1"/>
          </p:cNvSpPr>
          <p:nvPr>
            <p:ph type="title"/>
          </p:nvPr>
        </p:nvSpPr>
        <p:spPr/>
        <p:txBody>
          <a:bodyPr/>
          <a:lstStyle/>
          <a:p>
            <a:r>
              <a:rPr kumimoji="1" lang="ja-JP" altLang="en-US" dirty="0"/>
              <a:t>プログラム言語とマークアップ言語</a:t>
            </a:r>
          </a:p>
        </p:txBody>
      </p:sp>
      <p:sp>
        <p:nvSpPr>
          <p:cNvPr id="4" name="スライド番号プレースホルダー 3">
            <a:extLst>
              <a:ext uri="{FF2B5EF4-FFF2-40B4-BE49-F238E27FC236}">
                <a16:creationId xmlns:a16="http://schemas.microsoft.com/office/drawing/2014/main" id="{EE2E78E7-E97B-4EB1-B7DF-4CED27B67789}"/>
              </a:ext>
            </a:extLst>
          </p:cNvPr>
          <p:cNvSpPr>
            <a:spLocks noGrp="1"/>
          </p:cNvSpPr>
          <p:nvPr>
            <p:ph type="sldNum" sz="quarter" idx="12"/>
          </p:nvPr>
        </p:nvSpPr>
        <p:spPr/>
        <p:txBody>
          <a:bodyPr/>
          <a:lstStyle/>
          <a:p>
            <a:fld id="{F8DEEB91-50FB-4D13-8684-2052AAEB8771}" type="slidenum">
              <a:rPr kumimoji="1" lang="ja-JP" altLang="en-US" smtClean="0"/>
              <a:t>48</a:t>
            </a:fld>
            <a:endParaRPr kumimoji="1" lang="ja-JP" altLang="en-US"/>
          </a:p>
        </p:txBody>
      </p:sp>
      <p:sp>
        <p:nvSpPr>
          <p:cNvPr id="5" name="テキスト ボックス 4">
            <a:extLst>
              <a:ext uri="{FF2B5EF4-FFF2-40B4-BE49-F238E27FC236}">
                <a16:creationId xmlns:a16="http://schemas.microsoft.com/office/drawing/2014/main" id="{2D9546F2-B4AF-4719-B389-17F600DB65A1}"/>
              </a:ext>
            </a:extLst>
          </p:cNvPr>
          <p:cNvSpPr txBox="1"/>
          <p:nvPr/>
        </p:nvSpPr>
        <p:spPr>
          <a:xfrm>
            <a:off x="598714" y="1471137"/>
            <a:ext cx="10961915" cy="4801314"/>
          </a:xfrm>
          <a:prstGeom prst="rect">
            <a:avLst/>
          </a:prstGeom>
          <a:noFill/>
        </p:spPr>
        <p:txBody>
          <a:bodyPr wrap="square" rtlCol="0">
            <a:spAutoFit/>
          </a:bodyPr>
          <a:lstStyle/>
          <a:p>
            <a:r>
              <a:rPr kumimoji="1" lang="ja-JP" altLang="en-US" b="1" dirty="0"/>
              <a:t>開発ツール</a:t>
            </a:r>
            <a:endParaRPr lang="en-US" altLang="ja-JP" b="1" dirty="0"/>
          </a:p>
          <a:p>
            <a:endParaRPr kumimoji="1" lang="en-US" altLang="ja-JP" b="1" dirty="0"/>
          </a:p>
          <a:p>
            <a:r>
              <a:rPr lang="ja-JP" altLang="en-US" b="1" dirty="0"/>
              <a:t>統合開発環境：</a:t>
            </a:r>
            <a:r>
              <a:rPr lang="en-US" altLang="ja-JP" b="1" dirty="0"/>
              <a:t>IDE</a:t>
            </a:r>
            <a:r>
              <a:rPr lang="ja-JP" altLang="en-US" b="1" dirty="0"/>
              <a:t>（</a:t>
            </a:r>
            <a:r>
              <a:rPr lang="en-US" altLang="ja-JP" b="1" dirty="0"/>
              <a:t>Integrated Development Environment</a:t>
            </a:r>
            <a:r>
              <a:rPr lang="ja-JP" altLang="en-US" b="1" dirty="0"/>
              <a:t>）</a:t>
            </a:r>
            <a:endParaRPr lang="en-US" altLang="ja-JP" b="1" dirty="0"/>
          </a:p>
          <a:p>
            <a:r>
              <a:rPr kumimoji="1" lang="ja-JP" altLang="en-US" dirty="0"/>
              <a:t>エディタ、コンパイラ、デバッガなど、アプリケーション開発のためのソフトウェア・支援</a:t>
            </a:r>
            <a:r>
              <a:rPr lang="ja-JP" altLang="en-US" dirty="0"/>
              <a:t>ツール類をまとめたもの。</a:t>
            </a:r>
            <a:endParaRPr kumimoji="1" lang="en-US" altLang="ja-JP" dirty="0"/>
          </a:p>
          <a:p>
            <a:endParaRPr lang="en-US" altLang="ja-JP" b="1" dirty="0"/>
          </a:p>
          <a:p>
            <a:r>
              <a:rPr kumimoji="1" lang="ja-JP" altLang="en-US" b="1" dirty="0"/>
              <a:t>デバッグツール</a:t>
            </a:r>
            <a:endParaRPr kumimoji="1" lang="en-US" altLang="ja-JP" b="1" dirty="0"/>
          </a:p>
          <a:p>
            <a:endParaRPr lang="en-US" altLang="ja-JP" b="1" dirty="0"/>
          </a:p>
          <a:p>
            <a:r>
              <a:rPr lang="ja-JP" altLang="en-US" b="1" dirty="0"/>
              <a:t>形式言語</a:t>
            </a:r>
            <a:endParaRPr lang="en-US" altLang="ja-JP" b="1" dirty="0"/>
          </a:p>
          <a:p>
            <a:endParaRPr kumimoji="1" lang="en-US" altLang="ja-JP" b="1" dirty="0"/>
          </a:p>
          <a:p>
            <a:r>
              <a:rPr lang="en-US" altLang="ja-JP" b="1" dirty="0"/>
              <a:t>BNF</a:t>
            </a:r>
            <a:r>
              <a:rPr lang="ja-JP" altLang="en-US" b="1" dirty="0"/>
              <a:t>記法</a:t>
            </a:r>
            <a:endParaRPr lang="en-US" altLang="ja-JP" b="1" dirty="0"/>
          </a:p>
          <a:p>
            <a:r>
              <a:rPr lang="en-US" altLang="ja-JP" dirty="0"/>
              <a:t>&lt;S&gt;::=</a:t>
            </a:r>
            <a:r>
              <a:rPr lang="ja-JP" altLang="en-US" dirty="0"/>
              <a:t>〇は、「</a:t>
            </a:r>
            <a:r>
              <a:rPr lang="en-US" altLang="ja-JP" dirty="0"/>
              <a:t>S</a:t>
            </a:r>
            <a:r>
              <a:rPr lang="ja-JP" altLang="en-US" dirty="0"/>
              <a:t>は〇と定義する」の意味　｜は「または」の意味</a:t>
            </a:r>
            <a:endParaRPr lang="en-US" altLang="ja-JP" dirty="0"/>
          </a:p>
          <a:p>
            <a:r>
              <a:rPr lang="ja-JP" altLang="en-US" dirty="0"/>
              <a:t>例）</a:t>
            </a:r>
            <a:r>
              <a:rPr lang="en-US" altLang="ja-JP" dirty="0"/>
              <a:t>&lt;S&gt;::=01|0&lt;S&gt;1</a:t>
            </a:r>
            <a:r>
              <a:rPr lang="ja-JP" altLang="en-US" dirty="0"/>
              <a:t>　は、「</a:t>
            </a:r>
            <a:r>
              <a:rPr lang="en-US" altLang="ja-JP" dirty="0"/>
              <a:t>S</a:t>
            </a:r>
            <a:r>
              <a:rPr lang="ja-JP" altLang="en-US" dirty="0"/>
              <a:t>は</a:t>
            </a:r>
            <a:r>
              <a:rPr lang="en-US" altLang="ja-JP" dirty="0"/>
              <a:t>01</a:t>
            </a:r>
            <a:r>
              <a:rPr lang="ja-JP" altLang="en-US" dirty="0"/>
              <a:t>と定義する」または「</a:t>
            </a:r>
            <a:r>
              <a:rPr lang="en-US" altLang="ja-JP" dirty="0"/>
              <a:t>S</a:t>
            </a:r>
            <a:r>
              <a:rPr lang="ja-JP" altLang="en-US" dirty="0"/>
              <a:t>は</a:t>
            </a:r>
            <a:r>
              <a:rPr lang="en-US" altLang="ja-JP" dirty="0"/>
              <a:t>0</a:t>
            </a:r>
            <a:r>
              <a:rPr lang="ja-JP" altLang="en-US" dirty="0"/>
              <a:t>＜</a:t>
            </a:r>
            <a:r>
              <a:rPr lang="en-US" altLang="ja-JP" dirty="0"/>
              <a:t>S</a:t>
            </a:r>
            <a:r>
              <a:rPr lang="ja-JP" altLang="en-US" dirty="0"/>
              <a:t>＞</a:t>
            </a:r>
            <a:r>
              <a:rPr lang="en-US" altLang="ja-JP" dirty="0"/>
              <a:t>1</a:t>
            </a:r>
            <a:r>
              <a:rPr lang="ja-JP" altLang="en-US" dirty="0"/>
              <a:t>と定義する」の意味</a:t>
            </a:r>
            <a:endParaRPr lang="en-US" altLang="ja-JP" dirty="0"/>
          </a:p>
          <a:p>
            <a:r>
              <a:rPr lang="en-US" altLang="ja-JP" b="1" dirty="0"/>
              <a:t>	</a:t>
            </a:r>
          </a:p>
          <a:p>
            <a:r>
              <a:rPr kumimoji="1" lang="ja-JP" altLang="en-US" b="1" dirty="0"/>
              <a:t>正規表現</a:t>
            </a:r>
            <a:endParaRPr kumimoji="1" lang="en-US" altLang="ja-JP" b="1" dirty="0"/>
          </a:p>
          <a:p>
            <a:endParaRPr kumimoji="1" lang="en-US" altLang="ja-JP" b="1" dirty="0"/>
          </a:p>
          <a:p>
            <a:endParaRPr lang="en-US" altLang="ja-JP" dirty="0"/>
          </a:p>
        </p:txBody>
      </p:sp>
    </p:spTree>
    <p:extLst>
      <p:ext uri="{BB962C8B-B14F-4D97-AF65-F5344CB8AC3E}">
        <p14:creationId xmlns:p14="http://schemas.microsoft.com/office/powerpoint/2010/main" val="34785195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60799E4-636D-4707-A0F2-09FD1C087173}"/>
              </a:ext>
            </a:extLst>
          </p:cNvPr>
          <p:cNvSpPr>
            <a:spLocks noGrp="1"/>
          </p:cNvSpPr>
          <p:nvPr>
            <p:ph type="title"/>
          </p:nvPr>
        </p:nvSpPr>
        <p:spPr/>
        <p:txBody>
          <a:bodyPr/>
          <a:lstStyle/>
          <a:p>
            <a:r>
              <a:rPr kumimoji="1" lang="ja-JP" altLang="en-US" dirty="0"/>
              <a:t>プログラム言語とマークアップ言語</a:t>
            </a:r>
          </a:p>
        </p:txBody>
      </p:sp>
      <p:sp>
        <p:nvSpPr>
          <p:cNvPr id="4" name="スライド番号プレースホルダー 3">
            <a:extLst>
              <a:ext uri="{FF2B5EF4-FFF2-40B4-BE49-F238E27FC236}">
                <a16:creationId xmlns:a16="http://schemas.microsoft.com/office/drawing/2014/main" id="{EE2E78E7-E97B-4EB1-B7DF-4CED27B67789}"/>
              </a:ext>
            </a:extLst>
          </p:cNvPr>
          <p:cNvSpPr>
            <a:spLocks noGrp="1"/>
          </p:cNvSpPr>
          <p:nvPr>
            <p:ph type="sldNum" sz="quarter" idx="12"/>
          </p:nvPr>
        </p:nvSpPr>
        <p:spPr/>
        <p:txBody>
          <a:bodyPr/>
          <a:lstStyle/>
          <a:p>
            <a:fld id="{F8DEEB91-50FB-4D13-8684-2052AAEB8771}" type="slidenum">
              <a:rPr kumimoji="1" lang="ja-JP" altLang="en-US" smtClean="0"/>
              <a:t>49</a:t>
            </a:fld>
            <a:endParaRPr kumimoji="1" lang="ja-JP" altLang="en-US"/>
          </a:p>
        </p:txBody>
      </p:sp>
      <p:sp>
        <p:nvSpPr>
          <p:cNvPr id="5" name="テキスト ボックス 4">
            <a:extLst>
              <a:ext uri="{FF2B5EF4-FFF2-40B4-BE49-F238E27FC236}">
                <a16:creationId xmlns:a16="http://schemas.microsoft.com/office/drawing/2014/main" id="{2D9546F2-B4AF-4719-B389-17F600DB65A1}"/>
              </a:ext>
            </a:extLst>
          </p:cNvPr>
          <p:cNvSpPr txBox="1"/>
          <p:nvPr/>
        </p:nvSpPr>
        <p:spPr>
          <a:xfrm>
            <a:off x="598714" y="1471137"/>
            <a:ext cx="10961915" cy="5632311"/>
          </a:xfrm>
          <a:prstGeom prst="rect">
            <a:avLst/>
          </a:prstGeom>
          <a:noFill/>
        </p:spPr>
        <p:txBody>
          <a:bodyPr wrap="square" rtlCol="0">
            <a:spAutoFit/>
          </a:bodyPr>
          <a:lstStyle/>
          <a:p>
            <a:r>
              <a:rPr kumimoji="1" lang="ja-JP" altLang="en-US" b="1" dirty="0"/>
              <a:t>マークアップ言語</a:t>
            </a:r>
            <a:endParaRPr lang="en-US" altLang="ja-JP" b="1" dirty="0"/>
          </a:p>
          <a:p>
            <a:r>
              <a:rPr kumimoji="1" lang="ja-JP" altLang="en-US" dirty="0"/>
              <a:t>テキスト形式の文章にタグ（タグで囲む）を使用し</a:t>
            </a:r>
            <a:r>
              <a:rPr lang="ja-JP" altLang="en-US" dirty="0"/>
              <a:t>て文章の構造や文字の修飾を記述する言語</a:t>
            </a:r>
            <a:endParaRPr lang="en-US" altLang="ja-JP" dirty="0"/>
          </a:p>
          <a:p>
            <a:endParaRPr kumimoji="1" lang="en-US" altLang="ja-JP" dirty="0"/>
          </a:p>
          <a:p>
            <a:r>
              <a:rPr lang="en-US" altLang="ja-JP" dirty="0"/>
              <a:t>SGML</a:t>
            </a:r>
            <a:r>
              <a:rPr lang="ja-JP" altLang="en-US" dirty="0"/>
              <a:t>：</a:t>
            </a:r>
            <a:r>
              <a:rPr lang="en-US" altLang="ja-JP" dirty="0"/>
              <a:t>Standard Generalized Markup Language</a:t>
            </a:r>
          </a:p>
          <a:p>
            <a:r>
              <a:rPr lang="en-US" altLang="ja-JP" dirty="0"/>
              <a:t>	</a:t>
            </a:r>
            <a:r>
              <a:rPr lang="ja-JP" altLang="en-US" dirty="0"/>
              <a:t>電子的な文書の管理や交換を容易に行う。</a:t>
            </a:r>
            <a:endParaRPr lang="en-US" altLang="ja-JP" dirty="0"/>
          </a:p>
          <a:p>
            <a:endParaRPr lang="en-US" altLang="ja-JP" dirty="0"/>
          </a:p>
          <a:p>
            <a:r>
              <a:rPr kumimoji="1" lang="en-US" altLang="ja-JP" dirty="0"/>
              <a:t>HTML</a:t>
            </a:r>
            <a:r>
              <a:rPr kumimoji="1" lang="ja-JP" altLang="en-US" dirty="0"/>
              <a:t>：</a:t>
            </a:r>
            <a:r>
              <a:rPr kumimoji="1" lang="en-US" altLang="ja-JP" dirty="0"/>
              <a:t>Hyper Text Markup Language</a:t>
            </a:r>
          </a:p>
          <a:p>
            <a:pPr marL="0" indent="0">
              <a:buNone/>
            </a:pPr>
            <a:r>
              <a:rPr lang="en-US" altLang="ja-JP" sz="1800" b="1" dirty="0">
                <a:latin typeface="游ゴシック" panose="020B0400000000000000" pitchFamily="50" charset="-128"/>
                <a:ea typeface="游ゴシック" panose="020B0400000000000000" pitchFamily="50" charset="-128"/>
              </a:rPr>
              <a:t>	Web</a:t>
            </a:r>
            <a:r>
              <a:rPr lang="ja-JP" altLang="en-US" sz="1800" b="1" dirty="0">
                <a:latin typeface="游ゴシック" panose="020B0400000000000000" pitchFamily="50" charset="-128"/>
                <a:ea typeface="游ゴシック" panose="020B0400000000000000" pitchFamily="50" charset="-128"/>
              </a:rPr>
              <a:t>ページ</a:t>
            </a:r>
            <a:r>
              <a:rPr lang="ja-JP" altLang="en-US" sz="1800" dirty="0">
                <a:latin typeface="游ゴシック" panose="020B0400000000000000" pitchFamily="50" charset="-128"/>
                <a:ea typeface="游ゴシック" panose="020B0400000000000000" pitchFamily="50" charset="-128"/>
              </a:rPr>
              <a:t>（</a:t>
            </a:r>
            <a:r>
              <a:rPr lang="en-US" altLang="ja-JP" sz="1800" dirty="0">
                <a:latin typeface="游ゴシック" panose="020B0400000000000000" pitchFamily="50" charset="-128"/>
                <a:ea typeface="游ゴシック" panose="020B0400000000000000" pitchFamily="50" charset="-128"/>
              </a:rPr>
              <a:t>HP)</a:t>
            </a:r>
            <a:r>
              <a:rPr lang="ja-JP" altLang="en-US" sz="1800" dirty="0">
                <a:latin typeface="游ゴシック" panose="020B0400000000000000" pitchFamily="50" charset="-128"/>
                <a:ea typeface="游ゴシック" panose="020B0400000000000000" pitchFamily="50" charset="-128"/>
              </a:rPr>
              <a:t>の記述用の言語</a:t>
            </a:r>
            <a:endParaRPr lang="en-US" altLang="ja-JP" sz="1800" dirty="0">
              <a:latin typeface="游ゴシック" panose="020B0400000000000000" pitchFamily="50" charset="-128"/>
              <a:ea typeface="游ゴシック" panose="020B0400000000000000" pitchFamily="50" charset="-128"/>
            </a:endParaRPr>
          </a:p>
          <a:p>
            <a:pPr marL="0" indent="0">
              <a:buNone/>
            </a:pPr>
            <a:r>
              <a:rPr lang="en-US" altLang="ja-JP" sz="1800" dirty="0">
                <a:latin typeface="游ゴシック" panose="020B0400000000000000" pitchFamily="50" charset="-128"/>
                <a:ea typeface="游ゴシック" panose="020B0400000000000000" pitchFamily="50" charset="-128"/>
              </a:rPr>
              <a:t>	</a:t>
            </a:r>
            <a:r>
              <a:rPr lang="ja-JP" altLang="en-US" sz="1800" dirty="0">
                <a:latin typeface="游ゴシック" panose="020B0400000000000000" pitchFamily="50" charset="-128"/>
                <a:ea typeface="游ゴシック" panose="020B0400000000000000" pitchFamily="50" charset="-128"/>
              </a:rPr>
              <a:t>画像や音声、動画などマルチメディアデータを扱える。リンク機能を有する。</a:t>
            </a:r>
            <a:endParaRPr lang="en-US" altLang="ja-JP" dirty="0"/>
          </a:p>
          <a:p>
            <a:r>
              <a:rPr lang="ja-JP" altLang="en-US" dirty="0"/>
              <a:t>　</a:t>
            </a:r>
            <a:r>
              <a:rPr lang="en-US" altLang="ja-JP" dirty="0"/>
              <a:t>CSS</a:t>
            </a:r>
            <a:r>
              <a:rPr lang="ja-JP" altLang="en-US" dirty="0"/>
              <a:t>：</a:t>
            </a:r>
            <a:r>
              <a:rPr lang="en-US" altLang="ja-JP" dirty="0"/>
              <a:t>Cascading Style Sheets</a:t>
            </a:r>
          </a:p>
          <a:p>
            <a:r>
              <a:rPr lang="en-US" altLang="ja-JP" dirty="0"/>
              <a:t>	</a:t>
            </a:r>
            <a:r>
              <a:rPr lang="ja-JP" altLang="en-US" dirty="0"/>
              <a:t>文字の大きさ、色、行間などの視覚表現を行う。</a:t>
            </a:r>
            <a:endParaRPr lang="en-US" altLang="ja-JP" dirty="0"/>
          </a:p>
          <a:p>
            <a:r>
              <a:rPr lang="en-US" altLang="ja-JP" dirty="0"/>
              <a:t>	HTML</a:t>
            </a:r>
            <a:r>
              <a:rPr lang="ja-JP" altLang="en-US" dirty="0"/>
              <a:t>が内容を記すに対し、</a:t>
            </a:r>
            <a:r>
              <a:rPr lang="en-US" altLang="ja-JP" dirty="0"/>
              <a:t>CSS</a:t>
            </a:r>
            <a:r>
              <a:rPr lang="ja-JP" altLang="en-US" dirty="0"/>
              <a:t>はデザインを決める。</a:t>
            </a:r>
            <a:endParaRPr lang="en-US" altLang="ja-JP" dirty="0"/>
          </a:p>
          <a:p>
            <a:r>
              <a:rPr lang="en-US" altLang="ja-JP" dirty="0"/>
              <a:t>	</a:t>
            </a:r>
          </a:p>
          <a:p>
            <a:r>
              <a:rPr kumimoji="1" lang="en-US" altLang="ja-JP" dirty="0"/>
              <a:t>XML   </a:t>
            </a:r>
            <a:r>
              <a:rPr kumimoji="1" lang="ja-JP" altLang="en-US" dirty="0"/>
              <a:t>：</a:t>
            </a:r>
            <a:r>
              <a:rPr kumimoji="1" lang="en-US" altLang="ja-JP" dirty="0"/>
              <a:t>Extensible Markup Language</a:t>
            </a:r>
            <a:endParaRPr lang="en-US" altLang="ja-JP" dirty="0"/>
          </a:p>
          <a:p>
            <a:r>
              <a:rPr kumimoji="1" lang="en-US" altLang="ja-JP" dirty="0"/>
              <a:t>	</a:t>
            </a:r>
            <a:r>
              <a:rPr kumimoji="1" lang="ja-JP" altLang="en-US" dirty="0"/>
              <a:t>ネットワークを介した情報システム間のデータ交換を容易にする。</a:t>
            </a:r>
            <a:endParaRPr kumimoji="1" lang="en-US" altLang="ja-JP" dirty="0"/>
          </a:p>
          <a:p>
            <a:r>
              <a:rPr lang="ja-JP" altLang="en-US" dirty="0"/>
              <a:t>　</a:t>
            </a:r>
            <a:r>
              <a:rPr lang="en-US" altLang="ja-JP" dirty="0"/>
              <a:t>DTD</a:t>
            </a:r>
            <a:r>
              <a:rPr lang="ja-JP" altLang="en-US" dirty="0"/>
              <a:t>：</a:t>
            </a:r>
            <a:r>
              <a:rPr lang="en-US" altLang="ja-JP" dirty="0"/>
              <a:t>Document Type Definition</a:t>
            </a:r>
          </a:p>
          <a:p>
            <a:r>
              <a:rPr lang="en-US" altLang="ja-JP" dirty="0"/>
              <a:t>	</a:t>
            </a:r>
            <a:r>
              <a:rPr lang="ja-JP" altLang="en-US" dirty="0"/>
              <a:t>利用者独自のタグを定義</a:t>
            </a:r>
            <a:endParaRPr kumimoji="1" lang="en-US" altLang="ja-JP" dirty="0"/>
          </a:p>
          <a:p>
            <a:endParaRPr kumimoji="1" lang="en-US" altLang="ja-JP" dirty="0"/>
          </a:p>
          <a:p>
            <a:endParaRPr kumimoji="1" lang="en-US" altLang="ja-JP" b="1" dirty="0"/>
          </a:p>
          <a:p>
            <a:endParaRPr lang="en-US" altLang="ja-JP" dirty="0"/>
          </a:p>
        </p:txBody>
      </p:sp>
    </p:spTree>
    <p:extLst>
      <p:ext uri="{BB962C8B-B14F-4D97-AF65-F5344CB8AC3E}">
        <p14:creationId xmlns:p14="http://schemas.microsoft.com/office/powerpoint/2010/main" val="84043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60799E4-636D-4707-A0F2-09FD1C087173}"/>
              </a:ext>
            </a:extLst>
          </p:cNvPr>
          <p:cNvSpPr>
            <a:spLocks noGrp="1"/>
          </p:cNvSpPr>
          <p:nvPr>
            <p:ph type="title"/>
          </p:nvPr>
        </p:nvSpPr>
        <p:spPr/>
        <p:txBody>
          <a:bodyPr/>
          <a:lstStyle/>
          <a:p>
            <a:r>
              <a:rPr kumimoji="1" lang="ja-JP" altLang="en-US" dirty="0"/>
              <a:t>アルゴリズム</a:t>
            </a:r>
          </a:p>
        </p:txBody>
      </p:sp>
      <p:sp>
        <p:nvSpPr>
          <p:cNvPr id="4" name="スライド番号プレースホルダー 3">
            <a:extLst>
              <a:ext uri="{FF2B5EF4-FFF2-40B4-BE49-F238E27FC236}">
                <a16:creationId xmlns:a16="http://schemas.microsoft.com/office/drawing/2014/main" id="{EE2E78E7-E97B-4EB1-B7DF-4CED27B67789}"/>
              </a:ext>
            </a:extLst>
          </p:cNvPr>
          <p:cNvSpPr>
            <a:spLocks noGrp="1"/>
          </p:cNvSpPr>
          <p:nvPr>
            <p:ph type="sldNum" sz="quarter" idx="12"/>
          </p:nvPr>
        </p:nvSpPr>
        <p:spPr/>
        <p:txBody>
          <a:bodyPr/>
          <a:lstStyle/>
          <a:p>
            <a:fld id="{F8DEEB91-50FB-4D13-8684-2052AAEB8771}" type="slidenum">
              <a:rPr kumimoji="1" lang="ja-JP" altLang="en-US" smtClean="0"/>
              <a:t>5</a:t>
            </a:fld>
            <a:endParaRPr kumimoji="1" lang="ja-JP" altLang="en-US"/>
          </a:p>
        </p:txBody>
      </p:sp>
      <p:sp>
        <p:nvSpPr>
          <p:cNvPr id="5" name="テキスト ボックス 4">
            <a:extLst>
              <a:ext uri="{FF2B5EF4-FFF2-40B4-BE49-F238E27FC236}">
                <a16:creationId xmlns:a16="http://schemas.microsoft.com/office/drawing/2014/main" id="{2D9546F2-B4AF-4719-B389-17F600DB65A1}"/>
              </a:ext>
            </a:extLst>
          </p:cNvPr>
          <p:cNvSpPr txBox="1"/>
          <p:nvPr/>
        </p:nvSpPr>
        <p:spPr>
          <a:xfrm>
            <a:off x="615042" y="1561333"/>
            <a:ext cx="10961915" cy="4524315"/>
          </a:xfrm>
          <a:prstGeom prst="rect">
            <a:avLst/>
          </a:prstGeom>
          <a:noFill/>
        </p:spPr>
        <p:txBody>
          <a:bodyPr wrap="square" rtlCol="0">
            <a:spAutoFit/>
          </a:bodyPr>
          <a:lstStyle/>
          <a:p>
            <a:r>
              <a:rPr lang="ja-JP" altLang="en-US" b="1" dirty="0">
                <a:latin typeface="+mn-ea"/>
              </a:rPr>
              <a:t>アルゴリズムの制御構造</a:t>
            </a:r>
            <a:endParaRPr kumimoji="1" lang="en-US" altLang="ja-JP" b="1" dirty="0">
              <a:latin typeface="+mn-ea"/>
            </a:endParaRPr>
          </a:p>
          <a:p>
            <a:r>
              <a:rPr lang="ja-JP" altLang="en-US" dirty="0">
                <a:latin typeface="+mn-ea"/>
              </a:rPr>
              <a:t>①順次</a:t>
            </a:r>
            <a:endParaRPr lang="en-US" altLang="ja-JP" dirty="0">
              <a:latin typeface="+mn-ea"/>
            </a:endParaRPr>
          </a:p>
          <a:p>
            <a:r>
              <a:rPr lang="ja-JP" altLang="en-US" dirty="0">
                <a:latin typeface="+mn-ea"/>
              </a:rPr>
              <a:t>②選択</a:t>
            </a:r>
            <a:endParaRPr lang="en-US" altLang="ja-JP" dirty="0">
              <a:latin typeface="+mn-ea"/>
            </a:endParaRPr>
          </a:p>
          <a:p>
            <a:r>
              <a:rPr lang="ja-JP" altLang="en-US" dirty="0">
                <a:latin typeface="+mn-ea"/>
              </a:rPr>
              <a:t>③繰返し</a:t>
            </a:r>
            <a:endParaRPr lang="en-US" altLang="ja-JP" dirty="0">
              <a:latin typeface="+mn-ea"/>
            </a:endParaRPr>
          </a:p>
          <a:p>
            <a:endParaRPr lang="en-US" altLang="ja-JP" dirty="0">
              <a:latin typeface="+mn-ea"/>
            </a:endParaRPr>
          </a:p>
          <a:p>
            <a:endParaRPr lang="en-US" altLang="ja-JP" dirty="0">
              <a:latin typeface="+mn-ea"/>
            </a:endParaRPr>
          </a:p>
          <a:p>
            <a:endParaRPr lang="en-US" altLang="ja-JP" dirty="0">
              <a:latin typeface="+mn-ea"/>
            </a:endParaRPr>
          </a:p>
          <a:p>
            <a:endParaRPr lang="en-US" altLang="ja-JP" dirty="0">
              <a:latin typeface="+mn-ea"/>
            </a:endParaRPr>
          </a:p>
          <a:p>
            <a:endParaRPr lang="en-US" altLang="ja-JP" dirty="0">
              <a:latin typeface="+mn-ea"/>
            </a:endParaRPr>
          </a:p>
          <a:p>
            <a:endParaRPr lang="en-US" altLang="ja-JP" dirty="0">
              <a:latin typeface="+mn-ea"/>
            </a:endParaRPr>
          </a:p>
          <a:p>
            <a:r>
              <a:rPr lang="ja-JP" altLang="en-US" dirty="0">
                <a:latin typeface="+mn-ea"/>
              </a:rPr>
              <a:t>　　　　　　　　　　①順次　　　　　　　②選択　　　　　　　　　③繰返し</a:t>
            </a:r>
            <a:endParaRPr lang="en-US" altLang="ja-JP" dirty="0">
              <a:latin typeface="+mn-ea"/>
            </a:endParaRPr>
          </a:p>
          <a:p>
            <a:endParaRPr lang="en-US" altLang="ja-JP" dirty="0">
              <a:latin typeface="+mn-ea"/>
            </a:endParaRPr>
          </a:p>
          <a:p>
            <a:endParaRPr lang="en-US" altLang="ja-JP" dirty="0">
              <a:latin typeface="+mn-ea"/>
            </a:endParaRPr>
          </a:p>
          <a:p>
            <a:r>
              <a:rPr lang="ja-JP" altLang="en-US" b="1" dirty="0">
                <a:latin typeface="+mn-ea"/>
              </a:rPr>
              <a:t>構造化プログラミング</a:t>
            </a:r>
            <a:endParaRPr lang="en-US" altLang="ja-JP" b="1" dirty="0">
              <a:latin typeface="+mn-ea"/>
            </a:endParaRPr>
          </a:p>
          <a:p>
            <a:r>
              <a:rPr lang="ja-JP" altLang="en-US" dirty="0">
                <a:latin typeface="+mn-ea"/>
              </a:rPr>
              <a:t>機能ごとに分割し、処理の制御構造としては、順次・選択・繰返しだけを用いることが原則</a:t>
            </a:r>
            <a:endParaRPr lang="en-US" altLang="ja-JP" dirty="0">
              <a:latin typeface="+mn-ea"/>
            </a:endParaRPr>
          </a:p>
          <a:p>
            <a:endParaRPr lang="en-US" altLang="ja-JP" dirty="0">
              <a:latin typeface="+mn-ea"/>
            </a:endParaRPr>
          </a:p>
        </p:txBody>
      </p:sp>
      <p:sp>
        <p:nvSpPr>
          <p:cNvPr id="21" name="Rectangle 15">
            <a:extLst>
              <a:ext uri="{FF2B5EF4-FFF2-40B4-BE49-F238E27FC236}">
                <a16:creationId xmlns:a16="http://schemas.microsoft.com/office/drawing/2014/main" id="{E18D3DA6-460F-42BC-A4CD-880627ADA698}"/>
              </a:ext>
            </a:extLst>
          </p:cNvPr>
          <p:cNvSpPr>
            <a:spLocks noChangeArrowheads="1"/>
          </p:cNvSpPr>
          <p:nvPr/>
        </p:nvSpPr>
        <p:spPr bwMode="auto">
          <a:xfrm>
            <a:off x="3892550" y="294163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6">
            <a:extLst>
              <a:ext uri="{FF2B5EF4-FFF2-40B4-BE49-F238E27FC236}">
                <a16:creationId xmlns:a16="http://schemas.microsoft.com/office/drawing/2014/main" id="{171BA8D8-25BC-4078-825F-B5EDF59AF1EA}"/>
              </a:ext>
            </a:extLst>
          </p:cNvPr>
          <p:cNvSpPr>
            <a:spLocks noChangeArrowheads="1"/>
          </p:cNvSpPr>
          <p:nvPr/>
        </p:nvSpPr>
        <p:spPr bwMode="auto">
          <a:xfrm>
            <a:off x="3892550" y="339883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pSp>
        <p:nvGrpSpPr>
          <p:cNvPr id="16" name="グループ化 15">
            <a:extLst>
              <a:ext uri="{FF2B5EF4-FFF2-40B4-BE49-F238E27FC236}">
                <a16:creationId xmlns:a16="http://schemas.microsoft.com/office/drawing/2014/main" id="{C145AF2F-836E-8C05-0DDF-19BE9A0FE87B}"/>
              </a:ext>
            </a:extLst>
          </p:cNvPr>
          <p:cNvGrpSpPr/>
          <p:nvPr/>
        </p:nvGrpSpPr>
        <p:grpSpPr>
          <a:xfrm>
            <a:off x="2964610" y="2204465"/>
            <a:ext cx="6262777" cy="2001328"/>
            <a:chOff x="1621766" y="992038"/>
            <a:chExt cx="6262777" cy="2001328"/>
          </a:xfrm>
        </p:grpSpPr>
        <p:cxnSp>
          <p:nvCxnSpPr>
            <p:cNvPr id="17" name="直線コネクタ 16">
              <a:extLst>
                <a:ext uri="{FF2B5EF4-FFF2-40B4-BE49-F238E27FC236}">
                  <a16:creationId xmlns:a16="http://schemas.microsoft.com/office/drawing/2014/main" id="{B0790A97-C056-B9B5-ED1D-DD9E3836DDAD}"/>
                </a:ext>
              </a:extLst>
            </p:cNvPr>
            <p:cNvCxnSpPr/>
            <p:nvPr/>
          </p:nvCxnSpPr>
          <p:spPr>
            <a:xfrm>
              <a:off x="2044460" y="992038"/>
              <a:ext cx="0" cy="2001328"/>
            </a:xfrm>
            <a:prstGeom prst="line">
              <a:avLst/>
            </a:prstGeom>
          </p:spPr>
          <p:style>
            <a:lnRef idx="1">
              <a:schemeClr val="dk1"/>
            </a:lnRef>
            <a:fillRef idx="0">
              <a:schemeClr val="dk1"/>
            </a:fillRef>
            <a:effectRef idx="0">
              <a:schemeClr val="dk1"/>
            </a:effectRef>
            <a:fontRef idx="minor">
              <a:schemeClr val="tx1"/>
            </a:fontRef>
          </p:style>
        </p:cxnSp>
        <p:sp>
          <p:nvSpPr>
            <p:cNvPr id="20" name="正方形/長方形 19">
              <a:extLst>
                <a:ext uri="{FF2B5EF4-FFF2-40B4-BE49-F238E27FC236}">
                  <a16:creationId xmlns:a16="http://schemas.microsoft.com/office/drawing/2014/main" id="{41613BE3-4729-9221-BA42-306DE8FC05EC}"/>
                </a:ext>
              </a:extLst>
            </p:cNvPr>
            <p:cNvSpPr/>
            <p:nvPr/>
          </p:nvSpPr>
          <p:spPr>
            <a:xfrm>
              <a:off x="1621766" y="1362974"/>
              <a:ext cx="845389" cy="28799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a:t>処理</a:t>
              </a:r>
            </a:p>
          </p:txBody>
        </p:sp>
        <p:sp>
          <p:nvSpPr>
            <p:cNvPr id="26" name="正方形/長方形 25">
              <a:extLst>
                <a:ext uri="{FF2B5EF4-FFF2-40B4-BE49-F238E27FC236}">
                  <a16:creationId xmlns:a16="http://schemas.microsoft.com/office/drawing/2014/main" id="{4F6C953A-7005-F2A3-332D-0825DFCB14C6}"/>
                </a:ext>
              </a:extLst>
            </p:cNvPr>
            <p:cNvSpPr/>
            <p:nvPr/>
          </p:nvSpPr>
          <p:spPr>
            <a:xfrm>
              <a:off x="1621766" y="1834550"/>
              <a:ext cx="845389" cy="288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a:t>処理</a:t>
              </a:r>
            </a:p>
          </p:txBody>
        </p:sp>
        <p:sp>
          <p:nvSpPr>
            <p:cNvPr id="28" name="正方形/長方形 27">
              <a:extLst>
                <a:ext uri="{FF2B5EF4-FFF2-40B4-BE49-F238E27FC236}">
                  <a16:creationId xmlns:a16="http://schemas.microsoft.com/office/drawing/2014/main" id="{A0957645-0F11-E175-CD7D-8998FC1B76C8}"/>
                </a:ext>
              </a:extLst>
            </p:cNvPr>
            <p:cNvSpPr/>
            <p:nvPr/>
          </p:nvSpPr>
          <p:spPr>
            <a:xfrm>
              <a:off x="1621766" y="2306129"/>
              <a:ext cx="845389" cy="288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a:t>処理</a:t>
              </a:r>
            </a:p>
          </p:txBody>
        </p:sp>
        <p:grpSp>
          <p:nvGrpSpPr>
            <p:cNvPr id="29" name="グループ化 28">
              <a:extLst>
                <a:ext uri="{FF2B5EF4-FFF2-40B4-BE49-F238E27FC236}">
                  <a16:creationId xmlns:a16="http://schemas.microsoft.com/office/drawing/2014/main" id="{769E33B4-ED37-C677-E94B-28462357B864}"/>
                </a:ext>
              </a:extLst>
            </p:cNvPr>
            <p:cNvGrpSpPr/>
            <p:nvPr/>
          </p:nvGrpSpPr>
          <p:grpSpPr>
            <a:xfrm>
              <a:off x="3558392" y="1506972"/>
              <a:ext cx="2004207" cy="1486394"/>
              <a:chOff x="3558392" y="1506972"/>
              <a:chExt cx="2004207" cy="1486394"/>
            </a:xfrm>
          </p:grpSpPr>
          <p:cxnSp>
            <p:nvCxnSpPr>
              <p:cNvPr id="41" name="直線コネクタ 40">
                <a:extLst>
                  <a:ext uri="{FF2B5EF4-FFF2-40B4-BE49-F238E27FC236}">
                    <a16:creationId xmlns:a16="http://schemas.microsoft.com/office/drawing/2014/main" id="{EBEF8310-2759-EDB7-531C-9C297C58BB28}"/>
                  </a:ext>
                </a:extLst>
              </p:cNvPr>
              <p:cNvCxnSpPr/>
              <p:nvPr/>
            </p:nvCxnSpPr>
            <p:spPr>
              <a:xfrm>
                <a:off x="5139904" y="1933262"/>
                <a:ext cx="0" cy="801312"/>
              </a:xfrm>
              <a:prstGeom prst="line">
                <a:avLst/>
              </a:prstGeom>
            </p:spPr>
            <p:style>
              <a:lnRef idx="1">
                <a:schemeClr val="dk1"/>
              </a:lnRef>
              <a:fillRef idx="0">
                <a:schemeClr val="dk1"/>
              </a:fillRef>
              <a:effectRef idx="0">
                <a:schemeClr val="dk1"/>
              </a:effectRef>
              <a:fontRef idx="minor">
                <a:schemeClr val="tx1"/>
              </a:fontRef>
            </p:style>
          </p:cxnSp>
          <p:cxnSp>
            <p:nvCxnSpPr>
              <p:cNvPr id="42" name="直線コネクタ 41">
                <a:extLst>
                  <a:ext uri="{FF2B5EF4-FFF2-40B4-BE49-F238E27FC236}">
                    <a16:creationId xmlns:a16="http://schemas.microsoft.com/office/drawing/2014/main" id="{6BCF8ACA-15CF-E252-362D-06C4BFC5A6F7}"/>
                  </a:ext>
                </a:extLst>
              </p:cNvPr>
              <p:cNvCxnSpPr/>
              <p:nvPr/>
            </p:nvCxnSpPr>
            <p:spPr>
              <a:xfrm>
                <a:off x="4137801" y="1506972"/>
                <a:ext cx="0" cy="1486394"/>
              </a:xfrm>
              <a:prstGeom prst="line">
                <a:avLst/>
              </a:prstGeom>
            </p:spPr>
            <p:style>
              <a:lnRef idx="1">
                <a:schemeClr val="dk1"/>
              </a:lnRef>
              <a:fillRef idx="0">
                <a:schemeClr val="dk1"/>
              </a:fillRef>
              <a:effectRef idx="0">
                <a:schemeClr val="dk1"/>
              </a:effectRef>
              <a:fontRef idx="minor">
                <a:schemeClr val="tx1"/>
              </a:fontRef>
            </p:style>
          </p:cxnSp>
          <p:sp>
            <p:nvSpPr>
              <p:cNvPr id="43" name="正方形/長方形 42">
                <a:extLst>
                  <a:ext uri="{FF2B5EF4-FFF2-40B4-BE49-F238E27FC236}">
                    <a16:creationId xmlns:a16="http://schemas.microsoft.com/office/drawing/2014/main" id="{1D1383AE-7300-A489-2CDD-20D54CA5E4E7}"/>
                  </a:ext>
                </a:extLst>
              </p:cNvPr>
              <p:cNvSpPr/>
              <p:nvPr/>
            </p:nvSpPr>
            <p:spPr>
              <a:xfrm>
                <a:off x="4717210" y="2303260"/>
                <a:ext cx="845389" cy="288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a:t>処理</a:t>
                </a:r>
              </a:p>
            </p:txBody>
          </p:sp>
          <p:sp>
            <p:nvSpPr>
              <p:cNvPr id="44" name="正方形/長方形 43">
                <a:extLst>
                  <a:ext uri="{FF2B5EF4-FFF2-40B4-BE49-F238E27FC236}">
                    <a16:creationId xmlns:a16="http://schemas.microsoft.com/office/drawing/2014/main" id="{630E3451-A4F3-750A-11E8-F82AA120A79B}"/>
                  </a:ext>
                </a:extLst>
              </p:cNvPr>
              <p:cNvSpPr/>
              <p:nvPr/>
            </p:nvSpPr>
            <p:spPr>
              <a:xfrm>
                <a:off x="3715107" y="2303260"/>
                <a:ext cx="845389" cy="288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a:t>処理</a:t>
                </a:r>
              </a:p>
            </p:txBody>
          </p:sp>
          <p:sp>
            <p:nvSpPr>
              <p:cNvPr id="45" name="フローチャート: 判断 44">
                <a:extLst>
                  <a:ext uri="{FF2B5EF4-FFF2-40B4-BE49-F238E27FC236}">
                    <a16:creationId xmlns:a16="http://schemas.microsoft.com/office/drawing/2014/main" id="{081C1BD9-BFE9-B771-40A7-4FA554116A9A}"/>
                  </a:ext>
                </a:extLst>
              </p:cNvPr>
              <p:cNvSpPr/>
              <p:nvPr/>
            </p:nvSpPr>
            <p:spPr>
              <a:xfrm>
                <a:off x="3558392" y="1718094"/>
                <a:ext cx="1158818" cy="430336"/>
              </a:xfrm>
              <a:prstGeom prst="flowChartDecision">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a:t>条件</a:t>
                </a:r>
              </a:p>
            </p:txBody>
          </p:sp>
          <p:cxnSp>
            <p:nvCxnSpPr>
              <p:cNvPr id="46" name="直線コネクタ 45">
                <a:extLst>
                  <a:ext uri="{FF2B5EF4-FFF2-40B4-BE49-F238E27FC236}">
                    <a16:creationId xmlns:a16="http://schemas.microsoft.com/office/drawing/2014/main" id="{83471402-4064-3F2A-C6EC-354364359F5F}"/>
                  </a:ext>
                </a:extLst>
              </p:cNvPr>
              <p:cNvCxnSpPr>
                <a:stCxn id="45" idx="3"/>
              </p:cNvCxnSpPr>
              <p:nvPr/>
            </p:nvCxnSpPr>
            <p:spPr>
              <a:xfrm>
                <a:off x="4717210" y="1933262"/>
                <a:ext cx="422694" cy="0"/>
              </a:xfrm>
              <a:prstGeom prst="line">
                <a:avLst/>
              </a:prstGeom>
            </p:spPr>
            <p:style>
              <a:lnRef idx="1">
                <a:schemeClr val="dk1"/>
              </a:lnRef>
              <a:fillRef idx="0">
                <a:schemeClr val="dk1"/>
              </a:fillRef>
              <a:effectRef idx="0">
                <a:schemeClr val="dk1"/>
              </a:effectRef>
              <a:fontRef idx="minor">
                <a:schemeClr val="tx1"/>
              </a:fontRef>
            </p:style>
          </p:cxnSp>
          <p:cxnSp>
            <p:nvCxnSpPr>
              <p:cNvPr id="47" name="直線矢印コネクタ 46">
                <a:extLst>
                  <a:ext uri="{FF2B5EF4-FFF2-40B4-BE49-F238E27FC236}">
                    <a16:creationId xmlns:a16="http://schemas.microsoft.com/office/drawing/2014/main" id="{AED079AC-1062-9364-BA70-757CAC7B2B3E}"/>
                  </a:ext>
                </a:extLst>
              </p:cNvPr>
              <p:cNvCxnSpPr/>
              <p:nvPr/>
            </p:nvCxnSpPr>
            <p:spPr>
              <a:xfrm flipH="1">
                <a:off x="4137801" y="2734574"/>
                <a:ext cx="1002103"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grpSp>
        <p:grpSp>
          <p:nvGrpSpPr>
            <p:cNvPr id="30" name="グループ化 29">
              <a:extLst>
                <a:ext uri="{FF2B5EF4-FFF2-40B4-BE49-F238E27FC236}">
                  <a16:creationId xmlns:a16="http://schemas.microsoft.com/office/drawing/2014/main" id="{0170C7E0-BC17-1FF7-8A98-5184FBEC42A6}"/>
                </a:ext>
              </a:extLst>
            </p:cNvPr>
            <p:cNvGrpSpPr/>
            <p:nvPr/>
          </p:nvGrpSpPr>
          <p:grpSpPr>
            <a:xfrm>
              <a:off x="6426679" y="1285336"/>
              <a:ext cx="1457864" cy="1639019"/>
              <a:chOff x="6426679" y="1285336"/>
              <a:chExt cx="1457864" cy="1639019"/>
            </a:xfrm>
          </p:grpSpPr>
          <p:cxnSp>
            <p:nvCxnSpPr>
              <p:cNvPr id="31" name="直線コネクタ 30">
                <a:extLst>
                  <a:ext uri="{FF2B5EF4-FFF2-40B4-BE49-F238E27FC236}">
                    <a16:creationId xmlns:a16="http://schemas.microsoft.com/office/drawing/2014/main" id="{0DECFD6E-0ACC-9FF8-839A-E180674EDEBC}"/>
                  </a:ext>
                </a:extLst>
              </p:cNvPr>
              <p:cNvCxnSpPr/>
              <p:nvPr/>
            </p:nvCxnSpPr>
            <p:spPr>
              <a:xfrm>
                <a:off x="7128291" y="1285336"/>
                <a:ext cx="0" cy="1205054"/>
              </a:xfrm>
              <a:prstGeom prst="line">
                <a:avLst/>
              </a:prstGeom>
            </p:spPr>
            <p:style>
              <a:lnRef idx="1">
                <a:schemeClr val="dk1"/>
              </a:lnRef>
              <a:fillRef idx="0">
                <a:schemeClr val="dk1"/>
              </a:fillRef>
              <a:effectRef idx="0">
                <a:schemeClr val="dk1"/>
              </a:effectRef>
              <a:fontRef idx="minor">
                <a:schemeClr val="tx1"/>
              </a:fontRef>
            </p:style>
          </p:cxnSp>
          <p:sp>
            <p:nvSpPr>
              <p:cNvPr id="32" name="正方形/長方形 31">
                <a:extLst>
                  <a:ext uri="{FF2B5EF4-FFF2-40B4-BE49-F238E27FC236}">
                    <a16:creationId xmlns:a16="http://schemas.microsoft.com/office/drawing/2014/main" id="{A86FFA9C-ECDC-B7EF-46CA-22B6AC3C41A1}"/>
                  </a:ext>
                </a:extLst>
              </p:cNvPr>
              <p:cNvSpPr/>
              <p:nvPr/>
            </p:nvSpPr>
            <p:spPr>
              <a:xfrm>
                <a:off x="6705597" y="2114376"/>
                <a:ext cx="845389" cy="288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a:t>処理</a:t>
                </a:r>
              </a:p>
            </p:txBody>
          </p:sp>
          <p:sp>
            <p:nvSpPr>
              <p:cNvPr id="33" name="フローチャート: 判断 32">
                <a:extLst>
                  <a:ext uri="{FF2B5EF4-FFF2-40B4-BE49-F238E27FC236}">
                    <a16:creationId xmlns:a16="http://schemas.microsoft.com/office/drawing/2014/main" id="{A3E7AC2C-56F1-2003-0AC3-F8500B69ED10}"/>
                  </a:ext>
                </a:extLst>
              </p:cNvPr>
              <p:cNvSpPr/>
              <p:nvPr/>
            </p:nvSpPr>
            <p:spPr>
              <a:xfrm>
                <a:off x="6548883" y="1548214"/>
                <a:ext cx="1158818" cy="430336"/>
              </a:xfrm>
              <a:prstGeom prst="flowChartDecision">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a:t>条件</a:t>
                </a:r>
              </a:p>
            </p:txBody>
          </p:sp>
          <p:cxnSp>
            <p:nvCxnSpPr>
              <p:cNvPr id="34" name="直線コネクタ 33">
                <a:extLst>
                  <a:ext uri="{FF2B5EF4-FFF2-40B4-BE49-F238E27FC236}">
                    <a16:creationId xmlns:a16="http://schemas.microsoft.com/office/drawing/2014/main" id="{660D9785-1551-02E8-29B0-75D529CB2BCD}"/>
                  </a:ext>
                </a:extLst>
              </p:cNvPr>
              <p:cNvCxnSpPr>
                <a:stCxn id="33" idx="3"/>
              </p:cNvCxnSpPr>
              <p:nvPr/>
            </p:nvCxnSpPr>
            <p:spPr>
              <a:xfrm>
                <a:off x="7707701" y="1763382"/>
                <a:ext cx="176842" cy="0"/>
              </a:xfrm>
              <a:prstGeom prst="line">
                <a:avLst/>
              </a:prstGeom>
            </p:spPr>
            <p:style>
              <a:lnRef idx="1">
                <a:schemeClr val="dk1"/>
              </a:lnRef>
              <a:fillRef idx="0">
                <a:schemeClr val="dk1"/>
              </a:fillRef>
              <a:effectRef idx="0">
                <a:schemeClr val="dk1"/>
              </a:effectRef>
              <a:fontRef idx="minor">
                <a:schemeClr val="tx1"/>
              </a:fontRef>
            </p:style>
          </p:cxnSp>
          <p:cxnSp>
            <p:nvCxnSpPr>
              <p:cNvPr id="35" name="直線コネクタ 34">
                <a:extLst>
                  <a:ext uri="{FF2B5EF4-FFF2-40B4-BE49-F238E27FC236}">
                    <a16:creationId xmlns:a16="http://schemas.microsoft.com/office/drawing/2014/main" id="{17F268C4-D213-0EB9-D3D0-C445AA339A61}"/>
                  </a:ext>
                </a:extLst>
              </p:cNvPr>
              <p:cNvCxnSpPr/>
              <p:nvPr/>
            </p:nvCxnSpPr>
            <p:spPr>
              <a:xfrm>
                <a:off x="7884543" y="1763382"/>
                <a:ext cx="0" cy="871008"/>
              </a:xfrm>
              <a:prstGeom prst="line">
                <a:avLst/>
              </a:prstGeom>
            </p:spPr>
            <p:style>
              <a:lnRef idx="1">
                <a:schemeClr val="dk1"/>
              </a:lnRef>
              <a:fillRef idx="0">
                <a:schemeClr val="dk1"/>
              </a:fillRef>
              <a:effectRef idx="0">
                <a:schemeClr val="dk1"/>
              </a:effectRef>
              <a:fontRef idx="minor">
                <a:schemeClr val="tx1"/>
              </a:fontRef>
            </p:style>
          </p:cxnSp>
          <p:cxnSp>
            <p:nvCxnSpPr>
              <p:cNvPr id="36" name="直線コネクタ 35">
                <a:extLst>
                  <a:ext uri="{FF2B5EF4-FFF2-40B4-BE49-F238E27FC236}">
                    <a16:creationId xmlns:a16="http://schemas.microsoft.com/office/drawing/2014/main" id="{00A98081-3E6D-5C4A-EAB3-6997198D70C5}"/>
                  </a:ext>
                </a:extLst>
              </p:cNvPr>
              <p:cNvCxnSpPr/>
              <p:nvPr/>
            </p:nvCxnSpPr>
            <p:spPr>
              <a:xfrm flipH="1">
                <a:off x="7128291" y="2634390"/>
                <a:ext cx="756252" cy="0"/>
              </a:xfrm>
              <a:prstGeom prst="line">
                <a:avLst/>
              </a:prstGeom>
            </p:spPr>
            <p:style>
              <a:lnRef idx="1">
                <a:schemeClr val="dk1"/>
              </a:lnRef>
              <a:fillRef idx="0">
                <a:schemeClr val="dk1"/>
              </a:fillRef>
              <a:effectRef idx="0">
                <a:schemeClr val="dk1"/>
              </a:effectRef>
              <a:fontRef idx="minor">
                <a:schemeClr val="tx1"/>
              </a:fontRef>
            </p:style>
          </p:cxnSp>
          <p:cxnSp>
            <p:nvCxnSpPr>
              <p:cNvPr id="37" name="直線コネクタ 36">
                <a:extLst>
                  <a:ext uri="{FF2B5EF4-FFF2-40B4-BE49-F238E27FC236}">
                    <a16:creationId xmlns:a16="http://schemas.microsoft.com/office/drawing/2014/main" id="{04FA3090-24BE-99CA-8FC8-BA08733C7486}"/>
                  </a:ext>
                </a:extLst>
              </p:cNvPr>
              <p:cNvCxnSpPr/>
              <p:nvPr/>
            </p:nvCxnSpPr>
            <p:spPr>
              <a:xfrm>
                <a:off x="7128291" y="2634390"/>
                <a:ext cx="0" cy="289965"/>
              </a:xfrm>
              <a:prstGeom prst="line">
                <a:avLst/>
              </a:prstGeom>
            </p:spPr>
            <p:style>
              <a:lnRef idx="1">
                <a:schemeClr val="dk1"/>
              </a:lnRef>
              <a:fillRef idx="0">
                <a:schemeClr val="dk1"/>
              </a:fillRef>
              <a:effectRef idx="0">
                <a:schemeClr val="dk1"/>
              </a:effectRef>
              <a:fontRef idx="minor">
                <a:schemeClr val="tx1"/>
              </a:fontRef>
            </p:style>
          </p:cxnSp>
          <p:cxnSp>
            <p:nvCxnSpPr>
              <p:cNvPr id="38" name="直線コネクタ 37">
                <a:extLst>
                  <a:ext uri="{FF2B5EF4-FFF2-40B4-BE49-F238E27FC236}">
                    <a16:creationId xmlns:a16="http://schemas.microsoft.com/office/drawing/2014/main" id="{11A7B1C0-F93C-2D25-A221-10D346A96038}"/>
                  </a:ext>
                </a:extLst>
              </p:cNvPr>
              <p:cNvCxnSpPr/>
              <p:nvPr/>
            </p:nvCxnSpPr>
            <p:spPr>
              <a:xfrm flipH="1">
                <a:off x="6426679" y="2490390"/>
                <a:ext cx="701612" cy="0"/>
              </a:xfrm>
              <a:prstGeom prst="line">
                <a:avLst/>
              </a:prstGeom>
            </p:spPr>
            <p:style>
              <a:lnRef idx="1">
                <a:schemeClr val="dk1"/>
              </a:lnRef>
              <a:fillRef idx="0">
                <a:schemeClr val="dk1"/>
              </a:fillRef>
              <a:effectRef idx="0">
                <a:schemeClr val="dk1"/>
              </a:effectRef>
              <a:fontRef idx="minor">
                <a:schemeClr val="tx1"/>
              </a:fontRef>
            </p:style>
          </p:cxnSp>
          <p:cxnSp>
            <p:nvCxnSpPr>
              <p:cNvPr id="39" name="直線コネクタ 38">
                <a:extLst>
                  <a:ext uri="{FF2B5EF4-FFF2-40B4-BE49-F238E27FC236}">
                    <a16:creationId xmlns:a16="http://schemas.microsoft.com/office/drawing/2014/main" id="{C1BFF4B6-CF2F-42EB-7684-9A31575EFF1A}"/>
                  </a:ext>
                </a:extLst>
              </p:cNvPr>
              <p:cNvCxnSpPr/>
              <p:nvPr/>
            </p:nvCxnSpPr>
            <p:spPr>
              <a:xfrm flipV="1">
                <a:off x="6435306" y="1362974"/>
                <a:ext cx="0" cy="1127416"/>
              </a:xfrm>
              <a:prstGeom prst="line">
                <a:avLst/>
              </a:prstGeom>
            </p:spPr>
            <p:style>
              <a:lnRef idx="1">
                <a:schemeClr val="dk1"/>
              </a:lnRef>
              <a:fillRef idx="0">
                <a:schemeClr val="dk1"/>
              </a:fillRef>
              <a:effectRef idx="0">
                <a:schemeClr val="dk1"/>
              </a:effectRef>
              <a:fontRef idx="minor">
                <a:schemeClr val="tx1"/>
              </a:fontRef>
            </p:style>
          </p:cxnSp>
          <p:cxnSp>
            <p:nvCxnSpPr>
              <p:cNvPr id="40" name="直線矢印コネクタ 39">
                <a:extLst>
                  <a:ext uri="{FF2B5EF4-FFF2-40B4-BE49-F238E27FC236}">
                    <a16:creationId xmlns:a16="http://schemas.microsoft.com/office/drawing/2014/main" id="{391A968C-C408-4DE1-08BD-15F9495015FB}"/>
                  </a:ext>
                </a:extLst>
              </p:cNvPr>
              <p:cNvCxnSpPr/>
              <p:nvPr/>
            </p:nvCxnSpPr>
            <p:spPr>
              <a:xfrm>
                <a:off x="6426679" y="1362974"/>
                <a:ext cx="70161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grpSp>
      </p:grpSp>
    </p:spTree>
    <p:extLst>
      <p:ext uri="{BB962C8B-B14F-4D97-AF65-F5344CB8AC3E}">
        <p14:creationId xmlns:p14="http://schemas.microsoft.com/office/powerpoint/2010/main" val="8912269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60799E4-636D-4707-A0F2-09FD1C087173}"/>
              </a:ext>
            </a:extLst>
          </p:cNvPr>
          <p:cNvSpPr>
            <a:spLocks noGrp="1"/>
          </p:cNvSpPr>
          <p:nvPr>
            <p:ph type="title"/>
          </p:nvPr>
        </p:nvSpPr>
        <p:spPr/>
        <p:txBody>
          <a:bodyPr/>
          <a:lstStyle/>
          <a:p>
            <a:r>
              <a:rPr kumimoji="1" lang="ja-JP" altLang="en-US" dirty="0"/>
              <a:t>アルゴリズム</a:t>
            </a:r>
          </a:p>
        </p:txBody>
      </p:sp>
      <p:sp>
        <p:nvSpPr>
          <p:cNvPr id="4" name="スライド番号プレースホルダー 3">
            <a:extLst>
              <a:ext uri="{FF2B5EF4-FFF2-40B4-BE49-F238E27FC236}">
                <a16:creationId xmlns:a16="http://schemas.microsoft.com/office/drawing/2014/main" id="{EE2E78E7-E97B-4EB1-B7DF-4CED27B67789}"/>
              </a:ext>
            </a:extLst>
          </p:cNvPr>
          <p:cNvSpPr>
            <a:spLocks noGrp="1"/>
          </p:cNvSpPr>
          <p:nvPr>
            <p:ph type="sldNum" sz="quarter" idx="12"/>
          </p:nvPr>
        </p:nvSpPr>
        <p:spPr/>
        <p:txBody>
          <a:bodyPr/>
          <a:lstStyle/>
          <a:p>
            <a:fld id="{F8DEEB91-50FB-4D13-8684-2052AAEB8771}" type="slidenum">
              <a:rPr kumimoji="1" lang="ja-JP" altLang="en-US" smtClean="0"/>
              <a:t>6</a:t>
            </a:fld>
            <a:endParaRPr kumimoji="1" lang="ja-JP" altLang="en-US"/>
          </a:p>
        </p:txBody>
      </p:sp>
      <p:sp>
        <p:nvSpPr>
          <p:cNvPr id="5" name="テキスト ボックス 4">
            <a:extLst>
              <a:ext uri="{FF2B5EF4-FFF2-40B4-BE49-F238E27FC236}">
                <a16:creationId xmlns:a16="http://schemas.microsoft.com/office/drawing/2014/main" id="{2D9546F2-B4AF-4719-B389-17F600DB65A1}"/>
              </a:ext>
            </a:extLst>
          </p:cNvPr>
          <p:cNvSpPr txBox="1"/>
          <p:nvPr/>
        </p:nvSpPr>
        <p:spPr>
          <a:xfrm>
            <a:off x="615042" y="1561333"/>
            <a:ext cx="10961915" cy="2031325"/>
          </a:xfrm>
          <a:prstGeom prst="rect">
            <a:avLst/>
          </a:prstGeom>
          <a:noFill/>
        </p:spPr>
        <p:txBody>
          <a:bodyPr wrap="square" rtlCol="0">
            <a:spAutoFit/>
          </a:bodyPr>
          <a:lstStyle/>
          <a:p>
            <a:r>
              <a:rPr lang="ja-JP" altLang="en-US" b="1" dirty="0">
                <a:latin typeface="+mn-ea"/>
              </a:rPr>
              <a:t>アルゴリズムの制御構造</a:t>
            </a:r>
            <a:endParaRPr kumimoji="1" lang="en-US" altLang="ja-JP" b="1" dirty="0">
              <a:latin typeface="+mn-ea"/>
            </a:endParaRPr>
          </a:p>
          <a:p>
            <a:r>
              <a:rPr lang="ja-JP" altLang="en-US" dirty="0">
                <a:latin typeface="+mn-ea"/>
              </a:rPr>
              <a:t>①順次</a:t>
            </a:r>
            <a:endParaRPr lang="en-US" altLang="ja-JP" dirty="0">
              <a:latin typeface="+mn-ea"/>
            </a:endParaRPr>
          </a:p>
          <a:p>
            <a:r>
              <a:rPr lang="ja-JP" altLang="en-US" dirty="0">
                <a:latin typeface="+mn-ea"/>
              </a:rPr>
              <a:t>②選択</a:t>
            </a:r>
            <a:endParaRPr lang="en-US" altLang="ja-JP" dirty="0">
              <a:latin typeface="+mn-ea"/>
            </a:endParaRPr>
          </a:p>
          <a:p>
            <a:r>
              <a:rPr lang="ja-JP" altLang="en-US" dirty="0">
                <a:latin typeface="+mn-ea"/>
              </a:rPr>
              <a:t>③繰返し</a:t>
            </a:r>
            <a:endParaRPr lang="en-US" altLang="ja-JP" dirty="0">
              <a:latin typeface="+mn-ea"/>
            </a:endParaRPr>
          </a:p>
          <a:p>
            <a:endParaRPr lang="en-US" altLang="ja-JP" dirty="0">
              <a:latin typeface="+mn-ea"/>
            </a:endParaRPr>
          </a:p>
          <a:p>
            <a:r>
              <a:rPr lang="ja-JP" altLang="en-US" b="1" dirty="0">
                <a:latin typeface="+mn-ea"/>
              </a:rPr>
              <a:t>①順次</a:t>
            </a:r>
            <a:endParaRPr lang="en-US" altLang="ja-JP" b="1" dirty="0">
              <a:latin typeface="+mn-ea"/>
            </a:endParaRPr>
          </a:p>
          <a:p>
            <a:endParaRPr lang="en-US" altLang="ja-JP" dirty="0">
              <a:latin typeface="+mn-ea"/>
            </a:endParaRPr>
          </a:p>
        </p:txBody>
      </p:sp>
      <p:sp>
        <p:nvSpPr>
          <p:cNvPr id="21" name="Rectangle 15">
            <a:extLst>
              <a:ext uri="{FF2B5EF4-FFF2-40B4-BE49-F238E27FC236}">
                <a16:creationId xmlns:a16="http://schemas.microsoft.com/office/drawing/2014/main" id="{E18D3DA6-460F-42BC-A4CD-880627ADA698}"/>
              </a:ext>
            </a:extLst>
          </p:cNvPr>
          <p:cNvSpPr>
            <a:spLocks noChangeArrowheads="1"/>
          </p:cNvSpPr>
          <p:nvPr/>
        </p:nvSpPr>
        <p:spPr bwMode="auto">
          <a:xfrm>
            <a:off x="3892550" y="294163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6">
            <a:extLst>
              <a:ext uri="{FF2B5EF4-FFF2-40B4-BE49-F238E27FC236}">
                <a16:creationId xmlns:a16="http://schemas.microsoft.com/office/drawing/2014/main" id="{171BA8D8-25BC-4078-825F-B5EDF59AF1EA}"/>
              </a:ext>
            </a:extLst>
          </p:cNvPr>
          <p:cNvSpPr>
            <a:spLocks noChangeArrowheads="1"/>
          </p:cNvSpPr>
          <p:nvPr/>
        </p:nvSpPr>
        <p:spPr bwMode="auto">
          <a:xfrm>
            <a:off x="3892550" y="339883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pSp>
        <p:nvGrpSpPr>
          <p:cNvPr id="14" name="グループ化 13">
            <a:extLst>
              <a:ext uri="{FF2B5EF4-FFF2-40B4-BE49-F238E27FC236}">
                <a16:creationId xmlns:a16="http://schemas.microsoft.com/office/drawing/2014/main" id="{7796CC67-D22F-C493-4B99-51D97D03AB22}"/>
              </a:ext>
            </a:extLst>
          </p:cNvPr>
          <p:cNvGrpSpPr/>
          <p:nvPr/>
        </p:nvGrpSpPr>
        <p:grpSpPr>
          <a:xfrm>
            <a:off x="1702153" y="3429000"/>
            <a:ext cx="845389" cy="2001328"/>
            <a:chOff x="1621766" y="992038"/>
            <a:chExt cx="845389" cy="2001328"/>
          </a:xfrm>
        </p:grpSpPr>
        <p:cxnSp>
          <p:nvCxnSpPr>
            <p:cNvPr id="16" name="直線コネクタ 15">
              <a:extLst>
                <a:ext uri="{FF2B5EF4-FFF2-40B4-BE49-F238E27FC236}">
                  <a16:creationId xmlns:a16="http://schemas.microsoft.com/office/drawing/2014/main" id="{700E9DC3-1AA7-63CD-A48D-3F76F268C206}"/>
                </a:ext>
              </a:extLst>
            </p:cNvPr>
            <p:cNvCxnSpPr/>
            <p:nvPr/>
          </p:nvCxnSpPr>
          <p:spPr>
            <a:xfrm>
              <a:off x="2044460" y="992038"/>
              <a:ext cx="0" cy="2001328"/>
            </a:xfrm>
            <a:prstGeom prst="line">
              <a:avLst/>
            </a:prstGeom>
          </p:spPr>
          <p:style>
            <a:lnRef idx="1">
              <a:schemeClr val="dk1"/>
            </a:lnRef>
            <a:fillRef idx="0">
              <a:schemeClr val="dk1"/>
            </a:fillRef>
            <a:effectRef idx="0">
              <a:schemeClr val="dk1"/>
            </a:effectRef>
            <a:fontRef idx="minor">
              <a:schemeClr val="tx1"/>
            </a:fontRef>
          </p:style>
        </p:cxnSp>
        <p:sp>
          <p:nvSpPr>
            <p:cNvPr id="17" name="正方形/長方形 16">
              <a:extLst>
                <a:ext uri="{FF2B5EF4-FFF2-40B4-BE49-F238E27FC236}">
                  <a16:creationId xmlns:a16="http://schemas.microsoft.com/office/drawing/2014/main" id="{4A1D5F1D-EF72-5361-2170-EA128C518D08}"/>
                </a:ext>
              </a:extLst>
            </p:cNvPr>
            <p:cNvSpPr/>
            <p:nvPr/>
          </p:nvSpPr>
          <p:spPr>
            <a:xfrm>
              <a:off x="1621766" y="1362974"/>
              <a:ext cx="845389" cy="28799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a:t>処理</a:t>
              </a:r>
            </a:p>
          </p:txBody>
        </p:sp>
        <p:sp>
          <p:nvSpPr>
            <p:cNvPr id="20" name="正方形/長方形 19">
              <a:extLst>
                <a:ext uri="{FF2B5EF4-FFF2-40B4-BE49-F238E27FC236}">
                  <a16:creationId xmlns:a16="http://schemas.microsoft.com/office/drawing/2014/main" id="{DC13887A-362D-E098-B7D9-20B6BA159B1E}"/>
                </a:ext>
              </a:extLst>
            </p:cNvPr>
            <p:cNvSpPr/>
            <p:nvPr/>
          </p:nvSpPr>
          <p:spPr>
            <a:xfrm>
              <a:off x="1621766" y="1834550"/>
              <a:ext cx="845389" cy="288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a:t>処理</a:t>
              </a:r>
            </a:p>
          </p:txBody>
        </p:sp>
        <p:sp>
          <p:nvSpPr>
            <p:cNvPr id="23" name="正方形/長方形 22">
              <a:extLst>
                <a:ext uri="{FF2B5EF4-FFF2-40B4-BE49-F238E27FC236}">
                  <a16:creationId xmlns:a16="http://schemas.microsoft.com/office/drawing/2014/main" id="{1E8E9C82-C4D0-0EB8-A30A-327AE76F05C8}"/>
                </a:ext>
              </a:extLst>
            </p:cNvPr>
            <p:cNvSpPr/>
            <p:nvPr/>
          </p:nvSpPr>
          <p:spPr>
            <a:xfrm>
              <a:off x="1621766" y="2306129"/>
              <a:ext cx="845389" cy="288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a:t>処理</a:t>
              </a:r>
            </a:p>
          </p:txBody>
        </p:sp>
      </p:grpSp>
    </p:spTree>
    <p:extLst>
      <p:ext uri="{BB962C8B-B14F-4D97-AF65-F5344CB8AC3E}">
        <p14:creationId xmlns:p14="http://schemas.microsoft.com/office/powerpoint/2010/main" val="1553214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60799E4-636D-4707-A0F2-09FD1C087173}"/>
              </a:ext>
            </a:extLst>
          </p:cNvPr>
          <p:cNvSpPr>
            <a:spLocks noGrp="1"/>
          </p:cNvSpPr>
          <p:nvPr>
            <p:ph type="title"/>
          </p:nvPr>
        </p:nvSpPr>
        <p:spPr/>
        <p:txBody>
          <a:bodyPr/>
          <a:lstStyle/>
          <a:p>
            <a:r>
              <a:rPr kumimoji="1" lang="ja-JP" altLang="en-US" dirty="0"/>
              <a:t>アルゴリズム</a:t>
            </a:r>
          </a:p>
        </p:txBody>
      </p:sp>
      <p:sp>
        <p:nvSpPr>
          <p:cNvPr id="4" name="スライド番号プレースホルダー 3">
            <a:extLst>
              <a:ext uri="{FF2B5EF4-FFF2-40B4-BE49-F238E27FC236}">
                <a16:creationId xmlns:a16="http://schemas.microsoft.com/office/drawing/2014/main" id="{EE2E78E7-E97B-4EB1-B7DF-4CED27B67789}"/>
              </a:ext>
            </a:extLst>
          </p:cNvPr>
          <p:cNvSpPr>
            <a:spLocks noGrp="1"/>
          </p:cNvSpPr>
          <p:nvPr>
            <p:ph type="sldNum" sz="quarter" idx="12"/>
          </p:nvPr>
        </p:nvSpPr>
        <p:spPr/>
        <p:txBody>
          <a:bodyPr/>
          <a:lstStyle/>
          <a:p>
            <a:fld id="{F8DEEB91-50FB-4D13-8684-2052AAEB8771}" type="slidenum">
              <a:rPr kumimoji="1" lang="ja-JP" altLang="en-US" smtClean="0"/>
              <a:t>7</a:t>
            </a:fld>
            <a:endParaRPr kumimoji="1" lang="ja-JP" altLang="en-US"/>
          </a:p>
        </p:txBody>
      </p:sp>
      <p:sp>
        <p:nvSpPr>
          <p:cNvPr id="5" name="テキスト ボックス 4">
            <a:extLst>
              <a:ext uri="{FF2B5EF4-FFF2-40B4-BE49-F238E27FC236}">
                <a16:creationId xmlns:a16="http://schemas.microsoft.com/office/drawing/2014/main" id="{2D9546F2-B4AF-4719-B389-17F600DB65A1}"/>
              </a:ext>
            </a:extLst>
          </p:cNvPr>
          <p:cNvSpPr txBox="1"/>
          <p:nvPr/>
        </p:nvSpPr>
        <p:spPr>
          <a:xfrm>
            <a:off x="615042" y="1561333"/>
            <a:ext cx="10961915" cy="923330"/>
          </a:xfrm>
          <a:prstGeom prst="rect">
            <a:avLst/>
          </a:prstGeom>
          <a:noFill/>
        </p:spPr>
        <p:txBody>
          <a:bodyPr wrap="square" rtlCol="0">
            <a:spAutoFit/>
          </a:bodyPr>
          <a:lstStyle/>
          <a:p>
            <a:r>
              <a:rPr lang="ja-JP" altLang="en-US" b="1" dirty="0">
                <a:latin typeface="+mn-ea"/>
              </a:rPr>
              <a:t>②選択</a:t>
            </a:r>
            <a:endParaRPr lang="en-US" altLang="ja-JP" b="1" dirty="0">
              <a:latin typeface="+mn-ea"/>
            </a:endParaRPr>
          </a:p>
          <a:p>
            <a:endParaRPr lang="en-US" altLang="ja-JP" dirty="0">
              <a:latin typeface="+mn-ea"/>
            </a:endParaRPr>
          </a:p>
          <a:p>
            <a:r>
              <a:rPr lang="en-US" altLang="ja-JP" dirty="0">
                <a:latin typeface="+mn-ea"/>
              </a:rPr>
              <a:t>		</a:t>
            </a:r>
            <a:r>
              <a:rPr lang="ja-JP" altLang="en-US" dirty="0">
                <a:latin typeface="+mn-ea"/>
              </a:rPr>
              <a:t>双岐選択</a:t>
            </a:r>
            <a:r>
              <a:rPr lang="en-US" altLang="ja-JP" dirty="0">
                <a:latin typeface="+mn-ea"/>
              </a:rPr>
              <a:t>				</a:t>
            </a:r>
            <a:r>
              <a:rPr lang="ja-JP" altLang="en-US" dirty="0">
                <a:latin typeface="+mn-ea"/>
              </a:rPr>
              <a:t>多岐選択</a:t>
            </a:r>
            <a:endParaRPr lang="en-US" altLang="ja-JP" dirty="0">
              <a:latin typeface="+mn-ea"/>
            </a:endParaRPr>
          </a:p>
        </p:txBody>
      </p:sp>
      <p:sp>
        <p:nvSpPr>
          <p:cNvPr id="21" name="Rectangle 15">
            <a:extLst>
              <a:ext uri="{FF2B5EF4-FFF2-40B4-BE49-F238E27FC236}">
                <a16:creationId xmlns:a16="http://schemas.microsoft.com/office/drawing/2014/main" id="{E18D3DA6-460F-42BC-A4CD-880627ADA698}"/>
              </a:ext>
            </a:extLst>
          </p:cNvPr>
          <p:cNvSpPr>
            <a:spLocks noChangeArrowheads="1"/>
          </p:cNvSpPr>
          <p:nvPr/>
        </p:nvSpPr>
        <p:spPr bwMode="auto">
          <a:xfrm>
            <a:off x="3892550" y="294163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6">
            <a:extLst>
              <a:ext uri="{FF2B5EF4-FFF2-40B4-BE49-F238E27FC236}">
                <a16:creationId xmlns:a16="http://schemas.microsoft.com/office/drawing/2014/main" id="{171BA8D8-25BC-4078-825F-B5EDF59AF1EA}"/>
              </a:ext>
            </a:extLst>
          </p:cNvPr>
          <p:cNvSpPr>
            <a:spLocks noChangeArrowheads="1"/>
          </p:cNvSpPr>
          <p:nvPr/>
        </p:nvSpPr>
        <p:spPr bwMode="auto">
          <a:xfrm>
            <a:off x="3892550" y="339883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pSp>
        <p:nvGrpSpPr>
          <p:cNvPr id="12" name="グループ化 11">
            <a:extLst>
              <a:ext uri="{FF2B5EF4-FFF2-40B4-BE49-F238E27FC236}">
                <a16:creationId xmlns:a16="http://schemas.microsoft.com/office/drawing/2014/main" id="{9DE93422-CC44-D266-03FC-B6E90C883FC6}"/>
              </a:ext>
            </a:extLst>
          </p:cNvPr>
          <p:cNvGrpSpPr/>
          <p:nvPr/>
        </p:nvGrpSpPr>
        <p:grpSpPr>
          <a:xfrm>
            <a:off x="1888343" y="3112616"/>
            <a:ext cx="2004207" cy="1486394"/>
            <a:chOff x="3558392" y="1506972"/>
            <a:chExt cx="2004207" cy="1486394"/>
          </a:xfrm>
        </p:grpSpPr>
        <p:cxnSp>
          <p:nvCxnSpPr>
            <p:cNvPr id="13" name="直線コネクタ 12">
              <a:extLst>
                <a:ext uri="{FF2B5EF4-FFF2-40B4-BE49-F238E27FC236}">
                  <a16:creationId xmlns:a16="http://schemas.microsoft.com/office/drawing/2014/main" id="{A76D11E4-42A1-0BB0-CE3B-5000F13E1F27}"/>
                </a:ext>
              </a:extLst>
            </p:cNvPr>
            <p:cNvCxnSpPr/>
            <p:nvPr/>
          </p:nvCxnSpPr>
          <p:spPr>
            <a:xfrm>
              <a:off x="5139904" y="1933262"/>
              <a:ext cx="0" cy="801312"/>
            </a:xfrm>
            <a:prstGeom prst="line">
              <a:avLst/>
            </a:prstGeom>
          </p:spPr>
          <p:style>
            <a:lnRef idx="1">
              <a:schemeClr val="dk1"/>
            </a:lnRef>
            <a:fillRef idx="0">
              <a:schemeClr val="dk1"/>
            </a:fillRef>
            <a:effectRef idx="0">
              <a:schemeClr val="dk1"/>
            </a:effectRef>
            <a:fontRef idx="minor">
              <a:schemeClr val="tx1"/>
            </a:fontRef>
          </p:style>
        </p:cxnSp>
        <p:cxnSp>
          <p:nvCxnSpPr>
            <p:cNvPr id="15" name="直線コネクタ 14">
              <a:extLst>
                <a:ext uri="{FF2B5EF4-FFF2-40B4-BE49-F238E27FC236}">
                  <a16:creationId xmlns:a16="http://schemas.microsoft.com/office/drawing/2014/main" id="{66BC8738-F411-EE66-13B1-6ECE252312EB}"/>
                </a:ext>
              </a:extLst>
            </p:cNvPr>
            <p:cNvCxnSpPr/>
            <p:nvPr/>
          </p:nvCxnSpPr>
          <p:spPr>
            <a:xfrm>
              <a:off x="4137801" y="1506972"/>
              <a:ext cx="0" cy="1486394"/>
            </a:xfrm>
            <a:prstGeom prst="line">
              <a:avLst/>
            </a:prstGeom>
          </p:spPr>
          <p:style>
            <a:lnRef idx="1">
              <a:schemeClr val="dk1"/>
            </a:lnRef>
            <a:fillRef idx="0">
              <a:schemeClr val="dk1"/>
            </a:fillRef>
            <a:effectRef idx="0">
              <a:schemeClr val="dk1"/>
            </a:effectRef>
            <a:fontRef idx="minor">
              <a:schemeClr val="tx1"/>
            </a:fontRef>
          </p:style>
        </p:cxnSp>
        <p:sp>
          <p:nvSpPr>
            <p:cNvPr id="18" name="正方形/長方形 17">
              <a:extLst>
                <a:ext uri="{FF2B5EF4-FFF2-40B4-BE49-F238E27FC236}">
                  <a16:creationId xmlns:a16="http://schemas.microsoft.com/office/drawing/2014/main" id="{46129639-DE4E-E5D9-67CC-EB9F56A00F43}"/>
                </a:ext>
              </a:extLst>
            </p:cNvPr>
            <p:cNvSpPr/>
            <p:nvPr/>
          </p:nvSpPr>
          <p:spPr>
            <a:xfrm>
              <a:off x="4717210" y="2303260"/>
              <a:ext cx="845389" cy="288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a:t>処理</a:t>
              </a:r>
            </a:p>
          </p:txBody>
        </p:sp>
        <p:sp>
          <p:nvSpPr>
            <p:cNvPr id="19" name="正方形/長方形 18">
              <a:extLst>
                <a:ext uri="{FF2B5EF4-FFF2-40B4-BE49-F238E27FC236}">
                  <a16:creationId xmlns:a16="http://schemas.microsoft.com/office/drawing/2014/main" id="{A7B862D5-BE39-FB29-97D2-3EDB7D4E2368}"/>
                </a:ext>
              </a:extLst>
            </p:cNvPr>
            <p:cNvSpPr/>
            <p:nvPr/>
          </p:nvSpPr>
          <p:spPr>
            <a:xfrm>
              <a:off x="3715107" y="2303260"/>
              <a:ext cx="845389" cy="288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a:t>処理</a:t>
              </a:r>
            </a:p>
          </p:txBody>
        </p:sp>
        <p:sp>
          <p:nvSpPr>
            <p:cNvPr id="24" name="フローチャート: 判断 23">
              <a:extLst>
                <a:ext uri="{FF2B5EF4-FFF2-40B4-BE49-F238E27FC236}">
                  <a16:creationId xmlns:a16="http://schemas.microsoft.com/office/drawing/2014/main" id="{33D1DB9B-114E-673F-5AB7-296CEAA9BEC1}"/>
                </a:ext>
              </a:extLst>
            </p:cNvPr>
            <p:cNvSpPr/>
            <p:nvPr/>
          </p:nvSpPr>
          <p:spPr>
            <a:xfrm>
              <a:off x="3558392" y="1718094"/>
              <a:ext cx="1158818" cy="430336"/>
            </a:xfrm>
            <a:prstGeom prst="flowChartDecision">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a:t>条件</a:t>
              </a:r>
            </a:p>
          </p:txBody>
        </p:sp>
        <p:cxnSp>
          <p:nvCxnSpPr>
            <p:cNvPr id="25" name="直線コネクタ 24">
              <a:extLst>
                <a:ext uri="{FF2B5EF4-FFF2-40B4-BE49-F238E27FC236}">
                  <a16:creationId xmlns:a16="http://schemas.microsoft.com/office/drawing/2014/main" id="{1FE8E54F-4238-DD5B-456D-69C4D4008098}"/>
                </a:ext>
              </a:extLst>
            </p:cNvPr>
            <p:cNvCxnSpPr>
              <a:stCxn id="24" idx="3"/>
            </p:cNvCxnSpPr>
            <p:nvPr/>
          </p:nvCxnSpPr>
          <p:spPr>
            <a:xfrm>
              <a:off x="4717210" y="1933262"/>
              <a:ext cx="422694" cy="0"/>
            </a:xfrm>
            <a:prstGeom prst="line">
              <a:avLst/>
            </a:prstGeom>
          </p:spPr>
          <p:style>
            <a:lnRef idx="1">
              <a:schemeClr val="dk1"/>
            </a:lnRef>
            <a:fillRef idx="0">
              <a:schemeClr val="dk1"/>
            </a:fillRef>
            <a:effectRef idx="0">
              <a:schemeClr val="dk1"/>
            </a:effectRef>
            <a:fontRef idx="minor">
              <a:schemeClr val="tx1"/>
            </a:fontRef>
          </p:style>
        </p:cxnSp>
        <p:cxnSp>
          <p:nvCxnSpPr>
            <p:cNvPr id="26" name="直線矢印コネクタ 25">
              <a:extLst>
                <a:ext uri="{FF2B5EF4-FFF2-40B4-BE49-F238E27FC236}">
                  <a16:creationId xmlns:a16="http://schemas.microsoft.com/office/drawing/2014/main" id="{B77AD675-4EC0-78F5-AC20-358216E5797A}"/>
                </a:ext>
              </a:extLst>
            </p:cNvPr>
            <p:cNvCxnSpPr/>
            <p:nvPr/>
          </p:nvCxnSpPr>
          <p:spPr>
            <a:xfrm flipH="1">
              <a:off x="4137801" y="2734574"/>
              <a:ext cx="1002103"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grpSp>
      <p:grpSp>
        <p:nvGrpSpPr>
          <p:cNvPr id="27" name="グループ化 26">
            <a:extLst>
              <a:ext uri="{FF2B5EF4-FFF2-40B4-BE49-F238E27FC236}">
                <a16:creationId xmlns:a16="http://schemas.microsoft.com/office/drawing/2014/main" id="{C72ECC90-457A-9F69-5050-42BCD264525B}"/>
              </a:ext>
            </a:extLst>
          </p:cNvPr>
          <p:cNvGrpSpPr/>
          <p:nvPr/>
        </p:nvGrpSpPr>
        <p:grpSpPr>
          <a:xfrm>
            <a:off x="6226644" y="3112616"/>
            <a:ext cx="2849596" cy="1486394"/>
            <a:chOff x="619662" y="3862213"/>
            <a:chExt cx="2849596" cy="1486394"/>
          </a:xfrm>
        </p:grpSpPr>
        <p:cxnSp>
          <p:nvCxnSpPr>
            <p:cNvPr id="28" name="直線コネクタ 27">
              <a:extLst>
                <a:ext uri="{FF2B5EF4-FFF2-40B4-BE49-F238E27FC236}">
                  <a16:creationId xmlns:a16="http://schemas.microsoft.com/office/drawing/2014/main" id="{6A094B25-95DB-E925-1C9D-4C2E6822913E}"/>
                </a:ext>
              </a:extLst>
            </p:cNvPr>
            <p:cNvCxnSpPr/>
            <p:nvPr/>
          </p:nvCxnSpPr>
          <p:spPr>
            <a:xfrm>
              <a:off x="1042356" y="4288503"/>
              <a:ext cx="0" cy="801312"/>
            </a:xfrm>
            <a:prstGeom prst="line">
              <a:avLst/>
            </a:prstGeom>
          </p:spPr>
          <p:style>
            <a:lnRef idx="1">
              <a:schemeClr val="dk1"/>
            </a:lnRef>
            <a:fillRef idx="0">
              <a:schemeClr val="dk1"/>
            </a:fillRef>
            <a:effectRef idx="0">
              <a:schemeClr val="dk1"/>
            </a:effectRef>
            <a:fontRef idx="minor">
              <a:schemeClr val="tx1"/>
            </a:fontRef>
          </p:style>
        </p:cxnSp>
        <p:cxnSp>
          <p:nvCxnSpPr>
            <p:cNvPr id="29" name="直線コネクタ 28">
              <a:extLst>
                <a:ext uri="{FF2B5EF4-FFF2-40B4-BE49-F238E27FC236}">
                  <a16:creationId xmlns:a16="http://schemas.microsoft.com/office/drawing/2014/main" id="{A05BE8D8-A15C-3F27-22FD-293E2B3DE21E}"/>
                </a:ext>
              </a:extLst>
            </p:cNvPr>
            <p:cNvCxnSpPr/>
            <p:nvPr/>
          </p:nvCxnSpPr>
          <p:spPr>
            <a:xfrm>
              <a:off x="3046563" y="4288503"/>
              <a:ext cx="0" cy="801312"/>
            </a:xfrm>
            <a:prstGeom prst="line">
              <a:avLst/>
            </a:prstGeom>
          </p:spPr>
          <p:style>
            <a:lnRef idx="1">
              <a:schemeClr val="dk1"/>
            </a:lnRef>
            <a:fillRef idx="0">
              <a:schemeClr val="dk1"/>
            </a:fillRef>
            <a:effectRef idx="0">
              <a:schemeClr val="dk1"/>
            </a:effectRef>
            <a:fontRef idx="minor">
              <a:schemeClr val="tx1"/>
            </a:fontRef>
          </p:style>
        </p:cxnSp>
        <p:cxnSp>
          <p:nvCxnSpPr>
            <p:cNvPr id="30" name="直線コネクタ 29">
              <a:extLst>
                <a:ext uri="{FF2B5EF4-FFF2-40B4-BE49-F238E27FC236}">
                  <a16:creationId xmlns:a16="http://schemas.microsoft.com/office/drawing/2014/main" id="{CF325587-3C78-3348-EAA4-795D2911F2B8}"/>
                </a:ext>
              </a:extLst>
            </p:cNvPr>
            <p:cNvCxnSpPr/>
            <p:nvPr/>
          </p:nvCxnSpPr>
          <p:spPr>
            <a:xfrm>
              <a:off x="2044460" y="3862213"/>
              <a:ext cx="0" cy="1486394"/>
            </a:xfrm>
            <a:prstGeom prst="line">
              <a:avLst/>
            </a:prstGeom>
          </p:spPr>
          <p:style>
            <a:lnRef idx="1">
              <a:schemeClr val="dk1"/>
            </a:lnRef>
            <a:fillRef idx="0">
              <a:schemeClr val="dk1"/>
            </a:fillRef>
            <a:effectRef idx="0">
              <a:schemeClr val="dk1"/>
            </a:effectRef>
            <a:fontRef idx="minor">
              <a:schemeClr val="tx1"/>
            </a:fontRef>
          </p:style>
        </p:cxnSp>
        <p:sp>
          <p:nvSpPr>
            <p:cNvPr id="31" name="正方形/長方形 30">
              <a:extLst>
                <a:ext uri="{FF2B5EF4-FFF2-40B4-BE49-F238E27FC236}">
                  <a16:creationId xmlns:a16="http://schemas.microsoft.com/office/drawing/2014/main" id="{615D1B5A-9513-C0A4-EEEE-8E4500299B34}"/>
                </a:ext>
              </a:extLst>
            </p:cNvPr>
            <p:cNvSpPr/>
            <p:nvPr/>
          </p:nvSpPr>
          <p:spPr>
            <a:xfrm>
              <a:off x="2623869" y="4649875"/>
              <a:ext cx="845389" cy="288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a:t>処理</a:t>
              </a:r>
            </a:p>
          </p:txBody>
        </p:sp>
        <p:sp>
          <p:nvSpPr>
            <p:cNvPr id="32" name="正方形/長方形 31">
              <a:extLst>
                <a:ext uri="{FF2B5EF4-FFF2-40B4-BE49-F238E27FC236}">
                  <a16:creationId xmlns:a16="http://schemas.microsoft.com/office/drawing/2014/main" id="{6FC4A1D5-6FA0-92B0-C722-D055355C752C}"/>
                </a:ext>
              </a:extLst>
            </p:cNvPr>
            <p:cNvSpPr/>
            <p:nvPr/>
          </p:nvSpPr>
          <p:spPr>
            <a:xfrm>
              <a:off x="1621766" y="4649875"/>
              <a:ext cx="845389" cy="288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a:t>処理</a:t>
              </a:r>
            </a:p>
          </p:txBody>
        </p:sp>
        <p:sp>
          <p:nvSpPr>
            <p:cNvPr id="33" name="フローチャート: 判断 32">
              <a:extLst>
                <a:ext uri="{FF2B5EF4-FFF2-40B4-BE49-F238E27FC236}">
                  <a16:creationId xmlns:a16="http://schemas.microsoft.com/office/drawing/2014/main" id="{5A96576D-ACA2-8EB8-B3CF-7B7917887935}"/>
                </a:ext>
              </a:extLst>
            </p:cNvPr>
            <p:cNvSpPr/>
            <p:nvPr/>
          </p:nvSpPr>
          <p:spPr>
            <a:xfrm>
              <a:off x="1465051" y="4073335"/>
              <a:ext cx="1158818" cy="430336"/>
            </a:xfrm>
            <a:prstGeom prst="flowChartDecision">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a:t>条件</a:t>
              </a:r>
            </a:p>
          </p:txBody>
        </p:sp>
        <p:cxnSp>
          <p:nvCxnSpPr>
            <p:cNvPr id="34" name="直線コネクタ 33">
              <a:extLst>
                <a:ext uri="{FF2B5EF4-FFF2-40B4-BE49-F238E27FC236}">
                  <a16:creationId xmlns:a16="http://schemas.microsoft.com/office/drawing/2014/main" id="{80D2EB6F-AAB5-9538-A03A-B07816749D27}"/>
                </a:ext>
              </a:extLst>
            </p:cNvPr>
            <p:cNvCxnSpPr>
              <a:stCxn id="33" idx="3"/>
            </p:cNvCxnSpPr>
            <p:nvPr/>
          </p:nvCxnSpPr>
          <p:spPr>
            <a:xfrm>
              <a:off x="2623869" y="4288503"/>
              <a:ext cx="422694" cy="0"/>
            </a:xfrm>
            <a:prstGeom prst="line">
              <a:avLst/>
            </a:prstGeom>
          </p:spPr>
          <p:style>
            <a:lnRef idx="1">
              <a:schemeClr val="dk1"/>
            </a:lnRef>
            <a:fillRef idx="0">
              <a:schemeClr val="dk1"/>
            </a:fillRef>
            <a:effectRef idx="0">
              <a:schemeClr val="dk1"/>
            </a:effectRef>
            <a:fontRef idx="minor">
              <a:schemeClr val="tx1"/>
            </a:fontRef>
          </p:style>
        </p:cxnSp>
        <p:sp>
          <p:nvSpPr>
            <p:cNvPr id="35" name="正方形/長方形 34">
              <a:extLst>
                <a:ext uri="{FF2B5EF4-FFF2-40B4-BE49-F238E27FC236}">
                  <a16:creationId xmlns:a16="http://schemas.microsoft.com/office/drawing/2014/main" id="{8B233347-0822-9AD2-4B81-AD82FEDF7568}"/>
                </a:ext>
              </a:extLst>
            </p:cNvPr>
            <p:cNvSpPr/>
            <p:nvPr/>
          </p:nvSpPr>
          <p:spPr>
            <a:xfrm>
              <a:off x="619662" y="4650105"/>
              <a:ext cx="845389" cy="288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a:t>処理</a:t>
              </a:r>
            </a:p>
          </p:txBody>
        </p:sp>
        <p:cxnSp>
          <p:nvCxnSpPr>
            <p:cNvPr id="36" name="直線コネクタ 35">
              <a:extLst>
                <a:ext uri="{FF2B5EF4-FFF2-40B4-BE49-F238E27FC236}">
                  <a16:creationId xmlns:a16="http://schemas.microsoft.com/office/drawing/2014/main" id="{94EFF95A-6A10-79E9-111A-04DD3A3FFEE4}"/>
                </a:ext>
              </a:extLst>
            </p:cNvPr>
            <p:cNvCxnSpPr/>
            <p:nvPr/>
          </p:nvCxnSpPr>
          <p:spPr>
            <a:xfrm>
              <a:off x="1042356" y="4288503"/>
              <a:ext cx="422694" cy="0"/>
            </a:xfrm>
            <a:prstGeom prst="line">
              <a:avLst/>
            </a:prstGeom>
          </p:spPr>
          <p:style>
            <a:lnRef idx="1">
              <a:schemeClr val="dk1"/>
            </a:lnRef>
            <a:fillRef idx="0">
              <a:schemeClr val="dk1"/>
            </a:fillRef>
            <a:effectRef idx="0">
              <a:schemeClr val="dk1"/>
            </a:effectRef>
            <a:fontRef idx="minor">
              <a:schemeClr val="tx1"/>
            </a:fontRef>
          </p:style>
        </p:cxnSp>
        <p:cxnSp>
          <p:nvCxnSpPr>
            <p:cNvPr id="37" name="直線コネクタ 36">
              <a:extLst>
                <a:ext uri="{FF2B5EF4-FFF2-40B4-BE49-F238E27FC236}">
                  <a16:creationId xmlns:a16="http://schemas.microsoft.com/office/drawing/2014/main" id="{06C4876F-1D3B-352A-D489-8602B8AF3396}"/>
                </a:ext>
              </a:extLst>
            </p:cNvPr>
            <p:cNvCxnSpPr/>
            <p:nvPr/>
          </p:nvCxnSpPr>
          <p:spPr>
            <a:xfrm>
              <a:off x="1042356" y="5089815"/>
              <a:ext cx="2004207" cy="0"/>
            </a:xfrm>
            <a:prstGeom prst="line">
              <a:avLst/>
            </a:prstGeom>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24829898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60799E4-636D-4707-A0F2-09FD1C087173}"/>
              </a:ext>
            </a:extLst>
          </p:cNvPr>
          <p:cNvSpPr>
            <a:spLocks noGrp="1"/>
          </p:cNvSpPr>
          <p:nvPr>
            <p:ph type="title"/>
          </p:nvPr>
        </p:nvSpPr>
        <p:spPr/>
        <p:txBody>
          <a:bodyPr/>
          <a:lstStyle/>
          <a:p>
            <a:r>
              <a:rPr kumimoji="1" lang="ja-JP" altLang="en-US" dirty="0"/>
              <a:t>アルゴリズム</a:t>
            </a:r>
          </a:p>
        </p:txBody>
      </p:sp>
      <p:sp>
        <p:nvSpPr>
          <p:cNvPr id="4" name="スライド番号プレースホルダー 3">
            <a:extLst>
              <a:ext uri="{FF2B5EF4-FFF2-40B4-BE49-F238E27FC236}">
                <a16:creationId xmlns:a16="http://schemas.microsoft.com/office/drawing/2014/main" id="{EE2E78E7-E97B-4EB1-B7DF-4CED27B67789}"/>
              </a:ext>
            </a:extLst>
          </p:cNvPr>
          <p:cNvSpPr>
            <a:spLocks noGrp="1"/>
          </p:cNvSpPr>
          <p:nvPr>
            <p:ph type="sldNum" sz="quarter" idx="12"/>
          </p:nvPr>
        </p:nvSpPr>
        <p:spPr/>
        <p:txBody>
          <a:bodyPr/>
          <a:lstStyle/>
          <a:p>
            <a:fld id="{F8DEEB91-50FB-4D13-8684-2052AAEB8771}" type="slidenum">
              <a:rPr kumimoji="1" lang="ja-JP" altLang="en-US" smtClean="0"/>
              <a:t>8</a:t>
            </a:fld>
            <a:endParaRPr kumimoji="1" lang="ja-JP" altLang="en-US"/>
          </a:p>
        </p:txBody>
      </p:sp>
      <p:sp>
        <p:nvSpPr>
          <p:cNvPr id="5" name="テキスト ボックス 4">
            <a:extLst>
              <a:ext uri="{FF2B5EF4-FFF2-40B4-BE49-F238E27FC236}">
                <a16:creationId xmlns:a16="http://schemas.microsoft.com/office/drawing/2014/main" id="{2D9546F2-B4AF-4719-B389-17F600DB65A1}"/>
              </a:ext>
            </a:extLst>
          </p:cNvPr>
          <p:cNvSpPr txBox="1"/>
          <p:nvPr/>
        </p:nvSpPr>
        <p:spPr>
          <a:xfrm>
            <a:off x="615042" y="1561333"/>
            <a:ext cx="10961915" cy="923330"/>
          </a:xfrm>
          <a:prstGeom prst="rect">
            <a:avLst/>
          </a:prstGeom>
          <a:noFill/>
        </p:spPr>
        <p:txBody>
          <a:bodyPr wrap="square" rtlCol="0">
            <a:spAutoFit/>
          </a:bodyPr>
          <a:lstStyle/>
          <a:p>
            <a:r>
              <a:rPr lang="ja-JP" altLang="en-US" b="1" dirty="0">
                <a:latin typeface="+mn-ea"/>
              </a:rPr>
              <a:t>③繰返し</a:t>
            </a:r>
            <a:endParaRPr lang="en-US" altLang="ja-JP" b="1" dirty="0">
              <a:latin typeface="+mn-ea"/>
            </a:endParaRPr>
          </a:p>
          <a:p>
            <a:endParaRPr lang="en-US" altLang="ja-JP" b="1" dirty="0">
              <a:latin typeface="+mn-ea"/>
            </a:endParaRPr>
          </a:p>
          <a:p>
            <a:r>
              <a:rPr lang="en-US" altLang="ja-JP" dirty="0">
                <a:latin typeface="+mn-ea"/>
              </a:rPr>
              <a:t>		</a:t>
            </a:r>
            <a:r>
              <a:rPr lang="ja-JP" altLang="en-US" dirty="0">
                <a:latin typeface="+mn-ea"/>
              </a:rPr>
              <a:t>前判定繰返し</a:t>
            </a:r>
            <a:r>
              <a:rPr lang="en-US" altLang="ja-JP" dirty="0">
                <a:latin typeface="+mn-ea"/>
              </a:rPr>
              <a:t>				</a:t>
            </a:r>
            <a:r>
              <a:rPr lang="ja-JP" altLang="en-US" dirty="0">
                <a:latin typeface="+mn-ea"/>
              </a:rPr>
              <a:t>後判定繰返し</a:t>
            </a:r>
            <a:endParaRPr lang="en-US" altLang="ja-JP" dirty="0">
              <a:latin typeface="+mn-ea"/>
            </a:endParaRPr>
          </a:p>
        </p:txBody>
      </p:sp>
      <p:sp>
        <p:nvSpPr>
          <p:cNvPr id="21" name="Rectangle 15">
            <a:extLst>
              <a:ext uri="{FF2B5EF4-FFF2-40B4-BE49-F238E27FC236}">
                <a16:creationId xmlns:a16="http://schemas.microsoft.com/office/drawing/2014/main" id="{E18D3DA6-460F-42BC-A4CD-880627ADA698}"/>
              </a:ext>
            </a:extLst>
          </p:cNvPr>
          <p:cNvSpPr>
            <a:spLocks noChangeArrowheads="1"/>
          </p:cNvSpPr>
          <p:nvPr/>
        </p:nvSpPr>
        <p:spPr bwMode="auto">
          <a:xfrm>
            <a:off x="3902418" y="2902571"/>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6">
            <a:extLst>
              <a:ext uri="{FF2B5EF4-FFF2-40B4-BE49-F238E27FC236}">
                <a16:creationId xmlns:a16="http://schemas.microsoft.com/office/drawing/2014/main" id="{171BA8D8-25BC-4078-825F-B5EDF59AF1EA}"/>
              </a:ext>
            </a:extLst>
          </p:cNvPr>
          <p:cNvSpPr>
            <a:spLocks noChangeArrowheads="1"/>
          </p:cNvSpPr>
          <p:nvPr/>
        </p:nvSpPr>
        <p:spPr bwMode="auto">
          <a:xfrm>
            <a:off x="3892550" y="339883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pSp>
        <p:nvGrpSpPr>
          <p:cNvPr id="12" name="グループ化 11">
            <a:extLst>
              <a:ext uri="{FF2B5EF4-FFF2-40B4-BE49-F238E27FC236}">
                <a16:creationId xmlns:a16="http://schemas.microsoft.com/office/drawing/2014/main" id="{C06055FA-70C1-9AE8-58C6-2BE34F2DF1D9}"/>
              </a:ext>
            </a:extLst>
          </p:cNvPr>
          <p:cNvGrpSpPr/>
          <p:nvPr/>
        </p:nvGrpSpPr>
        <p:grpSpPr>
          <a:xfrm>
            <a:off x="2507822" y="3170238"/>
            <a:ext cx="1457864" cy="1639019"/>
            <a:chOff x="6426679" y="1285336"/>
            <a:chExt cx="1457864" cy="1639019"/>
          </a:xfrm>
        </p:grpSpPr>
        <p:cxnSp>
          <p:nvCxnSpPr>
            <p:cNvPr id="13" name="直線コネクタ 12">
              <a:extLst>
                <a:ext uri="{FF2B5EF4-FFF2-40B4-BE49-F238E27FC236}">
                  <a16:creationId xmlns:a16="http://schemas.microsoft.com/office/drawing/2014/main" id="{745401A4-F6A3-8B66-DF8D-F5549B963DFF}"/>
                </a:ext>
              </a:extLst>
            </p:cNvPr>
            <p:cNvCxnSpPr/>
            <p:nvPr/>
          </p:nvCxnSpPr>
          <p:spPr>
            <a:xfrm>
              <a:off x="7128291" y="1285336"/>
              <a:ext cx="0" cy="1205054"/>
            </a:xfrm>
            <a:prstGeom prst="line">
              <a:avLst/>
            </a:prstGeom>
          </p:spPr>
          <p:style>
            <a:lnRef idx="1">
              <a:schemeClr val="dk1"/>
            </a:lnRef>
            <a:fillRef idx="0">
              <a:schemeClr val="dk1"/>
            </a:fillRef>
            <a:effectRef idx="0">
              <a:schemeClr val="dk1"/>
            </a:effectRef>
            <a:fontRef idx="minor">
              <a:schemeClr val="tx1"/>
            </a:fontRef>
          </p:style>
        </p:cxnSp>
        <p:sp>
          <p:nvSpPr>
            <p:cNvPr id="15" name="正方形/長方形 14">
              <a:extLst>
                <a:ext uri="{FF2B5EF4-FFF2-40B4-BE49-F238E27FC236}">
                  <a16:creationId xmlns:a16="http://schemas.microsoft.com/office/drawing/2014/main" id="{EC7778D5-62C7-3AA9-7FDF-DEBF601D8101}"/>
                </a:ext>
              </a:extLst>
            </p:cNvPr>
            <p:cNvSpPr/>
            <p:nvPr/>
          </p:nvSpPr>
          <p:spPr>
            <a:xfrm>
              <a:off x="6705597" y="2114376"/>
              <a:ext cx="845389" cy="288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a:t>処理</a:t>
              </a:r>
            </a:p>
          </p:txBody>
        </p:sp>
        <p:sp>
          <p:nvSpPr>
            <p:cNvPr id="18" name="フローチャート: 判断 17">
              <a:extLst>
                <a:ext uri="{FF2B5EF4-FFF2-40B4-BE49-F238E27FC236}">
                  <a16:creationId xmlns:a16="http://schemas.microsoft.com/office/drawing/2014/main" id="{00A4C620-F833-76AE-21E8-2F2435DD2EF2}"/>
                </a:ext>
              </a:extLst>
            </p:cNvPr>
            <p:cNvSpPr/>
            <p:nvPr/>
          </p:nvSpPr>
          <p:spPr>
            <a:xfrm>
              <a:off x="6548883" y="1548214"/>
              <a:ext cx="1158818" cy="430336"/>
            </a:xfrm>
            <a:prstGeom prst="flowChartDecision">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a:t>条件</a:t>
              </a:r>
            </a:p>
          </p:txBody>
        </p:sp>
        <p:cxnSp>
          <p:nvCxnSpPr>
            <p:cNvPr id="19" name="直線コネクタ 18">
              <a:extLst>
                <a:ext uri="{FF2B5EF4-FFF2-40B4-BE49-F238E27FC236}">
                  <a16:creationId xmlns:a16="http://schemas.microsoft.com/office/drawing/2014/main" id="{5823DB59-8D68-7C5A-AD17-4E77318757DE}"/>
                </a:ext>
              </a:extLst>
            </p:cNvPr>
            <p:cNvCxnSpPr>
              <a:stCxn id="18" idx="3"/>
            </p:cNvCxnSpPr>
            <p:nvPr/>
          </p:nvCxnSpPr>
          <p:spPr>
            <a:xfrm>
              <a:off x="7707701" y="1763382"/>
              <a:ext cx="176842" cy="0"/>
            </a:xfrm>
            <a:prstGeom prst="line">
              <a:avLst/>
            </a:prstGeom>
          </p:spPr>
          <p:style>
            <a:lnRef idx="1">
              <a:schemeClr val="dk1"/>
            </a:lnRef>
            <a:fillRef idx="0">
              <a:schemeClr val="dk1"/>
            </a:fillRef>
            <a:effectRef idx="0">
              <a:schemeClr val="dk1"/>
            </a:effectRef>
            <a:fontRef idx="minor">
              <a:schemeClr val="tx1"/>
            </a:fontRef>
          </p:style>
        </p:cxnSp>
        <p:cxnSp>
          <p:nvCxnSpPr>
            <p:cNvPr id="24" name="直線コネクタ 23">
              <a:extLst>
                <a:ext uri="{FF2B5EF4-FFF2-40B4-BE49-F238E27FC236}">
                  <a16:creationId xmlns:a16="http://schemas.microsoft.com/office/drawing/2014/main" id="{E700A4E9-ABE1-AAAD-2ABF-E28D761E0B2F}"/>
                </a:ext>
              </a:extLst>
            </p:cNvPr>
            <p:cNvCxnSpPr/>
            <p:nvPr/>
          </p:nvCxnSpPr>
          <p:spPr>
            <a:xfrm>
              <a:off x="7884543" y="1763382"/>
              <a:ext cx="0" cy="871008"/>
            </a:xfrm>
            <a:prstGeom prst="line">
              <a:avLst/>
            </a:prstGeom>
          </p:spPr>
          <p:style>
            <a:lnRef idx="1">
              <a:schemeClr val="dk1"/>
            </a:lnRef>
            <a:fillRef idx="0">
              <a:schemeClr val="dk1"/>
            </a:fillRef>
            <a:effectRef idx="0">
              <a:schemeClr val="dk1"/>
            </a:effectRef>
            <a:fontRef idx="minor">
              <a:schemeClr val="tx1"/>
            </a:fontRef>
          </p:style>
        </p:cxnSp>
        <p:cxnSp>
          <p:nvCxnSpPr>
            <p:cNvPr id="25" name="直線コネクタ 24">
              <a:extLst>
                <a:ext uri="{FF2B5EF4-FFF2-40B4-BE49-F238E27FC236}">
                  <a16:creationId xmlns:a16="http://schemas.microsoft.com/office/drawing/2014/main" id="{1A1D53C1-3603-6278-2E5A-520633122EA1}"/>
                </a:ext>
              </a:extLst>
            </p:cNvPr>
            <p:cNvCxnSpPr/>
            <p:nvPr/>
          </p:nvCxnSpPr>
          <p:spPr>
            <a:xfrm flipH="1">
              <a:off x="7128291" y="2634390"/>
              <a:ext cx="756252" cy="0"/>
            </a:xfrm>
            <a:prstGeom prst="line">
              <a:avLst/>
            </a:prstGeom>
          </p:spPr>
          <p:style>
            <a:lnRef idx="1">
              <a:schemeClr val="dk1"/>
            </a:lnRef>
            <a:fillRef idx="0">
              <a:schemeClr val="dk1"/>
            </a:fillRef>
            <a:effectRef idx="0">
              <a:schemeClr val="dk1"/>
            </a:effectRef>
            <a:fontRef idx="minor">
              <a:schemeClr val="tx1"/>
            </a:fontRef>
          </p:style>
        </p:cxnSp>
        <p:cxnSp>
          <p:nvCxnSpPr>
            <p:cNvPr id="26" name="直線コネクタ 25">
              <a:extLst>
                <a:ext uri="{FF2B5EF4-FFF2-40B4-BE49-F238E27FC236}">
                  <a16:creationId xmlns:a16="http://schemas.microsoft.com/office/drawing/2014/main" id="{151A01F7-2AE2-A5EA-6C16-925AFB55E6DF}"/>
                </a:ext>
              </a:extLst>
            </p:cNvPr>
            <p:cNvCxnSpPr/>
            <p:nvPr/>
          </p:nvCxnSpPr>
          <p:spPr>
            <a:xfrm>
              <a:off x="7128291" y="2634390"/>
              <a:ext cx="0" cy="289965"/>
            </a:xfrm>
            <a:prstGeom prst="line">
              <a:avLst/>
            </a:prstGeom>
          </p:spPr>
          <p:style>
            <a:lnRef idx="1">
              <a:schemeClr val="dk1"/>
            </a:lnRef>
            <a:fillRef idx="0">
              <a:schemeClr val="dk1"/>
            </a:fillRef>
            <a:effectRef idx="0">
              <a:schemeClr val="dk1"/>
            </a:effectRef>
            <a:fontRef idx="minor">
              <a:schemeClr val="tx1"/>
            </a:fontRef>
          </p:style>
        </p:cxnSp>
        <p:cxnSp>
          <p:nvCxnSpPr>
            <p:cNvPr id="27" name="直線コネクタ 26">
              <a:extLst>
                <a:ext uri="{FF2B5EF4-FFF2-40B4-BE49-F238E27FC236}">
                  <a16:creationId xmlns:a16="http://schemas.microsoft.com/office/drawing/2014/main" id="{B160745C-603F-63B6-9CEE-73285CFED408}"/>
                </a:ext>
              </a:extLst>
            </p:cNvPr>
            <p:cNvCxnSpPr/>
            <p:nvPr/>
          </p:nvCxnSpPr>
          <p:spPr>
            <a:xfrm flipH="1">
              <a:off x="6426679" y="2490390"/>
              <a:ext cx="701612" cy="0"/>
            </a:xfrm>
            <a:prstGeom prst="line">
              <a:avLst/>
            </a:prstGeom>
          </p:spPr>
          <p:style>
            <a:lnRef idx="1">
              <a:schemeClr val="dk1"/>
            </a:lnRef>
            <a:fillRef idx="0">
              <a:schemeClr val="dk1"/>
            </a:fillRef>
            <a:effectRef idx="0">
              <a:schemeClr val="dk1"/>
            </a:effectRef>
            <a:fontRef idx="minor">
              <a:schemeClr val="tx1"/>
            </a:fontRef>
          </p:style>
        </p:cxnSp>
        <p:cxnSp>
          <p:nvCxnSpPr>
            <p:cNvPr id="28" name="直線コネクタ 27">
              <a:extLst>
                <a:ext uri="{FF2B5EF4-FFF2-40B4-BE49-F238E27FC236}">
                  <a16:creationId xmlns:a16="http://schemas.microsoft.com/office/drawing/2014/main" id="{C34400B3-4297-F561-1D69-9198FCE60C02}"/>
                </a:ext>
              </a:extLst>
            </p:cNvPr>
            <p:cNvCxnSpPr/>
            <p:nvPr/>
          </p:nvCxnSpPr>
          <p:spPr>
            <a:xfrm flipV="1">
              <a:off x="6435306" y="1362974"/>
              <a:ext cx="0" cy="1127416"/>
            </a:xfrm>
            <a:prstGeom prst="line">
              <a:avLst/>
            </a:prstGeom>
          </p:spPr>
          <p:style>
            <a:lnRef idx="1">
              <a:schemeClr val="dk1"/>
            </a:lnRef>
            <a:fillRef idx="0">
              <a:schemeClr val="dk1"/>
            </a:fillRef>
            <a:effectRef idx="0">
              <a:schemeClr val="dk1"/>
            </a:effectRef>
            <a:fontRef idx="minor">
              <a:schemeClr val="tx1"/>
            </a:fontRef>
          </p:style>
        </p:cxnSp>
        <p:cxnSp>
          <p:nvCxnSpPr>
            <p:cNvPr id="29" name="直線矢印コネクタ 28">
              <a:extLst>
                <a:ext uri="{FF2B5EF4-FFF2-40B4-BE49-F238E27FC236}">
                  <a16:creationId xmlns:a16="http://schemas.microsoft.com/office/drawing/2014/main" id="{6923B69D-9D85-13E2-62B9-A1484985DD6B}"/>
                </a:ext>
              </a:extLst>
            </p:cNvPr>
            <p:cNvCxnSpPr/>
            <p:nvPr/>
          </p:nvCxnSpPr>
          <p:spPr>
            <a:xfrm>
              <a:off x="6426679" y="1362974"/>
              <a:ext cx="70161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grpSp>
      <p:grpSp>
        <p:nvGrpSpPr>
          <p:cNvPr id="30" name="グループ化 29">
            <a:extLst>
              <a:ext uri="{FF2B5EF4-FFF2-40B4-BE49-F238E27FC236}">
                <a16:creationId xmlns:a16="http://schemas.microsoft.com/office/drawing/2014/main" id="{A0145AB2-5FAE-2C96-75E5-D031B8222B40}"/>
              </a:ext>
            </a:extLst>
          </p:cNvPr>
          <p:cNvGrpSpPr/>
          <p:nvPr/>
        </p:nvGrpSpPr>
        <p:grpSpPr>
          <a:xfrm>
            <a:off x="7136616" y="3190254"/>
            <a:ext cx="1279598" cy="1517567"/>
            <a:chOff x="6031297" y="3862213"/>
            <a:chExt cx="1279598" cy="1517567"/>
          </a:xfrm>
        </p:grpSpPr>
        <p:cxnSp>
          <p:nvCxnSpPr>
            <p:cNvPr id="31" name="直線コネクタ 30">
              <a:extLst>
                <a:ext uri="{FF2B5EF4-FFF2-40B4-BE49-F238E27FC236}">
                  <a16:creationId xmlns:a16="http://schemas.microsoft.com/office/drawing/2014/main" id="{5A8AE1AF-E193-FB2F-FAD6-FA99A3644B2E}"/>
                </a:ext>
              </a:extLst>
            </p:cNvPr>
            <p:cNvCxnSpPr>
              <a:cxnSpLocks/>
            </p:cNvCxnSpPr>
            <p:nvPr/>
          </p:nvCxnSpPr>
          <p:spPr>
            <a:xfrm>
              <a:off x="6732909" y="3862213"/>
              <a:ext cx="0" cy="949368"/>
            </a:xfrm>
            <a:prstGeom prst="line">
              <a:avLst/>
            </a:prstGeom>
          </p:spPr>
          <p:style>
            <a:lnRef idx="1">
              <a:schemeClr val="dk1"/>
            </a:lnRef>
            <a:fillRef idx="0">
              <a:schemeClr val="dk1"/>
            </a:fillRef>
            <a:effectRef idx="0">
              <a:schemeClr val="dk1"/>
            </a:effectRef>
            <a:fontRef idx="minor">
              <a:schemeClr val="tx1"/>
            </a:fontRef>
          </p:style>
        </p:cxnSp>
        <p:sp>
          <p:nvSpPr>
            <p:cNvPr id="32" name="正方形/長方形 31">
              <a:extLst>
                <a:ext uri="{FF2B5EF4-FFF2-40B4-BE49-F238E27FC236}">
                  <a16:creationId xmlns:a16="http://schemas.microsoft.com/office/drawing/2014/main" id="{550223F2-82E3-32D6-50FF-E8D510825122}"/>
                </a:ext>
              </a:extLst>
            </p:cNvPr>
            <p:cNvSpPr/>
            <p:nvPr/>
          </p:nvSpPr>
          <p:spPr>
            <a:xfrm>
              <a:off x="6308791" y="4206700"/>
              <a:ext cx="845389" cy="288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a:t>処理</a:t>
              </a:r>
            </a:p>
          </p:txBody>
        </p:sp>
        <p:sp>
          <p:nvSpPr>
            <p:cNvPr id="33" name="フローチャート: 判断 32">
              <a:extLst>
                <a:ext uri="{FF2B5EF4-FFF2-40B4-BE49-F238E27FC236}">
                  <a16:creationId xmlns:a16="http://schemas.microsoft.com/office/drawing/2014/main" id="{67CBA7EC-3BC4-0438-0AC1-1D4FA03848E9}"/>
                </a:ext>
              </a:extLst>
            </p:cNvPr>
            <p:cNvSpPr/>
            <p:nvPr/>
          </p:nvSpPr>
          <p:spPr>
            <a:xfrm>
              <a:off x="6152077" y="4671907"/>
              <a:ext cx="1158818" cy="430336"/>
            </a:xfrm>
            <a:prstGeom prst="flowChartDecision">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a:t>条件</a:t>
              </a:r>
            </a:p>
          </p:txBody>
        </p:sp>
        <p:cxnSp>
          <p:nvCxnSpPr>
            <p:cNvPr id="34" name="直線コネクタ 33">
              <a:extLst>
                <a:ext uri="{FF2B5EF4-FFF2-40B4-BE49-F238E27FC236}">
                  <a16:creationId xmlns:a16="http://schemas.microsoft.com/office/drawing/2014/main" id="{D668B463-3058-273E-FED2-340D2E822C25}"/>
                </a:ext>
              </a:extLst>
            </p:cNvPr>
            <p:cNvCxnSpPr/>
            <p:nvPr/>
          </p:nvCxnSpPr>
          <p:spPr>
            <a:xfrm>
              <a:off x="6731486" y="5089815"/>
              <a:ext cx="0" cy="289965"/>
            </a:xfrm>
            <a:prstGeom prst="line">
              <a:avLst/>
            </a:prstGeom>
          </p:spPr>
          <p:style>
            <a:lnRef idx="1">
              <a:schemeClr val="dk1"/>
            </a:lnRef>
            <a:fillRef idx="0">
              <a:schemeClr val="dk1"/>
            </a:fillRef>
            <a:effectRef idx="0">
              <a:schemeClr val="dk1"/>
            </a:effectRef>
            <a:fontRef idx="minor">
              <a:schemeClr val="tx1"/>
            </a:fontRef>
          </p:style>
        </p:cxnSp>
        <p:cxnSp>
          <p:nvCxnSpPr>
            <p:cNvPr id="35" name="直線コネクタ 34">
              <a:extLst>
                <a:ext uri="{FF2B5EF4-FFF2-40B4-BE49-F238E27FC236}">
                  <a16:creationId xmlns:a16="http://schemas.microsoft.com/office/drawing/2014/main" id="{605D44EF-8FF1-9C17-1770-1FA19CB3F256}"/>
                </a:ext>
              </a:extLst>
            </p:cNvPr>
            <p:cNvCxnSpPr>
              <a:cxnSpLocks/>
              <a:stCxn id="33" idx="1"/>
            </p:cNvCxnSpPr>
            <p:nvPr/>
          </p:nvCxnSpPr>
          <p:spPr>
            <a:xfrm flipH="1">
              <a:off x="6031297" y="4887075"/>
              <a:ext cx="120780" cy="2140"/>
            </a:xfrm>
            <a:prstGeom prst="line">
              <a:avLst/>
            </a:prstGeom>
          </p:spPr>
          <p:style>
            <a:lnRef idx="1">
              <a:schemeClr val="dk1"/>
            </a:lnRef>
            <a:fillRef idx="0">
              <a:schemeClr val="dk1"/>
            </a:fillRef>
            <a:effectRef idx="0">
              <a:schemeClr val="dk1"/>
            </a:effectRef>
            <a:fontRef idx="minor">
              <a:schemeClr val="tx1"/>
            </a:fontRef>
          </p:style>
        </p:cxnSp>
        <p:cxnSp>
          <p:nvCxnSpPr>
            <p:cNvPr id="36" name="直線コネクタ 35">
              <a:extLst>
                <a:ext uri="{FF2B5EF4-FFF2-40B4-BE49-F238E27FC236}">
                  <a16:creationId xmlns:a16="http://schemas.microsoft.com/office/drawing/2014/main" id="{6837A2DF-13F9-F1D8-733E-8BEA7A6FD495}"/>
                </a:ext>
              </a:extLst>
            </p:cNvPr>
            <p:cNvCxnSpPr>
              <a:cxnSpLocks/>
            </p:cNvCxnSpPr>
            <p:nvPr/>
          </p:nvCxnSpPr>
          <p:spPr>
            <a:xfrm flipV="1">
              <a:off x="6031298" y="4073335"/>
              <a:ext cx="0" cy="815880"/>
            </a:xfrm>
            <a:prstGeom prst="line">
              <a:avLst/>
            </a:prstGeom>
          </p:spPr>
          <p:style>
            <a:lnRef idx="1">
              <a:schemeClr val="dk1"/>
            </a:lnRef>
            <a:fillRef idx="0">
              <a:schemeClr val="dk1"/>
            </a:fillRef>
            <a:effectRef idx="0">
              <a:schemeClr val="dk1"/>
            </a:effectRef>
            <a:fontRef idx="minor">
              <a:schemeClr val="tx1"/>
            </a:fontRef>
          </p:style>
        </p:cxnSp>
        <p:cxnSp>
          <p:nvCxnSpPr>
            <p:cNvPr id="37" name="直線矢印コネクタ 36">
              <a:extLst>
                <a:ext uri="{FF2B5EF4-FFF2-40B4-BE49-F238E27FC236}">
                  <a16:creationId xmlns:a16="http://schemas.microsoft.com/office/drawing/2014/main" id="{9E84016F-2749-CA69-8101-A28C8E19999F}"/>
                </a:ext>
              </a:extLst>
            </p:cNvPr>
            <p:cNvCxnSpPr/>
            <p:nvPr/>
          </p:nvCxnSpPr>
          <p:spPr>
            <a:xfrm>
              <a:off x="6031297" y="4074016"/>
              <a:ext cx="70161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41497214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2" cstate="print">
            <a:extLst>
              <a:ext uri="{28A0092B-C50C-407E-A947-70E740481C1C}">
                <a14:useLocalDpi xmlns:a14="http://schemas.microsoft.com/office/drawing/2010/main" val="0"/>
              </a:ext>
            </a:extLst>
          </a:blip>
          <a:srcRect b="4532"/>
          <a:stretch/>
        </p:blipFill>
        <p:spPr>
          <a:xfrm>
            <a:off x="3026200" y="559570"/>
            <a:ext cx="5343989" cy="5883021"/>
          </a:xfrm>
          <a:prstGeom prst="rect">
            <a:avLst/>
          </a:prstGeom>
        </p:spPr>
      </p:pic>
      <p:sp>
        <p:nvSpPr>
          <p:cNvPr id="3" name="テキスト ボックス 2">
            <a:extLst>
              <a:ext uri="{FF2B5EF4-FFF2-40B4-BE49-F238E27FC236}">
                <a16:creationId xmlns:a16="http://schemas.microsoft.com/office/drawing/2014/main" id="{192B4603-D7D1-D5A6-D89C-44AF3E597E7B}"/>
              </a:ext>
            </a:extLst>
          </p:cNvPr>
          <p:cNvSpPr txBox="1"/>
          <p:nvPr/>
        </p:nvSpPr>
        <p:spPr>
          <a:xfrm>
            <a:off x="847725" y="374904"/>
            <a:ext cx="6219825" cy="369332"/>
          </a:xfrm>
          <a:prstGeom prst="rect">
            <a:avLst/>
          </a:prstGeom>
          <a:noFill/>
        </p:spPr>
        <p:txBody>
          <a:bodyPr wrap="square" rtlCol="0">
            <a:spAutoFit/>
          </a:bodyPr>
          <a:lstStyle/>
          <a:p>
            <a:r>
              <a:rPr kumimoji="1" lang="ja-JP" altLang="en-US" dirty="0"/>
              <a:t>繰返し型の制御構造</a:t>
            </a:r>
          </a:p>
        </p:txBody>
      </p:sp>
    </p:spTree>
    <p:extLst>
      <p:ext uri="{BB962C8B-B14F-4D97-AF65-F5344CB8AC3E}">
        <p14:creationId xmlns:p14="http://schemas.microsoft.com/office/powerpoint/2010/main" val="3405514221"/>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2452</TotalTime>
  <Words>5356</Words>
  <Application>Microsoft Office PowerPoint</Application>
  <PresentationFormat>ワイド画面</PresentationFormat>
  <Paragraphs>766</Paragraphs>
  <Slides>49</Slides>
  <Notes>42</Notes>
  <HiddenSlides>8</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49</vt:i4>
      </vt:variant>
    </vt:vector>
  </HeadingPairs>
  <TitlesOfParts>
    <vt:vector size="55" baseType="lpstr">
      <vt:lpstr>游ゴシック</vt:lpstr>
      <vt:lpstr>游ゴシック Light</vt:lpstr>
      <vt:lpstr>Arial</vt:lpstr>
      <vt:lpstr>Cambria Math</vt:lpstr>
      <vt:lpstr>Dreaming Outloud Pro</vt:lpstr>
      <vt:lpstr>Office テーマ</vt:lpstr>
      <vt:lpstr>アルゴリズムと プログラミング</vt:lpstr>
      <vt:lpstr>アルゴリズム</vt:lpstr>
      <vt:lpstr>アルゴリズム</vt:lpstr>
      <vt:lpstr>PowerPoint プレゼンテーション</vt:lpstr>
      <vt:lpstr>アルゴリズム</vt:lpstr>
      <vt:lpstr>アルゴリズム</vt:lpstr>
      <vt:lpstr>アルゴリズム</vt:lpstr>
      <vt:lpstr>アルゴリズム</vt:lpstr>
      <vt:lpstr>PowerPoint プレゼンテーション</vt:lpstr>
      <vt:lpstr>PowerPoint プレゼンテーション</vt:lpstr>
      <vt:lpstr>アルゴリズム</vt:lpstr>
      <vt:lpstr>配列</vt:lpstr>
      <vt:lpstr>配列</vt:lpstr>
      <vt:lpstr>配列</vt:lpstr>
      <vt:lpstr>配列</vt:lpstr>
      <vt:lpstr>リスト</vt:lpstr>
      <vt:lpstr>リスト</vt:lpstr>
      <vt:lpstr>PowerPoint プレゼンテーション</vt:lpstr>
      <vt:lpstr>リスト</vt:lpstr>
      <vt:lpstr>キューとスタック</vt:lpstr>
      <vt:lpstr>キューとスタック　　</vt:lpstr>
      <vt:lpstr>PowerPoint プレゼンテーション</vt:lpstr>
      <vt:lpstr>木構造</vt:lpstr>
      <vt:lpstr>PowerPoint プレゼンテーション</vt:lpstr>
      <vt:lpstr>PowerPoint プレゼンテーション</vt:lpstr>
      <vt:lpstr>木構造</vt:lpstr>
      <vt:lpstr>木構造</vt:lpstr>
      <vt:lpstr>データの整列</vt:lpstr>
      <vt:lpstr>データの整列</vt:lpstr>
      <vt:lpstr>データの整列</vt:lpstr>
      <vt:lpstr>PowerPoint プレゼンテーション</vt:lpstr>
      <vt:lpstr>PowerPoint プレゼンテーション</vt:lpstr>
      <vt:lpstr>PowerPoint プレゼンテーション</vt:lpstr>
      <vt:lpstr>PowerPoint プレゼンテーション</vt:lpstr>
      <vt:lpstr>データの整列</vt:lpstr>
      <vt:lpstr>データの整列</vt:lpstr>
      <vt:lpstr>データの探索</vt:lpstr>
      <vt:lpstr>データの探索</vt:lpstr>
      <vt:lpstr>PowerPoint プレゼンテーション</vt:lpstr>
      <vt:lpstr>データの探索</vt:lpstr>
      <vt:lpstr>データの探索</vt:lpstr>
      <vt:lpstr>計算量</vt:lpstr>
      <vt:lpstr>プログラムの属性</vt:lpstr>
      <vt:lpstr>プログラム言語とマークアップ言語</vt:lpstr>
      <vt:lpstr>PowerPoint プレゼンテーション</vt:lpstr>
      <vt:lpstr>プログラム言語とマークアップ言語</vt:lpstr>
      <vt:lpstr>プログラム言語とマークアップ言語</vt:lpstr>
      <vt:lpstr>プログラム言語とマークアップ言語</vt:lpstr>
      <vt:lpstr>プログラム言語とマークアップ言語</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4章アルゴリズムとプログラミング</dc:title>
  <dc:creator>西谷　さやか</dc:creator>
  <cp:lastModifiedBy>tanaka it-salon</cp:lastModifiedBy>
  <cp:revision>72</cp:revision>
  <dcterms:created xsi:type="dcterms:W3CDTF">2022-05-02T12:02:29Z</dcterms:created>
  <dcterms:modified xsi:type="dcterms:W3CDTF">2024-08-12T08:38:28Z</dcterms:modified>
</cp:coreProperties>
</file>