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9" r:id="rId3"/>
    <p:sldId id="275" r:id="rId4"/>
    <p:sldId id="299" r:id="rId5"/>
    <p:sldId id="276" r:id="rId6"/>
    <p:sldId id="277" r:id="rId7"/>
    <p:sldId id="278" r:id="rId8"/>
    <p:sldId id="279" r:id="rId9"/>
    <p:sldId id="280" r:id="rId10"/>
    <p:sldId id="282" r:id="rId11"/>
    <p:sldId id="283" r:id="rId12"/>
    <p:sldId id="285" r:id="rId13"/>
    <p:sldId id="288" r:id="rId14"/>
    <p:sldId id="291" r:id="rId15"/>
    <p:sldId id="292" r:id="rId16"/>
    <p:sldId id="293" r:id="rId17"/>
    <p:sldId id="294" r:id="rId18"/>
    <p:sldId id="295" r:id="rId19"/>
    <p:sldId id="296"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6" autoAdjust="0"/>
    <p:restoredTop sz="71789" autoAdjust="0"/>
  </p:normalViewPr>
  <p:slideViewPr>
    <p:cSldViewPr snapToGrid="0">
      <p:cViewPr varScale="1">
        <p:scale>
          <a:sx n="65" d="100"/>
          <a:sy n="65" d="100"/>
        </p:scale>
        <p:origin x="1044"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6FCB94-4BB1-4BB0-8DAA-D96718FBC729}" type="datetimeFigureOut">
              <a:rPr kumimoji="1" lang="ja-JP" altLang="en-US" smtClean="0"/>
              <a:t>2024/4/23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5981D8-75E1-406D-BF27-737E3EA6753D}" type="slidenum">
              <a:rPr kumimoji="1" lang="ja-JP" altLang="en-US" smtClean="0"/>
              <a:t>‹#›</a:t>
            </a:fld>
            <a:endParaRPr kumimoji="1" lang="ja-JP" altLang="en-US"/>
          </a:p>
        </p:txBody>
      </p:sp>
    </p:spTree>
    <p:extLst>
      <p:ext uri="{BB962C8B-B14F-4D97-AF65-F5344CB8AC3E}">
        <p14:creationId xmlns:p14="http://schemas.microsoft.com/office/powerpoint/2010/main" val="15099497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OS</a:t>
            </a:r>
            <a:r>
              <a:rPr kumimoji="1" lang="ja-JP" altLang="en-US" dirty="0"/>
              <a:t>とは</a:t>
            </a:r>
            <a:r>
              <a:rPr kumimoji="1" lang="en-US" altLang="ja-JP" dirty="0"/>
              <a:t>Operation System</a:t>
            </a:r>
            <a:r>
              <a:rPr kumimoji="1" lang="ja-JP" altLang="en-US" dirty="0"/>
              <a:t>と呼ばれるパソコンにとっての基本ソフトウェアのことを言います。</a:t>
            </a:r>
            <a:endParaRPr kumimoji="1" lang="en-US" altLang="ja-JP" dirty="0"/>
          </a:p>
          <a:p>
            <a:r>
              <a:rPr kumimoji="1" lang="en-US" altLang="ja-JP" dirty="0"/>
              <a:t>Windows</a:t>
            </a:r>
            <a:r>
              <a:rPr kumimoji="1" lang="ja-JP" altLang="en-US" dirty="0"/>
              <a:t>、</a:t>
            </a:r>
            <a:r>
              <a:rPr kumimoji="1" lang="en-US" altLang="ja-JP" dirty="0"/>
              <a:t>Mac</a:t>
            </a:r>
            <a:r>
              <a:rPr kumimoji="1" lang="ja-JP" altLang="en-US" dirty="0"/>
              <a:t>、</a:t>
            </a:r>
            <a:r>
              <a:rPr kumimoji="1" lang="en-US" altLang="ja-JP" dirty="0"/>
              <a:t>UNIX</a:t>
            </a:r>
            <a:r>
              <a:rPr kumimoji="1" lang="ja-JP" altLang="en-US" dirty="0"/>
              <a:t>、</a:t>
            </a:r>
            <a:r>
              <a:rPr kumimoji="1" lang="en-US" altLang="ja-JP" dirty="0"/>
              <a:t>Linux</a:t>
            </a:r>
            <a:r>
              <a:rPr kumimoji="1" lang="ja-JP" altLang="en-US" dirty="0"/>
              <a:t>、</a:t>
            </a:r>
            <a:r>
              <a:rPr kumimoji="1" lang="en-US" altLang="ja-JP" dirty="0"/>
              <a:t>Android</a:t>
            </a:r>
            <a:r>
              <a:rPr kumimoji="1" lang="ja-JP" altLang="en-US" dirty="0"/>
              <a:t>や</a:t>
            </a:r>
            <a:r>
              <a:rPr kumimoji="1" lang="en-US" altLang="ja-JP" dirty="0"/>
              <a:t>iOS</a:t>
            </a:r>
            <a:r>
              <a:rPr kumimoji="1" lang="ja-JP" altLang="en-US" dirty="0"/>
              <a:t>などが代表的な</a:t>
            </a:r>
            <a:r>
              <a:rPr kumimoji="1" lang="en-US" altLang="ja-JP" dirty="0"/>
              <a:t>OS</a:t>
            </a:r>
            <a:r>
              <a:rPr kumimoji="1" lang="ja-JP" altLang="en-US" dirty="0"/>
              <a:t>です。</a:t>
            </a:r>
            <a:endParaRPr kumimoji="1" lang="en-US" altLang="ja-JP" dirty="0"/>
          </a:p>
          <a:p>
            <a:r>
              <a:rPr kumimoji="1" lang="ja-JP" altLang="en-US" dirty="0"/>
              <a:t>ノートパソコンやデスクトップパソコン、スマートフォンやタブレットに、これらの</a:t>
            </a:r>
            <a:r>
              <a:rPr kumimoji="1" lang="en-US" altLang="ja-JP" dirty="0"/>
              <a:t>OS</a:t>
            </a:r>
            <a:r>
              <a:rPr kumimoji="1" lang="ja-JP" altLang="en-US" dirty="0"/>
              <a:t>が入ることで、私たちはコンピュータを利用できます。</a:t>
            </a:r>
            <a:endParaRPr kumimoji="1" lang="en-US" altLang="ja-JP" dirty="0"/>
          </a:p>
          <a:p>
            <a:endParaRPr kumimoji="1" lang="en-US" altLang="ja-JP" dirty="0"/>
          </a:p>
          <a:p>
            <a:r>
              <a:rPr kumimoji="1" lang="ja-JP" altLang="en-US" dirty="0"/>
              <a:t>また、普段私たちが利用している</a:t>
            </a:r>
            <a:r>
              <a:rPr kumimoji="1" lang="en-US" altLang="ja-JP" dirty="0"/>
              <a:t>Word</a:t>
            </a:r>
            <a:r>
              <a:rPr kumimoji="1" lang="ja-JP" altLang="en-US" dirty="0"/>
              <a:t>、</a:t>
            </a:r>
            <a:r>
              <a:rPr kumimoji="1" lang="en-US" altLang="ja-JP" dirty="0"/>
              <a:t>Excel</a:t>
            </a:r>
            <a:r>
              <a:rPr kumimoji="1" lang="ja-JP" altLang="en-US" dirty="0"/>
              <a:t>、</a:t>
            </a:r>
            <a:r>
              <a:rPr kumimoji="1" lang="en-US" altLang="ja-JP" dirty="0"/>
              <a:t>Power Point</a:t>
            </a:r>
            <a:r>
              <a:rPr kumimoji="1" lang="ja-JP" altLang="en-US" dirty="0"/>
              <a:t>などのソフトウェアは</a:t>
            </a:r>
            <a:r>
              <a:rPr kumimoji="1" lang="en-US" altLang="ja-JP" dirty="0"/>
              <a:t>OS</a:t>
            </a:r>
            <a:r>
              <a:rPr kumimoji="1" lang="ja-JP" altLang="en-US" dirty="0"/>
              <a:t>が制御しています。</a:t>
            </a:r>
            <a:endParaRPr kumimoji="1" lang="en-US" altLang="ja-JP" dirty="0"/>
          </a:p>
          <a:p>
            <a:r>
              <a:rPr kumimoji="1" lang="ja-JP" altLang="en-US" dirty="0"/>
              <a:t>また、</a:t>
            </a:r>
            <a:r>
              <a:rPr kumimoji="1" lang="en-US" altLang="ja-JP" dirty="0"/>
              <a:t>Google chrome</a:t>
            </a:r>
            <a:r>
              <a:rPr kumimoji="1" lang="ja-JP" altLang="en-US" dirty="0"/>
              <a:t>、</a:t>
            </a:r>
            <a:r>
              <a:rPr kumimoji="1" lang="en-US" altLang="ja-JP" dirty="0"/>
              <a:t>Microsoft Edge</a:t>
            </a:r>
            <a:r>
              <a:rPr kumimoji="1" lang="ja-JP" altLang="en-US" dirty="0"/>
              <a:t>、</a:t>
            </a:r>
            <a:r>
              <a:rPr kumimoji="1" lang="en-US" altLang="ja-JP" dirty="0"/>
              <a:t>Fire Fox</a:t>
            </a:r>
            <a:r>
              <a:rPr kumimoji="1" lang="ja-JP" altLang="en-US" dirty="0"/>
              <a:t>などのブラウザソフトも</a:t>
            </a:r>
            <a:r>
              <a:rPr kumimoji="1" lang="en-US" altLang="ja-JP" dirty="0"/>
              <a:t>OS</a:t>
            </a:r>
            <a:r>
              <a:rPr kumimoji="1" lang="ja-JP" altLang="en-US" dirty="0"/>
              <a:t>が制御しています。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2</a:t>
            </a:fld>
            <a:endParaRPr kumimoji="1" lang="ja-JP" altLang="en-US"/>
          </a:p>
        </p:txBody>
      </p:sp>
    </p:spTree>
    <p:extLst>
      <p:ext uri="{BB962C8B-B14F-4D97-AF65-F5344CB8AC3E}">
        <p14:creationId xmlns:p14="http://schemas.microsoft.com/office/powerpoint/2010/main" val="3631793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割り込み処理とは、実行中のプログラムを一時中断して、制御プログラムに制御を移して、必要とする別の処理に切り替えることを言います。</a:t>
            </a:r>
            <a:endParaRPr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11</a:t>
            </a:fld>
            <a:endParaRPr kumimoji="1" lang="ja-JP" altLang="en-US"/>
          </a:p>
        </p:txBody>
      </p:sp>
    </p:spTree>
    <p:extLst>
      <p:ext uri="{BB962C8B-B14F-4D97-AF65-F5344CB8AC3E}">
        <p14:creationId xmlns:p14="http://schemas.microsoft.com/office/powerpoint/2010/main" val="277435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実記憶管理とは、主記憶装置の領域の確保と開放の管理のことを言います。</a:t>
            </a:r>
            <a:endParaRPr lang="en-US" altLang="ja-JP" dirty="0"/>
          </a:p>
          <a:p>
            <a:r>
              <a:rPr lang="ja-JP" altLang="en-US" dirty="0"/>
              <a:t>主記憶の管理の方法には、区画方式、スワッピング方式、オーバーレイ方式あります。</a:t>
            </a:r>
            <a:endParaRPr lang="en-US" altLang="ja-JP" dirty="0"/>
          </a:p>
          <a:p>
            <a:endParaRPr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12</a:t>
            </a:fld>
            <a:endParaRPr kumimoji="1" lang="ja-JP" altLang="en-US"/>
          </a:p>
        </p:txBody>
      </p:sp>
    </p:spTree>
    <p:extLst>
      <p:ext uri="{BB962C8B-B14F-4D97-AF65-F5344CB8AC3E}">
        <p14:creationId xmlns:p14="http://schemas.microsoft.com/office/powerpoint/2010/main" val="3600596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過疎記憶管理とは、</a:t>
            </a:r>
            <a:r>
              <a:rPr lang="ja-JP" altLang="en-US" dirty="0"/>
              <a:t>プログラムを仮想記憶空間に格納しておいて、実行時に必要なプログラムやデータを動的に実記憶に配置して実行する方式のことを言います。</a:t>
            </a:r>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13</a:t>
            </a:fld>
            <a:endParaRPr kumimoji="1" lang="ja-JP" altLang="en-US"/>
          </a:p>
        </p:txBody>
      </p:sp>
    </p:spTree>
    <p:extLst>
      <p:ext uri="{BB962C8B-B14F-4D97-AF65-F5344CB8AC3E}">
        <p14:creationId xmlns:p14="http://schemas.microsoft.com/office/powerpoint/2010/main" val="27648207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ファイルはディレクトリを用いて管理します。</a:t>
            </a:r>
            <a:endParaRPr lang="en-US" altLang="ja-JP" dirty="0"/>
          </a:p>
          <a:p>
            <a:endParaRPr lang="en-US" altLang="ja-JP" dirty="0"/>
          </a:p>
          <a:p>
            <a:r>
              <a:rPr lang="ja-JP" altLang="en-US" dirty="0"/>
              <a:t>ディレクトリは階層構造になっています。</a:t>
            </a:r>
            <a:endParaRPr lang="en-US" altLang="ja-JP" dirty="0"/>
          </a:p>
          <a:p>
            <a:r>
              <a:rPr lang="ja-JP" altLang="en-US" dirty="0"/>
              <a:t>最上位の階層にいるディレクトリは“ルートディレクトリ、ディレクトリの下位にあるディレクトは“サブディレクトリ、現在の操作対象のディレクトリは“カレントディレクトリ、と言います。</a:t>
            </a:r>
            <a:endParaRPr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14</a:t>
            </a:fld>
            <a:endParaRPr kumimoji="1" lang="ja-JP" altLang="en-US"/>
          </a:p>
        </p:txBody>
      </p:sp>
    </p:spTree>
    <p:extLst>
      <p:ext uri="{BB962C8B-B14F-4D97-AF65-F5344CB8AC3E}">
        <p14:creationId xmlns:p14="http://schemas.microsoft.com/office/powerpoint/2010/main" val="37833161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ファイル管理の階層構造ではディレクトリやファイルを特定するために、絶対パスと相対パスという</a:t>
            </a:r>
            <a:r>
              <a:rPr lang="en-US" altLang="ja-JP" dirty="0"/>
              <a:t>2</a:t>
            </a:r>
            <a:r>
              <a:rPr lang="ja-JP" altLang="en-US" dirty="0"/>
              <a:t>種類の表現を用います。</a:t>
            </a:r>
            <a:endParaRPr lang="en-US" altLang="ja-JP" dirty="0"/>
          </a:p>
          <a:p>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15</a:t>
            </a:fld>
            <a:endParaRPr kumimoji="1" lang="ja-JP" altLang="en-US"/>
          </a:p>
        </p:txBody>
      </p:sp>
    </p:spTree>
    <p:extLst>
      <p:ext uri="{BB962C8B-B14F-4D97-AF65-F5344CB8AC3E}">
        <p14:creationId xmlns:p14="http://schemas.microsoft.com/office/powerpoint/2010/main" val="29629847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バックアップとは、“同じものを複製して保管しておくこと”を指します。</a:t>
            </a:r>
            <a:endParaRPr lang="en-US" altLang="ja-JP" dirty="0"/>
          </a:p>
          <a:p>
            <a:r>
              <a:rPr lang="ja-JP" altLang="en-US" dirty="0"/>
              <a:t>バックアップはコンピュータのデータが壊れたり、失ったりした場合のために備えておくものです。</a:t>
            </a:r>
            <a:endParaRPr lang="en-US" altLang="ja-JP" dirty="0"/>
          </a:p>
          <a:p>
            <a:endParaRPr lang="en-US" altLang="ja-JP" dirty="0"/>
          </a:p>
          <a:p>
            <a:r>
              <a:rPr lang="ja-JP" altLang="en-US" dirty="0"/>
              <a:t>バックアップには</a:t>
            </a:r>
            <a:endParaRPr lang="en-US" altLang="ja-JP" dirty="0"/>
          </a:p>
          <a:p>
            <a:r>
              <a:rPr lang="ja-JP" altLang="en-US" dirty="0"/>
              <a:t>・フルバックアップ</a:t>
            </a:r>
            <a:endParaRPr lang="en-US" altLang="ja-JP" dirty="0"/>
          </a:p>
          <a:p>
            <a:r>
              <a:rPr lang="ja-JP" altLang="en-US" dirty="0"/>
              <a:t>・差分バックアップ</a:t>
            </a:r>
            <a:endParaRPr lang="en-US" altLang="ja-JP" dirty="0"/>
          </a:p>
          <a:p>
            <a:r>
              <a:rPr lang="ja-JP" altLang="en-US" dirty="0"/>
              <a:t>・増分バックアップ</a:t>
            </a:r>
            <a:endParaRPr lang="en-US" altLang="ja-JP" dirty="0"/>
          </a:p>
          <a:p>
            <a:r>
              <a:rPr lang="ja-JP" altLang="en-US" dirty="0"/>
              <a:t>があります。</a:t>
            </a:r>
            <a:endParaRPr lang="en-US" altLang="ja-JP" dirty="0"/>
          </a:p>
          <a:p>
            <a:endParaRPr lang="en-US" altLang="ja-JP" dirty="0"/>
          </a:p>
          <a:p>
            <a:r>
              <a:rPr lang="ja-JP" altLang="en-US" dirty="0"/>
              <a:t>このうち、ある時点を基準にして、それ以降に変更が会ったファイルを保管することを差分バックアップといいます。</a:t>
            </a:r>
            <a:endParaRPr lang="en-US" altLang="ja-JP" dirty="0"/>
          </a:p>
          <a:p>
            <a:r>
              <a:rPr lang="ja-JP" altLang="en-US" dirty="0"/>
              <a:t>既にバックアップしたデータから継ぎ足してファイルを保管することを増分バックアップといいます。</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16</a:t>
            </a:fld>
            <a:endParaRPr kumimoji="1" lang="ja-JP" altLang="en-US"/>
          </a:p>
        </p:txBody>
      </p:sp>
    </p:spTree>
    <p:extLst>
      <p:ext uri="{BB962C8B-B14F-4D97-AF65-F5344CB8AC3E}">
        <p14:creationId xmlns:p14="http://schemas.microsoft.com/office/powerpoint/2010/main" val="9831152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“静止画”とは、コンピュータの世界における画像のことをいいます。</a:t>
            </a:r>
            <a:endParaRPr lang="en-US" altLang="ja-JP" dirty="0"/>
          </a:p>
          <a:p>
            <a:r>
              <a:rPr lang="ja-JP" altLang="en-US" dirty="0"/>
              <a:t>“動画”とは、コンピュータの世界における映像のこと。動く画像やアニメーション（</a:t>
            </a:r>
            <a:r>
              <a:rPr lang="en-US" altLang="ja-JP" dirty="0"/>
              <a:t>Animation</a:t>
            </a:r>
            <a:r>
              <a:rPr lang="ja-JP" altLang="en-US" dirty="0"/>
              <a:t>）を指します。</a:t>
            </a:r>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17</a:t>
            </a:fld>
            <a:endParaRPr kumimoji="1" lang="ja-JP" altLang="en-US"/>
          </a:p>
        </p:txBody>
      </p:sp>
    </p:spTree>
    <p:extLst>
      <p:ext uri="{BB962C8B-B14F-4D97-AF65-F5344CB8AC3E}">
        <p14:creationId xmlns:p14="http://schemas.microsoft.com/office/powerpoint/2010/main" val="7126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マルチメディア（</a:t>
            </a:r>
            <a:r>
              <a:rPr lang="en-US" altLang="ja-JP" dirty="0"/>
              <a:t>multimedia</a:t>
            </a:r>
            <a:r>
              <a:rPr lang="ja-JP" altLang="en-US" dirty="0"/>
              <a:t>）とは、テキストや音声、画像、動画などの異なるコンテンツ形式を組み合わせたコミュニケーションの形のことを言います。</a:t>
            </a:r>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18</a:t>
            </a:fld>
            <a:endParaRPr kumimoji="1" lang="ja-JP" altLang="en-US"/>
          </a:p>
        </p:txBody>
      </p:sp>
    </p:spTree>
    <p:extLst>
      <p:ext uri="{BB962C8B-B14F-4D97-AF65-F5344CB8AC3E}">
        <p14:creationId xmlns:p14="http://schemas.microsoft.com/office/powerpoint/2010/main" val="3098320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バーチャルリアリティ（</a:t>
            </a:r>
            <a:r>
              <a:rPr lang="en-US" altLang="ja-JP" dirty="0"/>
              <a:t>Virtual Reality</a:t>
            </a:r>
            <a:r>
              <a:rPr lang="ja-JP" altLang="en-US" dirty="0"/>
              <a:t>、略名：</a:t>
            </a:r>
            <a:r>
              <a:rPr lang="en-US" altLang="ja-JP" dirty="0"/>
              <a:t>VR</a:t>
            </a:r>
            <a:r>
              <a:rPr lang="ja-JP" altLang="en-US" dirty="0"/>
              <a:t>）は仮想の空間に入り込んだような効果を生み出す技術のことを言います。</a:t>
            </a:r>
            <a:endParaRPr lang="en-US" altLang="ja-JP" dirty="0"/>
          </a:p>
          <a:p>
            <a:r>
              <a:rPr lang="ja-JP" altLang="en-US" dirty="0"/>
              <a:t>また、</a:t>
            </a:r>
            <a:r>
              <a:rPr lang="en-US" altLang="ja-JP" dirty="0"/>
              <a:t>AR</a:t>
            </a:r>
            <a:r>
              <a:rPr lang="ja-JP" altLang="en-US" dirty="0"/>
              <a:t>（</a:t>
            </a:r>
            <a:r>
              <a:rPr lang="en-US" altLang="ja-JP" dirty="0"/>
              <a:t>Augmented Reality</a:t>
            </a:r>
            <a:r>
              <a:rPr lang="ja-JP" altLang="en-US" dirty="0"/>
              <a:t>）は現実の風景と仮想の風景を合成して映す技術</a:t>
            </a:r>
            <a:r>
              <a:rPr lang="ja-JP" altLang="en-US"/>
              <a:t>のことです。</a:t>
            </a:r>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19</a:t>
            </a:fld>
            <a:endParaRPr kumimoji="1" lang="ja-JP" altLang="en-US"/>
          </a:p>
        </p:txBody>
      </p:sp>
    </p:spTree>
    <p:extLst>
      <p:ext uri="{BB962C8B-B14F-4D97-AF65-F5344CB8AC3E}">
        <p14:creationId xmlns:p14="http://schemas.microsoft.com/office/powerpoint/2010/main" val="2884688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OS</a:t>
            </a:r>
            <a:r>
              <a:rPr kumimoji="1" lang="ja-JP" altLang="en-US" dirty="0"/>
              <a:t>の中でもパソコンのハードウェアの動作に関連する部分に制御プログラムがあります。</a:t>
            </a:r>
            <a:endParaRPr kumimoji="1" lang="en-US" altLang="ja-JP" dirty="0"/>
          </a:p>
          <a:p>
            <a:r>
              <a:rPr kumimoji="1" lang="ja-JP" altLang="en-US" dirty="0"/>
              <a:t>これは、普段使っているときには目立ちませんが、とても大事な機能です。</a:t>
            </a:r>
            <a:endParaRPr kumimoji="1" lang="en-US" altLang="ja-JP" dirty="0"/>
          </a:p>
          <a:p>
            <a:endParaRPr kumimoji="1" lang="en-US" altLang="ja-JP" dirty="0"/>
          </a:p>
          <a:p>
            <a:r>
              <a:rPr kumimoji="1" lang="ja-JP" altLang="en-US" dirty="0"/>
              <a:t>どんな場面で使われているのでしょうか？</a:t>
            </a:r>
            <a:endParaRPr kumimoji="1" lang="en-US" altLang="ja-JP" dirty="0"/>
          </a:p>
          <a:p>
            <a:r>
              <a:rPr kumimoji="1" lang="ja-JP" altLang="en-US" dirty="0"/>
              <a:t>例えば、</a:t>
            </a:r>
            <a:r>
              <a:rPr kumimoji="1" lang="en-US" altLang="ja-JP" dirty="0"/>
              <a:t>USB</a:t>
            </a:r>
            <a:r>
              <a:rPr kumimoji="1" lang="ja-JP" altLang="en-US" dirty="0"/>
              <a:t>メモリをパソコンに挿す・抜くときに</a:t>
            </a:r>
            <a:r>
              <a:rPr kumimoji="1" lang="en-US" altLang="ja-JP" dirty="0"/>
              <a:t>USB</a:t>
            </a:r>
            <a:r>
              <a:rPr kumimoji="1" lang="ja-JP" altLang="en-US" dirty="0"/>
              <a:t>メモリの接続・切断を認識するとき。</a:t>
            </a:r>
            <a:endParaRPr kumimoji="1" lang="en-US" altLang="ja-JP" dirty="0"/>
          </a:p>
          <a:p>
            <a:r>
              <a:rPr kumimoji="1" lang="ja-JP" altLang="en-US" dirty="0"/>
              <a:t>複数のソフトウェアを動作させているときに、動作の順番を管理する。</a:t>
            </a:r>
            <a:endParaRPr kumimoji="1" lang="en-US" altLang="ja-JP" dirty="0"/>
          </a:p>
          <a:p>
            <a:r>
              <a:rPr kumimoji="1" lang="en-US" altLang="ja-JP" dirty="0"/>
              <a:t>RAM</a:t>
            </a:r>
            <a:r>
              <a:rPr kumimoji="1" lang="ja-JP" altLang="en-US" dirty="0"/>
              <a:t>というメモリや</a:t>
            </a:r>
            <a:r>
              <a:rPr kumimoji="1" lang="en-US" altLang="ja-JP" dirty="0"/>
              <a:t>SSD</a:t>
            </a:r>
            <a:r>
              <a:rPr kumimoji="1" lang="ja-JP" altLang="en-US" dirty="0"/>
              <a:t>や</a:t>
            </a:r>
            <a:r>
              <a:rPr kumimoji="1" lang="en-US" altLang="ja-JP" dirty="0"/>
              <a:t>HDD</a:t>
            </a:r>
            <a:r>
              <a:rPr kumimoji="1" lang="ja-JP" altLang="en-US" dirty="0"/>
              <a:t>というストレージの記憶領域を管理する。</a:t>
            </a:r>
            <a:endParaRPr kumimoji="1" lang="en-US" altLang="ja-JP" dirty="0"/>
          </a:p>
          <a:p>
            <a:r>
              <a:rPr kumimoji="1" lang="ja-JP" altLang="en-US" dirty="0"/>
              <a:t>インターネットとの通信を管理する。</a:t>
            </a:r>
            <a:endParaRPr kumimoji="1" lang="en-US" altLang="ja-JP" dirty="0"/>
          </a:p>
          <a:p>
            <a:r>
              <a:rPr kumimoji="1" lang="ja-JP" altLang="en-US" dirty="0"/>
              <a:t>などが制御プログラムで行われます。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3</a:t>
            </a:fld>
            <a:endParaRPr kumimoji="1" lang="ja-JP" altLang="en-US"/>
          </a:p>
        </p:txBody>
      </p:sp>
    </p:spTree>
    <p:extLst>
      <p:ext uri="{BB962C8B-B14F-4D97-AF65-F5344CB8AC3E}">
        <p14:creationId xmlns:p14="http://schemas.microsoft.com/office/powerpoint/2010/main" val="3313893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API</a:t>
            </a:r>
            <a:r>
              <a:rPr kumimoji="1" lang="ja-JP" altLang="en-US" dirty="0"/>
              <a:t>とは、</a:t>
            </a:r>
            <a:r>
              <a:rPr kumimoji="1" lang="en-US" altLang="ja-JP" dirty="0"/>
              <a:t>Application Program Interface</a:t>
            </a:r>
            <a:r>
              <a:rPr kumimoji="1" lang="ja-JP" altLang="en-US" dirty="0"/>
              <a:t>と呼ばれる、ソフトウェア間のデータのやり取りを行う仕組みのことです。</a:t>
            </a:r>
            <a:endParaRPr kumimoji="1" lang="en-US" altLang="ja-JP" dirty="0"/>
          </a:p>
          <a:p>
            <a:r>
              <a:rPr kumimoji="1" lang="ja-JP" altLang="en-US" dirty="0"/>
              <a:t>基本ソフトウェアである</a:t>
            </a:r>
            <a:r>
              <a:rPr kumimoji="1" lang="en-US" altLang="ja-JP" dirty="0"/>
              <a:t>OS</a:t>
            </a:r>
            <a:r>
              <a:rPr kumimoji="1" lang="ja-JP" altLang="en-US" dirty="0"/>
              <a:t>、そして</a:t>
            </a:r>
            <a:r>
              <a:rPr kumimoji="1" lang="en-US" altLang="ja-JP" dirty="0"/>
              <a:t>Word</a:t>
            </a:r>
            <a:r>
              <a:rPr kumimoji="1" lang="ja-JP" altLang="en-US" dirty="0"/>
              <a:t>や</a:t>
            </a:r>
            <a:r>
              <a:rPr kumimoji="1" lang="en-US" altLang="ja-JP" dirty="0"/>
              <a:t>Excel</a:t>
            </a:r>
            <a:r>
              <a:rPr kumimoji="1" lang="ja-JP" altLang="en-US" dirty="0"/>
              <a:t>などのアプリケーションソフトウェアの間や、アプリケーションソフトウェア同士などで、データのやり取りが行われます。</a:t>
            </a:r>
            <a:endParaRPr kumimoji="1" lang="en-US" altLang="ja-JP" dirty="0"/>
          </a:p>
          <a:p>
            <a:endParaRPr kumimoji="1" lang="en-US" altLang="ja-JP" dirty="0"/>
          </a:p>
          <a:p>
            <a:r>
              <a:rPr kumimoji="1" lang="ja-JP" altLang="en-US" dirty="0"/>
              <a:t>例えば、</a:t>
            </a:r>
            <a:r>
              <a:rPr kumimoji="1" lang="en-US" altLang="ja-JP" dirty="0"/>
              <a:t>Excel</a:t>
            </a:r>
            <a:r>
              <a:rPr kumimoji="1" lang="ja-JP" altLang="en-US" dirty="0"/>
              <a:t>で作ったグラフを</a:t>
            </a:r>
            <a:r>
              <a:rPr kumimoji="1" lang="en-US" altLang="ja-JP" dirty="0"/>
              <a:t>Word</a:t>
            </a:r>
            <a:r>
              <a:rPr kumimoji="1" lang="ja-JP" altLang="en-US" dirty="0"/>
              <a:t>に貼り付ける、</a:t>
            </a:r>
            <a:r>
              <a:rPr kumimoji="1" lang="en-US" altLang="ja-JP" dirty="0"/>
              <a:t>Power Point</a:t>
            </a:r>
            <a:r>
              <a:rPr kumimoji="1" lang="ja-JP" altLang="en-US" dirty="0"/>
              <a:t>の中で音楽を流す、動画を表示するなどで</a:t>
            </a:r>
            <a:r>
              <a:rPr kumimoji="1" lang="en-US" altLang="ja-JP" dirty="0"/>
              <a:t>API</a:t>
            </a:r>
            <a:r>
              <a:rPr kumimoji="1" lang="ja-JP" altLang="en-US" dirty="0"/>
              <a:t>が利用されています。</a:t>
            </a:r>
            <a:endParaRPr kumimoji="1" lang="en-US" altLang="ja-JP" dirty="0"/>
          </a:p>
          <a:p>
            <a:endParaRPr kumimoji="1" lang="en-US" altLang="ja-JP" dirty="0"/>
          </a:p>
          <a:p>
            <a:r>
              <a:rPr kumimoji="1" lang="ja-JP" altLang="en-US" dirty="0"/>
              <a:t>また、スマートフォンやタブレットでもアプリ同士のデータのやり取りにも使われています。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4</a:t>
            </a:fld>
            <a:endParaRPr kumimoji="1" lang="ja-JP" altLang="en-US"/>
          </a:p>
        </p:txBody>
      </p:sp>
    </p:spTree>
    <p:extLst>
      <p:ext uri="{BB962C8B-B14F-4D97-AF65-F5344CB8AC3E}">
        <p14:creationId xmlns:p14="http://schemas.microsoft.com/office/powerpoint/2010/main" val="3487811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OSS</a:t>
            </a:r>
            <a:r>
              <a:rPr kumimoji="1" lang="ja-JP" altLang="en-US" dirty="0"/>
              <a:t>とは、</a:t>
            </a:r>
            <a:r>
              <a:rPr kumimoji="1" lang="en-US" altLang="ja-JP" dirty="0"/>
              <a:t>Open Source Software</a:t>
            </a:r>
            <a:r>
              <a:rPr kumimoji="1" lang="ja-JP" altLang="en-US" dirty="0"/>
              <a:t>のことを言います。</a:t>
            </a:r>
            <a:endParaRPr kumimoji="1" lang="en-US" altLang="ja-JP" dirty="0"/>
          </a:p>
          <a:p>
            <a:r>
              <a:rPr kumimoji="1" lang="ja-JP" altLang="en-US" dirty="0"/>
              <a:t>ソフトウェアを構成するソースコードを公開することで、誰でもソフトウェアを改造することができます。</a:t>
            </a:r>
            <a:endParaRPr kumimoji="1" lang="en-US" altLang="ja-JP" dirty="0"/>
          </a:p>
          <a:p>
            <a:r>
              <a:rPr kumimoji="1" lang="ja-JP" altLang="en-US" dirty="0"/>
              <a:t>また、改造したソースコードを配布することも</a:t>
            </a:r>
            <a:r>
              <a:rPr kumimoji="1" lang="en-US" altLang="ja-JP" dirty="0"/>
              <a:t>OK</a:t>
            </a:r>
            <a:r>
              <a:rPr kumimoji="1" lang="ja-JP" altLang="en-US" dirty="0"/>
              <a:t>です。</a:t>
            </a:r>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5</a:t>
            </a:fld>
            <a:endParaRPr kumimoji="1" lang="ja-JP" altLang="en-US"/>
          </a:p>
        </p:txBody>
      </p:sp>
    </p:spTree>
    <p:extLst>
      <p:ext uri="{BB962C8B-B14F-4D97-AF65-F5344CB8AC3E}">
        <p14:creationId xmlns:p14="http://schemas.microsoft.com/office/powerpoint/2010/main" val="4157333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OSS</a:t>
            </a:r>
            <a:r>
              <a:rPr kumimoji="1" lang="ja-JP" altLang="en-US" dirty="0"/>
              <a:t>を利用するには一定のルールがあり、これをライセンス条件と言います。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代表的なライセンス条件には</a:t>
            </a:r>
            <a:r>
              <a:rPr kumimoji="1" lang="en-US" altLang="ja-JP" dirty="0"/>
              <a:t>BSD</a:t>
            </a:r>
            <a:r>
              <a:rPr kumimoji="1" lang="ja-JP" altLang="en-US" dirty="0"/>
              <a:t>や</a:t>
            </a:r>
            <a:r>
              <a:rPr kumimoji="1" lang="en-US" altLang="ja-JP" dirty="0"/>
              <a:t>GPL</a:t>
            </a:r>
            <a:r>
              <a:rPr kumimoji="1" lang="ja-JP" altLang="en-US" dirty="0"/>
              <a:t>と呼ばれるものがあります。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OSS</a:t>
            </a:r>
            <a:r>
              <a:rPr kumimoji="1" lang="ja-JP" altLang="en-US" dirty="0"/>
              <a:t>ライセンスは多くの言語で訳されています。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皆さんの国の言葉で訳されてもいますので、一度読んでみてください。</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6</a:t>
            </a:fld>
            <a:endParaRPr kumimoji="1" lang="ja-JP" altLang="en-US"/>
          </a:p>
        </p:txBody>
      </p:sp>
    </p:spTree>
    <p:extLst>
      <p:ext uri="{BB962C8B-B14F-4D97-AF65-F5344CB8AC3E}">
        <p14:creationId xmlns:p14="http://schemas.microsoft.com/office/powerpoint/2010/main" val="1430200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コンピュータに何か作業を行わせるときに、その仕事をどのように考えたらよいでしょうか。</a:t>
            </a:r>
            <a:endParaRPr kumimoji="1" lang="en-US" altLang="ja-JP" dirty="0"/>
          </a:p>
          <a:p>
            <a:r>
              <a:rPr kumimoji="1" lang="ja-JP" altLang="en-US" dirty="0"/>
              <a:t>作業を人間の側から見た場合、ジョブと言います。</a:t>
            </a:r>
            <a:endParaRPr kumimoji="1" lang="en-US" altLang="ja-JP" dirty="0"/>
          </a:p>
          <a:p>
            <a:r>
              <a:rPr kumimoji="1" lang="ja-JP" altLang="en-US" dirty="0"/>
              <a:t>一方で作業をコンピュータから見た場合はタスク、またはプロセスと言います。</a:t>
            </a:r>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7</a:t>
            </a:fld>
            <a:endParaRPr kumimoji="1" lang="ja-JP" altLang="en-US"/>
          </a:p>
        </p:txBody>
      </p:sp>
    </p:spTree>
    <p:extLst>
      <p:ext uri="{BB962C8B-B14F-4D97-AF65-F5344CB8AC3E}">
        <p14:creationId xmlns:p14="http://schemas.microsoft.com/office/powerpoint/2010/main" val="2872495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ジョブ管理の機能の一つにスケジューリングがあります。コンピュータに投入されたジョブは入力待ち行列に登録され、順番に処理されます。</a:t>
            </a:r>
            <a:endParaRPr lang="en-US" altLang="ja-JP" dirty="0"/>
          </a:p>
          <a:p>
            <a:r>
              <a:rPr lang="ja-JP" altLang="en-US" dirty="0"/>
              <a:t>処理された後は出力待ち行列に登録され、順番にプリンタなどに処理結果が出力されるのを待ちます。</a:t>
            </a:r>
            <a:endParaRPr lang="en-US" altLang="ja-JP" dirty="0"/>
          </a:p>
          <a:p>
            <a:r>
              <a:rPr lang="ja-JP" altLang="en-US" dirty="0"/>
              <a:t>丁度、病院で診察前と診察後に受付で順番待ちしているようなイメージになります。</a:t>
            </a:r>
            <a:endParaRPr lang="en-US" altLang="ja-JP" dirty="0"/>
          </a:p>
          <a:p>
            <a:endParaRPr lang="en-US" altLang="ja-JP" dirty="0"/>
          </a:p>
          <a:p>
            <a:r>
              <a:rPr lang="ja-JP" altLang="en-US" dirty="0"/>
              <a:t>スプーリングは主記憶装置と低速の入出力装置との間のデータ転送を、補助記憶装置を介して行うことを指します。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8</a:t>
            </a:fld>
            <a:endParaRPr kumimoji="1" lang="ja-JP" altLang="en-US"/>
          </a:p>
        </p:txBody>
      </p:sp>
    </p:spTree>
    <p:extLst>
      <p:ext uri="{BB962C8B-B14F-4D97-AF65-F5344CB8AC3E}">
        <p14:creationId xmlns:p14="http://schemas.microsoft.com/office/powerpoint/2010/main" val="3462473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タスク管理では、タスクの生成から消滅までを実行可能状態、実行状態、待ち状態の三つの状態で管理をしながら、</a:t>
            </a:r>
            <a:r>
              <a:rPr lang="en-US" altLang="ja-JP" dirty="0"/>
              <a:t>CPU</a:t>
            </a:r>
            <a:r>
              <a:rPr lang="ja-JP" altLang="en-US" dirty="0"/>
              <a:t>を有効活用します。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9</a:t>
            </a:fld>
            <a:endParaRPr kumimoji="1" lang="ja-JP" altLang="en-US"/>
          </a:p>
        </p:txBody>
      </p:sp>
    </p:spTree>
    <p:extLst>
      <p:ext uri="{BB962C8B-B14F-4D97-AF65-F5344CB8AC3E}">
        <p14:creationId xmlns:p14="http://schemas.microsoft.com/office/powerpoint/2010/main" val="398370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マルチタスクとは、複数のタスクに</a:t>
            </a:r>
            <a:r>
              <a:rPr lang="en-US" altLang="ja-JP" dirty="0"/>
              <a:t>CPU</a:t>
            </a:r>
            <a:r>
              <a:rPr lang="ja-JP" altLang="en-US" dirty="0"/>
              <a:t>の処理時間を順番に割り当てることで、タスクが同時に実行されているように見せる方式のことを言います。</a:t>
            </a:r>
            <a:endParaRPr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375981D8-75E1-406D-BF27-737E3EA6753D}" type="slidenum">
              <a:rPr kumimoji="1" lang="ja-JP" altLang="en-US" smtClean="0"/>
              <a:t>10</a:t>
            </a:fld>
            <a:endParaRPr kumimoji="1" lang="ja-JP" altLang="en-US"/>
          </a:p>
        </p:txBody>
      </p:sp>
    </p:spTree>
    <p:extLst>
      <p:ext uri="{BB962C8B-B14F-4D97-AF65-F5344CB8AC3E}">
        <p14:creationId xmlns:p14="http://schemas.microsoft.com/office/powerpoint/2010/main" val="1317699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a:extLst>
              <a:ext uri="{FF2B5EF4-FFF2-40B4-BE49-F238E27FC236}">
                <a16:creationId xmlns:a16="http://schemas.microsoft.com/office/drawing/2014/main" id="{8424A270-8055-4370-9615-882F33F84876}"/>
              </a:ext>
            </a:extLst>
          </p:cNvPr>
          <p:cNvSpPr>
            <a:spLocks noGrp="1"/>
          </p:cNvSpPr>
          <p:nvPr>
            <p:ph type="dt" sz="half" idx="10"/>
          </p:nvPr>
        </p:nvSpPr>
        <p:spPr/>
        <p:txBody>
          <a:bodyPr/>
          <a:lstStyle/>
          <a:p>
            <a:fld id="{20F89E9C-2785-4320-870B-1677101DE577}" type="datetime1">
              <a:rPr kumimoji="1" lang="ja-JP" altLang="en-US" smtClean="0"/>
              <a:t>2024/4/23</a:t>
            </a:fld>
            <a:endParaRPr kumimoji="1" lang="ja-JP" altLang="en-US"/>
          </a:p>
        </p:txBody>
      </p:sp>
      <p:sp>
        <p:nvSpPr>
          <p:cNvPr id="8" name="フッター プレースホルダー 7">
            <a:extLst>
              <a:ext uri="{FF2B5EF4-FFF2-40B4-BE49-F238E27FC236}">
                <a16:creationId xmlns:a16="http://schemas.microsoft.com/office/drawing/2014/main" id="{3449C893-CDE3-4C09-B122-962936279D6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0872279-E7CA-48F4-AEB0-804865E80486}"/>
              </a:ext>
            </a:extLst>
          </p:cNvPr>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85024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F17F54-C2E2-44C7-987D-3FA0AB7247C4}" type="datetime1">
              <a:rPr kumimoji="1" lang="ja-JP" altLang="en-US" smtClean="0"/>
              <a:t>2024/4/23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199998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88DD37-EFCE-4898-9C5E-9E441BC45B20}" type="datetime1">
              <a:rPr kumimoji="1" lang="ja-JP" altLang="en-US" smtClean="0"/>
              <a:t>2024/4/23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48984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0491D8-D4FA-4AEC-B078-7D46B0E85530}" type="datetime1">
              <a:rPr kumimoji="1" lang="ja-JP" altLang="en-US" smtClean="0"/>
              <a:t>2024/4/23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79823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D9FCCD-23AD-463C-875B-D5B6FCECC67D}" type="datetime1">
              <a:rPr kumimoji="1" lang="ja-JP" altLang="en-US" smtClean="0"/>
              <a:t>2024/4/23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223735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D8CFC79-95FF-471B-AA29-3B3C79D90FEE}" type="datetime1">
              <a:rPr kumimoji="1" lang="ja-JP" altLang="en-US" smtClean="0"/>
              <a:t>2024/4/23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08312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C55ED30-B938-41B2-8DF5-0373AEF48668}" type="datetime1">
              <a:rPr kumimoji="1" lang="ja-JP" altLang="en-US" smtClean="0"/>
              <a:t>2024/4/23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51425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B229B1C-D6D1-47A6-A912-42EE111E52C2}" type="datetime1">
              <a:rPr kumimoji="1" lang="ja-JP" altLang="en-US" smtClean="0"/>
              <a:t>2024/4/23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193364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2CE55E-E1DD-4BED-847D-74005574F34A}" type="datetime1">
              <a:rPr kumimoji="1" lang="ja-JP" altLang="en-US" smtClean="0"/>
              <a:t>2024/4/23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307617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03E062F-103C-4713-9B79-66C20B5F9625}" type="datetime1">
              <a:rPr kumimoji="1" lang="ja-JP" altLang="en-US" smtClean="0"/>
              <a:t>2024/4/23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492884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2D4004-FCAD-4116-B57D-50D09041A5E0}" type="datetime1">
              <a:rPr kumimoji="1" lang="ja-JP" altLang="en-US" smtClean="0"/>
              <a:t>2024/4/23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286496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405D6-644B-4BF8-9075-7350A23EB435}" type="datetime1">
              <a:rPr kumimoji="1" lang="ja-JP" altLang="en-US" smtClean="0"/>
              <a:t>2024/4/23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EEB91-50FB-4D13-8684-2052AAEB8771}" type="slidenum">
              <a:rPr kumimoji="1" lang="ja-JP" altLang="en-US" smtClean="0"/>
              <a:t>‹#›</a:t>
            </a:fld>
            <a:endParaRPr kumimoji="1" lang="ja-JP" altLang="en-US"/>
          </a:p>
        </p:txBody>
      </p:sp>
    </p:spTree>
    <p:extLst>
      <p:ext uri="{BB962C8B-B14F-4D97-AF65-F5344CB8AC3E}">
        <p14:creationId xmlns:p14="http://schemas.microsoft.com/office/powerpoint/2010/main" val="2321785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２章ソフトウェア</a:t>
            </a:r>
            <a:br>
              <a:rPr lang="en-US" altLang="ja-JP" dirty="0"/>
            </a:b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FA2DC25-A550-43E6-AF98-8358ED7395B9}"/>
              </a:ext>
            </a:extLst>
          </p:cNvPr>
          <p:cNvSpPr>
            <a:spLocks noGrp="1"/>
          </p:cNvSpPr>
          <p:nvPr>
            <p:ph type="sldNum" sz="quarter" idx="12"/>
          </p:nvPr>
        </p:nvSpPr>
        <p:spPr/>
        <p:txBody>
          <a:bodyPr/>
          <a:lstStyle/>
          <a:p>
            <a:fld id="{F8DEEB91-50FB-4D13-8684-2052AAEB8771}" type="slidenum">
              <a:rPr kumimoji="1" lang="ja-JP" altLang="en-US" smtClean="0"/>
              <a:t>1</a:t>
            </a:fld>
            <a:endParaRPr kumimoji="1" lang="ja-JP" altLang="en-US"/>
          </a:p>
        </p:txBody>
      </p:sp>
    </p:spTree>
    <p:extLst>
      <p:ext uri="{BB962C8B-B14F-4D97-AF65-F5344CB8AC3E}">
        <p14:creationId xmlns:p14="http://schemas.microsoft.com/office/powerpoint/2010/main" val="1707005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OS</a:t>
            </a:r>
            <a:r>
              <a:rPr kumimoji="1" lang="ja-JP" altLang="en-US" dirty="0"/>
              <a:t>のジョブ管理とタスク管理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10</a:t>
            </a:fld>
            <a:endParaRPr kumimoji="1" lang="ja-JP" altLang="en-US"/>
          </a:p>
        </p:txBody>
      </p:sp>
      <p:sp>
        <p:nvSpPr>
          <p:cNvPr id="5" name="テキスト ボックス 4">
            <a:extLst>
              <a:ext uri="{FF2B5EF4-FFF2-40B4-BE49-F238E27FC236}">
                <a16:creationId xmlns:a16="http://schemas.microsoft.com/office/drawing/2014/main" id="{6078DDB3-BA58-4AB7-B2E9-0CE9B4DA2129}"/>
              </a:ext>
            </a:extLst>
          </p:cNvPr>
          <p:cNvSpPr txBox="1"/>
          <p:nvPr/>
        </p:nvSpPr>
        <p:spPr>
          <a:xfrm>
            <a:off x="598714" y="1471137"/>
            <a:ext cx="10961915" cy="3416320"/>
          </a:xfrm>
          <a:prstGeom prst="rect">
            <a:avLst/>
          </a:prstGeom>
          <a:noFill/>
        </p:spPr>
        <p:txBody>
          <a:bodyPr wrap="square" rtlCol="0">
            <a:spAutoFit/>
          </a:bodyPr>
          <a:lstStyle/>
          <a:p>
            <a:r>
              <a:rPr lang="ja-JP" altLang="en-US" b="1" dirty="0"/>
              <a:t>マルチタスク</a:t>
            </a:r>
            <a:endParaRPr kumimoji="1" lang="en-US" altLang="ja-JP" b="1" dirty="0"/>
          </a:p>
          <a:p>
            <a:r>
              <a:rPr lang="ja-JP" altLang="en-US" dirty="0"/>
              <a:t>複数のタスクに</a:t>
            </a:r>
            <a:r>
              <a:rPr lang="en-US" altLang="ja-JP" dirty="0"/>
              <a:t>CPU</a:t>
            </a:r>
            <a:r>
              <a:rPr lang="ja-JP" altLang="en-US" dirty="0"/>
              <a:t>の処理時間を順番に割り当てることで、タスクが同時に実行されているように見せる方式のこと。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“料理をする”というジョブを“タスク”に分解してみよう。</a:t>
            </a:r>
            <a:endParaRPr lang="en-US" altLang="ja-JP" dirty="0"/>
          </a:p>
          <a:p>
            <a:r>
              <a:rPr lang="ja-JP" altLang="en-US" dirty="0"/>
              <a:t>分解したタスクを、複数の料理人で同時に作っていく場合を考えて、どんな順番でタスクを処理するのか考えて見よう。</a:t>
            </a:r>
            <a:endParaRPr lang="en-US" altLang="ja-JP" dirty="0"/>
          </a:p>
          <a:p>
            <a:endParaRPr lang="en-US" altLang="ja-JP" dirty="0"/>
          </a:p>
          <a:p>
            <a:r>
              <a:rPr lang="ja-JP" altLang="en-US" dirty="0"/>
              <a:t>複数の料理人で作っていくと、一人でタスクを処理することに比べてどの程度、料理の時間が短くなるだろうか？</a:t>
            </a:r>
            <a:endParaRPr lang="en-US" altLang="ja-JP" dirty="0"/>
          </a:p>
          <a:p>
            <a:endParaRPr lang="en-US" altLang="ja-JP" dirty="0"/>
          </a:p>
        </p:txBody>
      </p:sp>
    </p:spTree>
    <p:extLst>
      <p:ext uri="{BB962C8B-B14F-4D97-AF65-F5344CB8AC3E}">
        <p14:creationId xmlns:p14="http://schemas.microsoft.com/office/powerpoint/2010/main" val="138092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OS</a:t>
            </a:r>
            <a:r>
              <a:rPr kumimoji="1" lang="ja-JP" altLang="en-US" dirty="0"/>
              <a:t>のジョブ管理とタスク管理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11</a:t>
            </a:fld>
            <a:endParaRPr kumimoji="1" lang="ja-JP" altLang="en-US"/>
          </a:p>
        </p:txBody>
      </p:sp>
      <p:sp>
        <p:nvSpPr>
          <p:cNvPr id="5" name="テキスト ボックス 4">
            <a:extLst>
              <a:ext uri="{FF2B5EF4-FFF2-40B4-BE49-F238E27FC236}">
                <a16:creationId xmlns:a16="http://schemas.microsoft.com/office/drawing/2014/main" id="{CBC6F829-045D-4369-9DC3-73877DE96FBE}"/>
              </a:ext>
            </a:extLst>
          </p:cNvPr>
          <p:cNvSpPr txBox="1"/>
          <p:nvPr/>
        </p:nvSpPr>
        <p:spPr>
          <a:xfrm>
            <a:off x="598714" y="1471137"/>
            <a:ext cx="10961915" cy="3139321"/>
          </a:xfrm>
          <a:prstGeom prst="rect">
            <a:avLst/>
          </a:prstGeom>
          <a:noFill/>
        </p:spPr>
        <p:txBody>
          <a:bodyPr wrap="square" rtlCol="0">
            <a:spAutoFit/>
          </a:bodyPr>
          <a:lstStyle/>
          <a:p>
            <a:r>
              <a:rPr lang="ja-JP" altLang="en-US" b="1" dirty="0"/>
              <a:t>割り込み処理</a:t>
            </a:r>
            <a:endParaRPr kumimoji="1" lang="en-US" altLang="ja-JP" b="1" dirty="0"/>
          </a:p>
          <a:p>
            <a:r>
              <a:rPr lang="ja-JP" altLang="en-US" dirty="0"/>
              <a:t>実行中のプログラムを一時中断して、制御プログラムに制御を移して、必要とする別の処理に切り替えること。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“料理をする”というジョブを“タスク”に分解してみよう。</a:t>
            </a:r>
            <a:endParaRPr lang="en-US" altLang="ja-JP" dirty="0"/>
          </a:p>
          <a:p>
            <a:r>
              <a:rPr lang="ja-JP" altLang="en-US" dirty="0"/>
              <a:t>分解したタスクを一人の料理人が行っている最中に、“割り込み”が起きた場合、どんなことをすればよいか？</a:t>
            </a:r>
            <a:endParaRPr lang="en-US" altLang="ja-JP" dirty="0"/>
          </a:p>
          <a:p>
            <a:endParaRPr lang="en-US" altLang="ja-JP" dirty="0"/>
          </a:p>
          <a:p>
            <a:r>
              <a:rPr lang="ja-JP" altLang="en-US" dirty="0"/>
              <a:t>どんな”割り込み”が考えられるか？</a:t>
            </a:r>
            <a:endParaRPr lang="en-US" altLang="ja-JP" dirty="0"/>
          </a:p>
          <a:p>
            <a:r>
              <a:rPr lang="ja-JP" altLang="en-US" dirty="0"/>
              <a:t>その割り込みに対して、“タスク”をどのように処理したらよいか？</a:t>
            </a:r>
            <a:endParaRPr lang="en-US" altLang="ja-JP" dirty="0"/>
          </a:p>
          <a:p>
            <a:endParaRPr lang="en-US" altLang="ja-JP" dirty="0"/>
          </a:p>
        </p:txBody>
      </p:sp>
    </p:spTree>
    <p:extLst>
      <p:ext uri="{BB962C8B-B14F-4D97-AF65-F5344CB8AC3E}">
        <p14:creationId xmlns:p14="http://schemas.microsoft.com/office/powerpoint/2010/main" val="3028695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記憶管理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12</a:t>
            </a:fld>
            <a:endParaRPr kumimoji="1" lang="ja-JP" altLang="en-US"/>
          </a:p>
        </p:txBody>
      </p:sp>
      <p:sp>
        <p:nvSpPr>
          <p:cNvPr id="5" name="テキスト ボックス 4">
            <a:extLst>
              <a:ext uri="{FF2B5EF4-FFF2-40B4-BE49-F238E27FC236}">
                <a16:creationId xmlns:a16="http://schemas.microsoft.com/office/drawing/2014/main" id="{263AFB2B-549C-405F-B635-3CA2D72CA137}"/>
              </a:ext>
            </a:extLst>
          </p:cNvPr>
          <p:cNvSpPr txBox="1"/>
          <p:nvPr/>
        </p:nvSpPr>
        <p:spPr>
          <a:xfrm>
            <a:off x="598714" y="1471137"/>
            <a:ext cx="10961915" cy="3693319"/>
          </a:xfrm>
          <a:prstGeom prst="rect">
            <a:avLst/>
          </a:prstGeom>
          <a:noFill/>
        </p:spPr>
        <p:txBody>
          <a:bodyPr wrap="square" rtlCol="0">
            <a:spAutoFit/>
          </a:bodyPr>
          <a:lstStyle/>
          <a:p>
            <a:r>
              <a:rPr lang="ja-JP" altLang="en-US" b="1" dirty="0"/>
              <a:t>実記憶管理</a:t>
            </a:r>
            <a:endParaRPr kumimoji="1" lang="en-US" altLang="ja-JP" b="1" dirty="0"/>
          </a:p>
          <a:p>
            <a:r>
              <a:rPr lang="ja-JP" altLang="en-US" dirty="0"/>
              <a:t>主記憶を管理する方法には以下のものがある。</a:t>
            </a:r>
            <a:endParaRPr lang="en-US" altLang="ja-JP" dirty="0"/>
          </a:p>
          <a:p>
            <a:r>
              <a:rPr lang="ja-JP" altLang="en-US" dirty="0"/>
              <a:t>・区画方式</a:t>
            </a:r>
            <a:endParaRPr lang="en-US" altLang="ja-JP" dirty="0"/>
          </a:p>
          <a:p>
            <a:r>
              <a:rPr lang="ja-JP" altLang="en-US" dirty="0"/>
              <a:t>・スワッピング方式</a:t>
            </a:r>
            <a:endParaRPr lang="en-US" altLang="ja-JP" dirty="0"/>
          </a:p>
          <a:p>
            <a:r>
              <a:rPr lang="ja-JP" altLang="en-US" dirty="0"/>
              <a:t>・オーバーレイ方式</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明日の試験の勉強のために、机の上に様々な種類のテキストを置いて、内容を確認する場面を考える。</a:t>
            </a:r>
            <a:endParaRPr lang="en-US" altLang="ja-JP" dirty="0"/>
          </a:p>
          <a:p>
            <a:r>
              <a:rPr lang="ja-JP" altLang="en-US" dirty="0"/>
              <a:t>机の上のスペースを例えにして、区画方式、スワッピング方式、オーバーレイ方式とは、それぞれどのような勉強方法だろうか？</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3226763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記憶管理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13</a:t>
            </a:fld>
            <a:endParaRPr kumimoji="1" lang="ja-JP" altLang="en-US"/>
          </a:p>
        </p:txBody>
      </p:sp>
      <p:sp>
        <p:nvSpPr>
          <p:cNvPr id="5" name="テキスト ボックス 4">
            <a:extLst>
              <a:ext uri="{FF2B5EF4-FFF2-40B4-BE49-F238E27FC236}">
                <a16:creationId xmlns:a16="http://schemas.microsoft.com/office/drawing/2014/main" id="{48C477C4-6B98-4494-9307-F5DF588DC4BE}"/>
              </a:ext>
            </a:extLst>
          </p:cNvPr>
          <p:cNvSpPr txBox="1"/>
          <p:nvPr/>
        </p:nvSpPr>
        <p:spPr>
          <a:xfrm>
            <a:off x="598714" y="1471137"/>
            <a:ext cx="10961915" cy="3139321"/>
          </a:xfrm>
          <a:prstGeom prst="rect">
            <a:avLst/>
          </a:prstGeom>
          <a:noFill/>
        </p:spPr>
        <p:txBody>
          <a:bodyPr wrap="square" rtlCol="0">
            <a:spAutoFit/>
          </a:bodyPr>
          <a:lstStyle/>
          <a:p>
            <a:r>
              <a:rPr lang="ja-JP" altLang="en-US" b="1" dirty="0"/>
              <a:t>仮想記憶管理</a:t>
            </a:r>
            <a:endParaRPr kumimoji="1" lang="en-US" altLang="ja-JP" b="1" dirty="0"/>
          </a:p>
          <a:p>
            <a:r>
              <a:rPr lang="ja-JP" altLang="en-US" dirty="0"/>
              <a:t>プログラムを仮想記憶空間に格納しておいて、実行時に必要なプログラムやデータを動的に実記憶に配置して実行する方式のこと。</a:t>
            </a:r>
            <a:endParaRPr lang="en-US" altLang="ja-JP" dirty="0"/>
          </a:p>
          <a:p>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実記憶管理を机の上のスペースに例えるならば、仮想記憶管理は机の引き出しのスペースと言える。</a:t>
            </a:r>
            <a:endParaRPr lang="en-US" altLang="ja-JP" dirty="0"/>
          </a:p>
          <a:p>
            <a:r>
              <a:rPr lang="ja-JP" altLang="en-US" dirty="0"/>
              <a:t>一つ前の質問に引き続いて、机の引き出しのスペースも使って明日の試験の勉強方法を考えてみよう。</a:t>
            </a:r>
            <a:endParaRPr lang="en-US" altLang="ja-JP" dirty="0"/>
          </a:p>
          <a:p>
            <a:r>
              <a:rPr lang="ja-JP" altLang="en-US" dirty="0"/>
              <a:t>机の引き出しの使い方にはどんな方法があるだろうか？</a:t>
            </a:r>
            <a:endParaRPr lang="en-US" altLang="ja-JP" dirty="0"/>
          </a:p>
          <a:p>
            <a:endParaRPr lang="en-US" altLang="ja-JP" dirty="0"/>
          </a:p>
        </p:txBody>
      </p:sp>
    </p:spTree>
    <p:extLst>
      <p:ext uri="{BB962C8B-B14F-4D97-AF65-F5344CB8AC3E}">
        <p14:creationId xmlns:p14="http://schemas.microsoft.com/office/powerpoint/2010/main" val="398442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ファイル管理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14</a:t>
            </a:fld>
            <a:endParaRPr kumimoji="1" lang="ja-JP" altLang="en-US"/>
          </a:p>
        </p:txBody>
      </p:sp>
      <p:sp>
        <p:nvSpPr>
          <p:cNvPr id="5" name="テキスト ボックス 4">
            <a:extLst>
              <a:ext uri="{FF2B5EF4-FFF2-40B4-BE49-F238E27FC236}">
                <a16:creationId xmlns:a16="http://schemas.microsoft.com/office/drawing/2014/main" id="{C2BFB59D-1471-4EBA-BDCA-E203BE91F545}"/>
              </a:ext>
            </a:extLst>
          </p:cNvPr>
          <p:cNvSpPr txBox="1"/>
          <p:nvPr/>
        </p:nvSpPr>
        <p:spPr>
          <a:xfrm>
            <a:off x="598714" y="1471137"/>
            <a:ext cx="10961915" cy="4247317"/>
          </a:xfrm>
          <a:prstGeom prst="rect">
            <a:avLst/>
          </a:prstGeom>
          <a:noFill/>
        </p:spPr>
        <p:txBody>
          <a:bodyPr wrap="square" rtlCol="0">
            <a:spAutoFit/>
          </a:bodyPr>
          <a:lstStyle/>
          <a:p>
            <a:r>
              <a:rPr lang="ja-JP" altLang="en-US" b="1" dirty="0"/>
              <a:t>ファイル管理</a:t>
            </a:r>
            <a:endParaRPr kumimoji="1" lang="en-US" altLang="ja-JP" b="1" dirty="0"/>
          </a:p>
          <a:p>
            <a:r>
              <a:rPr lang="ja-JP" altLang="en-US" dirty="0"/>
              <a:t>ファイルは“ディレクトリ（</a:t>
            </a:r>
            <a:r>
              <a:rPr lang="en-US" altLang="ja-JP" dirty="0"/>
              <a:t>directory</a:t>
            </a:r>
            <a:r>
              <a:rPr lang="ja-JP" altLang="en-US" dirty="0"/>
              <a:t>）”を用いて管理する。</a:t>
            </a:r>
            <a:endParaRPr lang="en-US" altLang="ja-JP" dirty="0"/>
          </a:p>
          <a:p>
            <a:r>
              <a:rPr lang="ja-JP" altLang="en-US" dirty="0"/>
              <a:t>“ディレクトリ”は階層構造になっている。</a:t>
            </a:r>
            <a:endParaRPr lang="en-US" altLang="ja-JP" dirty="0"/>
          </a:p>
          <a:p>
            <a:r>
              <a:rPr lang="ja-JP" altLang="en-US" dirty="0"/>
              <a:t>最上位の階層にいるディレクトリは“ルートディレクトリ（</a:t>
            </a:r>
            <a:r>
              <a:rPr lang="en-US" altLang="ja-JP" dirty="0"/>
              <a:t>root directory</a:t>
            </a:r>
            <a:r>
              <a:rPr lang="ja-JP" altLang="en-US" dirty="0"/>
              <a:t>）”という。</a:t>
            </a:r>
            <a:endParaRPr lang="en-US" altLang="ja-JP" dirty="0"/>
          </a:p>
          <a:p>
            <a:r>
              <a:rPr lang="ja-JP" altLang="en-US" dirty="0"/>
              <a:t>ディレクトリの下位にあるディレクトは“サブディレクトリ（</a:t>
            </a:r>
            <a:r>
              <a:rPr lang="en-US" altLang="ja-JP" dirty="0"/>
              <a:t>sub directory</a:t>
            </a:r>
            <a:r>
              <a:rPr lang="ja-JP" altLang="en-US" dirty="0"/>
              <a:t>）”という。</a:t>
            </a:r>
            <a:endParaRPr lang="en-US" altLang="ja-JP" dirty="0"/>
          </a:p>
          <a:p>
            <a:r>
              <a:rPr lang="ja-JP" altLang="en-US" dirty="0"/>
              <a:t>現在の操作対象のディレクトリは“カレントディレクトリ（</a:t>
            </a:r>
            <a:r>
              <a:rPr lang="en-US" altLang="ja-JP" dirty="0"/>
              <a:t>current directory</a:t>
            </a:r>
            <a:r>
              <a:rPr lang="ja-JP" altLang="en-US" dirty="0"/>
              <a:t>）”という。</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ディレクトリは住所で例えられることが多い。</a:t>
            </a:r>
            <a:endParaRPr lang="en-US" altLang="ja-JP" dirty="0"/>
          </a:p>
          <a:p>
            <a:r>
              <a:rPr lang="ja-JP" altLang="en-US" dirty="0"/>
              <a:t>例えば、“東京都中央区日本橋堀留町</a:t>
            </a:r>
            <a:r>
              <a:rPr lang="en-US" altLang="ja-JP" dirty="0"/>
              <a:t>1-11-10</a:t>
            </a:r>
            <a:r>
              <a:rPr lang="ja-JP" altLang="en-US" dirty="0"/>
              <a:t>”の場合は、</a:t>
            </a:r>
            <a:endParaRPr lang="en-US" altLang="ja-JP" dirty="0"/>
          </a:p>
          <a:p>
            <a:r>
              <a:rPr lang="ja-JP" altLang="en-US" dirty="0"/>
              <a:t>東京都／中央区／日本橋堀留町／</a:t>
            </a:r>
            <a:r>
              <a:rPr lang="en-US" altLang="ja-JP" dirty="0"/>
              <a:t>1</a:t>
            </a:r>
            <a:r>
              <a:rPr lang="ja-JP" altLang="en-US" dirty="0"/>
              <a:t> ／</a:t>
            </a:r>
            <a:r>
              <a:rPr lang="en-US" altLang="ja-JP" dirty="0"/>
              <a:t>11</a:t>
            </a:r>
            <a:r>
              <a:rPr lang="ja-JP" altLang="en-US" dirty="0"/>
              <a:t> ／</a:t>
            </a:r>
            <a:r>
              <a:rPr lang="en-US" altLang="ja-JP" dirty="0"/>
              <a:t>10</a:t>
            </a:r>
            <a:r>
              <a:rPr lang="ja-JP" altLang="en-US" dirty="0"/>
              <a:t>というように分けることができる。</a:t>
            </a:r>
            <a:endParaRPr lang="en-US" altLang="ja-JP" dirty="0"/>
          </a:p>
          <a:p>
            <a:r>
              <a:rPr lang="ja-JP" altLang="en-US" dirty="0"/>
              <a:t>現実の住所を用いて、ディレクトリで表現してみよう。</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2652766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ファイル管理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15</a:t>
            </a:fld>
            <a:endParaRPr kumimoji="1" lang="ja-JP" altLang="en-US"/>
          </a:p>
        </p:txBody>
      </p:sp>
      <p:sp>
        <p:nvSpPr>
          <p:cNvPr id="5" name="テキスト ボックス 4">
            <a:extLst>
              <a:ext uri="{FF2B5EF4-FFF2-40B4-BE49-F238E27FC236}">
                <a16:creationId xmlns:a16="http://schemas.microsoft.com/office/drawing/2014/main" id="{FFB395F1-CE21-4BAD-9E72-2F72F4EC2521}"/>
              </a:ext>
            </a:extLst>
          </p:cNvPr>
          <p:cNvSpPr txBox="1"/>
          <p:nvPr/>
        </p:nvSpPr>
        <p:spPr>
          <a:xfrm>
            <a:off x="598714" y="1471137"/>
            <a:ext cx="10961915" cy="3693319"/>
          </a:xfrm>
          <a:prstGeom prst="rect">
            <a:avLst/>
          </a:prstGeom>
          <a:noFill/>
        </p:spPr>
        <p:txBody>
          <a:bodyPr wrap="square" rtlCol="0">
            <a:spAutoFit/>
          </a:bodyPr>
          <a:lstStyle/>
          <a:p>
            <a:r>
              <a:rPr lang="ja-JP" altLang="en-US" b="1" dirty="0"/>
              <a:t>パス指定</a:t>
            </a:r>
            <a:endParaRPr kumimoji="1" lang="en-US" altLang="ja-JP" b="1" dirty="0"/>
          </a:p>
          <a:p>
            <a:r>
              <a:rPr lang="ja-JP" altLang="en-US" dirty="0"/>
              <a:t>ファイル管理の階層構造ではディレクトリやファイルを特定するために、下記の</a:t>
            </a:r>
            <a:r>
              <a:rPr lang="en-US" altLang="ja-JP" dirty="0"/>
              <a:t>2</a:t>
            </a:r>
            <a:r>
              <a:rPr lang="ja-JP" altLang="en-US" dirty="0"/>
              <a:t>種類の表現を用いる、</a:t>
            </a:r>
            <a:endParaRPr lang="en-US" altLang="ja-JP" dirty="0"/>
          </a:p>
          <a:p>
            <a:r>
              <a:rPr lang="ja-JP" altLang="en-US" dirty="0"/>
              <a:t>・絶対パス</a:t>
            </a:r>
            <a:endParaRPr lang="en-US" altLang="ja-JP" dirty="0"/>
          </a:p>
          <a:p>
            <a:r>
              <a:rPr lang="ja-JP" altLang="en-US" dirty="0"/>
              <a:t>・相対パス</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有名な建物の住所や、その近くの店、公園などの住所はどのように表現できるだろうか。</a:t>
            </a:r>
            <a:endParaRPr lang="en-US" altLang="ja-JP" dirty="0"/>
          </a:p>
          <a:p>
            <a:r>
              <a:rPr lang="ja-JP" altLang="en-US" dirty="0"/>
              <a:t>絶対パス、相対パスでそれぞれ表現してみよう。</a:t>
            </a:r>
            <a:endParaRPr lang="en-US" altLang="ja-JP" dirty="0"/>
          </a:p>
          <a:p>
            <a:endParaRPr lang="en-US" altLang="ja-JP" dirty="0"/>
          </a:p>
          <a:p>
            <a:r>
              <a:rPr lang="ja-JP" altLang="en-US" dirty="0"/>
              <a:t>表現できた住所のパスをツリー図を使って表現してみよう。</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3706093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ファイル管理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16</a:t>
            </a:fld>
            <a:endParaRPr kumimoji="1" lang="ja-JP" altLang="en-US"/>
          </a:p>
        </p:txBody>
      </p:sp>
      <p:sp>
        <p:nvSpPr>
          <p:cNvPr id="5" name="テキスト ボックス 4">
            <a:extLst>
              <a:ext uri="{FF2B5EF4-FFF2-40B4-BE49-F238E27FC236}">
                <a16:creationId xmlns:a16="http://schemas.microsoft.com/office/drawing/2014/main" id="{FD2E73F1-CC20-49ED-B11E-12C6B1C69D48}"/>
              </a:ext>
            </a:extLst>
          </p:cNvPr>
          <p:cNvSpPr txBox="1"/>
          <p:nvPr/>
        </p:nvSpPr>
        <p:spPr>
          <a:xfrm>
            <a:off x="598714" y="1471137"/>
            <a:ext cx="10961915" cy="5078313"/>
          </a:xfrm>
          <a:prstGeom prst="rect">
            <a:avLst/>
          </a:prstGeom>
          <a:noFill/>
        </p:spPr>
        <p:txBody>
          <a:bodyPr wrap="square" rtlCol="0">
            <a:spAutoFit/>
          </a:bodyPr>
          <a:lstStyle/>
          <a:p>
            <a:r>
              <a:rPr lang="ja-JP" altLang="en-US" b="1" dirty="0"/>
              <a:t>データのバックアップ</a:t>
            </a:r>
            <a:endParaRPr kumimoji="1" lang="en-US" altLang="ja-JP" b="1" dirty="0"/>
          </a:p>
          <a:p>
            <a:r>
              <a:rPr lang="ja-JP" altLang="en-US" dirty="0"/>
              <a:t>バックアップとは、“同じものを複製して保管しておくこと”を指す。</a:t>
            </a:r>
            <a:endParaRPr lang="en-US" altLang="ja-JP" dirty="0"/>
          </a:p>
          <a:p>
            <a:r>
              <a:rPr lang="ja-JP" altLang="en-US" dirty="0"/>
              <a:t>コンピュータのデータが壊れたり、失ったりした場合のために備えておくもの。</a:t>
            </a:r>
            <a:endParaRPr lang="en-US" altLang="ja-JP" dirty="0"/>
          </a:p>
          <a:p>
            <a:endParaRPr lang="en-US" altLang="ja-JP" dirty="0"/>
          </a:p>
          <a:p>
            <a:r>
              <a:rPr lang="ja-JP" altLang="en-US" dirty="0"/>
              <a:t>・フルバックアップ（</a:t>
            </a:r>
            <a:r>
              <a:rPr lang="en-US" altLang="ja-JP" dirty="0"/>
              <a:t>full backup</a:t>
            </a:r>
            <a:r>
              <a:rPr lang="ja-JP" altLang="en-US" dirty="0"/>
              <a:t>）</a:t>
            </a:r>
            <a:endParaRPr lang="en-US" altLang="ja-JP" dirty="0"/>
          </a:p>
          <a:p>
            <a:r>
              <a:rPr lang="ja-JP" altLang="en-US" dirty="0"/>
              <a:t>・差分バックアップ（</a:t>
            </a:r>
            <a:r>
              <a:rPr lang="en-US" altLang="ja-JP" dirty="0"/>
              <a:t>differential backup</a:t>
            </a:r>
            <a:r>
              <a:rPr lang="ja-JP" altLang="en-US" dirty="0"/>
              <a:t>）</a:t>
            </a:r>
            <a:endParaRPr lang="en-US" altLang="ja-JP" dirty="0"/>
          </a:p>
          <a:p>
            <a:r>
              <a:rPr lang="ja-JP" altLang="en-US" dirty="0"/>
              <a:t>・増分バックアップ（</a:t>
            </a:r>
            <a:r>
              <a:rPr lang="en-US" altLang="ja-JP" dirty="0"/>
              <a:t>incremental backup</a:t>
            </a:r>
            <a:r>
              <a:rPr lang="ja-JP" altLang="en-US" dirty="0"/>
              <a:t>）</a:t>
            </a:r>
            <a:endParaRPr lang="en-US" altLang="ja-JP" dirty="0"/>
          </a:p>
          <a:p>
            <a:endParaRPr lang="en-US" altLang="ja-JP" dirty="0"/>
          </a:p>
          <a:p>
            <a:r>
              <a:rPr lang="ja-JP" altLang="en-US" dirty="0"/>
              <a:t>ある時点を基準にして、それ以降に変更が会ったファイルを保管することを差分バックアップという。</a:t>
            </a:r>
            <a:endParaRPr lang="en-US" altLang="ja-JP" dirty="0"/>
          </a:p>
          <a:p>
            <a:r>
              <a:rPr lang="ja-JP" altLang="en-US" dirty="0"/>
              <a:t>既にバックアップしたデータから継ぎ足してファイルを保管することを増分バックアップという。</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フルバックアップ、差分バックアップ、増分バックアップについて、毎日記録する料理のレシピノートを例えにして説明してみよう。</a:t>
            </a:r>
            <a:endParaRPr lang="en-US" altLang="ja-JP" dirty="0"/>
          </a:p>
          <a:p>
            <a:r>
              <a:rPr lang="ja-JP" altLang="en-US" dirty="0"/>
              <a:t>レシピノートを複製する、レシピノートを書き直す、レシピノートに書き足すなどの行為はどのバックアップに当てはまるだろうか？</a:t>
            </a:r>
            <a:endParaRPr lang="en-US" altLang="ja-JP" dirty="0"/>
          </a:p>
          <a:p>
            <a:endParaRPr lang="en-US" altLang="ja-JP" dirty="0"/>
          </a:p>
        </p:txBody>
      </p:sp>
    </p:spTree>
    <p:extLst>
      <p:ext uri="{BB962C8B-B14F-4D97-AF65-F5344CB8AC3E}">
        <p14:creationId xmlns:p14="http://schemas.microsoft.com/office/powerpoint/2010/main" val="3666100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マルチメディア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17</a:t>
            </a:fld>
            <a:endParaRPr kumimoji="1" lang="ja-JP" altLang="en-US"/>
          </a:p>
        </p:txBody>
      </p:sp>
      <p:sp>
        <p:nvSpPr>
          <p:cNvPr id="5" name="テキスト ボックス 4">
            <a:extLst>
              <a:ext uri="{FF2B5EF4-FFF2-40B4-BE49-F238E27FC236}">
                <a16:creationId xmlns:a16="http://schemas.microsoft.com/office/drawing/2014/main" id="{5561EF2B-3048-484D-A0F9-32785F53A099}"/>
              </a:ext>
            </a:extLst>
          </p:cNvPr>
          <p:cNvSpPr txBox="1"/>
          <p:nvPr/>
        </p:nvSpPr>
        <p:spPr>
          <a:xfrm>
            <a:off x="598714" y="1471137"/>
            <a:ext cx="10961915" cy="4524315"/>
          </a:xfrm>
          <a:prstGeom prst="rect">
            <a:avLst/>
          </a:prstGeom>
          <a:noFill/>
        </p:spPr>
        <p:txBody>
          <a:bodyPr wrap="square" rtlCol="0">
            <a:spAutoFit/>
          </a:bodyPr>
          <a:lstStyle/>
          <a:p>
            <a:r>
              <a:rPr lang="ja-JP" altLang="en-US" b="1" dirty="0"/>
              <a:t>静止画・動画</a:t>
            </a:r>
            <a:endParaRPr kumimoji="1" lang="en-US" altLang="ja-JP" b="1" dirty="0"/>
          </a:p>
          <a:p>
            <a:r>
              <a:rPr lang="ja-JP" altLang="en-US" dirty="0"/>
              <a:t>“静止画”とは、コンピュータの世界における画像のこと。</a:t>
            </a:r>
            <a:endParaRPr lang="en-US" altLang="ja-JP" dirty="0"/>
          </a:p>
          <a:p>
            <a:r>
              <a:rPr lang="ja-JP" altLang="en-US" dirty="0"/>
              <a:t>“動画”とは、コンピュータの世界における映像のこと。動く画像やアニメーション（</a:t>
            </a:r>
            <a:r>
              <a:rPr lang="en-US" altLang="ja-JP" dirty="0"/>
              <a:t>Animation</a:t>
            </a:r>
            <a:r>
              <a:rPr lang="ja-JP" altLang="en-US" dirty="0"/>
              <a:t>）を指す。</a:t>
            </a:r>
            <a:endParaRPr lang="en-US" altLang="ja-JP" dirty="0"/>
          </a:p>
          <a:p>
            <a:endParaRPr lang="en-US" altLang="ja-JP" dirty="0"/>
          </a:p>
          <a:p>
            <a:r>
              <a:rPr lang="ja-JP" altLang="en-US" dirty="0"/>
              <a:t>静止画のファイルの形式は以下のようなものがある。</a:t>
            </a:r>
            <a:endParaRPr lang="en-US" altLang="ja-JP" dirty="0"/>
          </a:p>
          <a:p>
            <a:r>
              <a:rPr lang="en-US" altLang="ja-JP" dirty="0"/>
              <a:t>JPG(Jpeg, jpg), BMP, GIF, PNG, TIFF, etc. …</a:t>
            </a:r>
          </a:p>
          <a:p>
            <a:endParaRPr lang="en-US" altLang="ja-JP" dirty="0"/>
          </a:p>
          <a:p>
            <a:r>
              <a:rPr lang="ja-JP" altLang="en-US" dirty="0"/>
              <a:t>動画のファイル形式は以下のようなものがある。</a:t>
            </a:r>
            <a:endParaRPr lang="en-US" altLang="ja-JP" dirty="0"/>
          </a:p>
          <a:p>
            <a:r>
              <a:rPr lang="en-US" altLang="ja-JP" dirty="0"/>
              <a:t>MP4, WMV, AVI, etc. …</a:t>
            </a:r>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画像ファイルのプロパティを調べて、画像のサイズや解像度をしらべてみよう。</a:t>
            </a:r>
            <a:endParaRPr lang="en-US" altLang="ja-JP" dirty="0"/>
          </a:p>
          <a:p>
            <a:r>
              <a:rPr lang="ja-JP" altLang="en-US" dirty="0"/>
              <a:t>画像サイズが違うと、ファイルの容量はどの程度変わるだろうか？</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3741570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マルチメディア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18</a:t>
            </a:fld>
            <a:endParaRPr kumimoji="1" lang="ja-JP" altLang="en-US"/>
          </a:p>
        </p:txBody>
      </p:sp>
      <p:sp>
        <p:nvSpPr>
          <p:cNvPr id="5" name="テキスト ボックス 4">
            <a:extLst>
              <a:ext uri="{FF2B5EF4-FFF2-40B4-BE49-F238E27FC236}">
                <a16:creationId xmlns:a16="http://schemas.microsoft.com/office/drawing/2014/main" id="{F02DD250-5894-410B-88EE-9C61C4F9FA02}"/>
              </a:ext>
            </a:extLst>
          </p:cNvPr>
          <p:cNvSpPr txBox="1"/>
          <p:nvPr/>
        </p:nvSpPr>
        <p:spPr>
          <a:xfrm>
            <a:off x="598714" y="1471137"/>
            <a:ext cx="10961915" cy="2585323"/>
          </a:xfrm>
          <a:prstGeom prst="rect">
            <a:avLst/>
          </a:prstGeom>
          <a:noFill/>
        </p:spPr>
        <p:txBody>
          <a:bodyPr wrap="square" rtlCol="0">
            <a:spAutoFit/>
          </a:bodyPr>
          <a:lstStyle/>
          <a:p>
            <a:r>
              <a:rPr lang="ja-JP" altLang="en-US" b="1" dirty="0"/>
              <a:t>マルチメディアの応用</a:t>
            </a:r>
            <a:endParaRPr kumimoji="1" lang="en-US" altLang="ja-JP" b="1" dirty="0"/>
          </a:p>
          <a:p>
            <a:r>
              <a:rPr lang="ja-JP" altLang="en-US" dirty="0"/>
              <a:t>マルチメディア（</a:t>
            </a:r>
            <a:r>
              <a:rPr lang="en-US" altLang="ja-JP" dirty="0"/>
              <a:t>multimedia</a:t>
            </a:r>
            <a:r>
              <a:rPr lang="ja-JP" altLang="en-US" dirty="0"/>
              <a:t>）とは、テキストや音声、画像、動画などの異なるコンテンツ形式を組み合わせたコミュニケーションの形のこと。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教科書で紹介されている</a:t>
            </a:r>
            <a:r>
              <a:rPr lang="en-US" altLang="ja-JP" dirty="0"/>
              <a:t>CG</a:t>
            </a:r>
            <a:r>
              <a:rPr lang="ja-JP" altLang="en-US" dirty="0"/>
              <a:t>の技術について、実際に調べてみよう。</a:t>
            </a:r>
            <a:endParaRPr lang="en-US" altLang="ja-JP" dirty="0"/>
          </a:p>
          <a:p>
            <a:r>
              <a:rPr lang="ja-JP" altLang="en-US" dirty="0"/>
              <a:t>代表的な画像を使って、</a:t>
            </a:r>
            <a:r>
              <a:rPr lang="en-US" altLang="ja-JP" dirty="0"/>
              <a:t>CG</a:t>
            </a:r>
            <a:r>
              <a:rPr lang="ja-JP" altLang="en-US" dirty="0"/>
              <a:t>の技術について説明してみよう。</a:t>
            </a:r>
            <a:endParaRPr lang="en-US" altLang="ja-JP" dirty="0"/>
          </a:p>
          <a:p>
            <a:endParaRPr lang="en-US" altLang="ja-JP" dirty="0"/>
          </a:p>
        </p:txBody>
      </p:sp>
    </p:spTree>
    <p:extLst>
      <p:ext uri="{BB962C8B-B14F-4D97-AF65-F5344CB8AC3E}">
        <p14:creationId xmlns:p14="http://schemas.microsoft.com/office/powerpoint/2010/main" val="2521220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マルチメディア</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19</a:t>
            </a:fld>
            <a:endParaRPr kumimoji="1" lang="ja-JP" altLang="en-US"/>
          </a:p>
        </p:txBody>
      </p:sp>
      <p:sp>
        <p:nvSpPr>
          <p:cNvPr id="5" name="テキスト ボックス 4">
            <a:extLst>
              <a:ext uri="{FF2B5EF4-FFF2-40B4-BE49-F238E27FC236}">
                <a16:creationId xmlns:a16="http://schemas.microsoft.com/office/drawing/2014/main" id="{06A47412-D5B7-4FB3-9BFE-6859D1CECC5D}"/>
              </a:ext>
            </a:extLst>
          </p:cNvPr>
          <p:cNvSpPr txBox="1"/>
          <p:nvPr/>
        </p:nvSpPr>
        <p:spPr>
          <a:xfrm>
            <a:off x="598714" y="1471137"/>
            <a:ext cx="10961915" cy="2585323"/>
          </a:xfrm>
          <a:prstGeom prst="rect">
            <a:avLst/>
          </a:prstGeom>
          <a:noFill/>
        </p:spPr>
        <p:txBody>
          <a:bodyPr wrap="square" rtlCol="0">
            <a:spAutoFit/>
          </a:bodyPr>
          <a:lstStyle/>
          <a:p>
            <a:r>
              <a:rPr lang="en-US" altLang="ja-JP" b="1" dirty="0"/>
              <a:t>VR</a:t>
            </a:r>
            <a:r>
              <a:rPr lang="ja-JP" altLang="en-US" b="1" dirty="0"/>
              <a:t>と</a:t>
            </a:r>
            <a:r>
              <a:rPr lang="en-US" altLang="ja-JP" b="1" dirty="0"/>
              <a:t>AR</a:t>
            </a:r>
            <a:endParaRPr kumimoji="1" lang="en-US" altLang="ja-JP" b="1" dirty="0"/>
          </a:p>
          <a:p>
            <a:r>
              <a:rPr lang="ja-JP" altLang="en-US" dirty="0"/>
              <a:t>バーチャルリアリティ（</a:t>
            </a:r>
            <a:r>
              <a:rPr lang="en-US" altLang="ja-JP" dirty="0"/>
              <a:t>Virtual Reality</a:t>
            </a:r>
            <a:r>
              <a:rPr lang="ja-JP" altLang="en-US" dirty="0"/>
              <a:t>、略名：</a:t>
            </a:r>
            <a:r>
              <a:rPr lang="en-US" altLang="ja-JP" dirty="0"/>
              <a:t>VR</a:t>
            </a:r>
            <a:r>
              <a:rPr lang="ja-JP" altLang="en-US" dirty="0"/>
              <a:t>）は仮想の空間に入り込んだような効果を生み出す技術のこと。</a:t>
            </a:r>
            <a:endParaRPr lang="en-US" altLang="ja-JP" dirty="0"/>
          </a:p>
          <a:p>
            <a:r>
              <a:rPr lang="en-US" altLang="ja-JP" dirty="0"/>
              <a:t>AR</a:t>
            </a:r>
            <a:r>
              <a:rPr lang="ja-JP" altLang="en-US" dirty="0"/>
              <a:t>（</a:t>
            </a:r>
            <a:r>
              <a:rPr lang="en-US" altLang="ja-JP" dirty="0"/>
              <a:t>Augmented Reality</a:t>
            </a:r>
            <a:r>
              <a:rPr lang="ja-JP" altLang="en-US" dirty="0"/>
              <a:t>）は現実の風景と仮想の風景を合成して映す技術のこと。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en-US" altLang="ja-JP" dirty="0"/>
              <a:t>VR</a:t>
            </a:r>
            <a:r>
              <a:rPr lang="ja-JP" altLang="en-US" dirty="0"/>
              <a:t>や</a:t>
            </a:r>
            <a:r>
              <a:rPr lang="en-US" altLang="ja-JP" dirty="0"/>
              <a:t>AR</a:t>
            </a:r>
            <a:r>
              <a:rPr lang="ja-JP" altLang="en-US" dirty="0"/>
              <a:t>を使った企業のサービスを探し、紹介してみよう。</a:t>
            </a:r>
            <a:endParaRPr lang="en-US" altLang="ja-JP" dirty="0"/>
          </a:p>
          <a:p>
            <a:endParaRPr lang="en-US" altLang="ja-JP" dirty="0"/>
          </a:p>
          <a:p>
            <a:endParaRPr lang="en-US" altLang="ja-JP" dirty="0"/>
          </a:p>
        </p:txBody>
      </p:sp>
    </p:spTree>
    <p:extLst>
      <p:ext uri="{BB962C8B-B14F-4D97-AF65-F5344CB8AC3E}">
        <p14:creationId xmlns:p14="http://schemas.microsoft.com/office/powerpoint/2010/main" val="3258766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ソフトウェア</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2</a:t>
            </a:fld>
            <a:endParaRPr kumimoji="1" lang="ja-JP" altLang="en-US"/>
          </a:p>
        </p:txBody>
      </p:sp>
      <p:sp>
        <p:nvSpPr>
          <p:cNvPr id="5" name="テキスト ボックス 4">
            <a:extLst>
              <a:ext uri="{FF2B5EF4-FFF2-40B4-BE49-F238E27FC236}">
                <a16:creationId xmlns:a16="http://schemas.microsoft.com/office/drawing/2014/main" id="{2D9546F2-B4AF-4719-B389-17F600DB65A1}"/>
              </a:ext>
            </a:extLst>
          </p:cNvPr>
          <p:cNvSpPr txBox="1"/>
          <p:nvPr/>
        </p:nvSpPr>
        <p:spPr>
          <a:xfrm>
            <a:off x="598714" y="1471137"/>
            <a:ext cx="10961915" cy="3970318"/>
          </a:xfrm>
          <a:prstGeom prst="rect">
            <a:avLst/>
          </a:prstGeom>
          <a:noFill/>
        </p:spPr>
        <p:txBody>
          <a:bodyPr wrap="square" rtlCol="0">
            <a:spAutoFit/>
          </a:bodyPr>
          <a:lstStyle/>
          <a:p>
            <a:r>
              <a:rPr kumimoji="1" lang="en-US" altLang="ja-JP" b="1" dirty="0"/>
              <a:t>OS</a:t>
            </a:r>
            <a:r>
              <a:rPr kumimoji="1" lang="ja-JP" altLang="en-US" b="1" dirty="0"/>
              <a:t>：</a:t>
            </a:r>
            <a:r>
              <a:rPr kumimoji="1" lang="en-US" altLang="ja-JP" b="1" dirty="0"/>
              <a:t>Operation System</a:t>
            </a:r>
          </a:p>
          <a:p>
            <a:r>
              <a:rPr lang="ja-JP" altLang="en-US" dirty="0"/>
              <a:t>パソコンにとっての</a:t>
            </a:r>
            <a:r>
              <a:rPr lang="ja-JP" altLang="en-US" b="1" dirty="0"/>
              <a:t>基本ソフトウェア</a:t>
            </a:r>
            <a:r>
              <a:rPr lang="ja-JP" altLang="en-US" dirty="0"/>
              <a:t>のこと。</a:t>
            </a:r>
            <a:endParaRPr lang="en-US" altLang="ja-JP" dirty="0"/>
          </a:p>
          <a:p>
            <a:r>
              <a:rPr lang="en-US" altLang="ja-JP" dirty="0"/>
              <a:t>Windows, mac OS, UNIX, Linux, Android, iOS</a:t>
            </a:r>
            <a:r>
              <a:rPr lang="ja-JP" altLang="en-US" dirty="0"/>
              <a:t>などが代表的な</a:t>
            </a:r>
            <a:r>
              <a:rPr lang="en-US" altLang="ja-JP" dirty="0"/>
              <a:t>OS</a:t>
            </a:r>
            <a:r>
              <a:rPr lang="ja-JP" altLang="en-US" dirty="0"/>
              <a:t>。</a:t>
            </a:r>
            <a:endParaRPr lang="en-US" altLang="ja-JP" dirty="0"/>
          </a:p>
          <a:p>
            <a:r>
              <a:rPr lang="ja-JP" altLang="en-US" dirty="0"/>
              <a:t>ノートパソコンやデスクトップパソコン、スマートフォンやタブレットにこれらの</a:t>
            </a:r>
            <a:r>
              <a:rPr lang="en-US" altLang="ja-JP" dirty="0"/>
              <a:t>OS</a:t>
            </a:r>
            <a:r>
              <a:rPr lang="ja-JP" altLang="en-US" dirty="0"/>
              <a:t>が入ることで、我々がパソコンを利用できる。</a:t>
            </a:r>
            <a:endParaRPr lang="en-US" altLang="ja-JP" dirty="0"/>
          </a:p>
          <a:p>
            <a:endParaRPr lang="en-US" altLang="ja-JP" dirty="0"/>
          </a:p>
          <a:p>
            <a:r>
              <a:rPr lang="ja-JP" altLang="en-US" dirty="0"/>
              <a:t>我々が普段に使っているソフトウェア（</a:t>
            </a:r>
            <a:r>
              <a:rPr lang="en-US" altLang="ja-JP" dirty="0"/>
              <a:t>Word</a:t>
            </a:r>
            <a:r>
              <a:rPr lang="ja-JP" altLang="en-US" dirty="0"/>
              <a:t>、</a:t>
            </a:r>
            <a:r>
              <a:rPr lang="en-US" altLang="ja-JP" dirty="0"/>
              <a:t>Excel</a:t>
            </a:r>
            <a:r>
              <a:rPr lang="ja-JP" altLang="en-US" dirty="0"/>
              <a:t>、</a:t>
            </a:r>
            <a:r>
              <a:rPr lang="en-US" altLang="ja-JP" dirty="0"/>
              <a:t>Power</a:t>
            </a:r>
            <a:r>
              <a:rPr lang="ja-JP" altLang="en-US" dirty="0"/>
              <a:t> </a:t>
            </a:r>
            <a:r>
              <a:rPr lang="en-US" altLang="ja-JP" dirty="0"/>
              <a:t>Point</a:t>
            </a:r>
            <a:r>
              <a:rPr lang="ja-JP" altLang="en-US" dirty="0"/>
              <a:t>）は、</a:t>
            </a:r>
            <a:r>
              <a:rPr lang="en-US" altLang="ja-JP" dirty="0"/>
              <a:t>OS</a:t>
            </a:r>
            <a:r>
              <a:rPr lang="ja-JP" altLang="en-US" dirty="0"/>
              <a:t>が全て制御している。</a:t>
            </a:r>
            <a:endParaRPr lang="en-US" altLang="ja-JP" dirty="0"/>
          </a:p>
          <a:p>
            <a:r>
              <a:rPr lang="ja-JP" altLang="en-US" dirty="0"/>
              <a:t>ブラウザソフト（</a:t>
            </a:r>
            <a:r>
              <a:rPr lang="en-US" altLang="ja-JP" dirty="0"/>
              <a:t>Google chrome</a:t>
            </a:r>
            <a:r>
              <a:rPr lang="ja-JP" altLang="en-US" dirty="0"/>
              <a:t>、</a:t>
            </a:r>
            <a:r>
              <a:rPr lang="en-US" altLang="ja-JP" dirty="0"/>
              <a:t>Microsoft Edge</a:t>
            </a:r>
            <a:r>
              <a:rPr lang="ja-JP" altLang="en-US" dirty="0"/>
              <a:t>、</a:t>
            </a:r>
            <a:r>
              <a:rPr lang="en-US" altLang="ja-JP" dirty="0"/>
              <a:t>Fire</a:t>
            </a:r>
            <a:r>
              <a:rPr lang="ja-JP" altLang="en-US" dirty="0"/>
              <a:t> </a:t>
            </a:r>
            <a:r>
              <a:rPr lang="en-US" altLang="ja-JP" dirty="0"/>
              <a:t>Fox</a:t>
            </a:r>
            <a:r>
              <a:rPr lang="ja-JP" altLang="en-US" dirty="0"/>
              <a:t>など）も</a:t>
            </a:r>
            <a:r>
              <a:rPr lang="en-US" altLang="ja-JP" dirty="0"/>
              <a:t>OS</a:t>
            </a:r>
            <a:r>
              <a:rPr lang="ja-JP" altLang="en-US" dirty="0"/>
              <a:t>が管理している。</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en-US" altLang="ja-JP" dirty="0"/>
              <a:t>OS</a:t>
            </a:r>
            <a:r>
              <a:rPr lang="ja-JP" altLang="en-US" dirty="0"/>
              <a:t>は他にどんな管理をしているだろうか？</a:t>
            </a:r>
            <a:endParaRPr lang="en-US" altLang="ja-JP" dirty="0"/>
          </a:p>
          <a:p>
            <a:r>
              <a:rPr lang="ja-JP" altLang="en-US" dirty="0"/>
              <a:t>パソコンを色々と操作して、</a:t>
            </a:r>
            <a:r>
              <a:rPr lang="en-US" altLang="ja-JP" dirty="0"/>
              <a:t>OS</a:t>
            </a:r>
            <a:r>
              <a:rPr lang="ja-JP" altLang="en-US" dirty="0"/>
              <a:t>が何をやっているのか確かめてみよう。</a:t>
            </a:r>
            <a:endParaRPr lang="en-US" altLang="ja-JP" dirty="0"/>
          </a:p>
          <a:p>
            <a:endParaRPr lang="en-US" altLang="ja-JP" dirty="0"/>
          </a:p>
        </p:txBody>
      </p:sp>
    </p:spTree>
    <p:extLst>
      <p:ext uri="{BB962C8B-B14F-4D97-AF65-F5344CB8AC3E}">
        <p14:creationId xmlns:p14="http://schemas.microsoft.com/office/powerpoint/2010/main" val="420485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ソフトウェア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2FB07861-97D3-4494-BDED-42BBA96E0F22}"/>
              </a:ext>
            </a:extLst>
          </p:cNvPr>
          <p:cNvSpPr txBox="1"/>
          <p:nvPr/>
        </p:nvSpPr>
        <p:spPr>
          <a:xfrm>
            <a:off x="598714" y="1471137"/>
            <a:ext cx="10961915" cy="4247317"/>
          </a:xfrm>
          <a:prstGeom prst="rect">
            <a:avLst/>
          </a:prstGeom>
          <a:noFill/>
        </p:spPr>
        <p:txBody>
          <a:bodyPr wrap="square" rtlCol="0">
            <a:spAutoFit/>
          </a:bodyPr>
          <a:lstStyle/>
          <a:p>
            <a:r>
              <a:rPr kumimoji="1" lang="ja-JP" altLang="en-US" b="1" dirty="0"/>
              <a:t>制御プログラム</a:t>
            </a:r>
            <a:endParaRPr kumimoji="1" lang="en-US" altLang="ja-JP" b="1" dirty="0"/>
          </a:p>
          <a:p>
            <a:r>
              <a:rPr lang="en-US" altLang="ja-JP" dirty="0"/>
              <a:t>OS</a:t>
            </a:r>
            <a:r>
              <a:rPr lang="ja-JP" altLang="en-US" dirty="0"/>
              <a:t>の中でも特にパソコンのハードウェアの動作に関連する部分。</a:t>
            </a:r>
            <a:endParaRPr lang="en-US" altLang="ja-JP" dirty="0"/>
          </a:p>
          <a:p>
            <a:r>
              <a:rPr lang="ja-JP" altLang="en-US" dirty="0"/>
              <a:t>普段使っているときには目立たない。</a:t>
            </a:r>
            <a:endParaRPr lang="en-US" altLang="ja-JP" dirty="0"/>
          </a:p>
          <a:p>
            <a:endParaRPr lang="en-US" altLang="ja-JP" dirty="0"/>
          </a:p>
          <a:p>
            <a:r>
              <a:rPr lang="ja-JP" altLang="en-US" dirty="0"/>
              <a:t>どんな場面で使われるのか？例えば・・・</a:t>
            </a:r>
            <a:endParaRPr lang="en-US" altLang="ja-JP" dirty="0"/>
          </a:p>
          <a:p>
            <a:r>
              <a:rPr lang="en-US" altLang="ja-JP" dirty="0"/>
              <a:t>USB</a:t>
            </a:r>
            <a:r>
              <a:rPr lang="ja-JP" altLang="en-US" dirty="0"/>
              <a:t>メモリを挿す／抜くときに、</a:t>
            </a:r>
            <a:r>
              <a:rPr lang="en-US" altLang="ja-JP" dirty="0"/>
              <a:t>USB</a:t>
            </a:r>
            <a:r>
              <a:rPr lang="ja-JP" altLang="en-US" dirty="0"/>
              <a:t>メモリの接続／切断を認識する。</a:t>
            </a:r>
            <a:endParaRPr lang="en-US" altLang="ja-JP" dirty="0"/>
          </a:p>
          <a:p>
            <a:r>
              <a:rPr lang="ja-JP" altLang="en-US" dirty="0"/>
              <a:t>複数のソフトウェアを動作させているときに、動作の順番を管理する。</a:t>
            </a:r>
            <a:endParaRPr lang="en-US" altLang="ja-JP" dirty="0"/>
          </a:p>
          <a:p>
            <a:r>
              <a:rPr lang="ja-JP" altLang="en-US" dirty="0"/>
              <a:t>メモリ（</a:t>
            </a:r>
            <a:r>
              <a:rPr lang="en-US" altLang="ja-JP" dirty="0"/>
              <a:t>RAM</a:t>
            </a:r>
            <a:r>
              <a:rPr lang="ja-JP" altLang="en-US" dirty="0"/>
              <a:t>）やストレージ（</a:t>
            </a:r>
            <a:r>
              <a:rPr lang="en-US" altLang="ja-JP" dirty="0"/>
              <a:t>SSD</a:t>
            </a:r>
            <a:r>
              <a:rPr lang="ja-JP" altLang="en-US" dirty="0"/>
              <a:t>、</a:t>
            </a:r>
            <a:r>
              <a:rPr lang="en-US" altLang="ja-JP" dirty="0"/>
              <a:t>HDD</a:t>
            </a:r>
            <a:r>
              <a:rPr lang="ja-JP" altLang="en-US" dirty="0"/>
              <a:t>）の記憶領域を管理する。</a:t>
            </a:r>
            <a:endParaRPr lang="en-US" altLang="ja-JP" dirty="0"/>
          </a:p>
          <a:p>
            <a:r>
              <a:rPr lang="ja-JP" altLang="en-US" dirty="0"/>
              <a:t>インターネットとの通信を管理する。</a:t>
            </a:r>
            <a:endParaRPr lang="en-US" altLang="ja-JP" dirty="0"/>
          </a:p>
          <a:p>
            <a:r>
              <a:rPr lang="ja-JP" altLang="en-US" dirty="0"/>
              <a:t>等々・・・</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どんなところに制御プログラムが使われているだろうか？</a:t>
            </a:r>
            <a:endParaRPr lang="en-US" altLang="ja-JP" dirty="0"/>
          </a:p>
          <a:p>
            <a:endParaRPr lang="en-US" altLang="ja-JP" dirty="0"/>
          </a:p>
        </p:txBody>
      </p:sp>
    </p:spTree>
    <p:extLst>
      <p:ext uri="{BB962C8B-B14F-4D97-AF65-F5344CB8AC3E}">
        <p14:creationId xmlns:p14="http://schemas.microsoft.com/office/powerpoint/2010/main" val="971546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ソフトウェア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4</a:t>
            </a:fld>
            <a:endParaRPr kumimoji="1" lang="ja-JP" altLang="en-US"/>
          </a:p>
        </p:txBody>
      </p:sp>
      <p:sp>
        <p:nvSpPr>
          <p:cNvPr id="5" name="テキスト ボックス 4">
            <a:extLst>
              <a:ext uri="{FF2B5EF4-FFF2-40B4-BE49-F238E27FC236}">
                <a16:creationId xmlns:a16="http://schemas.microsoft.com/office/drawing/2014/main" id="{2FB07861-97D3-4494-BDED-42BBA96E0F22}"/>
              </a:ext>
            </a:extLst>
          </p:cNvPr>
          <p:cNvSpPr txBox="1"/>
          <p:nvPr/>
        </p:nvSpPr>
        <p:spPr>
          <a:xfrm>
            <a:off x="598714" y="1471137"/>
            <a:ext cx="10961915" cy="4801314"/>
          </a:xfrm>
          <a:prstGeom prst="rect">
            <a:avLst/>
          </a:prstGeom>
          <a:noFill/>
        </p:spPr>
        <p:txBody>
          <a:bodyPr wrap="square" rtlCol="0">
            <a:spAutoFit/>
          </a:bodyPr>
          <a:lstStyle/>
          <a:p>
            <a:r>
              <a:rPr kumimoji="1" lang="en-US" altLang="ja-JP" b="1" dirty="0"/>
              <a:t>API</a:t>
            </a:r>
            <a:r>
              <a:rPr kumimoji="1" lang="ja-JP" altLang="en-US" b="1" dirty="0"/>
              <a:t>：</a:t>
            </a:r>
            <a:r>
              <a:rPr kumimoji="1" lang="en-US" altLang="ja-JP" b="1" dirty="0"/>
              <a:t>Application Program Interface</a:t>
            </a:r>
          </a:p>
          <a:p>
            <a:r>
              <a:rPr lang="ja-JP" altLang="en-US" dirty="0"/>
              <a:t>ソフトウェア間のデータのやり取りを行う仕組み。</a:t>
            </a:r>
            <a:endParaRPr lang="en-US" altLang="ja-JP" dirty="0"/>
          </a:p>
          <a:p>
            <a:r>
              <a:rPr lang="ja-JP" altLang="en-US" dirty="0"/>
              <a:t>基本ソフトウェア（</a:t>
            </a:r>
            <a:r>
              <a:rPr lang="en-US" altLang="ja-JP" dirty="0"/>
              <a:t>OS</a:t>
            </a:r>
            <a:r>
              <a:rPr lang="ja-JP" altLang="en-US" dirty="0"/>
              <a:t>）とアプリケーションソフトウェア（</a:t>
            </a:r>
            <a:r>
              <a:rPr lang="en-US" altLang="ja-JP" dirty="0"/>
              <a:t>Word</a:t>
            </a:r>
            <a:r>
              <a:rPr lang="ja-JP" altLang="en-US" dirty="0"/>
              <a:t>、</a:t>
            </a:r>
            <a:r>
              <a:rPr lang="en-US" altLang="ja-JP" dirty="0"/>
              <a:t>Excel</a:t>
            </a:r>
            <a:r>
              <a:rPr lang="ja-JP" altLang="en-US" dirty="0"/>
              <a:t>、</a:t>
            </a:r>
            <a:r>
              <a:rPr lang="en-US" altLang="ja-JP" dirty="0"/>
              <a:t>etc.</a:t>
            </a:r>
            <a:r>
              <a:rPr lang="ja-JP" altLang="en-US" dirty="0"/>
              <a:t>）間や、アプリケーションソフトウェア同士でのデータのやり取りなどで使われる。</a:t>
            </a:r>
            <a:endParaRPr lang="en-US" altLang="ja-JP" dirty="0"/>
          </a:p>
          <a:p>
            <a:endParaRPr lang="en-US" altLang="ja-JP" dirty="0"/>
          </a:p>
          <a:p>
            <a:r>
              <a:rPr lang="ja-JP" altLang="en-US" dirty="0"/>
              <a:t>例えば・・・</a:t>
            </a:r>
            <a:endParaRPr lang="en-US" altLang="ja-JP" dirty="0"/>
          </a:p>
          <a:p>
            <a:r>
              <a:rPr lang="en-US" altLang="ja-JP" dirty="0"/>
              <a:t>Excel</a:t>
            </a:r>
            <a:r>
              <a:rPr lang="ja-JP" altLang="en-US" dirty="0"/>
              <a:t>で作ったグラフを</a:t>
            </a:r>
            <a:r>
              <a:rPr lang="en-US" altLang="ja-JP" dirty="0"/>
              <a:t>Word</a:t>
            </a:r>
            <a:r>
              <a:rPr lang="ja-JP" altLang="en-US" dirty="0"/>
              <a:t>に貼り付ける。</a:t>
            </a:r>
            <a:endParaRPr lang="en-US" altLang="ja-JP" dirty="0"/>
          </a:p>
          <a:p>
            <a:r>
              <a:rPr lang="en-US" altLang="ja-JP" dirty="0"/>
              <a:t>Power Point</a:t>
            </a:r>
            <a:r>
              <a:rPr lang="ja-JP" altLang="en-US" dirty="0"/>
              <a:t>の中で音楽を流す。</a:t>
            </a:r>
            <a:endParaRPr lang="en-US" altLang="ja-JP" dirty="0"/>
          </a:p>
          <a:p>
            <a:r>
              <a:rPr lang="ja-JP" altLang="en-US" dirty="0"/>
              <a:t>等々</a:t>
            </a:r>
            <a:endParaRPr lang="en-US" altLang="ja-JP" dirty="0"/>
          </a:p>
          <a:p>
            <a:endParaRPr lang="en-US" altLang="ja-JP" dirty="0"/>
          </a:p>
          <a:p>
            <a:r>
              <a:rPr lang="ja-JP" altLang="en-US" dirty="0"/>
              <a:t>特にスマートフォンやタブレットでもアプリ同士のデータのやり取りにも使われています。</a:t>
            </a:r>
            <a:endParaRPr lang="en-US" altLang="ja-JP" dirty="0"/>
          </a:p>
          <a:p>
            <a:r>
              <a:rPr lang="en-US" altLang="ja-JP" dirty="0"/>
              <a:t>※</a:t>
            </a:r>
            <a:r>
              <a:rPr lang="ja-JP" altLang="en-US" dirty="0"/>
              <a:t>アプリ＝ソフトウェアのこと</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どんなところに</a:t>
            </a:r>
            <a:r>
              <a:rPr lang="en-US" altLang="ja-JP" dirty="0"/>
              <a:t>API</a:t>
            </a:r>
            <a:r>
              <a:rPr lang="ja-JP" altLang="en-US" dirty="0"/>
              <a:t>は使われているだろうか？</a:t>
            </a:r>
            <a:endParaRPr lang="en-US" altLang="ja-JP" dirty="0"/>
          </a:p>
          <a:p>
            <a:endParaRPr lang="en-US" altLang="ja-JP" dirty="0"/>
          </a:p>
        </p:txBody>
      </p:sp>
    </p:spTree>
    <p:extLst>
      <p:ext uri="{BB962C8B-B14F-4D97-AF65-F5344CB8AC3E}">
        <p14:creationId xmlns:p14="http://schemas.microsoft.com/office/powerpoint/2010/main" val="140477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ソフトウェア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5</a:t>
            </a:fld>
            <a:endParaRPr kumimoji="1" lang="ja-JP" altLang="en-US"/>
          </a:p>
        </p:txBody>
      </p:sp>
      <p:sp>
        <p:nvSpPr>
          <p:cNvPr id="5" name="テキスト ボックス 4">
            <a:extLst>
              <a:ext uri="{FF2B5EF4-FFF2-40B4-BE49-F238E27FC236}">
                <a16:creationId xmlns:a16="http://schemas.microsoft.com/office/drawing/2014/main" id="{DB2A76CC-D996-43EE-8DF7-223A94F9FF0E}"/>
              </a:ext>
            </a:extLst>
          </p:cNvPr>
          <p:cNvSpPr txBox="1"/>
          <p:nvPr/>
        </p:nvSpPr>
        <p:spPr>
          <a:xfrm>
            <a:off x="598714" y="1471137"/>
            <a:ext cx="10961915" cy="3693319"/>
          </a:xfrm>
          <a:prstGeom prst="rect">
            <a:avLst/>
          </a:prstGeom>
          <a:noFill/>
        </p:spPr>
        <p:txBody>
          <a:bodyPr wrap="square" rtlCol="0">
            <a:spAutoFit/>
          </a:bodyPr>
          <a:lstStyle/>
          <a:p>
            <a:r>
              <a:rPr kumimoji="1" lang="en-US" altLang="ja-JP" b="1" dirty="0"/>
              <a:t>OSS</a:t>
            </a:r>
            <a:r>
              <a:rPr kumimoji="1" lang="ja-JP" altLang="en-US" b="1" dirty="0"/>
              <a:t>：</a:t>
            </a:r>
            <a:r>
              <a:rPr kumimoji="1" lang="en-US" altLang="ja-JP" b="1" dirty="0"/>
              <a:t>Open-Source Software</a:t>
            </a:r>
          </a:p>
          <a:p>
            <a:r>
              <a:rPr lang="ja-JP" altLang="en-US" dirty="0"/>
              <a:t>ソースコードを公開しているソフトウェアのこと。</a:t>
            </a:r>
            <a:endParaRPr lang="en-US" altLang="ja-JP" dirty="0"/>
          </a:p>
          <a:p>
            <a:r>
              <a:rPr lang="ja-JP" altLang="en-US" dirty="0"/>
              <a:t>言い方を変えると、“ソースコードが公開されていて、中身を改造したり改造したものを配布しても</a:t>
            </a:r>
            <a:r>
              <a:rPr lang="en-US" altLang="ja-JP" dirty="0"/>
              <a:t>OK</a:t>
            </a:r>
            <a:r>
              <a:rPr lang="ja-JP" altLang="en-US" dirty="0"/>
              <a:t>”なソフトウェアのこと。</a:t>
            </a:r>
            <a:endParaRPr lang="en-US" altLang="ja-JP" dirty="0"/>
          </a:p>
          <a:p>
            <a:endParaRPr lang="en-US" altLang="ja-JP" dirty="0"/>
          </a:p>
          <a:p>
            <a:r>
              <a:rPr lang="ja-JP" altLang="en-US" dirty="0"/>
              <a:t>代表的な</a:t>
            </a:r>
            <a:r>
              <a:rPr lang="en-US" altLang="ja-JP" dirty="0"/>
              <a:t>OSS</a:t>
            </a:r>
          </a:p>
          <a:p>
            <a:r>
              <a:rPr lang="en-US" altLang="ja-JP" dirty="0"/>
              <a:t>Linux, Android, MySQL, Java, etc.</a:t>
            </a:r>
            <a:r>
              <a:rPr lang="ja-JP" altLang="en-US" dirty="0"/>
              <a:t> </a:t>
            </a:r>
            <a:r>
              <a:rPr lang="en-US" altLang="ja-JP" dirty="0"/>
              <a:t>…</a:t>
            </a:r>
          </a:p>
          <a:p>
            <a:endParaRPr lang="en-US" altLang="ja-JP" dirty="0"/>
          </a:p>
          <a:p>
            <a:endParaRPr lang="en-US" altLang="ja-JP" dirty="0"/>
          </a:p>
          <a:p>
            <a:r>
              <a:rPr lang="en-US" altLang="ja-JP" dirty="0"/>
              <a:t>【</a:t>
            </a:r>
            <a:r>
              <a:rPr lang="ja-JP" altLang="en-US" dirty="0"/>
              <a:t>質問</a:t>
            </a:r>
            <a:r>
              <a:rPr lang="en-US" altLang="ja-JP" dirty="0"/>
              <a:t>】</a:t>
            </a:r>
          </a:p>
          <a:p>
            <a:r>
              <a:rPr lang="en-US" altLang="ja-JP" dirty="0"/>
              <a:t>OSS</a:t>
            </a:r>
            <a:r>
              <a:rPr lang="ja-JP" altLang="en-US" dirty="0"/>
              <a:t>を利用することで、どんなことが便利になるだろうか？</a:t>
            </a:r>
            <a:endParaRPr lang="en-US" altLang="ja-JP" dirty="0"/>
          </a:p>
          <a:p>
            <a:r>
              <a:rPr lang="ja-JP" altLang="en-US" dirty="0"/>
              <a:t>具体的に調べてみて発表してみよう。</a:t>
            </a:r>
            <a:endParaRPr lang="en-US" altLang="ja-JP" dirty="0"/>
          </a:p>
          <a:p>
            <a:endParaRPr lang="en-US" altLang="ja-JP" dirty="0"/>
          </a:p>
        </p:txBody>
      </p:sp>
    </p:spTree>
    <p:extLst>
      <p:ext uri="{BB962C8B-B14F-4D97-AF65-F5344CB8AC3E}">
        <p14:creationId xmlns:p14="http://schemas.microsoft.com/office/powerpoint/2010/main" val="1118473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ja-JP" altLang="en-US" dirty="0"/>
              <a:t>ソフトウェア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6</a:t>
            </a:fld>
            <a:endParaRPr kumimoji="1" lang="ja-JP" altLang="en-US"/>
          </a:p>
        </p:txBody>
      </p:sp>
      <p:sp>
        <p:nvSpPr>
          <p:cNvPr id="5" name="テキスト ボックス 4">
            <a:extLst>
              <a:ext uri="{FF2B5EF4-FFF2-40B4-BE49-F238E27FC236}">
                <a16:creationId xmlns:a16="http://schemas.microsoft.com/office/drawing/2014/main" id="{366B6BDB-A53E-49A3-9F2E-1A9BE20D5F05}"/>
              </a:ext>
            </a:extLst>
          </p:cNvPr>
          <p:cNvSpPr txBox="1"/>
          <p:nvPr/>
        </p:nvSpPr>
        <p:spPr>
          <a:xfrm>
            <a:off x="598714" y="1471137"/>
            <a:ext cx="10961915" cy="3970318"/>
          </a:xfrm>
          <a:prstGeom prst="rect">
            <a:avLst/>
          </a:prstGeom>
          <a:noFill/>
        </p:spPr>
        <p:txBody>
          <a:bodyPr wrap="square" rtlCol="0">
            <a:spAutoFit/>
          </a:bodyPr>
          <a:lstStyle/>
          <a:p>
            <a:r>
              <a:rPr kumimoji="1" lang="en-US" altLang="ja-JP" b="1" dirty="0"/>
              <a:t>OSS</a:t>
            </a:r>
            <a:r>
              <a:rPr kumimoji="1" lang="ja-JP" altLang="en-US" b="1" dirty="0"/>
              <a:t>のライセンス</a:t>
            </a:r>
            <a:endParaRPr kumimoji="1" lang="en-US" altLang="ja-JP" b="1" dirty="0"/>
          </a:p>
          <a:p>
            <a:r>
              <a:rPr lang="ja-JP" altLang="en-US" dirty="0"/>
              <a:t>代表的な</a:t>
            </a:r>
            <a:r>
              <a:rPr lang="en-US" altLang="ja-JP" dirty="0"/>
              <a:t>OSS</a:t>
            </a:r>
            <a:r>
              <a:rPr lang="ja-JP" altLang="en-US" dirty="0"/>
              <a:t>のライセンス条件。</a:t>
            </a:r>
            <a:endParaRPr lang="en-US" altLang="ja-JP" dirty="0"/>
          </a:p>
          <a:p>
            <a:r>
              <a:rPr lang="en-US" altLang="ja-JP" dirty="0"/>
              <a:t>BSD (Berkeley Software Distribution License)</a:t>
            </a:r>
          </a:p>
          <a:p>
            <a:r>
              <a:rPr lang="en-US" altLang="ja-JP" dirty="0"/>
              <a:t>GPL (GNU General Public License)</a:t>
            </a:r>
          </a:p>
          <a:p>
            <a:endParaRPr lang="en-US" altLang="ja-JP" dirty="0"/>
          </a:p>
          <a:p>
            <a:r>
              <a:rPr lang="ja-JP" altLang="en-US" dirty="0"/>
              <a:t>ベトナム語訳の</a:t>
            </a:r>
            <a:r>
              <a:rPr lang="en-US" altLang="ja-JP" dirty="0"/>
              <a:t>OSS</a:t>
            </a:r>
            <a:r>
              <a:rPr lang="ja-JP" altLang="en-US" dirty="0"/>
              <a:t>ライセンス</a:t>
            </a:r>
            <a:endParaRPr lang="en-US" altLang="ja-JP" dirty="0"/>
          </a:p>
          <a:p>
            <a:r>
              <a:rPr lang="en-US" altLang="ja-JP" dirty="0"/>
              <a:t>https://vi.wikipedia.org/wiki/Gi%E1%BA%A5y_ph%C3%A9p_BSD</a:t>
            </a:r>
          </a:p>
          <a:p>
            <a:r>
              <a:rPr lang="en-US" altLang="ja-JP" dirty="0"/>
              <a:t>https://vi.wikipedia.org/wiki/Gi%E1%BA%A5y_ph%C3%A9p_C%C3%B4ng_c%E1%BB%99ng_GNU</a:t>
            </a:r>
          </a:p>
          <a:p>
            <a:endParaRPr lang="en-US" altLang="ja-JP" dirty="0"/>
          </a:p>
          <a:p>
            <a:endParaRPr lang="en-US" altLang="ja-JP" dirty="0"/>
          </a:p>
          <a:p>
            <a:r>
              <a:rPr lang="en-US" altLang="ja-JP" dirty="0"/>
              <a:t>【</a:t>
            </a:r>
            <a:r>
              <a:rPr lang="ja-JP" altLang="en-US" dirty="0"/>
              <a:t>質問</a:t>
            </a:r>
            <a:r>
              <a:rPr lang="en-US" altLang="ja-JP" dirty="0"/>
              <a:t>】</a:t>
            </a:r>
          </a:p>
          <a:p>
            <a:r>
              <a:rPr lang="en-US" altLang="ja-JP" dirty="0"/>
              <a:t>Wikipedia</a:t>
            </a:r>
            <a:r>
              <a:rPr lang="ja-JP" altLang="en-US" dirty="0"/>
              <a:t>の</a:t>
            </a:r>
            <a:r>
              <a:rPr lang="en-US" altLang="ja-JP" dirty="0"/>
              <a:t>OSS</a:t>
            </a:r>
            <a:r>
              <a:rPr lang="ja-JP" altLang="en-US" dirty="0"/>
              <a:t>ライセンスを読んで、説明してみよう。</a:t>
            </a:r>
            <a:endParaRPr lang="en-US" altLang="ja-JP" dirty="0"/>
          </a:p>
          <a:p>
            <a:r>
              <a:rPr lang="ja-JP" altLang="en-US" dirty="0"/>
              <a:t>具体的な例も考えてみよう。</a:t>
            </a:r>
            <a:endParaRPr lang="en-US" altLang="ja-JP" dirty="0"/>
          </a:p>
          <a:p>
            <a:endParaRPr lang="en-US" altLang="ja-JP" dirty="0"/>
          </a:p>
        </p:txBody>
      </p:sp>
    </p:spTree>
    <p:extLst>
      <p:ext uri="{BB962C8B-B14F-4D97-AF65-F5344CB8AC3E}">
        <p14:creationId xmlns:p14="http://schemas.microsoft.com/office/powerpoint/2010/main" val="3491672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OS</a:t>
            </a:r>
            <a:r>
              <a:rPr kumimoji="1" lang="ja-JP" altLang="en-US" dirty="0"/>
              <a:t>のジョブ管理とタスク管理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7</a:t>
            </a:fld>
            <a:endParaRPr kumimoji="1" lang="ja-JP" altLang="en-US"/>
          </a:p>
        </p:txBody>
      </p:sp>
      <p:sp>
        <p:nvSpPr>
          <p:cNvPr id="5" name="テキスト ボックス 4">
            <a:extLst>
              <a:ext uri="{FF2B5EF4-FFF2-40B4-BE49-F238E27FC236}">
                <a16:creationId xmlns:a16="http://schemas.microsoft.com/office/drawing/2014/main" id="{5F792659-1778-4F43-8922-AF4B4342A265}"/>
              </a:ext>
            </a:extLst>
          </p:cNvPr>
          <p:cNvSpPr txBox="1"/>
          <p:nvPr/>
        </p:nvSpPr>
        <p:spPr>
          <a:xfrm>
            <a:off x="598714" y="1471137"/>
            <a:ext cx="10961915" cy="2585323"/>
          </a:xfrm>
          <a:prstGeom prst="rect">
            <a:avLst/>
          </a:prstGeom>
          <a:noFill/>
        </p:spPr>
        <p:txBody>
          <a:bodyPr wrap="square" rtlCol="0">
            <a:spAutoFit/>
          </a:bodyPr>
          <a:lstStyle/>
          <a:p>
            <a:r>
              <a:rPr lang="ja-JP" altLang="en-US" b="1" dirty="0"/>
              <a:t>ジョブとタスク</a:t>
            </a:r>
            <a:endParaRPr kumimoji="1" lang="en-US" altLang="ja-JP" b="1" dirty="0"/>
          </a:p>
          <a:p>
            <a:r>
              <a:rPr lang="ja-JP" altLang="en-US" dirty="0"/>
              <a:t>“ジョブ（</a:t>
            </a:r>
            <a:r>
              <a:rPr lang="en-US" altLang="ja-JP" dirty="0"/>
              <a:t>job</a:t>
            </a:r>
            <a:r>
              <a:rPr lang="ja-JP" altLang="en-US" dirty="0"/>
              <a:t>）”は利用する人間から見た仕事の単位。</a:t>
            </a:r>
            <a:endParaRPr lang="en-US" altLang="ja-JP" dirty="0"/>
          </a:p>
          <a:p>
            <a:r>
              <a:rPr lang="ja-JP" altLang="en-US" dirty="0"/>
              <a:t>“タスク（</a:t>
            </a:r>
            <a:r>
              <a:rPr lang="en-US" altLang="ja-JP" dirty="0"/>
              <a:t>Task</a:t>
            </a:r>
            <a:r>
              <a:rPr lang="ja-JP" altLang="en-US" dirty="0"/>
              <a:t>）”は</a:t>
            </a:r>
            <a:r>
              <a:rPr lang="en-US" altLang="ja-JP" dirty="0"/>
              <a:t>OS</a:t>
            </a:r>
            <a:r>
              <a:rPr lang="ja-JP" altLang="en-US" dirty="0"/>
              <a:t>から見た仕事の単位。　タスクのことはプロセス（</a:t>
            </a:r>
            <a:r>
              <a:rPr lang="en-US" altLang="ja-JP" dirty="0"/>
              <a:t>Process</a:t>
            </a:r>
            <a:r>
              <a:rPr lang="ja-JP" altLang="en-US" dirty="0"/>
              <a:t>）ということもできる。</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人間から見た“ジョブ”を“タスク”に分解してみよう。</a:t>
            </a:r>
            <a:endParaRPr lang="en-US" altLang="ja-JP" dirty="0"/>
          </a:p>
          <a:p>
            <a:r>
              <a:rPr lang="ja-JP" altLang="en-US" dirty="0"/>
              <a:t>例えば、“料理をする”はどんな“タスク”に分解できるだろうか？</a:t>
            </a:r>
            <a:endParaRPr lang="en-US" altLang="ja-JP" dirty="0"/>
          </a:p>
          <a:p>
            <a:endParaRPr lang="en-US" altLang="ja-JP" dirty="0"/>
          </a:p>
        </p:txBody>
      </p:sp>
    </p:spTree>
    <p:extLst>
      <p:ext uri="{BB962C8B-B14F-4D97-AF65-F5344CB8AC3E}">
        <p14:creationId xmlns:p14="http://schemas.microsoft.com/office/powerpoint/2010/main" val="314599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OS</a:t>
            </a:r>
            <a:r>
              <a:rPr kumimoji="1" lang="ja-JP" altLang="en-US" dirty="0"/>
              <a:t>のジョブ管理とタスク管理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B513587D-1697-4C4F-ABBC-6CF1C660F0D7}"/>
              </a:ext>
            </a:extLst>
          </p:cNvPr>
          <p:cNvSpPr txBox="1"/>
          <p:nvPr/>
        </p:nvSpPr>
        <p:spPr>
          <a:xfrm>
            <a:off x="598714" y="1471137"/>
            <a:ext cx="10961915" cy="3693319"/>
          </a:xfrm>
          <a:prstGeom prst="rect">
            <a:avLst/>
          </a:prstGeom>
          <a:noFill/>
        </p:spPr>
        <p:txBody>
          <a:bodyPr wrap="square" rtlCol="0">
            <a:spAutoFit/>
          </a:bodyPr>
          <a:lstStyle/>
          <a:p>
            <a:r>
              <a:rPr lang="ja-JP" altLang="en-US" b="1" dirty="0"/>
              <a:t>ジョブ管理とスプーリング</a:t>
            </a:r>
            <a:endParaRPr kumimoji="1" lang="en-US" altLang="ja-JP" b="1" dirty="0"/>
          </a:p>
          <a:p>
            <a:r>
              <a:rPr lang="ja-JP" altLang="en-US" dirty="0"/>
              <a:t>ジョブ管理の機能の一つにスケジューリングがある。コンピュータに投入されたジョブは入力待ち行列に登録され、順番に処理される。</a:t>
            </a:r>
            <a:endParaRPr lang="en-US" altLang="ja-JP" dirty="0"/>
          </a:p>
          <a:p>
            <a:r>
              <a:rPr lang="ja-JP" altLang="en-US" dirty="0"/>
              <a:t>処理された後は出力待ち行列に登録され、順番にプリンタなどに処理結果が出力されるのを待つ。</a:t>
            </a:r>
            <a:endParaRPr lang="en-US" altLang="ja-JP" dirty="0"/>
          </a:p>
          <a:p>
            <a:r>
              <a:rPr lang="ja-JP" altLang="en-US" dirty="0"/>
              <a:t>丁度、病院で診察前と診察後に受付で順番待ちしているようなイメージになる。</a:t>
            </a:r>
            <a:endParaRPr lang="en-US" altLang="ja-JP" dirty="0"/>
          </a:p>
          <a:p>
            <a:endParaRPr lang="en-US" altLang="ja-JP" dirty="0"/>
          </a:p>
          <a:p>
            <a:r>
              <a:rPr lang="ja-JP" altLang="en-US" dirty="0"/>
              <a:t>スプーリングは主記憶装置と低速の入出力装置との間のデータ転送を、補助記憶装置を介して行うことを指す。</a:t>
            </a:r>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ジョブ管理の一つであるスケジューリングについて、プリンタ以外にはどんなところで利用されているだろうか？</a:t>
            </a:r>
            <a:endParaRPr lang="en-US" altLang="ja-JP" dirty="0"/>
          </a:p>
          <a:p>
            <a:r>
              <a:rPr lang="ja-JP" altLang="en-US" dirty="0"/>
              <a:t>ジョブ管理のスケジューリングは他にどんな例え方ができるだろうか？</a:t>
            </a:r>
            <a:endParaRPr lang="en-US" altLang="ja-JP" dirty="0"/>
          </a:p>
          <a:p>
            <a:endParaRPr lang="en-US" altLang="ja-JP" dirty="0"/>
          </a:p>
        </p:txBody>
      </p:sp>
    </p:spTree>
    <p:extLst>
      <p:ext uri="{BB962C8B-B14F-4D97-AF65-F5344CB8AC3E}">
        <p14:creationId xmlns:p14="http://schemas.microsoft.com/office/powerpoint/2010/main" val="3359861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0799E4-636D-4707-A0F2-09FD1C087173}"/>
              </a:ext>
            </a:extLst>
          </p:cNvPr>
          <p:cNvSpPr>
            <a:spLocks noGrp="1"/>
          </p:cNvSpPr>
          <p:nvPr>
            <p:ph type="title"/>
          </p:nvPr>
        </p:nvSpPr>
        <p:spPr/>
        <p:txBody>
          <a:bodyPr/>
          <a:lstStyle/>
          <a:p>
            <a:r>
              <a:rPr kumimoji="1" lang="en-US" altLang="ja-JP" dirty="0"/>
              <a:t>OS</a:t>
            </a:r>
            <a:r>
              <a:rPr kumimoji="1" lang="ja-JP" altLang="en-US" dirty="0"/>
              <a:t>のジョブ管理とタスク管理 </a:t>
            </a:r>
          </a:p>
        </p:txBody>
      </p:sp>
      <p:sp>
        <p:nvSpPr>
          <p:cNvPr id="4" name="スライド番号プレースホルダー 3">
            <a:extLst>
              <a:ext uri="{FF2B5EF4-FFF2-40B4-BE49-F238E27FC236}">
                <a16:creationId xmlns:a16="http://schemas.microsoft.com/office/drawing/2014/main" id="{EE2E78E7-E97B-4EB1-B7DF-4CED27B67789}"/>
              </a:ext>
            </a:extLst>
          </p:cNvPr>
          <p:cNvSpPr>
            <a:spLocks noGrp="1"/>
          </p:cNvSpPr>
          <p:nvPr>
            <p:ph type="sldNum" sz="quarter" idx="12"/>
          </p:nvPr>
        </p:nvSpPr>
        <p:spPr/>
        <p:txBody>
          <a:bodyPr/>
          <a:lstStyle/>
          <a:p>
            <a:fld id="{F8DEEB91-50FB-4D13-8684-2052AAEB8771}" type="slidenum">
              <a:rPr kumimoji="1" lang="ja-JP" altLang="en-US" smtClean="0"/>
              <a:t>9</a:t>
            </a:fld>
            <a:endParaRPr kumimoji="1" lang="ja-JP" altLang="en-US"/>
          </a:p>
        </p:txBody>
      </p:sp>
      <p:sp>
        <p:nvSpPr>
          <p:cNvPr id="5" name="テキスト ボックス 4">
            <a:extLst>
              <a:ext uri="{FF2B5EF4-FFF2-40B4-BE49-F238E27FC236}">
                <a16:creationId xmlns:a16="http://schemas.microsoft.com/office/drawing/2014/main" id="{278EDB75-EE16-4231-A5C8-F8C89A0F127E}"/>
              </a:ext>
            </a:extLst>
          </p:cNvPr>
          <p:cNvSpPr txBox="1"/>
          <p:nvPr/>
        </p:nvSpPr>
        <p:spPr>
          <a:xfrm>
            <a:off x="598714" y="1471137"/>
            <a:ext cx="10961915" cy="2862322"/>
          </a:xfrm>
          <a:prstGeom prst="rect">
            <a:avLst/>
          </a:prstGeom>
          <a:noFill/>
        </p:spPr>
        <p:txBody>
          <a:bodyPr wrap="square" rtlCol="0">
            <a:spAutoFit/>
          </a:bodyPr>
          <a:lstStyle/>
          <a:p>
            <a:r>
              <a:rPr lang="ja-JP" altLang="en-US" b="1" dirty="0"/>
              <a:t>タスク管理とタスクの状態遷移</a:t>
            </a:r>
            <a:endParaRPr kumimoji="1" lang="en-US" altLang="ja-JP" b="1" dirty="0"/>
          </a:p>
          <a:p>
            <a:r>
              <a:rPr lang="ja-JP" altLang="en-US" dirty="0"/>
              <a:t>タスク管理では、タスクの生成から消滅までを“実行可能状態（</a:t>
            </a:r>
            <a:r>
              <a:rPr lang="en-US" altLang="ja-JP" dirty="0"/>
              <a:t>Ready</a:t>
            </a:r>
            <a:r>
              <a:rPr lang="ja-JP" altLang="en-US" dirty="0"/>
              <a:t>）”、“実行状態（</a:t>
            </a:r>
            <a:r>
              <a:rPr lang="en-US" altLang="ja-JP" dirty="0"/>
              <a:t>Run</a:t>
            </a:r>
            <a:r>
              <a:rPr lang="ja-JP" altLang="en-US" dirty="0"/>
              <a:t>）”、“待ち状態（</a:t>
            </a:r>
            <a:r>
              <a:rPr lang="en-US" altLang="ja-JP" dirty="0"/>
              <a:t>Wait</a:t>
            </a:r>
            <a:r>
              <a:rPr lang="ja-JP" altLang="en-US" dirty="0"/>
              <a:t>）”の三つの状態で管理をしながら、</a:t>
            </a:r>
            <a:r>
              <a:rPr lang="en-US" altLang="ja-JP" dirty="0"/>
              <a:t>CPU</a:t>
            </a:r>
            <a:r>
              <a:rPr lang="ja-JP" altLang="en-US" dirty="0"/>
              <a:t>を有効活用します。</a:t>
            </a:r>
            <a:endParaRPr lang="en-US" altLang="ja-JP" dirty="0"/>
          </a:p>
          <a:p>
            <a:endParaRPr lang="en-US" altLang="ja-JP" dirty="0"/>
          </a:p>
          <a:p>
            <a:endParaRPr lang="en-US" altLang="ja-JP" dirty="0"/>
          </a:p>
          <a:p>
            <a:endParaRPr lang="en-US" altLang="ja-JP" dirty="0"/>
          </a:p>
          <a:p>
            <a:r>
              <a:rPr lang="en-US" altLang="ja-JP" dirty="0"/>
              <a:t>【</a:t>
            </a:r>
            <a:r>
              <a:rPr lang="ja-JP" altLang="en-US" dirty="0"/>
              <a:t>質問</a:t>
            </a:r>
            <a:r>
              <a:rPr lang="en-US" altLang="ja-JP" dirty="0"/>
              <a:t>】</a:t>
            </a:r>
          </a:p>
          <a:p>
            <a:r>
              <a:rPr lang="ja-JP" altLang="en-US" dirty="0"/>
              <a:t>“料理をする”というジョブを“タスク”に分解してみよう。</a:t>
            </a:r>
            <a:endParaRPr lang="en-US" altLang="ja-JP" dirty="0"/>
          </a:p>
          <a:p>
            <a:r>
              <a:rPr lang="ja-JP" altLang="en-US" dirty="0"/>
              <a:t>ジョブを完了させるまでにそれぞれのタスクの状態はどのように変化するか考えて見よう。</a:t>
            </a:r>
            <a:endParaRPr lang="en-US" altLang="ja-JP" dirty="0"/>
          </a:p>
          <a:p>
            <a:endParaRPr lang="en-US" altLang="ja-JP" dirty="0"/>
          </a:p>
        </p:txBody>
      </p:sp>
    </p:spTree>
    <p:extLst>
      <p:ext uri="{BB962C8B-B14F-4D97-AF65-F5344CB8AC3E}">
        <p14:creationId xmlns:p14="http://schemas.microsoft.com/office/powerpoint/2010/main" val="15893248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773</TotalTime>
  <Words>3053</Words>
  <Application>Microsoft Office PowerPoint</Application>
  <PresentationFormat>ワイド画面</PresentationFormat>
  <Paragraphs>322</Paragraphs>
  <Slides>19</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游ゴシック</vt:lpstr>
      <vt:lpstr>Arial</vt:lpstr>
      <vt:lpstr>Calibri</vt:lpstr>
      <vt:lpstr>Calibri Light</vt:lpstr>
      <vt:lpstr>Office テーマ</vt:lpstr>
      <vt:lpstr>２章ソフトウェア </vt:lpstr>
      <vt:lpstr>ソフトウェア</vt:lpstr>
      <vt:lpstr>ソフトウェア </vt:lpstr>
      <vt:lpstr>ソフトウェア </vt:lpstr>
      <vt:lpstr>ソフトウェア </vt:lpstr>
      <vt:lpstr>ソフトウェア </vt:lpstr>
      <vt:lpstr>OSのジョブ管理とタスク管理 </vt:lpstr>
      <vt:lpstr>OSのジョブ管理とタスク管理 </vt:lpstr>
      <vt:lpstr>OSのジョブ管理とタスク管理 </vt:lpstr>
      <vt:lpstr>OSのジョブ管理とタスク管理 </vt:lpstr>
      <vt:lpstr>OSのジョブ管理とタスク管理 </vt:lpstr>
      <vt:lpstr>記憶管理 </vt:lpstr>
      <vt:lpstr>記憶管理 </vt:lpstr>
      <vt:lpstr>ファイル管理 </vt:lpstr>
      <vt:lpstr>ファイル管理 </vt:lpstr>
      <vt:lpstr>ファイル管理 </vt:lpstr>
      <vt:lpstr>マルチメディア </vt:lpstr>
      <vt:lpstr>マルチメディア </vt:lpstr>
      <vt:lpstr>マルチメディア</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４章</dc:title>
  <dc:creator>tanaka r</dc:creator>
  <cp:lastModifiedBy>tanaka it-salon</cp:lastModifiedBy>
  <cp:revision>138</cp:revision>
  <dcterms:created xsi:type="dcterms:W3CDTF">2018-10-08T09:39:54Z</dcterms:created>
  <dcterms:modified xsi:type="dcterms:W3CDTF">2024-04-23T01:11:29Z</dcterms:modified>
</cp:coreProperties>
</file>