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7" r:id="rId2"/>
    <p:sldId id="270" r:id="rId3"/>
    <p:sldId id="271" r:id="rId4"/>
    <p:sldId id="272" r:id="rId5"/>
    <p:sldId id="273" r:id="rId6"/>
    <p:sldId id="369" r:id="rId7"/>
    <p:sldId id="274" r:id="rId8"/>
    <p:sldId id="357" r:id="rId9"/>
    <p:sldId id="359" r:id="rId10"/>
    <p:sldId id="275" r:id="rId11"/>
    <p:sldId id="258" r:id="rId12"/>
    <p:sldId id="276" r:id="rId13"/>
    <p:sldId id="259" r:id="rId14"/>
    <p:sldId id="279" r:id="rId15"/>
    <p:sldId id="280" r:id="rId16"/>
    <p:sldId id="360" r:id="rId17"/>
    <p:sldId id="283" r:id="rId18"/>
    <p:sldId id="282" r:id="rId19"/>
    <p:sldId id="361" r:id="rId20"/>
    <p:sldId id="284" r:id="rId21"/>
    <p:sldId id="286" r:id="rId22"/>
    <p:sldId id="287" r:id="rId23"/>
    <p:sldId id="288" r:id="rId24"/>
    <p:sldId id="285" r:id="rId25"/>
    <p:sldId id="363" r:id="rId26"/>
    <p:sldId id="350" r:id="rId27"/>
    <p:sldId id="327" r:id="rId28"/>
    <p:sldId id="264" r:id="rId29"/>
    <p:sldId id="351" r:id="rId30"/>
    <p:sldId id="364" r:id="rId31"/>
    <p:sldId id="352" r:id="rId32"/>
    <p:sldId id="353" r:id="rId33"/>
    <p:sldId id="354" r:id="rId34"/>
    <p:sldId id="365" r:id="rId35"/>
    <p:sldId id="355" r:id="rId36"/>
    <p:sldId id="356" r:id="rId37"/>
    <p:sldId id="366" r:id="rId38"/>
    <p:sldId id="367" r:id="rId39"/>
    <p:sldId id="368" r:id="rId4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5030" autoAdjust="0"/>
  </p:normalViewPr>
  <p:slideViewPr>
    <p:cSldViewPr snapToGrid="0">
      <p:cViewPr varScale="1">
        <p:scale>
          <a:sx n="72" d="100"/>
          <a:sy n="72" d="100"/>
        </p:scale>
        <p:origin x="82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C9535A-43E8-4197-851B-22A24DF5D82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kumimoji="1" lang="ja-JP" altLang="en-US"/>
        </a:p>
      </dgm:t>
    </dgm:pt>
    <dgm:pt modelId="{EB96466D-C902-4A10-8FB5-FCA2C4BDA4E2}">
      <dgm:prSet phldrT="[テキスト]" custT="1">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sz="2400" dirty="0"/>
            <a:t>思想または感情を表した物</a:t>
          </a:r>
        </a:p>
      </dgm:t>
    </dgm:pt>
    <dgm:pt modelId="{0C973470-43F4-4E2E-8E52-17A9B2E8232B}" type="parTrans" cxnId="{F90497E2-B9F2-409F-81E8-8AB2B3EA7EC9}">
      <dgm:prSet/>
      <dgm:spPr/>
      <dgm:t>
        <a:bodyPr/>
        <a:lstStyle/>
        <a:p>
          <a:endParaRPr kumimoji="1" lang="ja-JP" altLang="en-US" sz="2400"/>
        </a:p>
      </dgm:t>
    </dgm:pt>
    <dgm:pt modelId="{FAC5AEA6-796A-436B-8F69-CA15EE82290A}" type="sibTrans" cxnId="{F90497E2-B9F2-409F-81E8-8AB2B3EA7EC9}">
      <dgm:prSet/>
      <dgm:spPr/>
      <dgm:t>
        <a:bodyPr/>
        <a:lstStyle/>
        <a:p>
          <a:endParaRPr kumimoji="1" lang="ja-JP" altLang="en-US" sz="2400"/>
        </a:p>
      </dgm:t>
    </dgm:pt>
    <dgm:pt modelId="{D0360B82-312E-4595-AF7F-83070BE17F0B}">
      <dgm:prSet phldrT="[テキスト]" custT="1">
        <dgm:style>
          <a:lnRef idx="1">
            <a:schemeClr val="accent4"/>
          </a:lnRef>
          <a:fillRef idx="2">
            <a:schemeClr val="accent4"/>
          </a:fillRef>
          <a:effectRef idx="1">
            <a:schemeClr val="accent4"/>
          </a:effectRef>
          <a:fontRef idx="minor">
            <a:schemeClr val="dk1"/>
          </a:fontRef>
        </dgm:style>
      </dgm:prSet>
      <dgm:spPr/>
      <dgm:t>
        <a:bodyPr/>
        <a:lstStyle/>
        <a:p>
          <a:r>
            <a:rPr kumimoji="1" lang="ja-JP" altLang="en-US" sz="2400" dirty="0"/>
            <a:t>創作した物</a:t>
          </a:r>
        </a:p>
      </dgm:t>
    </dgm:pt>
    <dgm:pt modelId="{06B5473E-20E3-48CF-9852-19C0D5654D5E}" type="parTrans" cxnId="{FDD7DB73-0BE5-4307-BD65-A86CC1377B84}">
      <dgm:prSet/>
      <dgm:spPr/>
      <dgm:t>
        <a:bodyPr/>
        <a:lstStyle/>
        <a:p>
          <a:endParaRPr kumimoji="1" lang="ja-JP" altLang="en-US" sz="2400"/>
        </a:p>
      </dgm:t>
    </dgm:pt>
    <dgm:pt modelId="{36592C12-509A-4623-A899-125A14C4E2F5}" type="sibTrans" cxnId="{FDD7DB73-0BE5-4307-BD65-A86CC1377B84}">
      <dgm:prSet/>
      <dgm:spPr/>
      <dgm:t>
        <a:bodyPr/>
        <a:lstStyle/>
        <a:p>
          <a:endParaRPr kumimoji="1" lang="ja-JP" altLang="en-US" sz="2400"/>
        </a:p>
      </dgm:t>
    </dgm:pt>
    <dgm:pt modelId="{923A3DBB-1036-4E69-9D04-C6C4F8D5CD86}">
      <dgm:prSet phldrT="[テキスト]" custT="1">
        <dgm:style>
          <a:lnRef idx="1">
            <a:schemeClr val="accent1"/>
          </a:lnRef>
          <a:fillRef idx="2">
            <a:schemeClr val="accent1"/>
          </a:fillRef>
          <a:effectRef idx="1">
            <a:schemeClr val="accent1"/>
          </a:effectRef>
          <a:fontRef idx="minor">
            <a:schemeClr val="dk1"/>
          </a:fontRef>
        </dgm:style>
      </dgm:prSet>
      <dgm:spPr/>
      <dgm:t>
        <a:bodyPr/>
        <a:lstStyle/>
        <a:p>
          <a:r>
            <a:rPr kumimoji="1" lang="ja-JP" altLang="en-US" sz="2400" dirty="0"/>
            <a:t>表現された物</a:t>
          </a:r>
        </a:p>
      </dgm:t>
    </dgm:pt>
    <dgm:pt modelId="{5FCEB4C4-CEA9-41A7-8783-854A99AA838E}" type="parTrans" cxnId="{8DD75FAD-683D-4617-994B-C9D659B13DAA}">
      <dgm:prSet/>
      <dgm:spPr/>
      <dgm:t>
        <a:bodyPr/>
        <a:lstStyle/>
        <a:p>
          <a:endParaRPr kumimoji="1" lang="ja-JP" altLang="en-US" sz="2400"/>
        </a:p>
      </dgm:t>
    </dgm:pt>
    <dgm:pt modelId="{1271AAA3-6A75-4743-8335-8AD28F50715A}" type="sibTrans" cxnId="{8DD75FAD-683D-4617-994B-C9D659B13DAA}">
      <dgm:prSet/>
      <dgm:spPr/>
      <dgm:t>
        <a:bodyPr/>
        <a:lstStyle/>
        <a:p>
          <a:endParaRPr kumimoji="1" lang="ja-JP" altLang="en-US" sz="2400"/>
        </a:p>
      </dgm:t>
    </dgm:pt>
    <dgm:pt modelId="{FAB7DF0D-AC3B-454D-978E-86367D64AEB5}">
      <dgm:prSet phldrT="[テキスト]" custT="1">
        <dgm:style>
          <a:lnRef idx="1">
            <a:schemeClr val="accent2"/>
          </a:lnRef>
          <a:fillRef idx="2">
            <a:schemeClr val="accent2"/>
          </a:fillRef>
          <a:effectRef idx="1">
            <a:schemeClr val="accent2"/>
          </a:effectRef>
          <a:fontRef idx="minor">
            <a:schemeClr val="dk1"/>
          </a:fontRef>
        </dgm:style>
      </dgm:prSet>
      <dgm:spPr/>
      <dgm:t>
        <a:bodyPr/>
        <a:lstStyle/>
        <a:p>
          <a:r>
            <a:rPr kumimoji="1" lang="ja-JP" altLang="en-US" sz="2400" dirty="0"/>
            <a:t>文芸・芸術的な物</a:t>
          </a:r>
        </a:p>
      </dgm:t>
    </dgm:pt>
    <dgm:pt modelId="{31C7D217-8955-4A90-99AE-9DC57E95DE13}" type="parTrans" cxnId="{48B86347-2C4A-439E-80CA-889400C32D1E}">
      <dgm:prSet/>
      <dgm:spPr/>
      <dgm:t>
        <a:bodyPr/>
        <a:lstStyle/>
        <a:p>
          <a:endParaRPr kumimoji="1" lang="ja-JP" altLang="en-US" sz="2400"/>
        </a:p>
      </dgm:t>
    </dgm:pt>
    <dgm:pt modelId="{A6F352DE-C74D-4AAB-A166-0D4710B49366}" type="sibTrans" cxnId="{48B86347-2C4A-439E-80CA-889400C32D1E}">
      <dgm:prSet/>
      <dgm:spPr/>
      <dgm:t>
        <a:bodyPr/>
        <a:lstStyle/>
        <a:p>
          <a:endParaRPr kumimoji="1" lang="ja-JP" altLang="en-US" sz="2400"/>
        </a:p>
      </dgm:t>
    </dgm:pt>
    <dgm:pt modelId="{D43B50B8-2F8D-4377-93EE-9FD8EC32E077}" type="pres">
      <dgm:prSet presAssocID="{B5C9535A-43E8-4197-851B-22A24DF5D828}" presName="diagram" presStyleCnt="0">
        <dgm:presLayoutVars>
          <dgm:dir/>
          <dgm:resizeHandles val="exact"/>
        </dgm:presLayoutVars>
      </dgm:prSet>
      <dgm:spPr/>
    </dgm:pt>
    <dgm:pt modelId="{66CBEB30-9117-4617-ABB9-EA3D618BF678}" type="pres">
      <dgm:prSet presAssocID="{EB96466D-C902-4A10-8FB5-FCA2C4BDA4E2}" presName="node" presStyleLbl="node1" presStyleIdx="0" presStyleCnt="4">
        <dgm:presLayoutVars>
          <dgm:bulletEnabled val="1"/>
        </dgm:presLayoutVars>
      </dgm:prSet>
      <dgm:spPr/>
    </dgm:pt>
    <dgm:pt modelId="{08548898-8803-499D-909F-6B2134A202CA}" type="pres">
      <dgm:prSet presAssocID="{FAC5AEA6-796A-436B-8F69-CA15EE82290A}" presName="sibTrans" presStyleCnt="0"/>
      <dgm:spPr/>
    </dgm:pt>
    <dgm:pt modelId="{42BA1DDF-BD3F-43B1-8704-A82D447A6A55}" type="pres">
      <dgm:prSet presAssocID="{D0360B82-312E-4595-AF7F-83070BE17F0B}" presName="node" presStyleLbl="node1" presStyleIdx="1" presStyleCnt="4">
        <dgm:presLayoutVars>
          <dgm:bulletEnabled val="1"/>
        </dgm:presLayoutVars>
      </dgm:prSet>
      <dgm:spPr/>
    </dgm:pt>
    <dgm:pt modelId="{BB86314D-D8D6-49A0-AB36-EF9496D34A10}" type="pres">
      <dgm:prSet presAssocID="{36592C12-509A-4623-A899-125A14C4E2F5}" presName="sibTrans" presStyleCnt="0"/>
      <dgm:spPr/>
    </dgm:pt>
    <dgm:pt modelId="{237EE228-BFF3-4BD0-948C-A39B534B01A3}" type="pres">
      <dgm:prSet presAssocID="{923A3DBB-1036-4E69-9D04-C6C4F8D5CD86}" presName="node" presStyleLbl="node1" presStyleIdx="2" presStyleCnt="4">
        <dgm:presLayoutVars>
          <dgm:bulletEnabled val="1"/>
        </dgm:presLayoutVars>
      </dgm:prSet>
      <dgm:spPr/>
    </dgm:pt>
    <dgm:pt modelId="{3853FAE0-A545-493D-ADFD-41FC3A535A3F}" type="pres">
      <dgm:prSet presAssocID="{1271AAA3-6A75-4743-8335-8AD28F50715A}" presName="sibTrans" presStyleCnt="0"/>
      <dgm:spPr/>
    </dgm:pt>
    <dgm:pt modelId="{CAB330E2-A9E2-4FC4-AACD-C27F1E509E9C}" type="pres">
      <dgm:prSet presAssocID="{FAB7DF0D-AC3B-454D-978E-86367D64AEB5}" presName="node" presStyleLbl="node1" presStyleIdx="3" presStyleCnt="4">
        <dgm:presLayoutVars>
          <dgm:bulletEnabled val="1"/>
        </dgm:presLayoutVars>
      </dgm:prSet>
      <dgm:spPr/>
    </dgm:pt>
  </dgm:ptLst>
  <dgm:cxnLst>
    <dgm:cxn modelId="{26670F10-0B8E-486A-8004-A796B212296A}" type="presOf" srcId="{D0360B82-312E-4595-AF7F-83070BE17F0B}" destId="{42BA1DDF-BD3F-43B1-8704-A82D447A6A55}" srcOrd="0" destOrd="0" presId="urn:microsoft.com/office/officeart/2005/8/layout/default"/>
    <dgm:cxn modelId="{E6BF3924-3D3E-40F4-89E3-54733C9B7728}" type="presOf" srcId="{EB96466D-C902-4A10-8FB5-FCA2C4BDA4E2}" destId="{66CBEB30-9117-4617-ABB9-EA3D618BF678}" srcOrd="0" destOrd="0" presId="urn:microsoft.com/office/officeart/2005/8/layout/default"/>
    <dgm:cxn modelId="{0E44E146-4BDD-4E84-9E51-3A74A0BA00EA}" type="presOf" srcId="{FAB7DF0D-AC3B-454D-978E-86367D64AEB5}" destId="{CAB330E2-A9E2-4FC4-AACD-C27F1E509E9C}" srcOrd="0" destOrd="0" presId="urn:microsoft.com/office/officeart/2005/8/layout/default"/>
    <dgm:cxn modelId="{48B86347-2C4A-439E-80CA-889400C32D1E}" srcId="{B5C9535A-43E8-4197-851B-22A24DF5D828}" destId="{FAB7DF0D-AC3B-454D-978E-86367D64AEB5}" srcOrd="3" destOrd="0" parTransId="{31C7D217-8955-4A90-99AE-9DC57E95DE13}" sibTransId="{A6F352DE-C74D-4AAB-A166-0D4710B49366}"/>
    <dgm:cxn modelId="{FDD7DB73-0BE5-4307-BD65-A86CC1377B84}" srcId="{B5C9535A-43E8-4197-851B-22A24DF5D828}" destId="{D0360B82-312E-4595-AF7F-83070BE17F0B}" srcOrd="1" destOrd="0" parTransId="{06B5473E-20E3-48CF-9852-19C0D5654D5E}" sibTransId="{36592C12-509A-4623-A899-125A14C4E2F5}"/>
    <dgm:cxn modelId="{C0C6E3AA-4267-4C6E-9E1A-F24E7F8D5194}" type="presOf" srcId="{923A3DBB-1036-4E69-9D04-C6C4F8D5CD86}" destId="{237EE228-BFF3-4BD0-948C-A39B534B01A3}" srcOrd="0" destOrd="0" presId="urn:microsoft.com/office/officeart/2005/8/layout/default"/>
    <dgm:cxn modelId="{8DD75FAD-683D-4617-994B-C9D659B13DAA}" srcId="{B5C9535A-43E8-4197-851B-22A24DF5D828}" destId="{923A3DBB-1036-4E69-9D04-C6C4F8D5CD86}" srcOrd="2" destOrd="0" parTransId="{5FCEB4C4-CEA9-41A7-8783-854A99AA838E}" sibTransId="{1271AAA3-6A75-4743-8335-8AD28F50715A}"/>
    <dgm:cxn modelId="{F90497E2-B9F2-409F-81E8-8AB2B3EA7EC9}" srcId="{B5C9535A-43E8-4197-851B-22A24DF5D828}" destId="{EB96466D-C902-4A10-8FB5-FCA2C4BDA4E2}" srcOrd="0" destOrd="0" parTransId="{0C973470-43F4-4E2E-8E52-17A9B2E8232B}" sibTransId="{FAC5AEA6-796A-436B-8F69-CA15EE82290A}"/>
    <dgm:cxn modelId="{5CF374FC-0356-4D85-8EDC-CFC1FF03F42A}" type="presOf" srcId="{B5C9535A-43E8-4197-851B-22A24DF5D828}" destId="{D43B50B8-2F8D-4377-93EE-9FD8EC32E077}" srcOrd="0" destOrd="0" presId="urn:microsoft.com/office/officeart/2005/8/layout/default"/>
    <dgm:cxn modelId="{1F1C7A32-A1CB-4EDB-BA85-F487EF44F6CF}" type="presParOf" srcId="{D43B50B8-2F8D-4377-93EE-9FD8EC32E077}" destId="{66CBEB30-9117-4617-ABB9-EA3D618BF678}" srcOrd="0" destOrd="0" presId="urn:microsoft.com/office/officeart/2005/8/layout/default"/>
    <dgm:cxn modelId="{72621013-1201-4A8F-A951-ABB412097BEF}" type="presParOf" srcId="{D43B50B8-2F8D-4377-93EE-9FD8EC32E077}" destId="{08548898-8803-499D-909F-6B2134A202CA}" srcOrd="1" destOrd="0" presId="urn:microsoft.com/office/officeart/2005/8/layout/default"/>
    <dgm:cxn modelId="{54228907-F589-45A6-90EA-313CDC140512}" type="presParOf" srcId="{D43B50B8-2F8D-4377-93EE-9FD8EC32E077}" destId="{42BA1DDF-BD3F-43B1-8704-A82D447A6A55}" srcOrd="2" destOrd="0" presId="urn:microsoft.com/office/officeart/2005/8/layout/default"/>
    <dgm:cxn modelId="{A0C3E7B2-F9AB-4C2E-B0DA-C7FC716FE986}" type="presParOf" srcId="{D43B50B8-2F8D-4377-93EE-9FD8EC32E077}" destId="{BB86314D-D8D6-49A0-AB36-EF9496D34A10}" srcOrd="3" destOrd="0" presId="urn:microsoft.com/office/officeart/2005/8/layout/default"/>
    <dgm:cxn modelId="{1F21459C-CE31-4803-81C4-D7E245493079}" type="presParOf" srcId="{D43B50B8-2F8D-4377-93EE-9FD8EC32E077}" destId="{237EE228-BFF3-4BD0-948C-A39B534B01A3}" srcOrd="4" destOrd="0" presId="urn:microsoft.com/office/officeart/2005/8/layout/default"/>
    <dgm:cxn modelId="{7CEB3B4B-36C7-4F3B-9D48-74E1CC3B2604}" type="presParOf" srcId="{D43B50B8-2F8D-4377-93EE-9FD8EC32E077}" destId="{3853FAE0-A545-493D-ADFD-41FC3A535A3F}" srcOrd="5" destOrd="0" presId="urn:microsoft.com/office/officeart/2005/8/layout/default"/>
    <dgm:cxn modelId="{5DC0D5CF-BA89-456B-B8E8-5E57F16F7D22}" type="presParOf" srcId="{D43B50B8-2F8D-4377-93EE-9FD8EC32E077}" destId="{CAB330E2-A9E2-4FC4-AACD-C27F1E509E9C}"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CBEB30-9117-4617-ABB9-EA3D618BF678}">
      <dsp:nvSpPr>
        <dsp:cNvPr id="0" name=""/>
        <dsp:cNvSpPr/>
      </dsp:nvSpPr>
      <dsp:spPr>
        <a:xfrm>
          <a:off x="350105" y="1418"/>
          <a:ext cx="2088959" cy="1253375"/>
        </a:xfrm>
        <a:prstGeom prst="rect">
          <a:avLst/>
        </a:prstGeom>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t>思想または感情を表した物</a:t>
          </a:r>
        </a:p>
      </dsp:txBody>
      <dsp:txXfrm>
        <a:off x="350105" y="1418"/>
        <a:ext cx="2088959" cy="1253375"/>
      </dsp:txXfrm>
    </dsp:sp>
    <dsp:sp modelId="{42BA1DDF-BD3F-43B1-8704-A82D447A6A55}">
      <dsp:nvSpPr>
        <dsp:cNvPr id="0" name=""/>
        <dsp:cNvSpPr/>
      </dsp:nvSpPr>
      <dsp:spPr>
        <a:xfrm>
          <a:off x="2647960" y="1418"/>
          <a:ext cx="2088959" cy="1253375"/>
        </a:xfrm>
        <a:prstGeom prst="rect">
          <a:avLst/>
        </a:prstGeom>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6350" cap="flat" cmpd="sng" algn="ctr">
          <a:solidFill>
            <a:schemeClr val="accent4"/>
          </a:solidFill>
          <a:prstDash val="solid"/>
          <a:miter lim="800000"/>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t>創作した物</a:t>
          </a:r>
        </a:p>
      </dsp:txBody>
      <dsp:txXfrm>
        <a:off x="2647960" y="1418"/>
        <a:ext cx="2088959" cy="1253375"/>
      </dsp:txXfrm>
    </dsp:sp>
    <dsp:sp modelId="{237EE228-BFF3-4BD0-948C-A39B534B01A3}">
      <dsp:nvSpPr>
        <dsp:cNvPr id="0" name=""/>
        <dsp:cNvSpPr/>
      </dsp:nvSpPr>
      <dsp:spPr>
        <a:xfrm>
          <a:off x="350105" y="1463689"/>
          <a:ext cx="2088959" cy="1253375"/>
        </a:xfrm>
        <a:prstGeom prst="rect">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t>表現された物</a:t>
          </a:r>
        </a:p>
      </dsp:txBody>
      <dsp:txXfrm>
        <a:off x="350105" y="1463689"/>
        <a:ext cx="2088959" cy="1253375"/>
      </dsp:txXfrm>
    </dsp:sp>
    <dsp:sp modelId="{CAB330E2-A9E2-4FC4-AACD-C27F1E509E9C}">
      <dsp:nvSpPr>
        <dsp:cNvPr id="0" name=""/>
        <dsp:cNvSpPr/>
      </dsp:nvSpPr>
      <dsp:spPr>
        <a:xfrm>
          <a:off x="2647960" y="1463689"/>
          <a:ext cx="2088959" cy="1253375"/>
        </a:xfrm>
        <a:prstGeom prst="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t>文芸・芸術的な物</a:t>
          </a:r>
        </a:p>
      </dsp:txBody>
      <dsp:txXfrm>
        <a:off x="2647960" y="1463689"/>
        <a:ext cx="2088959" cy="125337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930316-A0E8-43F8-8EF3-0358417AF965}" type="datetimeFigureOut">
              <a:rPr kumimoji="1" lang="ja-JP" altLang="en-US" smtClean="0"/>
              <a:t>2024/8/12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F7FEFB-DDF5-4CCD-B115-6BAE4CEA8F9C}" type="slidenum">
              <a:rPr kumimoji="1" lang="ja-JP" altLang="en-US" smtClean="0"/>
              <a:t>‹#›</a:t>
            </a:fld>
            <a:endParaRPr kumimoji="1" lang="ja-JP" altLang="en-US"/>
          </a:p>
        </p:txBody>
      </p:sp>
    </p:spTree>
    <p:extLst>
      <p:ext uri="{BB962C8B-B14F-4D97-AF65-F5344CB8AC3E}">
        <p14:creationId xmlns:p14="http://schemas.microsoft.com/office/powerpoint/2010/main" val="33541564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ソリューションビジネスは、</a:t>
            </a:r>
            <a:r>
              <a:rPr lang="ja-JP" altLang="en-US" b="0" dirty="0"/>
              <a:t>企業が抱えている経営課題や業務上の悩みの解決を目的とした、サービス事業者が提供するサービスのことです。</a:t>
            </a:r>
            <a:endParaRPr lang="en-US" altLang="ja-JP" b="0" dirty="0"/>
          </a:p>
          <a:p>
            <a:endParaRPr lang="en-US" altLang="ja-JP" b="0" dirty="0"/>
          </a:p>
          <a:p>
            <a:r>
              <a:rPr lang="ja-JP" altLang="en-US" b="0" dirty="0"/>
              <a:t>特に近年では</a:t>
            </a:r>
            <a:r>
              <a:rPr lang="en-US" altLang="ja-JP" b="0" dirty="0"/>
              <a:t>ICT</a:t>
            </a:r>
            <a:r>
              <a:rPr lang="ja-JP" altLang="en-US" b="0" dirty="0"/>
              <a:t>の導入を前提としたソリューションビジネスのサービスが多く、様々な形での</a:t>
            </a:r>
            <a:r>
              <a:rPr lang="en-US" altLang="ja-JP" b="0" dirty="0"/>
              <a:t>ICT</a:t>
            </a:r>
            <a:r>
              <a:rPr lang="ja-JP" altLang="en-US" b="0" dirty="0"/>
              <a:t>に関するサービスを提供する事業者が増えています。</a:t>
            </a:r>
            <a:endParaRPr lang="en-US" altLang="ja-JP" b="0" dirty="0"/>
          </a:p>
          <a:p>
            <a:endParaRPr lang="en-US" altLang="ja-JP" b="0" dirty="0"/>
          </a:p>
          <a:p>
            <a:endParaRPr lang="en-US" altLang="ja-JP" b="0" dirty="0"/>
          </a:p>
          <a:p>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a:t>
            </a:fld>
            <a:endParaRPr kumimoji="1" lang="ja-JP" altLang="en-US"/>
          </a:p>
        </p:txBody>
      </p:sp>
    </p:spTree>
    <p:extLst>
      <p:ext uri="{BB962C8B-B14F-4D97-AF65-F5344CB8AC3E}">
        <p14:creationId xmlns:p14="http://schemas.microsoft.com/office/powerpoint/2010/main" val="37915223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マーケティングで考えるキーワードのうち、プロダクトライフサイクルはスライドに示した図で考えます。</a:t>
            </a:r>
            <a:endParaRPr kumimoji="1" lang="en-US" altLang="ja-JP" dirty="0"/>
          </a:p>
          <a:p>
            <a:endParaRPr kumimoji="1" lang="en-US" altLang="ja-JP" dirty="0"/>
          </a:p>
          <a:p>
            <a:r>
              <a:rPr kumimoji="1" lang="ja-JP" altLang="en-US" dirty="0"/>
              <a:t>プロダクトを導入した直後の導入期では売上に対してコストが多くなります。</a:t>
            </a:r>
            <a:endParaRPr kumimoji="1" lang="en-US" altLang="ja-JP" dirty="0"/>
          </a:p>
          <a:p>
            <a:r>
              <a:rPr kumimoji="1" lang="ja-JP" altLang="en-US" dirty="0"/>
              <a:t>商品の認知度を高めていく戦略が必要になります。</a:t>
            </a:r>
            <a:endParaRPr kumimoji="1" lang="en-US" altLang="ja-JP" dirty="0"/>
          </a:p>
          <a:p>
            <a:r>
              <a:rPr kumimoji="1" lang="ja-JP" altLang="en-US" dirty="0"/>
              <a:t>成長期では売上や利益が急激に上昇します。</a:t>
            </a:r>
            <a:endParaRPr kumimoji="1" lang="en-US" altLang="ja-JP" dirty="0"/>
          </a:p>
          <a:p>
            <a:r>
              <a:rPr kumimoji="1" lang="ja-JP" altLang="en-US" dirty="0"/>
              <a:t>コストが次第に低下し、導入期までに支払っていたコストの回収が見込めます。</a:t>
            </a:r>
            <a:endParaRPr kumimoji="1" lang="en-US" altLang="ja-JP" dirty="0"/>
          </a:p>
          <a:p>
            <a:r>
              <a:rPr kumimoji="1" lang="ja-JP" altLang="en-US" dirty="0"/>
              <a:t>あわせて、競合他社も参入するため競争が激化します。</a:t>
            </a:r>
            <a:endParaRPr kumimoji="1" lang="en-US" altLang="ja-JP" dirty="0"/>
          </a:p>
          <a:p>
            <a:r>
              <a:rPr kumimoji="1" lang="ja-JP" altLang="en-US" dirty="0"/>
              <a:t>成熟期ではシェアの維持・利益の確保を図る戦略が必要になります。</a:t>
            </a:r>
            <a:endParaRPr kumimoji="1" lang="en-US" altLang="ja-JP" dirty="0"/>
          </a:p>
          <a:p>
            <a:r>
              <a:rPr kumimoji="1" lang="ja-JP" altLang="en-US" dirty="0"/>
              <a:t>衰退期では、売上や利益が減少する時期に入ります。</a:t>
            </a:r>
            <a:endParaRPr kumimoji="1" lang="en-US" altLang="ja-JP" dirty="0"/>
          </a:p>
          <a:p>
            <a:r>
              <a:rPr kumimoji="1" lang="ja-JP" altLang="en-US" dirty="0"/>
              <a:t>場合によっては市場からの撤退を検討する必要があります。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2F7FEFB-DDF5-4CCD-B115-6BAE4CEA8F9C}" type="slidenum">
              <a:rPr kumimoji="1" lang="ja-JP" altLang="en-US" smtClean="0"/>
              <a:t>11</a:t>
            </a:fld>
            <a:endParaRPr kumimoji="1" lang="ja-JP" altLang="en-US"/>
          </a:p>
        </p:txBody>
      </p:sp>
    </p:spTree>
    <p:extLst>
      <p:ext uri="{BB962C8B-B14F-4D97-AF65-F5344CB8AC3E}">
        <p14:creationId xmlns:p14="http://schemas.microsoft.com/office/powerpoint/2010/main" val="8864733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b="0" dirty="0">
                <a:latin typeface="+mn-ea"/>
              </a:rPr>
              <a:t>BSC</a:t>
            </a:r>
            <a:r>
              <a:rPr lang="ja-JP" altLang="en-US" b="0" dirty="0">
                <a:latin typeface="+mn-ea"/>
              </a:rPr>
              <a:t>は、財務・顧客・業務プロセス・学習と成長の四つの視点から業務を評価する手法です。</a:t>
            </a:r>
            <a:endParaRPr lang="en-US" altLang="ja-JP" b="0" dirty="0">
              <a:latin typeface="+mn-ea"/>
            </a:endParaRPr>
          </a:p>
          <a:p>
            <a:r>
              <a:rPr lang="ja-JP" altLang="en-US" b="0" dirty="0">
                <a:latin typeface="+mn-ea"/>
              </a:rPr>
              <a:t>これら四つの視点から</a:t>
            </a:r>
            <a:r>
              <a:rPr lang="en-US" altLang="ja-JP" b="0" dirty="0">
                <a:latin typeface="+mn-ea"/>
              </a:rPr>
              <a:t>KGI</a:t>
            </a:r>
            <a:r>
              <a:rPr lang="ja-JP" altLang="en-US" b="0" dirty="0">
                <a:latin typeface="+mn-ea"/>
              </a:rPr>
              <a:t>、</a:t>
            </a:r>
            <a:r>
              <a:rPr lang="en-US" altLang="ja-JP" b="0" dirty="0">
                <a:latin typeface="+mn-ea"/>
              </a:rPr>
              <a:t>KPI</a:t>
            </a:r>
            <a:r>
              <a:rPr lang="ja-JP" altLang="en-US" b="0" dirty="0">
                <a:latin typeface="+mn-ea"/>
              </a:rPr>
              <a:t>、</a:t>
            </a:r>
            <a:r>
              <a:rPr lang="en-US" altLang="ja-JP" b="0" dirty="0">
                <a:latin typeface="+mn-ea"/>
              </a:rPr>
              <a:t>CSF</a:t>
            </a:r>
            <a:r>
              <a:rPr lang="ja-JP" altLang="en-US" b="0" dirty="0">
                <a:latin typeface="+mn-ea"/>
              </a:rPr>
              <a:t>を評価していきます。</a:t>
            </a:r>
            <a:endParaRPr lang="en-US" altLang="ja-JP" b="0" dirty="0">
              <a:latin typeface="+mn-ea"/>
            </a:endParaRPr>
          </a:p>
          <a:p>
            <a:pPr marL="0" indent="0">
              <a:buNone/>
            </a:pPr>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12</a:t>
            </a:fld>
            <a:endParaRPr kumimoji="1" lang="ja-JP" altLang="en-US"/>
          </a:p>
        </p:txBody>
      </p:sp>
    </p:spTree>
    <p:extLst>
      <p:ext uri="{BB962C8B-B14F-4D97-AF65-F5344CB8AC3E}">
        <p14:creationId xmlns:p14="http://schemas.microsoft.com/office/powerpoint/2010/main" val="104094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改善活動の手順の例をフローで示します。</a:t>
            </a:r>
            <a:endParaRPr kumimoji="1" lang="en-US" altLang="ja-JP" dirty="0"/>
          </a:p>
          <a:p>
            <a:r>
              <a:rPr kumimoji="1" lang="ja-JP" altLang="en-US" dirty="0"/>
              <a:t>ここでは物流コストの削減を例に挙げています。</a:t>
            </a:r>
            <a:endParaRPr kumimoji="1" lang="en-US" altLang="ja-JP" dirty="0"/>
          </a:p>
          <a:p>
            <a:endParaRPr kumimoji="1" lang="en-US" altLang="ja-JP" dirty="0"/>
          </a:p>
          <a:p>
            <a:r>
              <a:rPr kumimoji="1" lang="ja-JP" altLang="en-US" dirty="0"/>
              <a:t>最初に</a:t>
            </a:r>
            <a:r>
              <a:rPr kumimoji="1" lang="en-US" altLang="ja-JP" dirty="0"/>
              <a:t>KGI</a:t>
            </a:r>
            <a:r>
              <a:rPr kumimoji="1" lang="ja-JP" altLang="en-US" dirty="0"/>
              <a:t>を設定した後に</a:t>
            </a:r>
            <a:r>
              <a:rPr kumimoji="1" lang="en-US" altLang="ja-JP" dirty="0"/>
              <a:t>CSF</a:t>
            </a:r>
            <a:r>
              <a:rPr kumimoji="1" lang="ja-JP" altLang="en-US" dirty="0"/>
              <a:t>を抽出し、</a:t>
            </a:r>
            <a:r>
              <a:rPr kumimoji="1" lang="en-US" altLang="ja-JP" dirty="0"/>
              <a:t>KPI</a:t>
            </a:r>
            <a:r>
              <a:rPr kumimoji="1" lang="ja-JP" altLang="en-US" dirty="0"/>
              <a:t>を設定します。</a:t>
            </a:r>
            <a:endParaRPr kumimoji="1" lang="en-US" altLang="ja-JP" dirty="0"/>
          </a:p>
          <a:p>
            <a:r>
              <a:rPr kumimoji="1" lang="en-US" altLang="ja-JP" dirty="0"/>
              <a:t>KPI</a:t>
            </a:r>
            <a:r>
              <a:rPr kumimoji="1" lang="ja-JP" altLang="en-US" dirty="0"/>
              <a:t>を目指して改善活動を実施し、十分な結果が得られたか分析を行います。</a:t>
            </a:r>
            <a:endParaRPr kumimoji="1" lang="en-US" altLang="ja-JP" dirty="0"/>
          </a:p>
          <a:p>
            <a:endParaRPr kumimoji="1" lang="en-US" altLang="ja-JP" dirty="0"/>
          </a:p>
          <a:p>
            <a:r>
              <a:rPr kumimoji="1" lang="ja-JP" altLang="en-US" dirty="0"/>
              <a:t>その後、</a:t>
            </a:r>
            <a:r>
              <a:rPr kumimoji="1" lang="en-US" altLang="ja-JP" dirty="0"/>
              <a:t>KGI</a:t>
            </a:r>
            <a:r>
              <a:rPr kumimoji="1" lang="ja-JP" altLang="en-US" dirty="0"/>
              <a:t>の設定に戻り再び同じフローを実施します。</a:t>
            </a:r>
            <a:endParaRPr kumimoji="1" lang="en-US" altLang="ja-JP" dirty="0"/>
          </a:p>
          <a:p>
            <a:r>
              <a:rPr kumimoji="1" lang="ja-JP" altLang="en-US" dirty="0"/>
              <a:t>フローを繰り返すことで、最初の目標である物流コストの削減に対して、現実的な改善に近づいていくことができます。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02F7FEFB-DDF5-4CCD-B115-6BAE4CEA8F9C}" type="slidenum">
              <a:rPr kumimoji="1" lang="ja-JP" altLang="en-US" smtClean="0"/>
              <a:t>13</a:t>
            </a:fld>
            <a:endParaRPr kumimoji="1" lang="ja-JP" altLang="en-US"/>
          </a:p>
        </p:txBody>
      </p:sp>
    </p:spTree>
    <p:extLst>
      <p:ext uri="{BB962C8B-B14F-4D97-AF65-F5344CB8AC3E}">
        <p14:creationId xmlns:p14="http://schemas.microsoft.com/office/powerpoint/2010/main" val="1872826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経営管理システムは、今まで個人や部署だけで管理されていた情報を一つにまとめ、企業内で共有するために利用される手段です。</a:t>
            </a:r>
            <a:endParaRPr lang="en-US" altLang="ja-JP" b="0" dirty="0">
              <a:latin typeface="+mn-ea"/>
            </a:endParaRPr>
          </a:p>
          <a:p>
            <a:endParaRPr lang="en-US" altLang="ja-JP" b="0" dirty="0">
              <a:latin typeface="+mn-ea"/>
            </a:endParaRPr>
          </a:p>
          <a:p>
            <a:r>
              <a:rPr lang="en-US" altLang="ja-JP" b="0" dirty="0">
                <a:latin typeface="+mn-ea"/>
              </a:rPr>
              <a:t>CSM</a:t>
            </a:r>
            <a:r>
              <a:rPr lang="ja-JP" altLang="en-US" b="0" dirty="0">
                <a:latin typeface="+mn-ea"/>
              </a:rPr>
              <a:t>、</a:t>
            </a:r>
            <a:r>
              <a:rPr lang="en-US" altLang="ja-JP" b="0" dirty="0">
                <a:latin typeface="+mn-ea"/>
              </a:rPr>
              <a:t>CRM</a:t>
            </a:r>
            <a:r>
              <a:rPr lang="ja-JP" altLang="en-US" b="0" dirty="0">
                <a:latin typeface="+mn-ea"/>
              </a:rPr>
              <a:t>、</a:t>
            </a:r>
            <a:r>
              <a:rPr lang="en-US" altLang="ja-JP" b="0" dirty="0">
                <a:latin typeface="+mn-ea"/>
              </a:rPr>
              <a:t>ERP</a:t>
            </a:r>
            <a:r>
              <a:rPr lang="ja-JP" altLang="en-US" b="0" dirty="0">
                <a:latin typeface="+mn-ea"/>
              </a:rPr>
              <a:t>、ナレッジマネジメントなどの方法を用いることで、経営管理システムを有効に行うことができます。</a:t>
            </a:r>
            <a:endParaRPr lang="en-US" altLang="ja-JP" b="0" dirty="0">
              <a:latin typeface="+mn-ea"/>
            </a:endParaRPr>
          </a:p>
          <a:p>
            <a:endParaRPr lang="en-US" altLang="ja-JP" b="0" dirty="0">
              <a:latin typeface="+mn-ea"/>
            </a:endParaRPr>
          </a:p>
          <a:p>
            <a:endParaRPr lang="en-US" altLang="ja-JP" b="0" dirty="0">
              <a:latin typeface="+mn-ea"/>
            </a:endParaRPr>
          </a:p>
          <a:p>
            <a:endParaRPr lang="en-US" altLang="ja-JP" b="0" dirty="0">
              <a:latin typeface="+mn-ea"/>
            </a:endParaRPr>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14</a:t>
            </a:fld>
            <a:endParaRPr kumimoji="1" lang="ja-JP" altLang="en-US"/>
          </a:p>
        </p:txBody>
      </p:sp>
    </p:spTree>
    <p:extLst>
      <p:ext uri="{BB962C8B-B14F-4D97-AF65-F5344CB8AC3E}">
        <p14:creationId xmlns:p14="http://schemas.microsoft.com/office/powerpoint/2010/main" val="37835311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技術開発を進めていくためには、開発の方法や考え方、いまの状況や仕組みを知る必要があります。</a:t>
            </a:r>
            <a:endParaRPr lang="en-US" altLang="ja-JP" b="0" dirty="0">
              <a:latin typeface="+mn-ea"/>
            </a:endParaRPr>
          </a:p>
          <a:p>
            <a:r>
              <a:rPr lang="ja-JP" altLang="en-US" b="0" dirty="0">
                <a:latin typeface="+mn-ea"/>
              </a:rPr>
              <a:t>考え方、方法、状況や仕組みを知り、有効な技術開発戦略を立て、実施していくことが大切です。</a:t>
            </a:r>
            <a:endParaRPr lang="en-US" altLang="ja-JP" b="0" dirty="0">
              <a:latin typeface="+mn-ea"/>
            </a:endParaRPr>
          </a:p>
          <a:p>
            <a:endParaRPr lang="en-US" altLang="ja-JP" b="0" dirty="0">
              <a:latin typeface="+mn-ea"/>
            </a:endParaRPr>
          </a:p>
          <a:p>
            <a:endParaRPr kumimoji="1" lang="en-US" altLang="ja-JP" b="0" dirty="0"/>
          </a:p>
          <a:p>
            <a:endParaRPr kumimoji="1" lang="en-US" altLang="ja-JP" b="0" dirty="0"/>
          </a:p>
          <a:p>
            <a:endParaRPr kumimoji="1" lang="en-US" altLang="ja-JP" b="0" dirty="0"/>
          </a:p>
          <a:p>
            <a:endParaRPr kumimoji="1"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15</a:t>
            </a:fld>
            <a:endParaRPr kumimoji="1" lang="ja-JP" altLang="en-US"/>
          </a:p>
        </p:txBody>
      </p:sp>
    </p:spTree>
    <p:extLst>
      <p:ext uri="{BB962C8B-B14F-4D97-AF65-F5344CB8AC3E}">
        <p14:creationId xmlns:p14="http://schemas.microsoft.com/office/powerpoint/2010/main" val="22954486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近年、インターネットの普及により新しいビジネスが生まれてきています。</a:t>
            </a:r>
            <a:endParaRPr kumimoji="1" lang="en-US" altLang="ja-JP" dirty="0"/>
          </a:p>
          <a:p>
            <a:r>
              <a:rPr kumimoji="1" lang="ja-JP" altLang="en-US" dirty="0"/>
              <a:t>ここでは新しいビジネスの産業として、ビジネスインダストリーという項目を立てて紹介しています。</a:t>
            </a:r>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16</a:t>
            </a:fld>
            <a:endParaRPr kumimoji="1" lang="ja-JP" altLang="en-US"/>
          </a:p>
        </p:txBody>
      </p:sp>
    </p:spTree>
    <p:extLst>
      <p:ext uri="{BB962C8B-B14F-4D97-AF65-F5344CB8AC3E}">
        <p14:creationId xmlns:p14="http://schemas.microsoft.com/office/powerpoint/2010/main" val="75694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品質管理手法とは、製造部門を中心に、品質を管理するために、データを取集・数値化して定量的または定性的にデータを分析する手法です。</a:t>
            </a:r>
            <a:endParaRPr kumimoji="1" lang="en-US" altLang="ja-JP" dirty="0"/>
          </a:p>
          <a:p>
            <a:r>
              <a:rPr kumimoji="1" lang="ja-JP" altLang="en-US" dirty="0"/>
              <a:t>数値化したデータをもとに、現状分析や課題を視覚的に図解して整理し、理解します。</a:t>
            </a:r>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17</a:t>
            </a:fld>
            <a:endParaRPr kumimoji="1" lang="ja-JP" altLang="en-US"/>
          </a:p>
        </p:txBody>
      </p:sp>
    </p:spTree>
    <p:extLst>
      <p:ext uri="{BB962C8B-B14F-4D97-AF65-F5344CB8AC3E}">
        <p14:creationId xmlns:p14="http://schemas.microsoft.com/office/powerpoint/2010/main" val="18917639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特性要因図は、原因と結果の関連を魚の骨のような形態に整理して体系的にまとめた図です。</a:t>
            </a:r>
            <a:endParaRPr kumimoji="1" lang="en-US" altLang="ja-JP" dirty="0"/>
          </a:p>
          <a:p>
            <a:r>
              <a:rPr kumimoji="1" lang="ja-JP" altLang="en-US" dirty="0"/>
              <a:t>魚の骨に見えることから、フィッシュボーン図とも言われています。</a:t>
            </a:r>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18</a:t>
            </a:fld>
            <a:endParaRPr kumimoji="1" lang="ja-JP" altLang="en-US"/>
          </a:p>
        </p:txBody>
      </p:sp>
    </p:spTree>
    <p:extLst>
      <p:ext uri="{BB962C8B-B14F-4D97-AF65-F5344CB8AC3E}">
        <p14:creationId xmlns:p14="http://schemas.microsoft.com/office/powerpoint/2010/main" val="2046648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0" dirty="0">
                <a:latin typeface="+mn-ea"/>
              </a:rPr>
              <a:t>2</a:t>
            </a:r>
            <a:r>
              <a:rPr lang="ja-JP" altLang="en-US" b="0" dirty="0">
                <a:latin typeface="+mn-ea"/>
              </a:rPr>
              <a:t>項目間の相関関係を表した図として散布図は有効な方法です。</a:t>
            </a:r>
            <a:endParaRPr lang="en-US" altLang="ja-JP" b="0" dirty="0">
              <a:latin typeface="+mn-ea"/>
            </a:endParaRPr>
          </a:p>
          <a:p>
            <a:r>
              <a:rPr lang="ja-JP" altLang="en-US" b="0" dirty="0">
                <a:latin typeface="+mn-ea"/>
              </a:rPr>
              <a:t>散布図から、回帰直線や相関係数などの解析が得られます。</a:t>
            </a:r>
            <a:endParaRPr lang="en-US" altLang="ja-JP" b="0" dirty="0">
              <a:latin typeface="+mn-ea"/>
            </a:endParaRPr>
          </a:p>
          <a:p>
            <a:endParaRPr lang="en-US" altLang="ja-JP" b="0" dirty="0">
              <a:latin typeface="+mn-ea"/>
            </a:endParaRPr>
          </a:p>
          <a:p>
            <a:endParaRPr lang="en-US" altLang="ja-JP" b="0" dirty="0">
              <a:latin typeface="+mn-ea"/>
            </a:endParaRPr>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19</a:t>
            </a:fld>
            <a:endParaRPr kumimoji="1" lang="ja-JP" altLang="en-US"/>
          </a:p>
        </p:txBody>
      </p:sp>
    </p:spTree>
    <p:extLst>
      <p:ext uri="{BB962C8B-B14F-4D97-AF65-F5344CB8AC3E}">
        <p14:creationId xmlns:p14="http://schemas.microsoft.com/office/powerpoint/2010/main" val="25200905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企業が活動をする場合、利益を得て関係する人々へ配分しなければいけません。</a:t>
            </a:r>
            <a:endParaRPr lang="en-US" altLang="ja-JP" b="0" dirty="0">
              <a:latin typeface="+mn-ea"/>
            </a:endParaRPr>
          </a:p>
          <a:p>
            <a:r>
              <a:rPr lang="ja-JP" altLang="en-US" b="0" dirty="0">
                <a:latin typeface="+mn-ea"/>
              </a:rPr>
              <a:t>利益を増やし、損失を減らすことは、企業が活動を続けるために必要なことの一つです。</a:t>
            </a:r>
            <a:endParaRPr lang="en-US" altLang="ja-JP" b="0" dirty="0">
              <a:latin typeface="+mn-ea"/>
            </a:endParaRPr>
          </a:p>
          <a:p>
            <a:endParaRPr lang="en-US" altLang="ja-JP" b="0" dirty="0">
              <a:latin typeface="+mn-ea"/>
            </a:endParaRPr>
          </a:p>
          <a:p>
            <a:r>
              <a:rPr lang="ja-JP" altLang="en-US" b="0" dirty="0">
                <a:latin typeface="+mn-ea"/>
              </a:rPr>
              <a:t>会計・財務に関係する考え方や分析方法を知り、情報を整理して利益を増やすことができれば、企業の活動も大きくなるでしょう。</a:t>
            </a:r>
            <a:endParaRPr lang="en-US" altLang="ja-JP" b="0" dirty="0">
              <a:latin typeface="+mn-ea"/>
            </a:endParaRPr>
          </a:p>
          <a:p>
            <a:endParaRPr lang="en-US" altLang="ja-JP" b="0" dirty="0">
              <a:latin typeface="+mn-ea"/>
            </a:endParaRPr>
          </a:p>
          <a:p>
            <a:endParaRPr lang="en-US" altLang="ja-JP" b="0" dirty="0">
              <a:latin typeface="+mn-ea"/>
            </a:endParaRPr>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20</a:t>
            </a:fld>
            <a:endParaRPr kumimoji="1" lang="ja-JP" altLang="en-US"/>
          </a:p>
        </p:txBody>
      </p:sp>
    </p:spTree>
    <p:extLst>
      <p:ext uri="{BB962C8B-B14F-4D97-AF65-F5344CB8AC3E}">
        <p14:creationId xmlns:p14="http://schemas.microsoft.com/office/powerpoint/2010/main" val="2943463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lang="ja-JP" altLang="en-US" dirty="0"/>
              <a:t>ハウジングサービスは、自社が所有する耐震設備や高速回線、情報セキュリティの設備に、他社が持つサーバや通信機器を預かるサービスを指します。</a:t>
            </a:r>
            <a:endParaRPr lang="en-US" altLang="ja-JP" dirty="0"/>
          </a:p>
          <a:p>
            <a:pPr marL="0" indent="0">
              <a:buFont typeface="Arial" panose="020B0604020202020204" pitchFamily="34" charset="0"/>
              <a:buNone/>
            </a:pPr>
            <a:r>
              <a:rPr lang="ja-JP" altLang="en-US" dirty="0"/>
              <a:t>ホスティングサービスは、自社が所有するサーバをネットワークを介して他者に提供するサービスのことを指します。</a:t>
            </a:r>
            <a:endParaRPr lang="en-US" altLang="ja-JP" dirty="0"/>
          </a:p>
          <a:p>
            <a:pPr marL="0" indent="0">
              <a:buFont typeface="Arial" panose="020B0604020202020204" pitchFamily="34" charset="0"/>
              <a:buNone/>
            </a:pPr>
            <a:endParaRPr lang="en-US" altLang="ja-JP" dirty="0"/>
          </a:p>
          <a:p>
            <a:pPr marL="0" indent="0">
              <a:buFont typeface="Arial" panose="020B0604020202020204" pitchFamily="34" charset="0"/>
              <a:buNone/>
            </a:pPr>
            <a:endParaRPr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a:t>
            </a:fld>
            <a:endParaRPr kumimoji="1" lang="ja-JP" altLang="en-US"/>
          </a:p>
        </p:txBody>
      </p:sp>
    </p:spTree>
    <p:extLst>
      <p:ext uri="{BB962C8B-B14F-4D97-AF65-F5344CB8AC3E}">
        <p14:creationId xmlns:p14="http://schemas.microsoft.com/office/powerpoint/2010/main" val="13042602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損益分岐点は、損失と利益の分岐点のことを言います。</a:t>
            </a:r>
            <a:endParaRPr kumimoji="1" lang="en-US" altLang="ja-JP" dirty="0"/>
          </a:p>
          <a:p>
            <a:endParaRPr kumimoji="1" lang="en-US" altLang="ja-JP" dirty="0"/>
          </a:p>
          <a:p>
            <a:r>
              <a:rPr kumimoji="1" lang="ja-JP" altLang="en-US" dirty="0"/>
              <a:t>売上高が損益分岐点を上回れば利益が、下回れば損失が出ます。</a:t>
            </a:r>
            <a:endParaRPr kumimoji="1" lang="en-US" altLang="ja-JP" dirty="0"/>
          </a:p>
          <a:p>
            <a:r>
              <a:rPr kumimoji="1" lang="ja-JP" altLang="en-US" dirty="0"/>
              <a:t>損益分岐点での売上高は、変動費と固定費の和に等しくなります。</a:t>
            </a:r>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21</a:t>
            </a:fld>
            <a:endParaRPr kumimoji="1" lang="ja-JP" altLang="en-US"/>
          </a:p>
        </p:txBody>
      </p:sp>
    </p:spTree>
    <p:extLst>
      <p:ext uri="{BB962C8B-B14F-4D97-AF65-F5344CB8AC3E}">
        <p14:creationId xmlns:p14="http://schemas.microsoft.com/office/powerpoint/2010/main" val="32658281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財務諸表は、企業の財政状態や経営成績をステークホルダへ報告するために作成される計算書類です。</a:t>
            </a:r>
            <a:endParaRPr kumimoji="1" lang="en-US" altLang="ja-JP" dirty="0"/>
          </a:p>
          <a:p>
            <a:r>
              <a:rPr kumimoji="1" lang="ja-JP" altLang="en-US" dirty="0"/>
              <a:t>貸借対照表、損益計算書、キャッシュフロー計算書などが財務諸表に含まれます。</a:t>
            </a:r>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22</a:t>
            </a:fld>
            <a:endParaRPr kumimoji="1" lang="ja-JP" altLang="en-US"/>
          </a:p>
        </p:txBody>
      </p:sp>
    </p:spTree>
    <p:extLst>
      <p:ext uri="{BB962C8B-B14F-4D97-AF65-F5344CB8AC3E}">
        <p14:creationId xmlns:p14="http://schemas.microsoft.com/office/powerpoint/2010/main" val="20991569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建物や機械などのような固定資産は、時間の経過とともに価値が減っていきます。</a:t>
            </a:r>
            <a:endParaRPr kumimoji="1" lang="en-US" altLang="ja-JP" dirty="0"/>
          </a:p>
          <a:p>
            <a:r>
              <a:rPr kumimoji="1" lang="ja-JP" altLang="en-US" dirty="0"/>
              <a:t>減価償却は、資産の購入にかかった金額を、一定の方法に従って、利用した年度ごとに減価償却費として計上していく方法です。</a:t>
            </a:r>
            <a:endParaRPr kumimoji="1" lang="en-US" altLang="ja-JP" dirty="0"/>
          </a:p>
          <a:p>
            <a:r>
              <a:rPr kumimoji="1" lang="ja-JP" altLang="en-US" dirty="0"/>
              <a:t>これは、取得した年度に全額を計上すると、その年度だけ支出が急に増えてしまい、正確な経営状況がつかめなくなるからです。</a:t>
            </a:r>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23</a:t>
            </a:fld>
            <a:endParaRPr kumimoji="1" lang="ja-JP" altLang="en-US"/>
          </a:p>
        </p:txBody>
      </p:sp>
    </p:spTree>
    <p:extLst>
      <p:ext uri="{BB962C8B-B14F-4D97-AF65-F5344CB8AC3E}">
        <p14:creationId xmlns:p14="http://schemas.microsoft.com/office/powerpoint/2010/main" val="15441545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知的財産権は、文化的な創造物を保護する権利である著作権と、産業の発展を保護する権利である産業財産権とに分けることができます。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24</a:t>
            </a:fld>
            <a:endParaRPr kumimoji="1" lang="ja-JP" altLang="en-US"/>
          </a:p>
        </p:txBody>
      </p:sp>
    </p:spTree>
    <p:extLst>
      <p:ext uri="{BB962C8B-B14F-4D97-AF65-F5344CB8AC3E}">
        <p14:creationId xmlns:p14="http://schemas.microsoft.com/office/powerpoint/2010/main" val="3158035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著作権は、文芸・学術・美術・音楽の範囲に属する著作物の利用について、著作者が独占的・排他的に支配して利益を受ける権利です。</a:t>
            </a:r>
            <a:endParaRPr kumimoji="1" lang="en-US" altLang="ja-JP" dirty="0"/>
          </a:p>
          <a:p>
            <a:r>
              <a:rPr kumimoji="1" lang="ja-JP" altLang="en-US" dirty="0"/>
              <a:t>出願や登録をしなくても、著作物を創作した時点から権利が発生し、個人では著作者の死後</a:t>
            </a:r>
            <a:r>
              <a:rPr kumimoji="1" lang="en-US" altLang="ja-JP" dirty="0"/>
              <a:t>70</a:t>
            </a:r>
            <a:r>
              <a:rPr kumimoji="1" lang="ja-JP" altLang="en-US" dirty="0"/>
              <a:t>年間は保護されます。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25</a:t>
            </a:fld>
            <a:endParaRPr kumimoji="1" lang="ja-JP" altLang="en-US"/>
          </a:p>
        </p:txBody>
      </p:sp>
    </p:spTree>
    <p:extLst>
      <p:ext uri="{BB962C8B-B14F-4D97-AF65-F5344CB8AC3E}">
        <p14:creationId xmlns:p14="http://schemas.microsoft.com/office/powerpoint/2010/main" val="31282344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著作物の例をまとめてみましょう。</a:t>
            </a:r>
            <a:endParaRPr kumimoji="1" lang="en-US" altLang="ja-JP" dirty="0"/>
          </a:p>
          <a:p>
            <a:r>
              <a:rPr kumimoji="1" lang="ja-JP" altLang="en-US" dirty="0"/>
              <a:t>このように、言語・音楽・舞踊・劇・美術・建築など有形無形に関わらず、著作者が創作した創造物に対して著作物が適用されます。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2F7FEFB-DDF5-4CCD-B115-6BAE4CEA8F9C}" type="slidenum">
              <a:rPr kumimoji="1" lang="ja-JP" altLang="en-US" smtClean="0"/>
              <a:t>26</a:t>
            </a:fld>
            <a:endParaRPr kumimoji="1" lang="ja-JP" altLang="en-US"/>
          </a:p>
        </p:txBody>
      </p:sp>
    </p:spTree>
    <p:extLst>
      <p:ext uri="{BB962C8B-B14F-4D97-AF65-F5344CB8AC3E}">
        <p14:creationId xmlns:p14="http://schemas.microsoft.com/office/powerpoint/2010/main" val="13230281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著作者が有する権利は、著作者人格権と著作財産権に分けることができます。</a:t>
            </a:r>
            <a:endParaRPr kumimoji="1" lang="en-US" altLang="ja-JP" dirty="0"/>
          </a:p>
          <a:p>
            <a:r>
              <a:rPr kumimoji="1" lang="ja-JP" altLang="en-US" dirty="0"/>
              <a:t>著作者人格権は、公表権・氏名表示権・同一性保持権などがあります。</a:t>
            </a:r>
            <a:endParaRPr kumimoji="1" lang="en-US" altLang="ja-JP" dirty="0"/>
          </a:p>
          <a:p>
            <a:r>
              <a:rPr kumimoji="1" lang="ja-JP" altLang="en-US" dirty="0"/>
              <a:t>著作権は、複製権、貸与権、頒布権などがあります。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2F7FEFB-DDF5-4CCD-B115-6BAE4CEA8F9C}" type="slidenum">
              <a:rPr kumimoji="1" lang="ja-JP" altLang="en-US" smtClean="0"/>
              <a:t>27</a:t>
            </a:fld>
            <a:endParaRPr kumimoji="1" lang="ja-JP" altLang="en-US"/>
          </a:p>
        </p:txBody>
      </p:sp>
    </p:spTree>
    <p:extLst>
      <p:ext uri="{BB962C8B-B14F-4D97-AF65-F5344CB8AC3E}">
        <p14:creationId xmlns:p14="http://schemas.microsoft.com/office/powerpoint/2010/main" val="34751856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lang="ja-JP" altLang="ja-JP" sz="1200" u="none" dirty="0">
                <a:latin typeface="游ゴシック" panose="020B0400000000000000" pitchFamily="50" charset="-128"/>
                <a:ea typeface="游ゴシック" panose="020B0400000000000000" pitchFamily="50" charset="-128"/>
              </a:rPr>
              <a:t>個人情報とは、生存する個人に関する情報であり、その中に含まれる氏名、生年月日、その他の記述等により特定の個人を認識できるもの</a:t>
            </a:r>
            <a:r>
              <a:rPr lang="ja-JP" altLang="en-US" sz="1200" u="none" dirty="0">
                <a:latin typeface="游ゴシック" panose="020B0400000000000000" pitchFamily="50" charset="-128"/>
                <a:ea typeface="游ゴシック" panose="020B0400000000000000" pitchFamily="50" charset="-128"/>
              </a:rPr>
              <a:t>を指します</a:t>
            </a:r>
            <a:r>
              <a:rPr lang="ja-JP" altLang="ja-JP" sz="1200" u="none" dirty="0">
                <a:latin typeface="游ゴシック" panose="020B0400000000000000" pitchFamily="50" charset="-128"/>
                <a:ea typeface="游ゴシック" panose="020B0400000000000000" pitchFamily="50" charset="-128"/>
              </a:rPr>
              <a:t>。</a:t>
            </a:r>
            <a:endParaRPr lang="en-US" altLang="ja-JP" sz="1200" u="none" dirty="0">
              <a:latin typeface="游ゴシック" panose="020B0400000000000000" pitchFamily="50" charset="-128"/>
              <a:ea typeface="游ゴシック" panose="020B0400000000000000" pitchFamily="50" charset="-128"/>
            </a:endParaRPr>
          </a:p>
          <a:p>
            <a:pPr marL="0" indent="0">
              <a:buNone/>
            </a:pPr>
            <a:endParaRPr lang="en-US" altLang="ja-JP" sz="1200" u="none" dirty="0">
              <a:latin typeface="游ゴシック" panose="020B0400000000000000" pitchFamily="50" charset="-128"/>
              <a:ea typeface="游ゴシック" panose="020B0400000000000000" pitchFamily="50" charset="-128"/>
            </a:endParaRPr>
          </a:p>
          <a:p>
            <a:pPr marL="0" indent="0">
              <a:buNone/>
            </a:pPr>
            <a:r>
              <a:rPr lang="ja-JP" altLang="ja-JP" sz="1200" u="none" dirty="0">
                <a:latin typeface="游ゴシック" panose="020B0400000000000000" pitchFamily="50" charset="-128"/>
                <a:ea typeface="游ゴシック" panose="020B0400000000000000" pitchFamily="50" charset="-128"/>
              </a:rPr>
              <a:t>また、ひとつの情報だけでは個人を特定できなくても容易に手に入る他の情報と組み合わせることで、特定の個人を認識できるも</a:t>
            </a:r>
            <a:r>
              <a:rPr lang="ja-JP" altLang="en-US" sz="1200" u="none" dirty="0">
                <a:latin typeface="游ゴシック" panose="020B0400000000000000" pitchFamily="50" charset="-128"/>
                <a:ea typeface="游ゴシック" panose="020B0400000000000000" pitchFamily="50" charset="-128"/>
              </a:rPr>
              <a:t>のも個人情報に該当します。</a:t>
            </a:r>
            <a:endParaRPr lang="en-US" altLang="ja-JP" sz="1200" u="none" dirty="0">
              <a:latin typeface="游ゴシック" panose="020B0400000000000000" pitchFamily="50" charset="-128"/>
              <a:ea typeface="游ゴシック" panose="020B0400000000000000" pitchFamily="50" charset="-128"/>
            </a:endParaRPr>
          </a:p>
          <a:p>
            <a:pPr marL="0" indent="0">
              <a:buNone/>
            </a:pPr>
            <a:endParaRPr lang="ja-JP" altLang="ja-JP" sz="1200" u="none" dirty="0">
              <a:latin typeface="游ゴシック" panose="020B0400000000000000" pitchFamily="50" charset="-128"/>
              <a:ea typeface="游ゴシック" panose="020B0400000000000000" pitchFamily="50" charset="-128"/>
            </a:endParaRPr>
          </a:p>
          <a:p>
            <a:pPr marL="0" indent="0">
              <a:buNone/>
            </a:pPr>
            <a:r>
              <a:rPr lang="en-US" altLang="ja-JP" sz="1200" u="none" dirty="0">
                <a:latin typeface="游ゴシック" panose="020B0400000000000000" pitchFamily="50" charset="-128"/>
                <a:ea typeface="游ゴシック" panose="020B0400000000000000" pitchFamily="50" charset="-128"/>
              </a:rPr>
              <a:t> </a:t>
            </a:r>
          </a:p>
          <a:p>
            <a:pPr marL="0" indent="0">
              <a:buNone/>
            </a:pPr>
            <a:endParaRPr lang="en-US" altLang="ja-JP" sz="1200" u="none" dirty="0">
              <a:latin typeface="游ゴシック" panose="020B0400000000000000" pitchFamily="50" charset="-128"/>
              <a:ea typeface="游ゴシック" panose="020B0400000000000000" pitchFamily="50" charset="-128"/>
            </a:endParaRPr>
          </a:p>
          <a:p>
            <a:pPr marL="0" indent="0">
              <a:buNone/>
            </a:pPr>
            <a:endParaRPr lang="ja-JP" altLang="ja-JP" sz="1200" u="none" dirty="0">
              <a:latin typeface="游ゴシック" panose="020B0400000000000000" pitchFamily="50" charset="-128"/>
              <a:ea typeface="游ゴシック" panose="020B0400000000000000" pitchFamily="50" charset="-128"/>
            </a:endParaRPr>
          </a:p>
        </p:txBody>
      </p:sp>
      <p:sp>
        <p:nvSpPr>
          <p:cNvPr id="4" name="スライド番号プレースホルダー 3"/>
          <p:cNvSpPr>
            <a:spLocks noGrp="1"/>
          </p:cNvSpPr>
          <p:nvPr>
            <p:ph type="sldNum" sz="quarter" idx="5"/>
          </p:nvPr>
        </p:nvSpPr>
        <p:spPr/>
        <p:txBody>
          <a:bodyPr/>
          <a:lstStyle/>
          <a:p>
            <a:fld id="{02F7FEFB-DDF5-4CCD-B115-6BAE4CEA8F9C}" type="slidenum">
              <a:rPr kumimoji="1" lang="ja-JP" altLang="en-US" smtClean="0"/>
              <a:t>28</a:t>
            </a:fld>
            <a:endParaRPr kumimoji="1" lang="ja-JP" altLang="en-US"/>
          </a:p>
        </p:txBody>
      </p:sp>
    </p:spTree>
    <p:extLst>
      <p:ext uri="{BB962C8B-B14F-4D97-AF65-F5344CB8AC3E}">
        <p14:creationId xmlns:p14="http://schemas.microsoft.com/office/powerpoint/2010/main" val="19740571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労働関連法規には労働基準法、労働者派遣法、公益通報者保護法などがあります。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29</a:t>
            </a:fld>
            <a:endParaRPr kumimoji="1" lang="ja-JP" altLang="en-US"/>
          </a:p>
        </p:txBody>
      </p:sp>
    </p:spTree>
    <p:extLst>
      <p:ext uri="{BB962C8B-B14F-4D97-AF65-F5344CB8AC3E}">
        <p14:creationId xmlns:p14="http://schemas.microsoft.com/office/powerpoint/2010/main" val="28193294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労働基準法は、賃金や労働時間、休息、休暇など、労働者の労働条件の最低基準を定めた法律です。</a:t>
            </a:r>
            <a:endParaRPr kumimoji="1" lang="en-US" altLang="ja-JP" dirty="0"/>
          </a:p>
          <a:p>
            <a:r>
              <a:rPr kumimoji="1" lang="ja-JP" altLang="en-US" dirty="0"/>
              <a:t>また、労働契約法は、労働者や使用者が、対等の立場で労働条件について合意し、労働契約を締結することを定めたものです。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30</a:t>
            </a:fld>
            <a:endParaRPr kumimoji="1" lang="ja-JP" altLang="en-US"/>
          </a:p>
        </p:txBody>
      </p:sp>
    </p:spTree>
    <p:extLst>
      <p:ext uri="{BB962C8B-B14F-4D97-AF65-F5344CB8AC3E}">
        <p14:creationId xmlns:p14="http://schemas.microsoft.com/office/powerpoint/2010/main" val="119072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クラウドコンピューティングを活用した様々なサービスの違いを図でまとめてみましょう。</a:t>
            </a:r>
            <a:endParaRPr kumimoji="1" lang="en-US" altLang="ja-JP" dirty="0"/>
          </a:p>
          <a:p>
            <a:r>
              <a:rPr kumimoji="1" lang="ja-JP" altLang="en-US" dirty="0"/>
              <a:t>サービス内容によって、ユーザが用意するもの、サービス事業者が用意するものが異なります。</a:t>
            </a:r>
            <a:endParaRPr kumimoji="1" lang="en-US" altLang="ja-JP" dirty="0"/>
          </a:p>
          <a:p>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4</a:t>
            </a:fld>
            <a:endParaRPr kumimoji="1" lang="ja-JP" altLang="en-US"/>
          </a:p>
        </p:txBody>
      </p:sp>
    </p:spTree>
    <p:extLst>
      <p:ext uri="{BB962C8B-B14F-4D97-AF65-F5344CB8AC3E}">
        <p14:creationId xmlns:p14="http://schemas.microsoft.com/office/powerpoint/2010/main" val="40863335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労働派遣契約は、労働者が、派遣元企業との雇用関係とは別に、派遣先企業の指揮命令を受けて仕事を行う契約です。</a:t>
            </a:r>
            <a:endParaRPr kumimoji="1" lang="en-US" altLang="ja-JP" dirty="0"/>
          </a:p>
          <a:p>
            <a:r>
              <a:rPr kumimoji="1" lang="ja-JP" altLang="en-US" dirty="0"/>
              <a:t>そして労働派遣法は、派遣労働者を保護する目的の法律です。</a:t>
            </a:r>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31</a:t>
            </a:fld>
            <a:endParaRPr kumimoji="1" lang="ja-JP" altLang="en-US"/>
          </a:p>
        </p:txBody>
      </p:sp>
    </p:spTree>
    <p:extLst>
      <p:ext uri="{BB962C8B-B14F-4D97-AF65-F5344CB8AC3E}">
        <p14:creationId xmlns:p14="http://schemas.microsoft.com/office/powerpoint/2010/main" val="14826030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請負契約は、請負企業が発注企業から請け負った仕事を期日までに完成させることを約束して、発注企業がその仕事の成果物に対して対価を支払う契約です。</a:t>
            </a:r>
            <a:endParaRPr kumimoji="1" lang="en-US" altLang="ja-JP" dirty="0"/>
          </a:p>
          <a:p>
            <a:r>
              <a:rPr kumimoji="1" lang="ja-JP" altLang="en-US" dirty="0"/>
              <a:t>他にも、準委任契約は業務を委託する契約で、請負と違って完成責任は負いません。</a:t>
            </a:r>
            <a:endParaRPr kumimoji="1" lang="en-US" altLang="ja-JP" dirty="0"/>
          </a:p>
          <a:p>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32</a:t>
            </a:fld>
            <a:endParaRPr kumimoji="1" lang="ja-JP" altLang="en-US"/>
          </a:p>
        </p:txBody>
      </p:sp>
    </p:spTree>
    <p:extLst>
      <p:ext uri="{BB962C8B-B14F-4D97-AF65-F5344CB8AC3E}">
        <p14:creationId xmlns:p14="http://schemas.microsoft.com/office/powerpoint/2010/main" val="14388269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公益通報者保護法は、所属する組織や派遣先企業などの重大な犯罪行為を知り、公益のために内部告発した労働者が、解雇などの不利益な扱いを受けないように保護する法律です。</a:t>
            </a:r>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33</a:t>
            </a:fld>
            <a:endParaRPr kumimoji="1" lang="ja-JP" altLang="en-US"/>
          </a:p>
        </p:txBody>
      </p:sp>
    </p:spTree>
    <p:extLst>
      <p:ext uri="{BB962C8B-B14F-4D97-AF65-F5344CB8AC3E}">
        <p14:creationId xmlns:p14="http://schemas.microsoft.com/office/powerpoint/2010/main" val="2501308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取引関連法規には、製造物責任法や特定商取引法などがあります。</a:t>
            </a:r>
            <a:endParaRPr kumimoji="1" lang="en-US" altLang="ja-JP" dirty="0"/>
          </a:p>
          <a:p>
            <a:pPr marL="0" indent="0">
              <a:buFont typeface="Arial" panose="020B0604020202020204" pitchFamily="34" charset="0"/>
              <a:buNone/>
            </a:pPr>
            <a:endParaRPr lang="en-US" altLang="ja-JP" dirty="0">
              <a:latin typeface="+mn-ea"/>
            </a:endParaRPr>
          </a:p>
          <a:p>
            <a:pPr marL="0" indent="0">
              <a:buFont typeface="Arial" panose="020B0604020202020204" pitchFamily="34" charset="0"/>
              <a:buNone/>
            </a:pPr>
            <a:r>
              <a:rPr lang="ja-JP" altLang="en-US" dirty="0">
                <a:latin typeface="+mn-ea"/>
              </a:rPr>
              <a:t>製造物責任法は、製造物の欠陥が原因で、人の生命や身体などに被害が生じた場合、過失の有無にかかわらず製造業者等の損害賠償の責任について定めた法律です。</a:t>
            </a:r>
            <a:endParaRPr lang="en-US" altLang="ja-JP" dirty="0">
              <a:latin typeface="+mn-ea"/>
            </a:endParaRPr>
          </a:p>
          <a:p>
            <a:pPr marL="0" indent="0">
              <a:buFont typeface="Arial" panose="020B0604020202020204" pitchFamily="34" charset="0"/>
              <a:buNone/>
            </a:pPr>
            <a:r>
              <a:rPr lang="ja-JP" altLang="en-US" dirty="0">
                <a:latin typeface="+mn-ea"/>
              </a:rPr>
              <a:t>特定商取引法は、店舗以外で販売形態をとる訪問販売や通信販売など、トラブルが生じやすい取引において、消費者保護を目的として定めた法律です。</a:t>
            </a:r>
            <a:endParaRPr lang="en-US" altLang="ja-JP" dirty="0">
              <a:latin typeface="+mn-ea"/>
            </a:endParaRPr>
          </a:p>
          <a:p>
            <a:endParaRPr kumimoji="1" lang="en-US" altLang="ja-JP" dirty="0">
              <a:latin typeface="+mn-ea"/>
            </a:endParaRPr>
          </a:p>
          <a:p>
            <a:endParaRPr kumimoji="1" lang="en-US" altLang="ja-JP" dirty="0">
              <a:latin typeface="+mn-ea"/>
            </a:endParaRPr>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34</a:t>
            </a:fld>
            <a:endParaRPr kumimoji="1" lang="ja-JP" altLang="en-US"/>
          </a:p>
        </p:txBody>
      </p:sp>
    </p:spTree>
    <p:extLst>
      <p:ext uri="{BB962C8B-B14F-4D97-AF65-F5344CB8AC3E}">
        <p14:creationId xmlns:p14="http://schemas.microsoft.com/office/powerpoint/2010/main" val="36347323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標準化は、製品や業務において、仕様や構造、形式を同じものに統一することです。</a:t>
            </a:r>
            <a:endParaRPr kumimoji="1" lang="en-US" altLang="ja-JP" dirty="0"/>
          </a:p>
          <a:p>
            <a:r>
              <a:rPr kumimoji="1" lang="ja-JP" altLang="en-US" dirty="0"/>
              <a:t>標準化によって定められた取決めを企画、または標準と言います。</a:t>
            </a:r>
            <a:endParaRPr kumimoji="1" lang="en-US" altLang="ja-JP" dirty="0"/>
          </a:p>
          <a:p>
            <a:r>
              <a:rPr kumimoji="1" lang="ja-JP" altLang="en-US" dirty="0"/>
              <a:t>標準化することで、製品の互換性が確保され、利便性が上がります。</a:t>
            </a:r>
            <a:endParaRPr kumimoji="1" lang="en-US" altLang="ja-JP" dirty="0"/>
          </a:p>
          <a:p>
            <a:r>
              <a:rPr kumimoji="1" lang="ja-JP" altLang="en-US" dirty="0"/>
              <a:t>また、品質の確保や大量生産に役立ち、良質のものを安く作ることができるようになります。</a:t>
            </a:r>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35</a:t>
            </a:fld>
            <a:endParaRPr kumimoji="1" lang="ja-JP" altLang="en-US"/>
          </a:p>
        </p:txBody>
      </p:sp>
    </p:spTree>
    <p:extLst>
      <p:ext uri="{BB962C8B-B14F-4D97-AF65-F5344CB8AC3E}">
        <p14:creationId xmlns:p14="http://schemas.microsoft.com/office/powerpoint/2010/main" val="31339954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オペレーションズリサーチは、制約がある課題の最適解を数理的な手法で合理的に得るための問題解決の手法のことです。</a:t>
            </a:r>
            <a:endParaRPr lang="en-US" altLang="ja-JP" b="0" dirty="0">
              <a:latin typeface="+mn-ea"/>
            </a:endParaRPr>
          </a:p>
          <a:p>
            <a:r>
              <a:rPr lang="ja-JP" altLang="en-US" b="0" dirty="0">
                <a:latin typeface="+mn-ea"/>
              </a:rPr>
              <a:t>線形計画法、グラフ理論、ゲーム理論などの方法があります。</a:t>
            </a:r>
            <a:endParaRPr lang="en-US" altLang="ja-JP" b="0" dirty="0">
              <a:latin typeface="+mn-ea"/>
            </a:endParaRPr>
          </a:p>
          <a:p>
            <a:endParaRPr lang="en-US" altLang="ja-JP" b="0" dirty="0">
              <a:latin typeface="+mn-ea"/>
            </a:endParaRPr>
          </a:p>
          <a:p>
            <a:endParaRPr lang="en-US" altLang="ja-JP" b="0" dirty="0">
              <a:latin typeface="+mn-ea"/>
            </a:endParaRPr>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36</a:t>
            </a:fld>
            <a:endParaRPr kumimoji="1" lang="ja-JP" altLang="en-US"/>
          </a:p>
        </p:txBody>
      </p:sp>
    </p:spTree>
    <p:extLst>
      <p:ext uri="{BB962C8B-B14F-4D97-AF65-F5344CB8AC3E}">
        <p14:creationId xmlns:p14="http://schemas.microsoft.com/office/powerpoint/2010/main" val="18979090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線形計画法は、</a:t>
            </a:r>
            <a:r>
              <a:rPr lang="en-US" altLang="ja-JP" b="0" dirty="0">
                <a:latin typeface="+mn-ea"/>
              </a:rPr>
              <a:t>1</a:t>
            </a:r>
            <a:r>
              <a:rPr lang="ja-JP" altLang="en-US" b="0" dirty="0">
                <a:latin typeface="+mn-ea"/>
              </a:rPr>
              <a:t>次関数式で表現される制約条件の下にある資源を、どのように配分したら最大の効果が得られるかという問題を解く手法です。</a:t>
            </a:r>
            <a:endParaRPr lang="en-US" altLang="ja-JP" b="0" dirty="0">
              <a:latin typeface="+mn-ea"/>
            </a:endParaRPr>
          </a:p>
          <a:p>
            <a:endParaRPr lang="en-US" altLang="ja-JP" b="0" dirty="0">
              <a:latin typeface="+mn-ea"/>
            </a:endParaRPr>
          </a:p>
          <a:p>
            <a:endParaRPr lang="en-US" altLang="ja-JP" b="0" dirty="0">
              <a:latin typeface="+mn-ea"/>
            </a:endParaRPr>
          </a:p>
          <a:p>
            <a:endParaRPr lang="en-US" altLang="ja-JP" b="0" dirty="0">
              <a:latin typeface="+mn-ea"/>
            </a:endParaRPr>
          </a:p>
          <a:p>
            <a:endParaRPr lang="en-US" altLang="ja-JP" b="0" dirty="0">
              <a:latin typeface="+mn-ea"/>
            </a:endParaRPr>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37</a:t>
            </a:fld>
            <a:endParaRPr kumimoji="1" lang="ja-JP" altLang="en-US"/>
          </a:p>
        </p:txBody>
      </p:sp>
    </p:spTree>
    <p:extLst>
      <p:ext uri="{BB962C8B-B14F-4D97-AF65-F5344CB8AC3E}">
        <p14:creationId xmlns:p14="http://schemas.microsoft.com/office/powerpoint/2010/main" val="20216213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グラフ理論は、ノードと、その繋がりであるエッジで表されたグラフを作成し、グラフの性質を分析する手法のことです。</a:t>
            </a:r>
            <a:endParaRPr lang="en-US" altLang="ja-JP" b="0" dirty="0">
              <a:latin typeface="+mn-ea"/>
            </a:endParaRPr>
          </a:p>
          <a:p>
            <a:endParaRPr lang="en-US" altLang="ja-JP" b="0" dirty="0">
              <a:latin typeface="+mn-ea"/>
            </a:endParaRPr>
          </a:p>
          <a:p>
            <a:endParaRPr lang="en-US" altLang="ja-JP" b="0" dirty="0">
              <a:latin typeface="+mn-ea"/>
            </a:endParaRPr>
          </a:p>
          <a:p>
            <a:endParaRPr lang="en-US" altLang="ja-JP" b="0" dirty="0">
              <a:latin typeface="+mn-ea"/>
            </a:endParaRPr>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38</a:t>
            </a:fld>
            <a:endParaRPr kumimoji="1" lang="ja-JP" altLang="en-US"/>
          </a:p>
        </p:txBody>
      </p:sp>
    </p:spTree>
    <p:extLst>
      <p:ext uri="{BB962C8B-B14F-4D97-AF65-F5344CB8AC3E}">
        <p14:creationId xmlns:p14="http://schemas.microsoft.com/office/powerpoint/2010/main" val="398888979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ゲーム理論は、お互いの戦略が相手に影響する関係のある状況において、相手がどのような戦略を選択するか、またそれに対して自分にとって最善となる戦略は何かを分析する理論のことを言います。</a:t>
            </a:r>
            <a:endParaRPr lang="en-US" altLang="ja-JP" b="0" dirty="0">
              <a:latin typeface="+mn-ea"/>
            </a:endParaRPr>
          </a:p>
          <a:p>
            <a:r>
              <a:rPr lang="ja-JP" altLang="en-US" b="0" dirty="0">
                <a:latin typeface="+mn-ea"/>
              </a:rPr>
              <a:t>競争する相手がいる地域での販売戦略の策定などに利用できます。</a:t>
            </a:r>
            <a:endParaRPr lang="en-US" altLang="ja-JP" b="0" dirty="0">
              <a:latin typeface="+mn-ea"/>
            </a:endParaRPr>
          </a:p>
          <a:p>
            <a:endParaRPr lang="en-US" altLang="ja-JP" b="0" dirty="0">
              <a:latin typeface="+mn-ea"/>
            </a:endParaRPr>
          </a:p>
          <a:p>
            <a:endParaRPr lang="en-US" altLang="ja-JP" b="0" dirty="0">
              <a:latin typeface="+mn-ea"/>
            </a:endParaRPr>
          </a:p>
          <a:p>
            <a:endParaRPr lang="en-US" altLang="ja-JP" b="0" dirty="0">
              <a:latin typeface="+mn-ea"/>
            </a:endParaRPr>
          </a:p>
          <a:p>
            <a:endParaRPr lang="en-US" altLang="ja-JP" b="0" dirty="0">
              <a:latin typeface="+mn-ea"/>
            </a:endParaRPr>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39</a:t>
            </a:fld>
            <a:endParaRPr kumimoji="1" lang="ja-JP" altLang="en-US"/>
          </a:p>
        </p:txBody>
      </p:sp>
    </p:spTree>
    <p:extLst>
      <p:ext uri="{BB962C8B-B14F-4D97-AF65-F5344CB8AC3E}">
        <p14:creationId xmlns:p14="http://schemas.microsoft.com/office/powerpoint/2010/main" val="3795005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b="0" dirty="0">
                <a:latin typeface="+mn-ea"/>
              </a:rPr>
              <a:t>SOA</a:t>
            </a:r>
            <a:r>
              <a:rPr lang="ja-JP" altLang="en-US" b="0" dirty="0">
                <a:latin typeface="+mn-ea"/>
              </a:rPr>
              <a:t>は、</a:t>
            </a:r>
            <a:r>
              <a:rPr lang="ja-JP" altLang="en-US" b="0" dirty="0"/>
              <a:t>業務プロセスの機能をサービスとして部品化し、そのサービスを組み合わせて、情報システム全体を構築していく考え方を指します。</a:t>
            </a:r>
            <a:endParaRPr lang="en-US" altLang="ja-JP" b="0" dirty="0"/>
          </a:p>
          <a:p>
            <a:pPr marL="0" indent="0">
              <a:buNone/>
            </a:pPr>
            <a:endParaRPr lang="en-US" altLang="ja-JP" b="0" dirty="0"/>
          </a:p>
          <a:p>
            <a:pPr marL="0" indent="0">
              <a:buNone/>
            </a:pPr>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5</a:t>
            </a:fld>
            <a:endParaRPr kumimoji="1" lang="ja-JP" altLang="en-US"/>
          </a:p>
        </p:txBody>
      </p:sp>
    </p:spTree>
    <p:extLst>
      <p:ext uri="{BB962C8B-B14F-4D97-AF65-F5344CB8AC3E}">
        <p14:creationId xmlns:p14="http://schemas.microsoft.com/office/powerpoint/2010/main" val="657492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lang="en-US" altLang="ja-JP" b="0" dirty="0"/>
              <a:t>PC</a:t>
            </a:r>
            <a:r>
              <a:rPr lang="ja-JP" altLang="en-US" b="0" dirty="0"/>
              <a:t>を利用して情報の整理や蓄積・分析を行う、インターネット等によって情報を収集・発信するなどの情報を取扱う能力のことを情報リテラシと言います。</a:t>
            </a:r>
            <a:endParaRPr lang="en-US" altLang="ja-JP" b="0" dirty="0"/>
          </a:p>
          <a:p>
            <a:pPr marL="0" indent="0">
              <a:buNone/>
            </a:pPr>
            <a:r>
              <a:rPr lang="ja-JP" altLang="en-US" b="0" dirty="0"/>
              <a:t>システム活用を促進することで、情報理テラスの能力を高め、より情報を有効に活用した企業活動ができるでしょう。</a:t>
            </a:r>
            <a:endParaRPr lang="en-US" altLang="ja-JP" b="0" dirty="0"/>
          </a:p>
          <a:p>
            <a:pPr marL="0" indent="0">
              <a:buNone/>
            </a:pPr>
            <a:endParaRPr lang="en-US" altLang="ja-JP" b="0" dirty="0"/>
          </a:p>
          <a:p>
            <a:pPr marL="0" indent="0">
              <a:buNone/>
            </a:pPr>
            <a:r>
              <a:rPr lang="ja-JP" altLang="en-US" b="0" dirty="0"/>
              <a:t>その中で、ディジタルディバイドと呼ばれる</a:t>
            </a:r>
            <a:r>
              <a:rPr lang="en-US" altLang="ja-JP" b="0" dirty="0"/>
              <a:t>PC</a:t>
            </a:r>
            <a:r>
              <a:rPr lang="ja-JP" altLang="en-US" b="0" dirty="0"/>
              <a:t>やインターネットなどの</a:t>
            </a:r>
            <a:r>
              <a:rPr lang="en-US" altLang="ja-JP" b="0" dirty="0"/>
              <a:t>IT</a:t>
            </a:r>
            <a:r>
              <a:rPr lang="ja-JP" altLang="en-US" b="0" dirty="0"/>
              <a:t>を利用する能力や機会の違いによって生じる経済的・社会的格差が問題にもなっています。</a:t>
            </a:r>
            <a:endParaRPr lang="en-US" altLang="ja-JP" b="0" dirty="0"/>
          </a:p>
          <a:p>
            <a:pPr marL="0" indent="0">
              <a:buNone/>
            </a:pPr>
            <a:endParaRPr lang="en-US" altLang="ja-JP" b="0" dirty="0"/>
          </a:p>
          <a:p>
            <a:pPr marL="0" indent="0">
              <a:buNone/>
            </a:pPr>
            <a:endParaRPr lang="en-US" altLang="ja-JP" b="0" dirty="0"/>
          </a:p>
          <a:p>
            <a:pPr marL="0" indent="0">
              <a:buNone/>
            </a:pPr>
            <a:endParaRPr lang="en-US" altLang="ja-JP" b="0"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6</a:t>
            </a:fld>
            <a:endParaRPr kumimoji="1" lang="ja-JP" altLang="en-US"/>
          </a:p>
        </p:txBody>
      </p:sp>
    </p:spTree>
    <p:extLst>
      <p:ext uri="{BB962C8B-B14F-4D97-AF65-F5344CB8AC3E}">
        <p14:creationId xmlns:p14="http://schemas.microsoft.com/office/powerpoint/2010/main" val="1853241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経営組織の代表的な形態としては、職能別組織、事業部制組織、マトリックス組織、プロジェクト組織などがあります。</a:t>
            </a:r>
            <a:endParaRPr lang="en-US" altLang="ja-JP" b="0" dirty="0">
              <a:latin typeface="+mn-ea"/>
            </a:endParaRPr>
          </a:p>
          <a:p>
            <a:endParaRPr lang="en-US" altLang="ja-JP" b="0" dirty="0">
              <a:latin typeface="+mn-ea"/>
            </a:endParaRPr>
          </a:p>
          <a:p>
            <a:endParaRPr lang="en-US" altLang="ja-JP" b="0" dirty="0">
              <a:latin typeface="+mn-ea"/>
            </a:endParaRPr>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7</a:t>
            </a:fld>
            <a:endParaRPr kumimoji="1" lang="ja-JP" altLang="en-US"/>
          </a:p>
        </p:txBody>
      </p:sp>
    </p:spTree>
    <p:extLst>
      <p:ext uri="{BB962C8B-B14F-4D97-AF65-F5344CB8AC3E}">
        <p14:creationId xmlns:p14="http://schemas.microsoft.com/office/powerpoint/2010/main" val="4058383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lang="ja-JP" altLang="en-US" b="0" dirty="0">
                <a:latin typeface="+mn-ea"/>
              </a:rPr>
              <a:t>全社戦略は、企業全体の視点から、その企業が進むべき方向性を示すものです。</a:t>
            </a:r>
            <a:endParaRPr lang="en-US" altLang="ja-JP" b="0" dirty="0">
              <a:latin typeface="+mn-ea"/>
            </a:endParaRPr>
          </a:p>
          <a:p>
            <a:pPr marL="0" indent="0">
              <a:buFont typeface="Arial" panose="020B0604020202020204" pitchFamily="34" charset="0"/>
              <a:buNone/>
            </a:pPr>
            <a:r>
              <a:rPr lang="ja-JP" altLang="en-US" b="0" dirty="0">
                <a:latin typeface="+mn-ea"/>
              </a:rPr>
              <a:t>事業戦略は、各事業ごとに進むべき方向性を示したものです。</a:t>
            </a:r>
            <a:endParaRPr lang="en-US" altLang="ja-JP" b="0" dirty="0">
              <a:latin typeface="+mn-ea"/>
            </a:endParaRPr>
          </a:p>
          <a:p>
            <a:pPr marL="0" indent="0">
              <a:buFont typeface="Arial" panose="020B0604020202020204" pitchFamily="34" charset="0"/>
              <a:buNone/>
            </a:pPr>
            <a:r>
              <a:rPr lang="ja-JP" altLang="en-US" b="0" dirty="0">
                <a:latin typeface="+mn-ea"/>
              </a:rPr>
              <a:t>マーケティングは、自社の製品やサービスを顧客に満足させるために、継続的に売れる仕組みを作る一連の活動です。</a:t>
            </a:r>
            <a:endParaRPr lang="en-US" altLang="ja-JP" b="0" dirty="0">
              <a:latin typeface="+mn-ea"/>
            </a:endParaRPr>
          </a:p>
          <a:p>
            <a:pPr marL="0" indent="0">
              <a:buFont typeface="Arial" panose="020B0604020202020204" pitchFamily="34" charset="0"/>
              <a:buNone/>
            </a:pPr>
            <a:r>
              <a:rPr lang="ja-JP" altLang="en-US" b="0" dirty="0">
                <a:latin typeface="+mn-ea"/>
              </a:rPr>
              <a:t>マーケティング戦略とも言います。</a:t>
            </a:r>
            <a:endParaRPr lang="en-US" altLang="ja-JP" b="0" dirty="0">
              <a:latin typeface="+mn-ea"/>
            </a:endParaRPr>
          </a:p>
          <a:p>
            <a:pPr marL="0" indent="0">
              <a:buFont typeface="Arial" panose="020B0604020202020204" pitchFamily="34" charset="0"/>
              <a:buNone/>
            </a:pPr>
            <a:endParaRPr lang="en-US" altLang="ja-JP" b="0" dirty="0">
              <a:latin typeface="+mn-ea"/>
            </a:endParaRPr>
          </a:p>
          <a:p>
            <a:pPr marL="0" indent="0">
              <a:buFont typeface="Arial" panose="020B0604020202020204" pitchFamily="34" charset="0"/>
              <a:buNone/>
            </a:pPr>
            <a:endParaRPr lang="en-US" altLang="ja-JP" b="0" dirty="0">
              <a:latin typeface="+mn-ea"/>
            </a:endParaRPr>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8</a:t>
            </a:fld>
            <a:endParaRPr kumimoji="1" lang="ja-JP" altLang="en-US"/>
          </a:p>
        </p:txBody>
      </p:sp>
    </p:spTree>
    <p:extLst>
      <p:ext uri="{BB962C8B-B14F-4D97-AF65-F5344CB8AC3E}">
        <p14:creationId xmlns:p14="http://schemas.microsoft.com/office/powerpoint/2010/main" val="1623137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dirty="0">
                <a:latin typeface="+mn-ea"/>
              </a:rPr>
              <a:t>全社戦略、事業戦略、マーケティングなどの戦略は、どのように考えれば良いでしょうか。</a:t>
            </a:r>
            <a:endParaRPr lang="en-US" altLang="ja-JP" b="0" dirty="0">
              <a:latin typeface="+mn-ea"/>
            </a:endParaRPr>
          </a:p>
          <a:p>
            <a:r>
              <a:rPr lang="ja-JP" altLang="en-US" b="0" dirty="0">
                <a:latin typeface="+mn-ea"/>
              </a:rPr>
              <a:t>全社戦略、事業戦略、マーケティングに分けて、ヒントになる用語をスライドにまとめています。</a:t>
            </a:r>
            <a:endParaRPr lang="en-US" altLang="ja-JP" b="0" dirty="0">
              <a:latin typeface="+mn-ea"/>
            </a:endParaRPr>
          </a:p>
          <a:p>
            <a:r>
              <a:rPr lang="ja-JP" altLang="en-US" b="0" dirty="0">
                <a:latin typeface="+mn-ea"/>
              </a:rPr>
              <a:t>これらキーワードをヒントに調べてみて下さい。</a:t>
            </a:r>
            <a:endParaRPr lang="en-US" altLang="ja-JP" b="0" dirty="0">
              <a:latin typeface="+mn-ea"/>
            </a:endParaRPr>
          </a:p>
          <a:p>
            <a:endParaRPr lang="en-US" altLang="ja-JP" b="0" dirty="0">
              <a:latin typeface="+mn-ea"/>
            </a:endParaRPr>
          </a:p>
          <a:p>
            <a:endParaRPr lang="en-US" altLang="ja-JP" b="0" dirty="0">
              <a:latin typeface="+mn-ea"/>
            </a:endParaRPr>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9</a:t>
            </a:fld>
            <a:endParaRPr kumimoji="1" lang="ja-JP" altLang="en-US"/>
          </a:p>
        </p:txBody>
      </p:sp>
    </p:spTree>
    <p:extLst>
      <p:ext uri="{BB962C8B-B14F-4D97-AF65-F5344CB8AC3E}">
        <p14:creationId xmlns:p14="http://schemas.microsoft.com/office/powerpoint/2010/main" val="1621869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全社戦略で考えるキーワードのうち、</a:t>
            </a:r>
            <a:r>
              <a:rPr kumimoji="1" lang="en-US" altLang="ja-JP" dirty="0"/>
              <a:t>PPM</a:t>
            </a:r>
            <a:r>
              <a:rPr kumimoji="1" lang="ja-JP" altLang="en-US" dirty="0"/>
              <a:t>はスライドに示した図で考えます。</a:t>
            </a:r>
            <a:endParaRPr kumimoji="1" lang="en-US" altLang="ja-JP" dirty="0"/>
          </a:p>
          <a:p>
            <a:r>
              <a:rPr kumimoji="1" lang="ja-JP" altLang="en-US" dirty="0"/>
              <a:t>市場成長率と市場占有率という</a:t>
            </a:r>
            <a:r>
              <a:rPr kumimoji="1" lang="en-US" altLang="ja-JP" dirty="0"/>
              <a:t>2</a:t>
            </a:r>
            <a:r>
              <a:rPr kumimoji="1" lang="ja-JP" altLang="en-US" dirty="0"/>
              <a:t>つの軸について、</a:t>
            </a:r>
            <a:r>
              <a:rPr kumimoji="1" lang="en-US" altLang="ja-JP" dirty="0"/>
              <a:t>4</a:t>
            </a:r>
            <a:r>
              <a:rPr kumimoji="1" lang="ja-JP" altLang="en-US" dirty="0"/>
              <a:t>つの枠に分けて事業を考えていきます。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2F7FEFB-DDF5-4CCD-B115-6BAE4CEA8F9C}" type="slidenum">
              <a:rPr kumimoji="1" lang="ja-JP" altLang="en-US" smtClean="0"/>
              <a:t>10</a:t>
            </a:fld>
            <a:endParaRPr kumimoji="1" lang="ja-JP" altLang="en-US"/>
          </a:p>
        </p:txBody>
      </p:sp>
    </p:spTree>
    <p:extLst>
      <p:ext uri="{BB962C8B-B14F-4D97-AF65-F5344CB8AC3E}">
        <p14:creationId xmlns:p14="http://schemas.microsoft.com/office/powerpoint/2010/main" val="2022413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83A132-7664-471D-9B6E-903D99E2EA9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654F6F4-5261-73A0-7002-8E6464D938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1C04E82-63DA-3D92-3F71-5863ABC2D156}"/>
              </a:ext>
            </a:extLst>
          </p:cNvPr>
          <p:cNvSpPr>
            <a:spLocks noGrp="1"/>
          </p:cNvSpPr>
          <p:nvPr>
            <p:ph type="dt" sz="half" idx="10"/>
          </p:nvPr>
        </p:nvSpPr>
        <p:spPr/>
        <p:txBody>
          <a:bodyPr/>
          <a:lstStyle/>
          <a:p>
            <a:fld id="{A80889E0-1374-4E8B-95A1-6B9CFEC19012}" type="datetimeFigureOut">
              <a:rPr kumimoji="1" lang="ja-JP" altLang="en-US" smtClean="0"/>
              <a:t>2024/8/12</a:t>
            </a:fld>
            <a:endParaRPr kumimoji="1" lang="ja-JP" altLang="en-US"/>
          </a:p>
        </p:txBody>
      </p:sp>
      <p:sp>
        <p:nvSpPr>
          <p:cNvPr id="5" name="フッター プレースホルダー 4">
            <a:extLst>
              <a:ext uri="{FF2B5EF4-FFF2-40B4-BE49-F238E27FC236}">
                <a16:creationId xmlns:a16="http://schemas.microsoft.com/office/drawing/2014/main" id="{FD4F85DE-97D7-FC91-AD0F-89A7B18EA37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423862F-7054-C244-7876-007F5D74F8B7}"/>
              </a:ext>
            </a:extLst>
          </p:cNvPr>
          <p:cNvSpPr>
            <a:spLocks noGrp="1"/>
          </p:cNvSpPr>
          <p:nvPr>
            <p:ph type="sldNum" sz="quarter" idx="12"/>
          </p:nvPr>
        </p:nvSpPr>
        <p:spPr/>
        <p:txBody>
          <a:bodyPr/>
          <a:lstStyle/>
          <a:p>
            <a:fld id="{945E7C36-7702-4FBA-802A-AB8D4F26430A}" type="slidenum">
              <a:rPr kumimoji="1" lang="ja-JP" altLang="en-US" smtClean="0"/>
              <a:t>‹#›</a:t>
            </a:fld>
            <a:endParaRPr kumimoji="1" lang="ja-JP" altLang="en-US"/>
          </a:p>
        </p:txBody>
      </p:sp>
    </p:spTree>
    <p:extLst>
      <p:ext uri="{BB962C8B-B14F-4D97-AF65-F5344CB8AC3E}">
        <p14:creationId xmlns:p14="http://schemas.microsoft.com/office/powerpoint/2010/main" val="3993593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D59EEE-0072-72B9-A23E-4B6F0B229F5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A581A15-502C-9808-A3C2-2DECD7C8899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611E64F-1FA5-CC81-A86C-5603516E0D3F}"/>
              </a:ext>
            </a:extLst>
          </p:cNvPr>
          <p:cNvSpPr>
            <a:spLocks noGrp="1"/>
          </p:cNvSpPr>
          <p:nvPr>
            <p:ph type="dt" sz="half" idx="10"/>
          </p:nvPr>
        </p:nvSpPr>
        <p:spPr/>
        <p:txBody>
          <a:bodyPr/>
          <a:lstStyle/>
          <a:p>
            <a:fld id="{A80889E0-1374-4E8B-95A1-6B9CFEC19012}" type="datetimeFigureOut">
              <a:rPr kumimoji="1" lang="ja-JP" altLang="en-US" smtClean="0"/>
              <a:t>2024/8/12</a:t>
            </a:fld>
            <a:endParaRPr kumimoji="1" lang="ja-JP" altLang="en-US"/>
          </a:p>
        </p:txBody>
      </p:sp>
      <p:sp>
        <p:nvSpPr>
          <p:cNvPr id="5" name="フッター プレースホルダー 4">
            <a:extLst>
              <a:ext uri="{FF2B5EF4-FFF2-40B4-BE49-F238E27FC236}">
                <a16:creationId xmlns:a16="http://schemas.microsoft.com/office/drawing/2014/main" id="{87D4E693-D251-68D5-CC44-5E3658D84F6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1309EF0-B230-8F3C-4710-7C58A449463B}"/>
              </a:ext>
            </a:extLst>
          </p:cNvPr>
          <p:cNvSpPr>
            <a:spLocks noGrp="1"/>
          </p:cNvSpPr>
          <p:nvPr>
            <p:ph type="sldNum" sz="quarter" idx="12"/>
          </p:nvPr>
        </p:nvSpPr>
        <p:spPr/>
        <p:txBody>
          <a:bodyPr/>
          <a:lstStyle/>
          <a:p>
            <a:fld id="{945E7C36-7702-4FBA-802A-AB8D4F26430A}" type="slidenum">
              <a:rPr kumimoji="1" lang="ja-JP" altLang="en-US" smtClean="0"/>
              <a:t>‹#›</a:t>
            </a:fld>
            <a:endParaRPr kumimoji="1" lang="ja-JP" altLang="en-US"/>
          </a:p>
        </p:txBody>
      </p:sp>
    </p:spTree>
    <p:extLst>
      <p:ext uri="{BB962C8B-B14F-4D97-AF65-F5344CB8AC3E}">
        <p14:creationId xmlns:p14="http://schemas.microsoft.com/office/powerpoint/2010/main" val="1873730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D763E2B-3A8C-5440-180C-A982F8E0958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3980DDA-5FE8-FF6D-DBB1-EAFB8B7D5CD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F189027-DD81-F779-BEB8-FBE40B5F0F22}"/>
              </a:ext>
            </a:extLst>
          </p:cNvPr>
          <p:cNvSpPr>
            <a:spLocks noGrp="1"/>
          </p:cNvSpPr>
          <p:nvPr>
            <p:ph type="dt" sz="half" idx="10"/>
          </p:nvPr>
        </p:nvSpPr>
        <p:spPr/>
        <p:txBody>
          <a:bodyPr/>
          <a:lstStyle/>
          <a:p>
            <a:fld id="{A80889E0-1374-4E8B-95A1-6B9CFEC19012}" type="datetimeFigureOut">
              <a:rPr kumimoji="1" lang="ja-JP" altLang="en-US" smtClean="0"/>
              <a:t>2024/8/12</a:t>
            </a:fld>
            <a:endParaRPr kumimoji="1" lang="ja-JP" altLang="en-US"/>
          </a:p>
        </p:txBody>
      </p:sp>
      <p:sp>
        <p:nvSpPr>
          <p:cNvPr id="5" name="フッター プレースホルダー 4">
            <a:extLst>
              <a:ext uri="{FF2B5EF4-FFF2-40B4-BE49-F238E27FC236}">
                <a16:creationId xmlns:a16="http://schemas.microsoft.com/office/drawing/2014/main" id="{8B7E975F-D657-3744-FAFF-9515B132A84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A97DBDF-BDC6-AE31-EAD2-F11E1EEC9FE3}"/>
              </a:ext>
            </a:extLst>
          </p:cNvPr>
          <p:cNvSpPr>
            <a:spLocks noGrp="1"/>
          </p:cNvSpPr>
          <p:nvPr>
            <p:ph type="sldNum" sz="quarter" idx="12"/>
          </p:nvPr>
        </p:nvSpPr>
        <p:spPr/>
        <p:txBody>
          <a:bodyPr/>
          <a:lstStyle/>
          <a:p>
            <a:fld id="{945E7C36-7702-4FBA-802A-AB8D4F26430A}" type="slidenum">
              <a:rPr kumimoji="1" lang="ja-JP" altLang="en-US" smtClean="0"/>
              <a:t>‹#›</a:t>
            </a:fld>
            <a:endParaRPr kumimoji="1" lang="ja-JP" altLang="en-US"/>
          </a:p>
        </p:txBody>
      </p:sp>
    </p:spTree>
    <p:extLst>
      <p:ext uri="{BB962C8B-B14F-4D97-AF65-F5344CB8AC3E}">
        <p14:creationId xmlns:p14="http://schemas.microsoft.com/office/powerpoint/2010/main" val="1502761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D19DCD-87C4-D8DA-509B-886EDFDCA43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F72BFF6-5DF9-7BBC-A8A9-9180E552629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15D5BD0-0C80-CF2C-D918-472206AD494B}"/>
              </a:ext>
            </a:extLst>
          </p:cNvPr>
          <p:cNvSpPr>
            <a:spLocks noGrp="1"/>
          </p:cNvSpPr>
          <p:nvPr>
            <p:ph type="dt" sz="half" idx="10"/>
          </p:nvPr>
        </p:nvSpPr>
        <p:spPr/>
        <p:txBody>
          <a:bodyPr/>
          <a:lstStyle/>
          <a:p>
            <a:fld id="{A80889E0-1374-4E8B-95A1-6B9CFEC19012}" type="datetimeFigureOut">
              <a:rPr kumimoji="1" lang="ja-JP" altLang="en-US" smtClean="0"/>
              <a:t>2024/8/12</a:t>
            </a:fld>
            <a:endParaRPr kumimoji="1" lang="ja-JP" altLang="en-US"/>
          </a:p>
        </p:txBody>
      </p:sp>
      <p:sp>
        <p:nvSpPr>
          <p:cNvPr id="5" name="フッター プレースホルダー 4">
            <a:extLst>
              <a:ext uri="{FF2B5EF4-FFF2-40B4-BE49-F238E27FC236}">
                <a16:creationId xmlns:a16="http://schemas.microsoft.com/office/drawing/2014/main" id="{676144D1-BE6C-E1FF-2CA0-BF426F6EB6F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7D420A2-3B4C-D0AE-49D6-AEFD54D677A4}"/>
              </a:ext>
            </a:extLst>
          </p:cNvPr>
          <p:cNvSpPr>
            <a:spLocks noGrp="1"/>
          </p:cNvSpPr>
          <p:nvPr>
            <p:ph type="sldNum" sz="quarter" idx="12"/>
          </p:nvPr>
        </p:nvSpPr>
        <p:spPr/>
        <p:txBody>
          <a:bodyPr/>
          <a:lstStyle/>
          <a:p>
            <a:fld id="{945E7C36-7702-4FBA-802A-AB8D4F26430A}" type="slidenum">
              <a:rPr kumimoji="1" lang="ja-JP" altLang="en-US" smtClean="0"/>
              <a:t>‹#›</a:t>
            </a:fld>
            <a:endParaRPr kumimoji="1" lang="ja-JP" altLang="en-US"/>
          </a:p>
        </p:txBody>
      </p:sp>
    </p:spTree>
    <p:extLst>
      <p:ext uri="{BB962C8B-B14F-4D97-AF65-F5344CB8AC3E}">
        <p14:creationId xmlns:p14="http://schemas.microsoft.com/office/powerpoint/2010/main" val="33724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5BD7F4-C4D1-DB8F-E9B7-2E185F4AFB2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5E0D7E8-A3A5-F005-A2A1-F4D0560066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DAC6083-C9B0-A972-110E-A6AC87CFCFA5}"/>
              </a:ext>
            </a:extLst>
          </p:cNvPr>
          <p:cNvSpPr>
            <a:spLocks noGrp="1"/>
          </p:cNvSpPr>
          <p:nvPr>
            <p:ph type="dt" sz="half" idx="10"/>
          </p:nvPr>
        </p:nvSpPr>
        <p:spPr/>
        <p:txBody>
          <a:bodyPr/>
          <a:lstStyle/>
          <a:p>
            <a:fld id="{A80889E0-1374-4E8B-95A1-6B9CFEC19012}" type="datetimeFigureOut">
              <a:rPr kumimoji="1" lang="ja-JP" altLang="en-US" smtClean="0"/>
              <a:t>2024/8/12</a:t>
            </a:fld>
            <a:endParaRPr kumimoji="1" lang="ja-JP" altLang="en-US"/>
          </a:p>
        </p:txBody>
      </p:sp>
      <p:sp>
        <p:nvSpPr>
          <p:cNvPr id="5" name="フッター プレースホルダー 4">
            <a:extLst>
              <a:ext uri="{FF2B5EF4-FFF2-40B4-BE49-F238E27FC236}">
                <a16:creationId xmlns:a16="http://schemas.microsoft.com/office/drawing/2014/main" id="{A60B0B3C-E841-256A-746D-3AFAA777D6F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0194F3B-28A7-1BCA-F06B-73A82823359C}"/>
              </a:ext>
            </a:extLst>
          </p:cNvPr>
          <p:cNvSpPr>
            <a:spLocks noGrp="1"/>
          </p:cNvSpPr>
          <p:nvPr>
            <p:ph type="sldNum" sz="quarter" idx="12"/>
          </p:nvPr>
        </p:nvSpPr>
        <p:spPr/>
        <p:txBody>
          <a:bodyPr/>
          <a:lstStyle/>
          <a:p>
            <a:fld id="{945E7C36-7702-4FBA-802A-AB8D4F26430A}" type="slidenum">
              <a:rPr kumimoji="1" lang="ja-JP" altLang="en-US" smtClean="0"/>
              <a:t>‹#›</a:t>
            </a:fld>
            <a:endParaRPr kumimoji="1" lang="ja-JP" altLang="en-US"/>
          </a:p>
        </p:txBody>
      </p:sp>
    </p:spTree>
    <p:extLst>
      <p:ext uri="{BB962C8B-B14F-4D97-AF65-F5344CB8AC3E}">
        <p14:creationId xmlns:p14="http://schemas.microsoft.com/office/powerpoint/2010/main" val="3623752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62007C-7912-4ABB-9FEC-BC49931EEDB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AB036AD-2968-6C9D-A3F5-08FA0CC00E8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F1481D2-BC57-8DD2-BC67-5583BD7135D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FB0D1CE-5AFE-F2A8-AAA5-76CDD4CAEAAF}"/>
              </a:ext>
            </a:extLst>
          </p:cNvPr>
          <p:cNvSpPr>
            <a:spLocks noGrp="1"/>
          </p:cNvSpPr>
          <p:nvPr>
            <p:ph type="dt" sz="half" idx="10"/>
          </p:nvPr>
        </p:nvSpPr>
        <p:spPr/>
        <p:txBody>
          <a:bodyPr/>
          <a:lstStyle/>
          <a:p>
            <a:fld id="{A80889E0-1374-4E8B-95A1-6B9CFEC19012}" type="datetimeFigureOut">
              <a:rPr kumimoji="1" lang="ja-JP" altLang="en-US" smtClean="0"/>
              <a:t>2024/8/12</a:t>
            </a:fld>
            <a:endParaRPr kumimoji="1" lang="ja-JP" altLang="en-US"/>
          </a:p>
        </p:txBody>
      </p:sp>
      <p:sp>
        <p:nvSpPr>
          <p:cNvPr id="6" name="フッター プレースホルダー 5">
            <a:extLst>
              <a:ext uri="{FF2B5EF4-FFF2-40B4-BE49-F238E27FC236}">
                <a16:creationId xmlns:a16="http://schemas.microsoft.com/office/drawing/2014/main" id="{214A5121-0702-FF88-8547-6EBD4875079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67B8525-2A06-744E-6A3A-614012A3D984}"/>
              </a:ext>
            </a:extLst>
          </p:cNvPr>
          <p:cNvSpPr>
            <a:spLocks noGrp="1"/>
          </p:cNvSpPr>
          <p:nvPr>
            <p:ph type="sldNum" sz="quarter" idx="12"/>
          </p:nvPr>
        </p:nvSpPr>
        <p:spPr/>
        <p:txBody>
          <a:bodyPr/>
          <a:lstStyle/>
          <a:p>
            <a:fld id="{945E7C36-7702-4FBA-802A-AB8D4F26430A}" type="slidenum">
              <a:rPr kumimoji="1" lang="ja-JP" altLang="en-US" smtClean="0"/>
              <a:t>‹#›</a:t>
            </a:fld>
            <a:endParaRPr kumimoji="1" lang="ja-JP" altLang="en-US"/>
          </a:p>
        </p:txBody>
      </p:sp>
    </p:spTree>
    <p:extLst>
      <p:ext uri="{BB962C8B-B14F-4D97-AF65-F5344CB8AC3E}">
        <p14:creationId xmlns:p14="http://schemas.microsoft.com/office/powerpoint/2010/main" val="277846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6CFE31-4D80-1F30-7D57-404AE6353FD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62C504C-495F-8F12-3DBF-02ABAD61D3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B3CE378-ADDC-0110-1E2D-EC2150ECA18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EF23884-A5C0-83E5-DF9E-0F146D1996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75E85C4-0814-A468-810F-C3E543EDA9A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7BED232-B0D7-0409-C0BF-8F176DBE558F}"/>
              </a:ext>
            </a:extLst>
          </p:cNvPr>
          <p:cNvSpPr>
            <a:spLocks noGrp="1"/>
          </p:cNvSpPr>
          <p:nvPr>
            <p:ph type="dt" sz="half" idx="10"/>
          </p:nvPr>
        </p:nvSpPr>
        <p:spPr/>
        <p:txBody>
          <a:bodyPr/>
          <a:lstStyle/>
          <a:p>
            <a:fld id="{A80889E0-1374-4E8B-95A1-6B9CFEC19012}" type="datetimeFigureOut">
              <a:rPr kumimoji="1" lang="ja-JP" altLang="en-US" smtClean="0"/>
              <a:t>2024/8/12</a:t>
            </a:fld>
            <a:endParaRPr kumimoji="1" lang="ja-JP" altLang="en-US"/>
          </a:p>
        </p:txBody>
      </p:sp>
      <p:sp>
        <p:nvSpPr>
          <p:cNvPr id="8" name="フッター プレースホルダー 7">
            <a:extLst>
              <a:ext uri="{FF2B5EF4-FFF2-40B4-BE49-F238E27FC236}">
                <a16:creationId xmlns:a16="http://schemas.microsoft.com/office/drawing/2014/main" id="{70DCF907-16AB-3E6A-D465-9F7ECCF62AF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DCBA5D3-75BC-7F3C-E045-73DF953711E0}"/>
              </a:ext>
            </a:extLst>
          </p:cNvPr>
          <p:cNvSpPr>
            <a:spLocks noGrp="1"/>
          </p:cNvSpPr>
          <p:nvPr>
            <p:ph type="sldNum" sz="quarter" idx="12"/>
          </p:nvPr>
        </p:nvSpPr>
        <p:spPr/>
        <p:txBody>
          <a:bodyPr/>
          <a:lstStyle/>
          <a:p>
            <a:fld id="{945E7C36-7702-4FBA-802A-AB8D4F26430A}" type="slidenum">
              <a:rPr kumimoji="1" lang="ja-JP" altLang="en-US" smtClean="0"/>
              <a:t>‹#›</a:t>
            </a:fld>
            <a:endParaRPr kumimoji="1" lang="ja-JP" altLang="en-US"/>
          </a:p>
        </p:txBody>
      </p:sp>
    </p:spTree>
    <p:extLst>
      <p:ext uri="{BB962C8B-B14F-4D97-AF65-F5344CB8AC3E}">
        <p14:creationId xmlns:p14="http://schemas.microsoft.com/office/powerpoint/2010/main" val="3409371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6D466A-63E3-8E91-18E6-E5000FDFFB0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D72FDBE-EC4C-F3AE-2EA4-177F8BCE4DE3}"/>
              </a:ext>
            </a:extLst>
          </p:cNvPr>
          <p:cNvSpPr>
            <a:spLocks noGrp="1"/>
          </p:cNvSpPr>
          <p:nvPr>
            <p:ph type="dt" sz="half" idx="10"/>
          </p:nvPr>
        </p:nvSpPr>
        <p:spPr/>
        <p:txBody>
          <a:bodyPr/>
          <a:lstStyle/>
          <a:p>
            <a:fld id="{A80889E0-1374-4E8B-95A1-6B9CFEC19012}" type="datetimeFigureOut">
              <a:rPr kumimoji="1" lang="ja-JP" altLang="en-US" smtClean="0"/>
              <a:t>2024/8/12</a:t>
            </a:fld>
            <a:endParaRPr kumimoji="1" lang="ja-JP" altLang="en-US"/>
          </a:p>
        </p:txBody>
      </p:sp>
      <p:sp>
        <p:nvSpPr>
          <p:cNvPr id="4" name="フッター プレースホルダー 3">
            <a:extLst>
              <a:ext uri="{FF2B5EF4-FFF2-40B4-BE49-F238E27FC236}">
                <a16:creationId xmlns:a16="http://schemas.microsoft.com/office/drawing/2014/main" id="{B56D6447-6DC7-8885-105C-36AE4C82DF4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288ED88-54FF-403E-F0F7-75E987B21CFF}"/>
              </a:ext>
            </a:extLst>
          </p:cNvPr>
          <p:cNvSpPr>
            <a:spLocks noGrp="1"/>
          </p:cNvSpPr>
          <p:nvPr>
            <p:ph type="sldNum" sz="quarter" idx="12"/>
          </p:nvPr>
        </p:nvSpPr>
        <p:spPr/>
        <p:txBody>
          <a:bodyPr/>
          <a:lstStyle/>
          <a:p>
            <a:fld id="{945E7C36-7702-4FBA-802A-AB8D4F26430A}" type="slidenum">
              <a:rPr kumimoji="1" lang="ja-JP" altLang="en-US" smtClean="0"/>
              <a:t>‹#›</a:t>
            </a:fld>
            <a:endParaRPr kumimoji="1" lang="ja-JP" altLang="en-US"/>
          </a:p>
        </p:txBody>
      </p:sp>
    </p:spTree>
    <p:extLst>
      <p:ext uri="{BB962C8B-B14F-4D97-AF65-F5344CB8AC3E}">
        <p14:creationId xmlns:p14="http://schemas.microsoft.com/office/powerpoint/2010/main" val="730524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BC4C454-115B-9E24-25D4-DF1EE6126328}"/>
              </a:ext>
            </a:extLst>
          </p:cNvPr>
          <p:cNvSpPr>
            <a:spLocks noGrp="1"/>
          </p:cNvSpPr>
          <p:nvPr>
            <p:ph type="dt" sz="half" idx="10"/>
          </p:nvPr>
        </p:nvSpPr>
        <p:spPr/>
        <p:txBody>
          <a:bodyPr/>
          <a:lstStyle/>
          <a:p>
            <a:fld id="{A80889E0-1374-4E8B-95A1-6B9CFEC19012}" type="datetimeFigureOut">
              <a:rPr kumimoji="1" lang="ja-JP" altLang="en-US" smtClean="0"/>
              <a:t>2024/8/12</a:t>
            </a:fld>
            <a:endParaRPr kumimoji="1" lang="ja-JP" altLang="en-US"/>
          </a:p>
        </p:txBody>
      </p:sp>
      <p:sp>
        <p:nvSpPr>
          <p:cNvPr id="3" name="フッター プレースホルダー 2">
            <a:extLst>
              <a:ext uri="{FF2B5EF4-FFF2-40B4-BE49-F238E27FC236}">
                <a16:creationId xmlns:a16="http://schemas.microsoft.com/office/drawing/2014/main" id="{E5DB8659-570F-53B7-EB1C-971B61F58D2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A9DD58D-9573-F947-C9B3-CDD3741D7BE8}"/>
              </a:ext>
            </a:extLst>
          </p:cNvPr>
          <p:cNvSpPr>
            <a:spLocks noGrp="1"/>
          </p:cNvSpPr>
          <p:nvPr>
            <p:ph type="sldNum" sz="quarter" idx="12"/>
          </p:nvPr>
        </p:nvSpPr>
        <p:spPr/>
        <p:txBody>
          <a:bodyPr/>
          <a:lstStyle/>
          <a:p>
            <a:fld id="{945E7C36-7702-4FBA-802A-AB8D4F26430A}" type="slidenum">
              <a:rPr kumimoji="1" lang="ja-JP" altLang="en-US" smtClean="0"/>
              <a:t>‹#›</a:t>
            </a:fld>
            <a:endParaRPr kumimoji="1" lang="ja-JP" altLang="en-US"/>
          </a:p>
        </p:txBody>
      </p:sp>
    </p:spTree>
    <p:extLst>
      <p:ext uri="{BB962C8B-B14F-4D97-AF65-F5344CB8AC3E}">
        <p14:creationId xmlns:p14="http://schemas.microsoft.com/office/powerpoint/2010/main" val="4021370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EB50BF-E359-4D8D-C54E-5965F276996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FFBC4B2-F7AD-AD42-8B38-C595D83C93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4F86A24-BBD5-1A6D-874D-DC076ECF05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8F344A2-DFCD-23D6-1737-633B33519451}"/>
              </a:ext>
            </a:extLst>
          </p:cNvPr>
          <p:cNvSpPr>
            <a:spLocks noGrp="1"/>
          </p:cNvSpPr>
          <p:nvPr>
            <p:ph type="dt" sz="half" idx="10"/>
          </p:nvPr>
        </p:nvSpPr>
        <p:spPr/>
        <p:txBody>
          <a:bodyPr/>
          <a:lstStyle/>
          <a:p>
            <a:fld id="{A80889E0-1374-4E8B-95A1-6B9CFEC19012}" type="datetimeFigureOut">
              <a:rPr kumimoji="1" lang="ja-JP" altLang="en-US" smtClean="0"/>
              <a:t>2024/8/12</a:t>
            </a:fld>
            <a:endParaRPr kumimoji="1" lang="ja-JP" altLang="en-US"/>
          </a:p>
        </p:txBody>
      </p:sp>
      <p:sp>
        <p:nvSpPr>
          <p:cNvPr id="6" name="フッター プレースホルダー 5">
            <a:extLst>
              <a:ext uri="{FF2B5EF4-FFF2-40B4-BE49-F238E27FC236}">
                <a16:creationId xmlns:a16="http://schemas.microsoft.com/office/drawing/2014/main" id="{8B5DB2D8-7BBB-16A9-A5D9-485B618D8B7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3F4ACAF-C4C4-607F-50FC-898F776E94F4}"/>
              </a:ext>
            </a:extLst>
          </p:cNvPr>
          <p:cNvSpPr>
            <a:spLocks noGrp="1"/>
          </p:cNvSpPr>
          <p:nvPr>
            <p:ph type="sldNum" sz="quarter" idx="12"/>
          </p:nvPr>
        </p:nvSpPr>
        <p:spPr/>
        <p:txBody>
          <a:bodyPr/>
          <a:lstStyle/>
          <a:p>
            <a:fld id="{945E7C36-7702-4FBA-802A-AB8D4F26430A}" type="slidenum">
              <a:rPr kumimoji="1" lang="ja-JP" altLang="en-US" smtClean="0"/>
              <a:t>‹#›</a:t>
            </a:fld>
            <a:endParaRPr kumimoji="1" lang="ja-JP" altLang="en-US"/>
          </a:p>
        </p:txBody>
      </p:sp>
    </p:spTree>
    <p:extLst>
      <p:ext uri="{BB962C8B-B14F-4D97-AF65-F5344CB8AC3E}">
        <p14:creationId xmlns:p14="http://schemas.microsoft.com/office/powerpoint/2010/main" val="3842394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54ECC6-D8F4-FBE6-9D51-19504448EE0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DA23523-8704-36DD-79E0-136D348101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243F83D-8F7F-BD3E-BD50-E290826BD4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DC40EFD-9C3A-E914-C817-B68005F223EE}"/>
              </a:ext>
            </a:extLst>
          </p:cNvPr>
          <p:cNvSpPr>
            <a:spLocks noGrp="1"/>
          </p:cNvSpPr>
          <p:nvPr>
            <p:ph type="dt" sz="half" idx="10"/>
          </p:nvPr>
        </p:nvSpPr>
        <p:spPr/>
        <p:txBody>
          <a:bodyPr/>
          <a:lstStyle/>
          <a:p>
            <a:fld id="{A80889E0-1374-4E8B-95A1-6B9CFEC19012}" type="datetimeFigureOut">
              <a:rPr kumimoji="1" lang="ja-JP" altLang="en-US" smtClean="0"/>
              <a:t>2024/8/12</a:t>
            </a:fld>
            <a:endParaRPr kumimoji="1" lang="ja-JP" altLang="en-US"/>
          </a:p>
        </p:txBody>
      </p:sp>
      <p:sp>
        <p:nvSpPr>
          <p:cNvPr id="6" name="フッター プレースホルダー 5">
            <a:extLst>
              <a:ext uri="{FF2B5EF4-FFF2-40B4-BE49-F238E27FC236}">
                <a16:creationId xmlns:a16="http://schemas.microsoft.com/office/drawing/2014/main" id="{37ADD598-F09F-044E-EB69-83F271947EB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BE52141-C4A5-4371-54FE-0C88926FD3D2}"/>
              </a:ext>
            </a:extLst>
          </p:cNvPr>
          <p:cNvSpPr>
            <a:spLocks noGrp="1"/>
          </p:cNvSpPr>
          <p:nvPr>
            <p:ph type="sldNum" sz="quarter" idx="12"/>
          </p:nvPr>
        </p:nvSpPr>
        <p:spPr/>
        <p:txBody>
          <a:bodyPr/>
          <a:lstStyle/>
          <a:p>
            <a:fld id="{945E7C36-7702-4FBA-802A-AB8D4F26430A}" type="slidenum">
              <a:rPr kumimoji="1" lang="ja-JP" altLang="en-US" smtClean="0"/>
              <a:t>‹#›</a:t>
            </a:fld>
            <a:endParaRPr kumimoji="1" lang="ja-JP" altLang="en-US"/>
          </a:p>
        </p:txBody>
      </p:sp>
    </p:spTree>
    <p:extLst>
      <p:ext uri="{BB962C8B-B14F-4D97-AF65-F5344CB8AC3E}">
        <p14:creationId xmlns:p14="http://schemas.microsoft.com/office/powerpoint/2010/main" val="1772615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7831414-F2F2-88EF-806C-08965BFA9D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1261A33-F4D7-4452-1253-5ECF6C0246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52657E7-8730-56ED-5D22-A422763169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889E0-1374-4E8B-95A1-6B9CFEC19012}" type="datetimeFigureOut">
              <a:rPr kumimoji="1" lang="ja-JP" altLang="en-US" smtClean="0"/>
              <a:t>2024/8/12</a:t>
            </a:fld>
            <a:endParaRPr kumimoji="1" lang="ja-JP" altLang="en-US"/>
          </a:p>
        </p:txBody>
      </p:sp>
      <p:sp>
        <p:nvSpPr>
          <p:cNvPr id="5" name="フッター プレースホルダー 4">
            <a:extLst>
              <a:ext uri="{FF2B5EF4-FFF2-40B4-BE49-F238E27FC236}">
                <a16:creationId xmlns:a16="http://schemas.microsoft.com/office/drawing/2014/main" id="{58DDBFE5-3822-60E8-7DC2-D32FA139A9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5E2B92C-28A7-1FAE-E8EE-1B766CC680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5E7C36-7702-4FBA-802A-AB8D4F26430A}" type="slidenum">
              <a:rPr kumimoji="1" lang="ja-JP" altLang="en-US" smtClean="0"/>
              <a:t>‹#›</a:t>
            </a:fld>
            <a:endParaRPr kumimoji="1" lang="ja-JP" altLang="en-US"/>
          </a:p>
        </p:txBody>
      </p:sp>
    </p:spTree>
    <p:extLst>
      <p:ext uri="{BB962C8B-B14F-4D97-AF65-F5344CB8AC3E}">
        <p14:creationId xmlns:p14="http://schemas.microsoft.com/office/powerpoint/2010/main" val="3463737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4.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B6B34E-2547-4BA0-CB69-9529FA17346A}"/>
              </a:ext>
            </a:extLst>
          </p:cNvPr>
          <p:cNvSpPr>
            <a:spLocks noGrp="1"/>
          </p:cNvSpPr>
          <p:nvPr>
            <p:ph type="ctrTitle"/>
          </p:nvPr>
        </p:nvSpPr>
        <p:spPr/>
        <p:txBody>
          <a:bodyPr/>
          <a:lstStyle/>
          <a:p>
            <a:r>
              <a:rPr kumimoji="1" lang="ja-JP" altLang="en-US" dirty="0"/>
              <a:t>ストラテジ系</a:t>
            </a:r>
          </a:p>
        </p:txBody>
      </p:sp>
      <p:sp>
        <p:nvSpPr>
          <p:cNvPr id="3" name="字幕 2">
            <a:extLst>
              <a:ext uri="{FF2B5EF4-FFF2-40B4-BE49-F238E27FC236}">
                <a16:creationId xmlns:a16="http://schemas.microsoft.com/office/drawing/2014/main" id="{4A507B43-BE66-BF4E-66D8-3C4698D18371}"/>
              </a:ext>
            </a:extLst>
          </p:cNvPr>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2557090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FBC8832-DB02-6AC9-2295-5BE4591BE033}"/>
              </a:ext>
            </a:extLst>
          </p:cNvPr>
          <p:cNvSpPr txBox="1"/>
          <p:nvPr/>
        </p:nvSpPr>
        <p:spPr>
          <a:xfrm>
            <a:off x="1082350" y="386448"/>
            <a:ext cx="1912775" cy="369332"/>
          </a:xfrm>
          <a:prstGeom prst="rect">
            <a:avLst/>
          </a:prstGeom>
          <a:noFill/>
        </p:spPr>
        <p:txBody>
          <a:bodyPr wrap="square" rtlCol="0">
            <a:spAutoFit/>
          </a:bodyPr>
          <a:lstStyle/>
          <a:p>
            <a:r>
              <a:rPr kumimoji="1" lang="en-US" altLang="ja-JP" dirty="0"/>
              <a:t>PPM</a:t>
            </a:r>
            <a:endParaRPr kumimoji="1" lang="ja-JP" altLang="en-US" dirty="0"/>
          </a:p>
        </p:txBody>
      </p:sp>
      <p:grpSp>
        <p:nvGrpSpPr>
          <p:cNvPr id="25" name="グループ化 24">
            <a:extLst>
              <a:ext uri="{FF2B5EF4-FFF2-40B4-BE49-F238E27FC236}">
                <a16:creationId xmlns:a16="http://schemas.microsoft.com/office/drawing/2014/main" id="{EB75A664-1165-1334-ED36-E2EC810C42A2}"/>
              </a:ext>
            </a:extLst>
          </p:cNvPr>
          <p:cNvGrpSpPr/>
          <p:nvPr/>
        </p:nvGrpSpPr>
        <p:grpSpPr>
          <a:xfrm>
            <a:off x="2565466" y="1012438"/>
            <a:ext cx="6606527" cy="2570386"/>
            <a:chOff x="2294878" y="1040430"/>
            <a:chExt cx="6606527" cy="2570386"/>
          </a:xfrm>
        </p:grpSpPr>
        <p:grpSp>
          <p:nvGrpSpPr>
            <p:cNvPr id="8" name="グループ化 7">
              <a:extLst>
                <a:ext uri="{FF2B5EF4-FFF2-40B4-BE49-F238E27FC236}">
                  <a16:creationId xmlns:a16="http://schemas.microsoft.com/office/drawing/2014/main" id="{BF0FED9F-705C-D1E3-980E-DBDDF7348E04}"/>
                </a:ext>
              </a:extLst>
            </p:cNvPr>
            <p:cNvGrpSpPr/>
            <p:nvPr/>
          </p:nvGrpSpPr>
          <p:grpSpPr>
            <a:xfrm>
              <a:off x="4823926" y="1194319"/>
              <a:ext cx="1903447" cy="1828800"/>
              <a:chOff x="2901819" y="895739"/>
              <a:chExt cx="1903447" cy="1828800"/>
            </a:xfrm>
          </p:grpSpPr>
          <p:sp>
            <p:nvSpPr>
              <p:cNvPr id="4" name="正方形/長方形 3">
                <a:extLst>
                  <a:ext uri="{FF2B5EF4-FFF2-40B4-BE49-F238E27FC236}">
                    <a16:creationId xmlns:a16="http://schemas.microsoft.com/office/drawing/2014/main" id="{7650F0DA-C2A5-A215-8C7A-A9F2A82F174C}"/>
                  </a:ext>
                </a:extLst>
              </p:cNvPr>
              <p:cNvSpPr/>
              <p:nvPr/>
            </p:nvSpPr>
            <p:spPr>
              <a:xfrm>
                <a:off x="2901820" y="895739"/>
                <a:ext cx="951723"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問題児</a:t>
                </a:r>
              </a:p>
            </p:txBody>
          </p:sp>
          <p:sp>
            <p:nvSpPr>
              <p:cNvPr id="5" name="正方形/長方形 4">
                <a:extLst>
                  <a:ext uri="{FF2B5EF4-FFF2-40B4-BE49-F238E27FC236}">
                    <a16:creationId xmlns:a16="http://schemas.microsoft.com/office/drawing/2014/main" id="{23B9D318-E4AF-3658-084E-04BD5B08888E}"/>
                  </a:ext>
                </a:extLst>
              </p:cNvPr>
              <p:cNvSpPr/>
              <p:nvPr/>
            </p:nvSpPr>
            <p:spPr>
              <a:xfrm>
                <a:off x="3853543" y="895739"/>
                <a:ext cx="951723"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花形</a:t>
                </a:r>
                <a:endParaRPr kumimoji="1" lang="ja-JP" altLang="en-US" dirty="0">
                  <a:solidFill>
                    <a:sysClr val="windowText" lastClr="000000"/>
                  </a:solidFill>
                </a:endParaRPr>
              </a:p>
            </p:txBody>
          </p:sp>
          <p:sp>
            <p:nvSpPr>
              <p:cNvPr id="6" name="正方形/長方形 5">
                <a:extLst>
                  <a:ext uri="{FF2B5EF4-FFF2-40B4-BE49-F238E27FC236}">
                    <a16:creationId xmlns:a16="http://schemas.microsoft.com/office/drawing/2014/main" id="{40053E66-0DE9-EDFF-4C13-F5BB5055F040}"/>
                  </a:ext>
                </a:extLst>
              </p:cNvPr>
              <p:cNvSpPr/>
              <p:nvPr/>
            </p:nvSpPr>
            <p:spPr>
              <a:xfrm>
                <a:off x="3853542" y="1810139"/>
                <a:ext cx="951723"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金の</a:t>
                </a:r>
                <a:endParaRPr lang="en-US" altLang="ja-JP" dirty="0">
                  <a:solidFill>
                    <a:sysClr val="windowText" lastClr="000000"/>
                  </a:solidFill>
                </a:endParaRPr>
              </a:p>
              <a:p>
                <a:pPr algn="ctr"/>
                <a:r>
                  <a:rPr lang="ja-JP" altLang="en-US" dirty="0">
                    <a:solidFill>
                      <a:sysClr val="windowText" lastClr="000000"/>
                    </a:solidFill>
                  </a:rPr>
                  <a:t>なる木</a:t>
                </a:r>
                <a:endParaRPr kumimoji="1" lang="ja-JP" altLang="en-US" dirty="0">
                  <a:solidFill>
                    <a:sysClr val="windowText" lastClr="000000"/>
                  </a:solidFill>
                </a:endParaRPr>
              </a:p>
            </p:txBody>
          </p:sp>
          <p:sp>
            <p:nvSpPr>
              <p:cNvPr id="7" name="正方形/長方形 6">
                <a:extLst>
                  <a:ext uri="{FF2B5EF4-FFF2-40B4-BE49-F238E27FC236}">
                    <a16:creationId xmlns:a16="http://schemas.microsoft.com/office/drawing/2014/main" id="{7182F68A-CC7D-99A9-D5B5-E5D953A1C440}"/>
                  </a:ext>
                </a:extLst>
              </p:cNvPr>
              <p:cNvSpPr/>
              <p:nvPr/>
            </p:nvSpPr>
            <p:spPr>
              <a:xfrm>
                <a:off x="2901819" y="1810139"/>
                <a:ext cx="951723"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負け犬</a:t>
                </a:r>
                <a:endParaRPr kumimoji="1" lang="ja-JP" altLang="en-US" dirty="0">
                  <a:solidFill>
                    <a:sysClr val="windowText" lastClr="000000"/>
                  </a:solidFill>
                </a:endParaRPr>
              </a:p>
            </p:txBody>
          </p:sp>
        </p:grpSp>
        <p:cxnSp>
          <p:nvCxnSpPr>
            <p:cNvPr id="10" name="直線矢印コネクタ 9">
              <a:extLst>
                <a:ext uri="{FF2B5EF4-FFF2-40B4-BE49-F238E27FC236}">
                  <a16:creationId xmlns:a16="http://schemas.microsoft.com/office/drawing/2014/main" id="{8F26ABC7-A3EC-92AF-7E18-FAB72A74C39B}"/>
                </a:ext>
              </a:extLst>
            </p:cNvPr>
            <p:cNvCxnSpPr>
              <a:cxnSpLocks/>
            </p:cNvCxnSpPr>
            <p:nvPr/>
          </p:nvCxnSpPr>
          <p:spPr>
            <a:xfrm>
              <a:off x="4599992" y="1278294"/>
              <a:ext cx="0" cy="1670179"/>
            </a:xfrm>
            <a:prstGeom prst="straightConnector1">
              <a:avLst/>
            </a:prstGeom>
            <a:ln w="28575">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36A06CB2-82CD-5257-3751-DFC401DD9FB9}"/>
                </a:ext>
              </a:extLst>
            </p:cNvPr>
            <p:cNvCxnSpPr>
              <a:cxnSpLocks/>
            </p:cNvCxnSpPr>
            <p:nvPr/>
          </p:nvCxnSpPr>
          <p:spPr>
            <a:xfrm>
              <a:off x="4889241" y="3284376"/>
              <a:ext cx="1754155" cy="0"/>
            </a:xfrm>
            <a:prstGeom prst="straightConnector1">
              <a:avLst/>
            </a:prstGeom>
            <a:ln w="28575">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C54F2D67-828C-75E8-4776-F44318F772D7}"/>
                </a:ext>
              </a:extLst>
            </p:cNvPr>
            <p:cNvSpPr txBox="1"/>
            <p:nvPr/>
          </p:nvSpPr>
          <p:spPr>
            <a:xfrm>
              <a:off x="4595326" y="3153948"/>
              <a:ext cx="457200" cy="307777"/>
            </a:xfrm>
            <a:prstGeom prst="rect">
              <a:avLst/>
            </a:prstGeom>
            <a:noFill/>
          </p:spPr>
          <p:txBody>
            <a:bodyPr wrap="square" rtlCol="0">
              <a:spAutoFit/>
            </a:bodyPr>
            <a:lstStyle/>
            <a:p>
              <a:r>
                <a:rPr kumimoji="1" lang="ja-JP" altLang="en-US" sz="1400" dirty="0"/>
                <a:t>低</a:t>
              </a:r>
            </a:p>
          </p:txBody>
        </p:sp>
        <p:sp>
          <p:nvSpPr>
            <p:cNvPr id="18" name="テキスト ボックス 17">
              <a:extLst>
                <a:ext uri="{FF2B5EF4-FFF2-40B4-BE49-F238E27FC236}">
                  <a16:creationId xmlns:a16="http://schemas.microsoft.com/office/drawing/2014/main" id="{690C1DCA-A335-21F1-3BB8-6C34EDCBF79B}"/>
                </a:ext>
              </a:extLst>
            </p:cNvPr>
            <p:cNvSpPr txBox="1"/>
            <p:nvPr/>
          </p:nvSpPr>
          <p:spPr>
            <a:xfrm>
              <a:off x="4430482" y="1040430"/>
              <a:ext cx="457200" cy="307777"/>
            </a:xfrm>
            <a:prstGeom prst="rect">
              <a:avLst/>
            </a:prstGeom>
            <a:noFill/>
          </p:spPr>
          <p:txBody>
            <a:bodyPr wrap="square" rtlCol="0">
              <a:spAutoFit/>
            </a:bodyPr>
            <a:lstStyle/>
            <a:p>
              <a:r>
                <a:rPr lang="ja-JP" altLang="en-US" sz="1400" dirty="0"/>
                <a:t>高</a:t>
              </a:r>
              <a:endParaRPr kumimoji="1" lang="ja-JP" altLang="en-US" sz="1400" dirty="0"/>
            </a:p>
          </p:txBody>
        </p:sp>
        <p:sp>
          <p:nvSpPr>
            <p:cNvPr id="19" name="テキスト ボックス 18">
              <a:extLst>
                <a:ext uri="{FF2B5EF4-FFF2-40B4-BE49-F238E27FC236}">
                  <a16:creationId xmlns:a16="http://schemas.microsoft.com/office/drawing/2014/main" id="{5641C3E4-7CAE-280B-3B41-F3D6D9FCDDBD}"/>
                </a:ext>
              </a:extLst>
            </p:cNvPr>
            <p:cNvSpPr txBox="1"/>
            <p:nvPr/>
          </p:nvSpPr>
          <p:spPr>
            <a:xfrm>
              <a:off x="6576531" y="3151038"/>
              <a:ext cx="457200" cy="307777"/>
            </a:xfrm>
            <a:prstGeom prst="rect">
              <a:avLst/>
            </a:prstGeom>
            <a:noFill/>
          </p:spPr>
          <p:txBody>
            <a:bodyPr wrap="square" rtlCol="0">
              <a:spAutoFit/>
            </a:bodyPr>
            <a:lstStyle/>
            <a:p>
              <a:r>
                <a:rPr lang="ja-JP" altLang="en-US" sz="1400" dirty="0"/>
                <a:t>高</a:t>
              </a:r>
              <a:endParaRPr kumimoji="1" lang="ja-JP" altLang="en-US" sz="1400" dirty="0"/>
            </a:p>
          </p:txBody>
        </p:sp>
        <p:sp>
          <p:nvSpPr>
            <p:cNvPr id="20" name="テキスト ボックス 19">
              <a:extLst>
                <a:ext uri="{FF2B5EF4-FFF2-40B4-BE49-F238E27FC236}">
                  <a16:creationId xmlns:a16="http://schemas.microsoft.com/office/drawing/2014/main" id="{6AD37F86-C1F7-34FE-73E9-BB6092D36289}"/>
                </a:ext>
              </a:extLst>
            </p:cNvPr>
            <p:cNvSpPr txBox="1"/>
            <p:nvPr/>
          </p:nvSpPr>
          <p:spPr>
            <a:xfrm>
              <a:off x="4430482" y="2957937"/>
              <a:ext cx="457200" cy="307777"/>
            </a:xfrm>
            <a:prstGeom prst="rect">
              <a:avLst/>
            </a:prstGeom>
            <a:noFill/>
          </p:spPr>
          <p:txBody>
            <a:bodyPr wrap="square" rtlCol="0">
              <a:spAutoFit/>
            </a:bodyPr>
            <a:lstStyle/>
            <a:p>
              <a:r>
                <a:rPr kumimoji="1" lang="ja-JP" altLang="en-US" sz="1400" dirty="0"/>
                <a:t>低</a:t>
              </a:r>
            </a:p>
          </p:txBody>
        </p:sp>
        <p:sp>
          <p:nvSpPr>
            <p:cNvPr id="21" name="テキスト ボックス 20">
              <a:extLst>
                <a:ext uri="{FF2B5EF4-FFF2-40B4-BE49-F238E27FC236}">
                  <a16:creationId xmlns:a16="http://schemas.microsoft.com/office/drawing/2014/main" id="{FEF73964-4762-52DD-488E-AB1265EC135A}"/>
                </a:ext>
              </a:extLst>
            </p:cNvPr>
            <p:cNvSpPr txBox="1"/>
            <p:nvPr/>
          </p:nvSpPr>
          <p:spPr>
            <a:xfrm>
              <a:off x="4199882" y="1630458"/>
              <a:ext cx="400110" cy="1035763"/>
            </a:xfrm>
            <a:prstGeom prst="rect">
              <a:avLst/>
            </a:prstGeom>
            <a:noFill/>
          </p:spPr>
          <p:txBody>
            <a:bodyPr vert="eaVert" wrap="square" rtlCol="0">
              <a:spAutoFit/>
            </a:bodyPr>
            <a:lstStyle/>
            <a:p>
              <a:r>
                <a:rPr kumimoji="1" lang="ja-JP" altLang="en-US" sz="1400" dirty="0"/>
                <a:t>市場成長率</a:t>
              </a:r>
            </a:p>
          </p:txBody>
        </p:sp>
        <p:sp>
          <p:nvSpPr>
            <p:cNvPr id="22" name="テキスト ボックス 21">
              <a:extLst>
                <a:ext uri="{FF2B5EF4-FFF2-40B4-BE49-F238E27FC236}">
                  <a16:creationId xmlns:a16="http://schemas.microsoft.com/office/drawing/2014/main" id="{CEDA329B-A494-D63B-990C-8ECC70D70CD3}"/>
                </a:ext>
              </a:extLst>
            </p:cNvPr>
            <p:cNvSpPr txBox="1"/>
            <p:nvPr/>
          </p:nvSpPr>
          <p:spPr>
            <a:xfrm>
              <a:off x="5217370" y="3303039"/>
              <a:ext cx="1192768" cy="307777"/>
            </a:xfrm>
            <a:prstGeom prst="rect">
              <a:avLst/>
            </a:prstGeom>
            <a:noFill/>
          </p:spPr>
          <p:txBody>
            <a:bodyPr wrap="square" rtlCol="0">
              <a:spAutoFit/>
            </a:bodyPr>
            <a:lstStyle/>
            <a:p>
              <a:r>
                <a:rPr kumimoji="1" lang="ja-JP" altLang="en-US" sz="1400" dirty="0"/>
                <a:t>市場占有率</a:t>
              </a:r>
            </a:p>
          </p:txBody>
        </p:sp>
        <p:sp>
          <p:nvSpPr>
            <p:cNvPr id="23" name="吹き出し: 角を丸めた四角形 22">
              <a:extLst>
                <a:ext uri="{FF2B5EF4-FFF2-40B4-BE49-F238E27FC236}">
                  <a16:creationId xmlns:a16="http://schemas.microsoft.com/office/drawing/2014/main" id="{C0D1BB09-B691-2CAC-5412-85D9AF8F2EB1}"/>
                </a:ext>
              </a:extLst>
            </p:cNvPr>
            <p:cNvSpPr/>
            <p:nvPr/>
          </p:nvSpPr>
          <p:spPr>
            <a:xfrm>
              <a:off x="2294878" y="1053193"/>
              <a:ext cx="1855685" cy="590027"/>
            </a:xfrm>
            <a:prstGeom prst="wedgeRoundRectCallout">
              <a:avLst>
                <a:gd name="adj1" fmla="val 65848"/>
                <a:gd name="adj2" fmla="val -28616"/>
                <a:gd name="adj3" fmla="val 16667"/>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ysClr val="windowText" lastClr="000000"/>
                  </a:solidFill>
                </a:rPr>
                <a:t>市場成長率が高いほど投資が必要となる</a:t>
              </a:r>
            </a:p>
          </p:txBody>
        </p:sp>
        <p:sp>
          <p:nvSpPr>
            <p:cNvPr id="24" name="吹き出し: 角を丸めた四角形 23">
              <a:extLst>
                <a:ext uri="{FF2B5EF4-FFF2-40B4-BE49-F238E27FC236}">
                  <a16:creationId xmlns:a16="http://schemas.microsoft.com/office/drawing/2014/main" id="{3BC5E549-3F29-BAA2-4FC6-099F6FB740E7}"/>
                </a:ext>
              </a:extLst>
            </p:cNvPr>
            <p:cNvSpPr/>
            <p:nvPr/>
          </p:nvSpPr>
          <p:spPr>
            <a:xfrm>
              <a:off x="7200125" y="2547257"/>
              <a:ext cx="1701280" cy="708991"/>
            </a:xfrm>
            <a:prstGeom prst="wedgeRoundRectCallout">
              <a:avLst>
                <a:gd name="adj1" fmla="val -65889"/>
                <a:gd name="adj2" fmla="val 36221"/>
                <a:gd name="adj3" fmla="val 16667"/>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ysClr val="windowText" lastClr="000000"/>
                  </a:solidFill>
                </a:rPr>
                <a:t>市場占有率が高いほど資金創出効果は大きい</a:t>
              </a:r>
            </a:p>
          </p:txBody>
        </p:sp>
      </p:grpSp>
      <p:graphicFrame>
        <p:nvGraphicFramePr>
          <p:cNvPr id="26" name="表 26">
            <a:extLst>
              <a:ext uri="{FF2B5EF4-FFF2-40B4-BE49-F238E27FC236}">
                <a16:creationId xmlns:a16="http://schemas.microsoft.com/office/drawing/2014/main" id="{1D8A8AB9-B039-27CD-7A6B-92936A9A127A}"/>
              </a:ext>
            </a:extLst>
          </p:cNvPr>
          <p:cNvGraphicFramePr>
            <a:graphicFrameLocks noGrp="1"/>
          </p:cNvGraphicFramePr>
          <p:nvPr/>
        </p:nvGraphicFramePr>
        <p:xfrm>
          <a:off x="1229049" y="3872336"/>
          <a:ext cx="9733902" cy="2560320"/>
        </p:xfrm>
        <a:graphic>
          <a:graphicData uri="http://schemas.openxmlformats.org/drawingml/2006/table">
            <a:tbl>
              <a:tblPr>
                <a:tableStyleId>{E8B1032C-EA38-4F05-BA0D-38AFFFC7BED3}</a:tableStyleId>
              </a:tblPr>
              <a:tblGrid>
                <a:gridCol w="1364343">
                  <a:extLst>
                    <a:ext uri="{9D8B030D-6E8A-4147-A177-3AD203B41FA5}">
                      <a16:colId xmlns:a16="http://schemas.microsoft.com/office/drawing/2014/main" val="350934259"/>
                    </a:ext>
                  </a:extLst>
                </a:gridCol>
                <a:gridCol w="1940768">
                  <a:extLst>
                    <a:ext uri="{9D8B030D-6E8A-4147-A177-3AD203B41FA5}">
                      <a16:colId xmlns:a16="http://schemas.microsoft.com/office/drawing/2014/main" val="795477844"/>
                    </a:ext>
                  </a:extLst>
                </a:gridCol>
                <a:gridCol w="6428791">
                  <a:extLst>
                    <a:ext uri="{9D8B030D-6E8A-4147-A177-3AD203B41FA5}">
                      <a16:colId xmlns:a16="http://schemas.microsoft.com/office/drawing/2014/main" val="1928167769"/>
                    </a:ext>
                  </a:extLst>
                </a:gridCol>
              </a:tblGrid>
              <a:tr h="503811">
                <a:tc>
                  <a:txBody>
                    <a:bodyPr/>
                    <a:lstStyle/>
                    <a:p>
                      <a:r>
                        <a:rPr kumimoji="1" lang="ja-JP" altLang="en-US" b="1" dirty="0">
                          <a:solidFill>
                            <a:schemeClr val="accent6"/>
                          </a:solidFill>
                        </a:rPr>
                        <a:t>花形</a:t>
                      </a:r>
                    </a:p>
                  </a:txBody>
                  <a:tcPr/>
                </a:tc>
                <a:tc>
                  <a:txBody>
                    <a:bodyPr/>
                    <a:lstStyle/>
                    <a:p>
                      <a:r>
                        <a:rPr kumimoji="1" lang="ja-JP" altLang="en-US" dirty="0"/>
                        <a:t>市場成長率　</a:t>
                      </a:r>
                      <a:r>
                        <a:rPr kumimoji="1" lang="ja-JP" altLang="en-US" b="1" dirty="0">
                          <a:solidFill>
                            <a:schemeClr val="accent6"/>
                          </a:solidFill>
                        </a:rPr>
                        <a:t>高</a:t>
                      </a:r>
                      <a:endParaRPr kumimoji="1" lang="en-US" altLang="ja-JP" b="1" dirty="0">
                        <a:solidFill>
                          <a:schemeClr val="accent6"/>
                        </a:solidFill>
                      </a:endParaRPr>
                    </a:p>
                    <a:p>
                      <a:r>
                        <a:rPr kumimoji="1" lang="ja-JP" altLang="en-US" dirty="0"/>
                        <a:t>市場占有率　</a:t>
                      </a:r>
                      <a:r>
                        <a:rPr kumimoji="1" lang="ja-JP" altLang="en-US" b="1" dirty="0">
                          <a:solidFill>
                            <a:schemeClr val="accent6"/>
                          </a:solidFill>
                        </a:rPr>
                        <a:t>低</a:t>
                      </a:r>
                    </a:p>
                  </a:txBody>
                  <a:tcPr/>
                </a:tc>
                <a:tc>
                  <a:txBody>
                    <a:bodyPr/>
                    <a:lstStyle/>
                    <a:p>
                      <a:r>
                        <a:rPr kumimoji="1" lang="ja-JP" altLang="en-US" dirty="0"/>
                        <a:t>資金創出効果は大きいが、継続して投資も必要となる</a:t>
                      </a:r>
                    </a:p>
                  </a:txBody>
                  <a:tcPr/>
                </a:tc>
                <a:extLst>
                  <a:ext uri="{0D108BD9-81ED-4DB2-BD59-A6C34878D82A}">
                    <a16:rowId xmlns:a16="http://schemas.microsoft.com/office/drawing/2014/main" val="4039904976"/>
                  </a:ext>
                </a:extLst>
              </a:tr>
              <a:tr h="503811">
                <a:tc>
                  <a:txBody>
                    <a:bodyPr/>
                    <a:lstStyle/>
                    <a:p>
                      <a:r>
                        <a:rPr kumimoji="1" lang="ja-JP" altLang="en-US" b="1" dirty="0">
                          <a:solidFill>
                            <a:schemeClr val="accent6"/>
                          </a:solidFill>
                        </a:rPr>
                        <a:t>負け犬</a:t>
                      </a:r>
                    </a:p>
                  </a:txBody>
                  <a:tcPr/>
                </a:tc>
                <a:tc>
                  <a:txBody>
                    <a:bodyPr/>
                    <a:lstStyle/>
                    <a:p>
                      <a:r>
                        <a:rPr kumimoji="1" lang="ja-JP" altLang="en-US" dirty="0"/>
                        <a:t>市場成長率　</a:t>
                      </a:r>
                      <a:r>
                        <a:rPr kumimoji="1" lang="ja-JP" altLang="en-US" b="1" dirty="0">
                          <a:solidFill>
                            <a:schemeClr val="accent6"/>
                          </a:solidFill>
                        </a:rPr>
                        <a:t>高</a:t>
                      </a:r>
                      <a:endParaRPr kumimoji="1" lang="en-US" altLang="ja-JP" b="1" dirty="0">
                        <a:solidFill>
                          <a:schemeClr val="accent6"/>
                        </a:solidFill>
                      </a:endParaRPr>
                    </a:p>
                    <a:p>
                      <a:r>
                        <a:rPr kumimoji="1" lang="ja-JP" altLang="en-US" dirty="0"/>
                        <a:t>市場占有率　</a:t>
                      </a:r>
                      <a:r>
                        <a:rPr kumimoji="1" lang="ja-JP" altLang="en-US" b="1" dirty="0">
                          <a:solidFill>
                            <a:schemeClr val="accent6"/>
                          </a:solidFill>
                        </a:rPr>
                        <a:t>低</a:t>
                      </a:r>
                    </a:p>
                  </a:txBody>
                  <a:tcPr/>
                </a:tc>
                <a:tc>
                  <a:txBody>
                    <a:bodyPr/>
                    <a:lstStyle/>
                    <a:p>
                      <a:r>
                        <a:rPr kumimoji="1" lang="ja-JP" altLang="en-US" dirty="0"/>
                        <a:t>将来的には撤退を考えざるを得ない</a:t>
                      </a:r>
                    </a:p>
                  </a:txBody>
                  <a:tcPr/>
                </a:tc>
                <a:extLst>
                  <a:ext uri="{0D108BD9-81ED-4DB2-BD59-A6C34878D82A}">
                    <a16:rowId xmlns:a16="http://schemas.microsoft.com/office/drawing/2014/main" val="3367734031"/>
                  </a:ext>
                </a:extLst>
              </a:tr>
              <a:tr h="503811">
                <a:tc>
                  <a:txBody>
                    <a:bodyPr/>
                    <a:lstStyle/>
                    <a:p>
                      <a:r>
                        <a:rPr kumimoji="1" lang="ja-JP" altLang="en-US" b="1" dirty="0">
                          <a:solidFill>
                            <a:schemeClr val="accent6"/>
                          </a:solidFill>
                        </a:rPr>
                        <a:t>金のなる木</a:t>
                      </a:r>
                      <a:endParaRPr kumimoji="1" lang="en-US" altLang="ja-JP" b="1" dirty="0">
                        <a:solidFill>
                          <a:schemeClr val="accent6"/>
                        </a:solidFill>
                      </a:endParaRPr>
                    </a:p>
                  </a:txBody>
                  <a:tcPr/>
                </a:tc>
                <a:tc>
                  <a:txBody>
                    <a:bodyPr/>
                    <a:lstStyle/>
                    <a:p>
                      <a:r>
                        <a:rPr kumimoji="1" lang="ja-JP" altLang="en-US" dirty="0"/>
                        <a:t>市場成長率　</a:t>
                      </a:r>
                      <a:r>
                        <a:rPr kumimoji="1" lang="ja-JP" altLang="en-US" b="1" dirty="0">
                          <a:solidFill>
                            <a:schemeClr val="accent6"/>
                          </a:solidFill>
                        </a:rPr>
                        <a:t>高</a:t>
                      </a:r>
                      <a:endParaRPr kumimoji="1" lang="en-US" altLang="ja-JP" b="1" dirty="0">
                        <a:solidFill>
                          <a:schemeClr val="accent6"/>
                        </a:solidFill>
                      </a:endParaRPr>
                    </a:p>
                    <a:p>
                      <a:r>
                        <a:rPr kumimoji="1" lang="ja-JP" altLang="en-US" dirty="0"/>
                        <a:t>市場占有率　</a:t>
                      </a:r>
                      <a:r>
                        <a:rPr kumimoji="1" lang="ja-JP" altLang="en-US" b="1" dirty="0">
                          <a:solidFill>
                            <a:schemeClr val="accent6"/>
                          </a:solidFill>
                        </a:rPr>
                        <a:t>低</a:t>
                      </a:r>
                    </a:p>
                  </a:txBody>
                  <a:tcPr/>
                </a:tc>
                <a:tc>
                  <a:txBody>
                    <a:bodyPr/>
                    <a:lstStyle/>
                    <a:p>
                      <a:r>
                        <a:rPr kumimoji="1" lang="ja-JP" altLang="en-US" dirty="0"/>
                        <a:t>企業の主たる資金源の役割を果たしている</a:t>
                      </a:r>
                    </a:p>
                  </a:txBody>
                  <a:tcPr/>
                </a:tc>
                <a:extLst>
                  <a:ext uri="{0D108BD9-81ED-4DB2-BD59-A6C34878D82A}">
                    <a16:rowId xmlns:a16="http://schemas.microsoft.com/office/drawing/2014/main" val="1190783200"/>
                  </a:ext>
                </a:extLst>
              </a:tr>
              <a:tr h="503811">
                <a:tc>
                  <a:txBody>
                    <a:bodyPr/>
                    <a:lstStyle/>
                    <a:p>
                      <a:r>
                        <a:rPr kumimoji="1" lang="ja-JP" altLang="en-US" b="1" dirty="0">
                          <a:solidFill>
                            <a:schemeClr val="accent6"/>
                          </a:solidFill>
                        </a:rPr>
                        <a:t>問題児</a:t>
                      </a:r>
                    </a:p>
                  </a:txBody>
                  <a:tcPr/>
                </a:tc>
                <a:tc>
                  <a:txBody>
                    <a:bodyPr/>
                    <a:lstStyle/>
                    <a:p>
                      <a:r>
                        <a:rPr kumimoji="1" lang="ja-JP" altLang="en-US" dirty="0"/>
                        <a:t>市場成長率　</a:t>
                      </a:r>
                      <a:r>
                        <a:rPr kumimoji="1" lang="ja-JP" altLang="en-US" b="1" dirty="0">
                          <a:solidFill>
                            <a:schemeClr val="accent6"/>
                          </a:solidFill>
                        </a:rPr>
                        <a:t>高</a:t>
                      </a:r>
                      <a:endParaRPr kumimoji="1" lang="en-US" altLang="ja-JP" b="1" dirty="0">
                        <a:solidFill>
                          <a:schemeClr val="accent6"/>
                        </a:solidFill>
                      </a:endParaRPr>
                    </a:p>
                    <a:p>
                      <a:r>
                        <a:rPr kumimoji="1" lang="ja-JP" altLang="en-US" dirty="0"/>
                        <a:t>市場占有率　</a:t>
                      </a:r>
                      <a:r>
                        <a:rPr kumimoji="1" lang="ja-JP" altLang="en-US" b="1" dirty="0">
                          <a:solidFill>
                            <a:schemeClr val="accent6"/>
                          </a:solidFill>
                        </a:rPr>
                        <a:t>低</a:t>
                      </a:r>
                    </a:p>
                  </a:txBody>
                  <a:tcPr/>
                </a:tc>
                <a:tc>
                  <a:txBody>
                    <a:bodyPr/>
                    <a:lstStyle/>
                    <a:p>
                      <a:r>
                        <a:rPr kumimoji="1" lang="ja-JP" altLang="en-US" dirty="0"/>
                        <a:t>事業としての魅力はあるが、事業を育てるためには積極的な投資が必要である</a:t>
                      </a:r>
                    </a:p>
                  </a:txBody>
                  <a:tcPr/>
                </a:tc>
                <a:extLst>
                  <a:ext uri="{0D108BD9-81ED-4DB2-BD59-A6C34878D82A}">
                    <a16:rowId xmlns:a16="http://schemas.microsoft.com/office/drawing/2014/main" val="3381232223"/>
                  </a:ext>
                </a:extLst>
              </a:tr>
            </a:tbl>
          </a:graphicData>
        </a:graphic>
      </p:graphicFrame>
    </p:spTree>
    <p:extLst>
      <p:ext uri="{BB962C8B-B14F-4D97-AF65-F5344CB8AC3E}">
        <p14:creationId xmlns:p14="http://schemas.microsoft.com/office/powerpoint/2010/main" val="3112966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グループ化 24">
            <a:extLst>
              <a:ext uri="{FF2B5EF4-FFF2-40B4-BE49-F238E27FC236}">
                <a16:creationId xmlns:a16="http://schemas.microsoft.com/office/drawing/2014/main" id="{93717DE1-3B13-8989-1A3C-CFACCE4A12DC}"/>
              </a:ext>
            </a:extLst>
          </p:cNvPr>
          <p:cNvGrpSpPr/>
          <p:nvPr/>
        </p:nvGrpSpPr>
        <p:grpSpPr>
          <a:xfrm>
            <a:off x="2282892" y="610740"/>
            <a:ext cx="8136287" cy="3480319"/>
            <a:chOff x="2506827" y="1539551"/>
            <a:chExt cx="8136287" cy="3480319"/>
          </a:xfrm>
        </p:grpSpPr>
        <p:grpSp>
          <p:nvGrpSpPr>
            <p:cNvPr id="6" name="グループ化 5">
              <a:extLst>
                <a:ext uri="{FF2B5EF4-FFF2-40B4-BE49-F238E27FC236}">
                  <a16:creationId xmlns:a16="http://schemas.microsoft.com/office/drawing/2014/main" id="{6C034020-23AA-74BA-E182-DE61465930A5}"/>
                </a:ext>
              </a:extLst>
            </p:cNvPr>
            <p:cNvGrpSpPr/>
            <p:nvPr/>
          </p:nvGrpSpPr>
          <p:grpSpPr>
            <a:xfrm>
              <a:off x="2509938" y="1539551"/>
              <a:ext cx="7153462" cy="3321698"/>
              <a:chOff x="2509938" y="1539551"/>
              <a:chExt cx="7153462" cy="3321698"/>
            </a:xfrm>
          </p:grpSpPr>
          <p:sp>
            <p:nvSpPr>
              <p:cNvPr id="2" name="正方形/長方形 1">
                <a:extLst>
                  <a:ext uri="{FF2B5EF4-FFF2-40B4-BE49-F238E27FC236}">
                    <a16:creationId xmlns:a16="http://schemas.microsoft.com/office/drawing/2014/main" id="{527DD3BA-0B19-D11A-DF4B-C1A695F349C9}"/>
                  </a:ext>
                </a:extLst>
              </p:cNvPr>
              <p:cNvSpPr/>
              <p:nvPr/>
            </p:nvSpPr>
            <p:spPr>
              <a:xfrm>
                <a:off x="2509938" y="1539551"/>
                <a:ext cx="1791477" cy="332169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導入期</a:t>
                </a: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ja-JP" altLang="en-US" dirty="0">
                  <a:solidFill>
                    <a:schemeClr val="tx1"/>
                  </a:solidFill>
                </a:endParaRPr>
              </a:p>
            </p:txBody>
          </p:sp>
          <p:sp>
            <p:nvSpPr>
              <p:cNvPr id="3" name="正方形/長方形 2">
                <a:extLst>
                  <a:ext uri="{FF2B5EF4-FFF2-40B4-BE49-F238E27FC236}">
                    <a16:creationId xmlns:a16="http://schemas.microsoft.com/office/drawing/2014/main" id="{83FDF3A4-0268-43FC-8505-6AD13B17E54B}"/>
                  </a:ext>
                </a:extLst>
              </p:cNvPr>
              <p:cNvSpPr/>
              <p:nvPr/>
            </p:nvSpPr>
            <p:spPr>
              <a:xfrm>
                <a:off x="4304523" y="1539551"/>
                <a:ext cx="1791477" cy="332169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成長期</a:t>
                </a: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ja-JP" altLang="en-US" dirty="0">
                  <a:solidFill>
                    <a:schemeClr val="tx1"/>
                  </a:solidFill>
                </a:endParaRPr>
              </a:p>
            </p:txBody>
          </p:sp>
          <p:sp>
            <p:nvSpPr>
              <p:cNvPr id="4" name="正方形/長方形 3">
                <a:extLst>
                  <a:ext uri="{FF2B5EF4-FFF2-40B4-BE49-F238E27FC236}">
                    <a16:creationId xmlns:a16="http://schemas.microsoft.com/office/drawing/2014/main" id="{F260342A-AC45-1A56-ECDD-66761A17DA34}"/>
                  </a:ext>
                </a:extLst>
              </p:cNvPr>
              <p:cNvSpPr/>
              <p:nvPr/>
            </p:nvSpPr>
            <p:spPr>
              <a:xfrm>
                <a:off x="6083561" y="1539551"/>
                <a:ext cx="1791477" cy="332169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成熟期</a:t>
                </a: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ja-JP" altLang="en-US" dirty="0">
                  <a:solidFill>
                    <a:schemeClr val="tx1"/>
                  </a:solidFill>
                </a:endParaRPr>
              </a:p>
            </p:txBody>
          </p:sp>
          <p:sp>
            <p:nvSpPr>
              <p:cNvPr id="5" name="正方形/長方形 4">
                <a:extLst>
                  <a:ext uri="{FF2B5EF4-FFF2-40B4-BE49-F238E27FC236}">
                    <a16:creationId xmlns:a16="http://schemas.microsoft.com/office/drawing/2014/main" id="{D72B214C-FF7E-EDD4-2483-5691A30C1E83}"/>
                  </a:ext>
                </a:extLst>
              </p:cNvPr>
              <p:cNvSpPr/>
              <p:nvPr/>
            </p:nvSpPr>
            <p:spPr>
              <a:xfrm>
                <a:off x="7871923" y="1539551"/>
                <a:ext cx="1791477" cy="332169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衰退期</a:t>
                </a: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ja-JP" altLang="en-US" dirty="0">
                  <a:solidFill>
                    <a:schemeClr val="tx1"/>
                  </a:solidFill>
                </a:endParaRPr>
              </a:p>
            </p:txBody>
          </p:sp>
        </p:grpSp>
        <p:sp>
          <p:nvSpPr>
            <p:cNvPr id="11" name="フリーフォーム: 図形 10">
              <a:extLst>
                <a:ext uri="{FF2B5EF4-FFF2-40B4-BE49-F238E27FC236}">
                  <a16:creationId xmlns:a16="http://schemas.microsoft.com/office/drawing/2014/main" id="{5E6CDB71-852B-3F84-7633-682D43AA73AB}"/>
                </a:ext>
              </a:extLst>
            </p:cNvPr>
            <p:cNvSpPr/>
            <p:nvPr/>
          </p:nvSpPr>
          <p:spPr>
            <a:xfrm>
              <a:off x="2509935" y="2332653"/>
              <a:ext cx="6307494" cy="2519265"/>
            </a:xfrm>
            <a:custGeom>
              <a:avLst/>
              <a:gdLst>
                <a:gd name="connsiteX0" fmla="*/ 0 w 6307494"/>
                <a:gd name="connsiteY0" fmla="*/ 2371063 h 2371063"/>
                <a:gd name="connsiteX1" fmla="*/ 1222310 w 6307494"/>
                <a:gd name="connsiteY1" fmla="*/ 1951186 h 2371063"/>
                <a:gd name="connsiteX2" fmla="*/ 4180114 w 6307494"/>
                <a:gd name="connsiteY2" fmla="*/ 10418 h 2371063"/>
                <a:gd name="connsiteX3" fmla="*/ 6307494 w 6307494"/>
                <a:gd name="connsiteY3" fmla="*/ 1130092 h 2371063"/>
                <a:gd name="connsiteX4" fmla="*/ 6307494 w 6307494"/>
                <a:gd name="connsiteY4" fmla="*/ 1130092 h 23710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07494" h="2371063">
                  <a:moveTo>
                    <a:pt x="0" y="2371063"/>
                  </a:moveTo>
                  <a:cubicBezTo>
                    <a:pt x="262812" y="2357845"/>
                    <a:pt x="525624" y="2344627"/>
                    <a:pt x="1222310" y="1951186"/>
                  </a:cubicBezTo>
                  <a:cubicBezTo>
                    <a:pt x="1918996" y="1557745"/>
                    <a:pt x="3332583" y="147267"/>
                    <a:pt x="4180114" y="10418"/>
                  </a:cubicBezTo>
                  <a:cubicBezTo>
                    <a:pt x="5027645" y="-126431"/>
                    <a:pt x="6307494" y="1130092"/>
                    <a:pt x="6307494" y="1130092"/>
                  </a:cubicBezTo>
                  <a:lnTo>
                    <a:pt x="6307494" y="1130092"/>
                  </a:lnTo>
                </a:path>
              </a:pathLst>
            </a:cu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フリーフォーム: 図形 16">
              <a:extLst>
                <a:ext uri="{FF2B5EF4-FFF2-40B4-BE49-F238E27FC236}">
                  <a16:creationId xmlns:a16="http://schemas.microsoft.com/office/drawing/2014/main" id="{A79B04CD-8DAB-B72B-6632-E5ED6061BD51}"/>
                </a:ext>
              </a:extLst>
            </p:cNvPr>
            <p:cNvSpPr/>
            <p:nvPr/>
          </p:nvSpPr>
          <p:spPr>
            <a:xfrm>
              <a:off x="2506827" y="2752530"/>
              <a:ext cx="6307493" cy="1719499"/>
            </a:xfrm>
            <a:custGeom>
              <a:avLst/>
              <a:gdLst>
                <a:gd name="connsiteX0" fmla="*/ 0 w 6456783"/>
                <a:gd name="connsiteY0" fmla="*/ 0 h 1560879"/>
                <a:gd name="connsiteX1" fmla="*/ 3275045 w 6456783"/>
                <a:gd name="connsiteY1" fmla="*/ 1371600 h 1560879"/>
                <a:gd name="connsiteX2" fmla="*/ 6456783 w 6456783"/>
                <a:gd name="connsiteY2" fmla="*/ 1548882 h 1560879"/>
                <a:gd name="connsiteX3" fmla="*/ 6456783 w 6456783"/>
                <a:gd name="connsiteY3" fmla="*/ 1548882 h 1560879"/>
              </a:gdLst>
              <a:ahLst/>
              <a:cxnLst>
                <a:cxn ang="0">
                  <a:pos x="connsiteX0" y="connsiteY0"/>
                </a:cxn>
                <a:cxn ang="0">
                  <a:pos x="connsiteX1" y="connsiteY1"/>
                </a:cxn>
                <a:cxn ang="0">
                  <a:pos x="connsiteX2" y="connsiteY2"/>
                </a:cxn>
                <a:cxn ang="0">
                  <a:pos x="connsiteX3" y="connsiteY3"/>
                </a:cxn>
              </a:cxnLst>
              <a:rect l="l" t="t" r="r" b="b"/>
              <a:pathLst>
                <a:path w="6456783" h="1560879">
                  <a:moveTo>
                    <a:pt x="0" y="0"/>
                  </a:moveTo>
                  <a:cubicBezTo>
                    <a:pt x="1099457" y="556726"/>
                    <a:pt x="2198915" y="1113453"/>
                    <a:pt x="3275045" y="1371600"/>
                  </a:cubicBezTo>
                  <a:cubicBezTo>
                    <a:pt x="4351176" y="1629747"/>
                    <a:pt x="6456783" y="1548882"/>
                    <a:pt x="6456783" y="1548882"/>
                  </a:cubicBezTo>
                  <a:lnTo>
                    <a:pt x="6456783" y="1548882"/>
                  </a:lnTo>
                </a:path>
              </a:pathLst>
            </a:custGeom>
            <a:noFill/>
            <a:ln w="28575">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矢印コネクタ 18">
              <a:extLst>
                <a:ext uri="{FF2B5EF4-FFF2-40B4-BE49-F238E27FC236}">
                  <a16:creationId xmlns:a16="http://schemas.microsoft.com/office/drawing/2014/main" id="{1953953C-8FC3-DCAD-6F04-8BF00EA60C93}"/>
                </a:ext>
              </a:extLst>
            </p:cNvPr>
            <p:cNvCxnSpPr/>
            <p:nvPr/>
          </p:nvCxnSpPr>
          <p:spPr>
            <a:xfrm flipV="1">
              <a:off x="2509935" y="1539551"/>
              <a:ext cx="0" cy="332169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 name="直線矢印コネクタ 20">
              <a:extLst>
                <a:ext uri="{FF2B5EF4-FFF2-40B4-BE49-F238E27FC236}">
                  <a16:creationId xmlns:a16="http://schemas.microsoft.com/office/drawing/2014/main" id="{6B0C3B9E-49B9-2B95-3BD0-8534DB402AB2}"/>
                </a:ext>
              </a:extLst>
            </p:cNvPr>
            <p:cNvCxnSpPr>
              <a:cxnSpLocks/>
            </p:cNvCxnSpPr>
            <p:nvPr/>
          </p:nvCxnSpPr>
          <p:spPr>
            <a:xfrm>
              <a:off x="2509935" y="4861249"/>
              <a:ext cx="715346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 name="テキスト ボックス 21">
              <a:extLst>
                <a:ext uri="{FF2B5EF4-FFF2-40B4-BE49-F238E27FC236}">
                  <a16:creationId xmlns:a16="http://schemas.microsoft.com/office/drawing/2014/main" id="{782ED297-F5CD-229A-33FF-AA359D843DD5}"/>
                </a:ext>
              </a:extLst>
            </p:cNvPr>
            <p:cNvSpPr txBox="1"/>
            <p:nvPr/>
          </p:nvSpPr>
          <p:spPr>
            <a:xfrm>
              <a:off x="8434873" y="4152256"/>
              <a:ext cx="1032584" cy="307777"/>
            </a:xfrm>
            <a:prstGeom prst="rect">
              <a:avLst/>
            </a:prstGeom>
            <a:noFill/>
          </p:spPr>
          <p:txBody>
            <a:bodyPr wrap="square" rtlCol="0">
              <a:spAutoFit/>
            </a:bodyPr>
            <a:lstStyle/>
            <a:p>
              <a:r>
                <a:rPr kumimoji="1" lang="ja-JP" altLang="en-US" sz="1400" dirty="0"/>
                <a:t>コスト</a:t>
              </a:r>
            </a:p>
          </p:txBody>
        </p:sp>
        <p:sp>
          <p:nvSpPr>
            <p:cNvPr id="23" name="テキスト ボックス 22">
              <a:extLst>
                <a:ext uri="{FF2B5EF4-FFF2-40B4-BE49-F238E27FC236}">
                  <a16:creationId xmlns:a16="http://schemas.microsoft.com/office/drawing/2014/main" id="{4E84A9B4-8901-1CE2-8F57-B4CC85C64E3C}"/>
                </a:ext>
              </a:extLst>
            </p:cNvPr>
            <p:cNvSpPr txBox="1"/>
            <p:nvPr/>
          </p:nvSpPr>
          <p:spPr>
            <a:xfrm>
              <a:off x="8792538" y="3391877"/>
              <a:ext cx="730896" cy="307777"/>
            </a:xfrm>
            <a:prstGeom prst="rect">
              <a:avLst/>
            </a:prstGeom>
            <a:noFill/>
          </p:spPr>
          <p:txBody>
            <a:bodyPr wrap="square" rtlCol="0">
              <a:spAutoFit/>
            </a:bodyPr>
            <a:lstStyle/>
            <a:p>
              <a:r>
                <a:rPr kumimoji="1" lang="ja-JP" altLang="en-US" sz="1400" dirty="0"/>
                <a:t>売上</a:t>
              </a:r>
            </a:p>
          </p:txBody>
        </p:sp>
        <p:sp>
          <p:nvSpPr>
            <p:cNvPr id="24" name="テキスト ボックス 23">
              <a:extLst>
                <a:ext uri="{FF2B5EF4-FFF2-40B4-BE49-F238E27FC236}">
                  <a16:creationId xmlns:a16="http://schemas.microsoft.com/office/drawing/2014/main" id="{1711001A-619C-716F-05F7-A1A3CFD4B421}"/>
                </a:ext>
              </a:extLst>
            </p:cNvPr>
            <p:cNvSpPr txBox="1"/>
            <p:nvPr/>
          </p:nvSpPr>
          <p:spPr>
            <a:xfrm>
              <a:off x="9682062" y="4712093"/>
              <a:ext cx="961052" cy="307777"/>
            </a:xfrm>
            <a:prstGeom prst="rect">
              <a:avLst/>
            </a:prstGeom>
            <a:noFill/>
          </p:spPr>
          <p:txBody>
            <a:bodyPr wrap="square" rtlCol="0">
              <a:spAutoFit/>
            </a:bodyPr>
            <a:lstStyle/>
            <a:p>
              <a:r>
                <a:rPr kumimoji="1" lang="ja-JP" altLang="en-US" sz="1400" dirty="0"/>
                <a:t>時間</a:t>
              </a:r>
            </a:p>
          </p:txBody>
        </p:sp>
      </p:grpSp>
      <p:graphicFrame>
        <p:nvGraphicFramePr>
          <p:cNvPr id="26" name="表 26">
            <a:extLst>
              <a:ext uri="{FF2B5EF4-FFF2-40B4-BE49-F238E27FC236}">
                <a16:creationId xmlns:a16="http://schemas.microsoft.com/office/drawing/2014/main" id="{11174238-E6FC-9224-F725-9766C132E994}"/>
              </a:ext>
            </a:extLst>
          </p:cNvPr>
          <p:cNvGraphicFramePr>
            <a:graphicFrameLocks noGrp="1"/>
          </p:cNvGraphicFramePr>
          <p:nvPr/>
        </p:nvGraphicFramePr>
        <p:xfrm>
          <a:off x="1947506" y="4186624"/>
          <a:ext cx="8296987" cy="2291080"/>
        </p:xfrm>
        <a:graphic>
          <a:graphicData uri="http://schemas.openxmlformats.org/drawingml/2006/table">
            <a:tbl>
              <a:tblPr>
                <a:tableStyleId>{E8B1032C-EA38-4F05-BA0D-38AFFFC7BED3}</a:tableStyleId>
              </a:tblPr>
              <a:tblGrid>
                <a:gridCol w="973625">
                  <a:extLst>
                    <a:ext uri="{9D8B030D-6E8A-4147-A177-3AD203B41FA5}">
                      <a16:colId xmlns:a16="http://schemas.microsoft.com/office/drawing/2014/main" val="2556299966"/>
                    </a:ext>
                  </a:extLst>
                </a:gridCol>
                <a:gridCol w="7323362">
                  <a:extLst>
                    <a:ext uri="{9D8B030D-6E8A-4147-A177-3AD203B41FA5}">
                      <a16:colId xmlns:a16="http://schemas.microsoft.com/office/drawing/2014/main" val="2373480620"/>
                    </a:ext>
                  </a:extLst>
                </a:gridCol>
              </a:tblGrid>
              <a:tr h="370840">
                <a:tc>
                  <a:txBody>
                    <a:bodyPr/>
                    <a:lstStyle/>
                    <a:p>
                      <a:r>
                        <a:rPr kumimoji="1" lang="ja-JP" altLang="en-US" b="1" dirty="0">
                          <a:solidFill>
                            <a:schemeClr val="accent6"/>
                          </a:solidFill>
                        </a:rPr>
                        <a:t>導入期</a:t>
                      </a:r>
                    </a:p>
                  </a:txBody>
                  <a:tcPr/>
                </a:tc>
                <a:tc>
                  <a:txBody>
                    <a:bodyPr/>
                    <a:lstStyle/>
                    <a:p>
                      <a:r>
                        <a:rPr kumimoji="1" lang="ja-JP" altLang="en-US" dirty="0"/>
                        <a:t>市場に商品を投入した直後の時期。商品の認知度を高める戦略をとる</a:t>
                      </a:r>
                    </a:p>
                  </a:txBody>
                  <a:tcPr/>
                </a:tc>
                <a:extLst>
                  <a:ext uri="{0D108BD9-81ED-4DB2-BD59-A6C34878D82A}">
                    <a16:rowId xmlns:a16="http://schemas.microsoft.com/office/drawing/2014/main" val="3476873237"/>
                  </a:ext>
                </a:extLst>
              </a:tr>
              <a:tr h="370840">
                <a:tc>
                  <a:txBody>
                    <a:bodyPr/>
                    <a:lstStyle/>
                    <a:p>
                      <a:r>
                        <a:rPr kumimoji="1" lang="ja-JP" altLang="en-US" b="1" dirty="0">
                          <a:solidFill>
                            <a:schemeClr val="accent6"/>
                          </a:solidFill>
                        </a:rPr>
                        <a:t>成長期</a:t>
                      </a:r>
                    </a:p>
                  </a:txBody>
                  <a:tcPr/>
                </a:tc>
                <a:tc>
                  <a:txBody>
                    <a:bodyPr/>
                    <a:lstStyle/>
                    <a:p>
                      <a:r>
                        <a:rPr kumimoji="1" lang="ja-JP" altLang="en-US" dirty="0"/>
                        <a:t>売上や利益が急激に上昇する時期。新規参入企業によって競争が激化してくるため、競合他社との差別化を図る戦略をとる</a:t>
                      </a:r>
                    </a:p>
                  </a:txBody>
                  <a:tcPr/>
                </a:tc>
                <a:extLst>
                  <a:ext uri="{0D108BD9-81ED-4DB2-BD59-A6C34878D82A}">
                    <a16:rowId xmlns:a16="http://schemas.microsoft.com/office/drawing/2014/main" val="3626393382"/>
                  </a:ext>
                </a:extLst>
              </a:tr>
              <a:tr h="370840">
                <a:tc>
                  <a:txBody>
                    <a:bodyPr/>
                    <a:lstStyle/>
                    <a:p>
                      <a:r>
                        <a:rPr kumimoji="1" lang="ja-JP" altLang="en-US" b="1" dirty="0">
                          <a:solidFill>
                            <a:schemeClr val="accent6"/>
                          </a:solidFill>
                        </a:rPr>
                        <a:t>成熟期</a:t>
                      </a:r>
                    </a:p>
                  </a:txBody>
                  <a:tcPr/>
                </a:tc>
                <a:tc>
                  <a:txBody>
                    <a:bodyPr/>
                    <a:lstStyle/>
                    <a:p>
                      <a:r>
                        <a:rPr kumimoji="1" lang="ja-JP" altLang="en-US" dirty="0"/>
                        <a:t>売上や利益が鈍化してくる時期。商品の品質改良やスタイル変更などによって、シェアの維持・利益の確保を図る戦力をとる</a:t>
                      </a:r>
                    </a:p>
                  </a:txBody>
                  <a:tcPr/>
                </a:tc>
                <a:extLst>
                  <a:ext uri="{0D108BD9-81ED-4DB2-BD59-A6C34878D82A}">
                    <a16:rowId xmlns:a16="http://schemas.microsoft.com/office/drawing/2014/main" val="3759364462"/>
                  </a:ext>
                </a:extLst>
              </a:tr>
              <a:tr h="370840">
                <a:tc>
                  <a:txBody>
                    <a:bodyPr/>
                    <a:lstStyle/>
                    <a:p>
                      <a:r>
                        <a:rPr kumimoji="1" lang="ja-JP" altLang="en-US" b="1" dirty="0">
                          <a:solidFill>
                            <a:schemeClr val="accent6"/>
                          </a:solidFill>
                        </a:rPr>
                        <a:t>衰退期</a:t>
                      </a:r>
                    </a:p>
                  </a:txBody>
                  <a:tcPr/>
                </a:tc>
                <a:tc>
                  <a:txBody>
                    <a:bodyPr/>
                    <a:lstStyle/>
                    <a:p>
                      <a:r>
                        <a:rPr kumimoji="1" lang="ja-JP" altLang="en-US" dirty="0"/>
                        <a:t>売上や利益が急激に減少する時期。場合によっては、市場からの撤退を検討する</a:t>
                      </a:r>
                    </a:p>
                  </a:txBody>
                  <a:tcPr/>
                </a:tc>
                <a:extLst>
                  <a:ext uri="{0D108BD9-81ED-4DB2-BD59-A6C34878D82A}">
                    <a16:rowId xmlns:a16="http://schemas.microsoft.com/office/drawing/2014/main" val="4110017017"/>
                  </a:ext>
                </a:extLst>
              </a:tr>
            </a:tbl>
          </a:graphicData>
        </a:graphic>
      </p:graphicFrame>
      <p:sp>
        <p:nvSpPr>
          <p:cNvPr id="16" name="テキスト ボックス 15">
            <a:extLst>
              <a:ext uri="{FF2B5EF4-FFF2-40B4-BE49-F238E27FC236}">
                <a16:creationId xmlns:a16="http://schemas.microsoft.com/office/drawing/2014/main" id="{7812C4F0-1C24-3441-565C-8A710BA7469A}"/>
              </a:ext>
            </a:extLst>
          </p:cNvPr>
          <p:cNvSpPr txBox="1"/>
          <p:nvPr/>
        </p:nvSpPr>
        <p:spPr>
          <a:xfrm>
            <a:off x="1082350" y="248432"/>
            <a:ext cx="3153220" cy="369332"/>
          </a:xfrm>
          <a:prstGeom prst="rect">
            <a:avLst/>
          </a:prstGeom>
          <a:noFill/>
        </p:spPr>
        <p:txBody>
          <a:bodyPr wrap="square" rtlCol="0">
            <a:spAutoFit/>
          </a:bodyPr>
          <a:lstStyle/>
          <a:p>
            <a:r>
              <a:rPr kumimoji="1" lang="ja-JP" altLang="en-US" dirty="0"/>
              <a:t>プロダクトライフサイクル</a:t>
            </a:r>
          </a:p>
        </p:txBody>
      </p:sp>
    </p:spTree>
    <p:extLst>
      <p:ext uri="{BB962C8B-B14F-4D97-AF65-F5344CB8AC3E}">
        <p14:creationId xmlns:p14="http://schemas.microsoft.com/office/powerpoint/2010/main" val="64456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業務評価と経営管理システム　</a:t>
            </a:r>
            <a:r>
              <a:rPr kumimoji="1" lang="en-US" altLang="ja-JP" dirty="0"/>
              <a:t>p.466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12</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1477328"/>
          </a:xfrm>
          <a:prstGeom prst="rect">
            <a:avLst/>
          </a:prstGeom>
          <a:noFill/>
        </p:spPr>
        <p:txBody>
          <a:bodyPr wrap="square" rtlCol="0">
            <a:spAutoFit/>
          </a:bodyPr>
          <a:lstStyle/>
          <a:p>
            <a:r>
              <a:rPr lang="ja-JP" altLang="en-US" b="1" dirty="0">
                <a:latin typeface="+mn-ea"/>
              </a:rPr>
              <a:t>業務評価手法</a:t>
            </a:r>
            <a:endParaRPr lang="en-US" altLang="ja-JP" b="1" dirty="0">
              <a:latin typeface="+mn-ea"/>
            </a:endParaRPr>
          </a:p>
          <a:p>
            <a:r>
              <a:rPr lang="en-US" altLang="ja-JP" dirty="0">
                <a:latin typeface="+mn-ea"/>
              </a:rPr>
              <a:t>BSC</a:t>
            </a:r>
            <a:r>
              <a:rPr lang="ja-JP" altLang="en-US" dirty="0">
                <a:latin typeface="+mn-ea"/>
              </a:rPr>
              <a:t>（</a:t>
            </a:r>
            <a:r>
              <a:rPr lang="en-US" altLang="ja-JP" dirty="0">
                <a:latin typeface="+mn-ea"/>
              </a:rPr>
              <a:t>Balance Score Card</a:t>
            </a:r>
            <a:r>
              <a:rPr lang="ja-JP" altLang="en-US" dirty="0">
                <a:latin typeface="+mn-ea"/>
              </a:rPr>
              <a:t>：バランススコアカード）</a:t>
            </a:r>
            <a:endParaRPr lang="en-US" altLang="ja-JP" dirty="0">
              <a:latin typeface="+mn-ea"/>
            </a:endParaRPr>
          </a:p>
          <a:p>
            <a:r>
              <a:rPr lang="ja-JP" altLang="en-US" dirty="0">
                <a:latin typeface="+mn-ea"/>
              </a:rPr>
              <a:t>　財務・顧客・業務プロセス・学習と成長の四つの視点から業務評価</a:t>
            </a:r>
            <a:endParaRPr lang="en-US" altLang="ja-JP" dirty="0">
              <a:latin typeface="+mn-ea"/>
            </a:endParaRPr>
          </a:p>
          <a:p>
            <a:endParaRPr lang="en-US" altLang="ja-JP" b="1" dirty="0">
              <a:latin typeface="+mn-ea"/>
            </a:endParaRPr>
          </a:p>
          <a:p>
            <a:pPr marL="0" indent="0">
              <a:buNone/>
            </a:pPr>
            <a:endParaRPr lang="en-US" altLang="ja-JP" dirty="0"/>
          </a:p>
        </p:txBody>
      </p:sp>
      <p:graphicFrame>
        <p:nvGraphicFramePr>
          <p:cNvPr id="6" name="表 2">
            <a:extLst>
              <a:ext uri="{FF2B5EF4-FFF2-40B4-BE49-F238E27FC236}">
                <a16:creationId xmlns:a16="http://schemas.microsoft.com/office/drawing/2014/main" id="{B74A9DF4-B6AA-AEE5-8E85-72A1F30F68A3}"/>
              </a:ext>
            </a:extLst>
          </p:cNvPr>
          <p:cNvGraphicFramePr>
            <a:graphicFrameLocks noGrp="1"/>
          </p:cNvGraphicFramePr>
          <p:nvPr>
            <p:extLst>
              <p:ext uri="{D42A27DB-BD31-4B8C-83A1-F6EECF244321}">
                <p14:modId xmlns:p14="http://schemas.microsoft.com/office/powerpoint/2010/main" val="234437687"/>
              </p:ext>
            </p:extLst>
          </p:nvPr>
        </p:nvGraphicFramePr>
        <p:xfrm>
          <a:off x="1635193" y="2669231"/>
          <a:ext cx="8128000" cy="1920240"/>
        </p:xfrm>
        <a:graphic>
          <a:graphicData uri="http://schemas.openxmlformats.org/drawingml/2006/table">
            <a:tbl>
              <a:tblPr>
                <a:tableStyleId>{E8B1032C-EA38-4F05-BA0D-38AFFFC7BED3}</a:tableStyleId>
              </a:tblPr>
              <a:tblGrid>
                <a:gridCol w="2558661">
                  <a:extLst>
                    <a:ext uri="{9D8B030D-6E8A-4147-A177-3AD203B41FA5}">
                      <a16:colId xmlns:a16="http://schemas.microsoft.com/office/drawing/2014/main" val="3052312344"/>
                    </a:ext>
                  </a:extLst>
                </a:gridCol>
                <a:gridCol w="5569339">
                  <a:extLst>
                    <a:ext uri="{9D8B030D-6E8A-4147-A177-3AD203B41FA5}">
                      <a16:colId xmlns:a16="http://schemas.microsoft.com/office/drawing/2014/main" val="2819325546"/>
                    </a:ext>
                  </a:extLst>
                </a:gridCol>
              </a:tblGrid>
              <a:tr h="370840">
                <a:tc>
                  <a:txBody>
                    <a:bodyPr/>
                    <a:lstStyle/>
                    <a:p>
                      <a:r>
                        <a:rPr kumimoji="1" lang="en-US" altLang="ja-JP" b="1" dirty="0">
                          <a:solidFill>
                            <a:schemeClr val="accent6"/>
                          </a:solidFill>
                        </a:rPr>
                        <a:t>KGI</a:t>
                      </a:r>
                    </a:p>
                    <a:p>
                      <a:r>
                        <a:rPr kumimoji="1" lang="en-US" altLang="ja-JP" sz="1400" dirty="0"/>
                        <a:t>(Key Goal Indicator)</a:t>
                      </a:r>
                      <a:endParaRPr kumimoji="1" lang="ja-JP" altLang="en-US" sz="1400" dirty="0"/>
                    </a:p>
                  </a:txBody>
                  <a:tcPr/>
                </a:tc>
                <a:tc>
                  <a:txBody>
                    <a:bodyPr/>
                    <a:lstStyle/>
                    <a:p>
                      <a:r>
                        <a:rPr kumimoji="1" lang="ja-JP" altLang="en-US" dirty="0"/>
                        <a:t>目指すべき最終的な目標となる数値。「重要目標達成指標」と訳される。売上高など</a:t>
                      </a:r>
                    </a:p>
                  </a:txBody>
                  <a:tcPr/>
                </a:tc>
                <a:extLst>
                  <a:ext uri="{0D108BD9-81ED-4DB2-BD59-A6C34878D82A}">
                    <a16:rowId xmlns:a16="http://schemas.microsoft.com/office/drawing/2014/main" val="3712448992"/>
                  </a:ext>
                </a:extLst>
              </a:tr>
              <a:tr h="370840">
                <a:tc>
                  <a:txBody>
                    <a:bodyPr/>
                    <a:lstStyle/>
                    <a:p>
                      <a:r>
                        <a:rPr kumimoji="1" lang="en-US" altLang="ja-JP" b="1" dirty="0">
                          <a:solidFill>
                            <a:schemeClr val="accent6"/>
                          </a:solidFill>
                        </a:rPr>
                        <a:t>KPI</a:t>
                      </a:r>
                    </a:p>
                    <a:p>
                      <a:r>
                        <a:rPr kumimoji="1" lang="en-US" altLang="ja-JP" sz="1400" dirty="0"/>
                        <a:t>(Key Performance Indicator)</a:t>
                      </a:r>
                      <a:endParaRPr kumimoji="1" lang="ja-JP" altLang="en-US" sz="1400" dirty="0"/>
                    </a:p>
                  </a:txBody>
                  <a:tcPr/>
                </a:tc>
                <a:tc>
                  <a:txBody>
                    <a:bodyPr/>
                    <a:lstStyle/>
                    <a:p>
                      <a:r>
                        <a:rPr kumimoji="1" lang="en-US" altLang="ja-JP" dirty="0"/>
                        <a:t>KGI</a:t>
                      </a:r>
                      <a:r>
                        <a:rPr kumimoji="1" lang="ja-JP" altLang="en-US" dirty="0"/>
                        <a:t>を細分化した中間的な目標となる数値。「重要業績評価指標」と訳される。訪問数、客単価など</a:t>
                      </a:r>
                    </a:p>
                  </a:txBody>
                  <a:tcPr/>
                </a:tc>
                <a:extLst>
                  <a:ext uri="{0D108BD9-81ED-4DB2-BD59-A6C34878D82A}">
                    <a16:rowId xmlns:a16="http://schemas.microsoft.com/office/drawing/2014/main" val="512624544"/>
                  </a:ext>
                </a:extLst>
              </a:tr>
              <a:tr h="370840">
                <a:tc>
                  <a:txBody>
                    <a:bodyPr/>
                    <a:lstStyle/>
                    <a:p>
                      <a:r>
                        <a:rPr kumimoji="1" lang="en-US" altLang="ja-JP" b="1" dirty="0">
                          <a:solidFill>
                            <a:schemeClr val="accent6"/>
                          </a:solidFill>
                        </a:rPr>
                        <a:t>CSF</a:t>
                      </a:r>
                    </a:p>
                    <a:p>
                      <a:r>
                        <a:rPr kumimoji="1" lang="en-US" altLang="ja-JP" sz="1400" dirty="0"/>
                        <a:t>(Critical Success Factor)</a:t>
                      </a:r>
                      <a:endParaRPr kumimoji="1" lang="ja-JP" altLang="en-US" sz="1400" dirty="0"/>
                    </a:p>
                  </a:txBody>
                  <a:tcPr/>
                </a:tc>
                <a:tc>
                  <a:txBody>
                    <a:bodyPr/>
                    <a:lstStyle/>
                    <a:p>
                      <a:r>
                        <a:rPr kumimoji="1" lang="ja-JP" altLang="en-US" dirty="0"/>
                        <a:t>最終目標を達成するために必要不可欠となる要因。「重要成功要因」と訳される</a:t>
                      </a:r>
                    </a:p>
                  </a:txBody>
                  <a:tcPr/>
                </a:tc>
                <a:extLst>
                  <a:ext uri="{0D108BD9-81ED-4DB2-BD59-A6C34878D82A}">
                    <a16:rowId xmlns:a16="http://schemas.microsoft.com/office/drawing/2014/main" val="335997406"/>
                  </a:ext>
                </a:extLst>
              </a:tr>
            </a:tbl>
          </a:graphicData>
        </a:graphic>
      </p:graphicFrame>
    </p:spTree>
    <p:extLst>
      <p:ext uri="{BB962C8B-B14F-4D97-AF65-F5344CB8AC3E}">
        <p14:creationId xmlns:p14="http://schemas.microsoft.com/office/powerpoint/2010/main" val="3798444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グループ化 28">
            <a:extLst>
              <a:ext uri="{FF2B5EF4-FFF2-40B4-BE49-F238E27FC236}">
                <a16:creationId xmlns:a16="http://schemas.microsoft.com/office/drawing/2014/main" id="{8CADC6EF-1711-A42D-B3EC-4241A40BE88C}"/>
              </a:ext>
            </a:extLst>
          </p:cNvPr>
          <p:cNvGrpSpPr/>
          <p:nvPr/>
        </p:nvGrpSpPr>
        <p:grpSpPr>
          <a:xfrm>
            <a:off x="1999862" y="438540"/>
            <a:ext cx="8319795" cy="5906666"/>
            <a:chOff x="1094792" y="417935"/>
            <a:chExt cx="8441092" cy="5832411"/>
          </a:xfrm>
        </p:grpSpPr>
        <p:grpSp>
          <p:nvGrpSpPr>
            <p:cNvPr id="23" name="グループ化 22">
              <a:extLst>
                <a:ext uri="{FF2B5EF4-FFF2-40B4-BE49-F238E27FC236}">
                  <a16:creationId xmlns:a16="http://schemas.microsoft.com/office/drawing/2014/main" id="{CEF9CD60-0BC4-87D3-E739-0C181405AA12}"/>
                </a:ext>
              </a:extLst>
            </p:cNvPr>
            <p:cNvGrpSpPr/>
            <p:nvPr/>
          </p:nvGrpSpPr>
          <p:grpSpPr>
            <a:xfrm>
              <a:off x="1094792" y="1130169"/>
              <a:ext cx="5001208" cy="5120177"/>
              <a:chOff x="1094792" y="868911"/>
              <a:chExt cx="5001208" cy="5120177"/>
            </a:xfrm>
          </p:grpSpPr>
          <p:grpSp>
            <p:nvGrpSpPr>
              <p:cNvPr id="8" name="グループ化 7">
                <a:extLst>
                  <a:ext uri="{FF2B5EF4-FFF2-40B4-BE49-F238E27FC236}">
                    <a16:creationId xmlns:a16="http://schemas.microsoft.com/office/drawing/2014/main" id="{AFAF2BF2-74DE-96EA-72F4-D6C029DA61CB}"/>
                  </a:ext>
                </a:extLst>
              </p:cNvPr>
              <p:cNvGrpSpPr/>
              <p:nvPr/>
            </p:nvGrpSpPr>
            <p:grpSpPr>
              <a:xfrm>
                <a:off x="1094792" y="868911"/>
                <a:ext cx="5001208" cy="5120177"/>
                <a:chOff x="1922106" y="14770"/>
                <a:chExt cx="5001208" cy="5120177"/>
              </a:xfrm>
            </p:grpSpPr>
            <p:sp>
              <p:nvSpPr>
                <p:cNvPr id="2" name="正方形/長方形 1">
                  <a:extLst>
                    <a:ext uri="{FF2B5EF4-FFF2-40B4-BE49-F238E27FC236}">
                      <a16:creationId xmlns:a16="http://schemas.microsoft.com/office/drawing/2014/main" id="{B70366F2-0E58-7197-4F58-5EC39AEA7C28}"/>
                    </a:ext>
                  </a:extLst>
                </p:cNvPr>
                <p:cNvSpPr/>
                <p:nvPr/>
              </p:nvSpPr>
              <p:spPr>
                <a:xfrm>
                  <a:off x="1922106" y="14770"/>
                  <a:ext cx="5001208" cy="46653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物流コストの削減</a:t>
                  </a:r>
                </a:p>
              </p:txBody>
            </p:sp>
            <p:sp>
              <p:nvSpPr>
                <p:cNvPr id="3" name="正方形/長方形 2">
                  <a:extLst>
                    <a:ext uri="{FF2B5EF4-FFF2-40B4-BE49-F238E27FC236}">
                      <a16:creationId xmlns:a16="http://schemas.microsoft.com/office/drawing/2014/main" id="{05B758F8-C8BF-B19A-8E60-8C5F26E5894A}"/>
                    </a:ext>
                  </a:extLst>
                </p:cNvPr>
                <p:cNvSpPr/>
                <p:nvPr/>
              </p:nvSpPr>
              <p:spPr>
                <a:xfrm>
                  <a:off x="1922106" y="4668416"/>
                  <a:ext cx="5001208" cy="46653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成果の計測と目標値とのギャップ分析</a:t>
                  </a:r>
                  <a:endParaRPr kumimoji="1" lang="ja-JP" altLang="en-US" dirty="0">
                    <a:solidFill>
                      <a:sysClr val="windowText" lastClr="000000"/>
                    </a:solidFill>
                  </a:endParaRPr>
                </a:p>
              </p:txBody>
            </p:sp>
            <p:sp>
              <p:nvSpPr>
                <p:cNvPr id="4" name="正方形/長方形 3">
                  <a:extLst>
                    <a:ext uri="{FF2B5EF4-FFF2-40B4-BE49-F238E27FC236}">
                      <a16:creationId xmlns:a16="http://schemas.microsoft.com/office/drawing/2014/main" id="{7E2FAF52-B934-63A0-52DF-5486B3D92A54}"/>
                    </a:ext>
                  </a:extLst>
                </p:cNvPr>
                <p:cNvSpPr/>
                <p:nvPr/>
              </p:nvSpPr>
              <p:spPr>
                <a:xfrm>
                  <a:off x="1922106" y="930725"/>
                  <a:ext cx="5001208" cy="46653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ysClr val="windowText" lastClr="000000"/>
                      </a:solidFill>
                    </a:rPr>
                    <a:t>KGI</a:t>
                  </a:r>
                  <a:r>
                    <a:rPr lang="ja-JP" altLang="en-US" dirty="0">
                      <a:solidFill>
                        <a:sysClr val="windowText" lastClr="000000"/>
                      </a:solidFill>
                    </a:rPr>
                    <a:t>の設定</a:t>
                  </a:r>
                  <a:endParaRPr kumimoji="1" lang="ja-JP" altLang="en-US" dirty="0">
                    <a:solidFill>
                      <a:sysClr val="windowText" lastClr="000000"/>
                    </a:solidFill>
                  </a:endParaRPr>
                </a:p>
              </p:txBody>
            </p:sp>
            <p:sp>
              <p:nvSpPr>
                <p:cNvPr id="5" name="正方形/長方形 4">
                  <a:extLst>
                    <a:ext uri="{FF2B5EF4-FFF2-40B4-BE49-F238E27FC236}">
                      <a16:creationId xmlns:a16="http://schemas.microsoft.com/office/drawing/2014/main" id="{EFB6D69F-FA6D-4A27-DAC1-10E8669A8AE7}"/>
                    </a:ext>
                  </a:extLst>
                </p:cNvPr>
                <p:cNvSpPr/>
                <p:nvPr/>
              </p:nvSpPr>
              <p:spPr>
                <a:xfrm>
                  <a:off x="1922106" y="1834242"/>
                  <a:ext cx="5001208" cy="46653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ysClr val="windowText" lastClr="000000"/>
                      </a:solidFill>
                    </a:rPr>
                    <a:t>CSF</a:t>
                  </a:r>
                  <a:r>
                    <a:rPr lang="ja-JP" altLang="en-US" dirty="0">
                      <a:solidFill>
                        <a:sysClr val="windowText" lastClr="000000"/>
                      </a:solidFill>
                    </a:rPr>
                    <a:t>の抽出</a:t>
                  </a:r>
                  <a:endParaRPr kumimoji="1" lang="ja-JP" altLang="en-US" dirty="0">
                    <a:solidFill>
                      <a:sysClr val="windowText" lastClr="000000"/>
                    </a:solidFill>
                  </a:endParaRPr>
                </a:p>
              </p:txBody>
            </p:sp>
            <p:sp>
              <p:nvSpPr>
                <p:cNvPr id="6" name="正方形/長方形 5">
                  <a:extLst>
                    <a:ext uri="{FF2B5EF4-FFF2-40B4-BE49-F238E27FC236}">
                      <a16:creationId xmlns:a16="http://schemas.microsoft.com/office/drawing/2014/main" id="{04349695-15A7-74B6-AFAE-064D33E1F5FF}"/>
                    </a:ext>
                  </a:extLst>
                </p:cNvPr>
                <p:cNvSpPr/>
                <p:nvPr/>
              </p:nvSpPr>
              <p:spPr>
                <a:xfrm>
                  <a:off x="1922106" y="2763416"/>
                  <a:ext cx="5001208" cy="46653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ysClr val="windowText" lastClr="000000"/>
                      </a:solidFill>
                    </a:rPr>
                    <a:t>KPI</a:t>
                  </a:r>
                  <a:r>
                    <a:rPr lang="ja-JP" altLang="en-US" dirty="0">
                      <a:solidFill>
                        <a:sysClr val="windowText" lastClr="000000"/>
                      </a:solidFill>
                    </a:rPr>
                    <a:t>の設定</a:t>
                  </a:r>
                  <a:endParaRPr kumimoji="1" lang="ja-JP" altLang="en-US" dirty="0">
                    <a:solidFill>
                      <a:sysClr val="windowText" lastClr="000000"/>
                    </a:solidFill>
                  </a:endParaRPr>
                </a:p>
              </p:txBody>
            </p:sp>
            <p:sp>
              <p:nvSpPr>
                <p:cNvPr id="7" name="正方形/長方形 6">
                  <a:extLst>
                    <a:ext uri="{FF2B5EF4-FFF2-40B4-BE49-F238E27FC236}">
                      <a16:creationId xmlns:a16="http://schemas.microsoft.com/office/drawing/2014/main" id="{4858EA56-A045-27C2-780B-131C78A45AB8}"/>
                    </a:ext>
                  </a:extLst>
                </p:cNvPr>
                <p:cNvSpPr/>
                <p:nvPr/>
              </p:nvSpPr>
              <p:spPr>
                <a:xfrm>
                  <a:off x="1922106" y="3743130"/>
                  <a:ext cx="5001208" cy="46653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改善活動の実施</a:t>
                  </a:r>
                  <a:endParaRPr kumimoji="1" lang="ja-JP" altLang="en-US" dirty="0">
                    <a:solidFill>
                      <a:sysClr val="windowText" lastClr="000000"/>
                    </a:solidFill>
                  </a:endParaRPr>
                </a:p>
              </p:txBody>
            </p:sp>
          </p:grpSp>
          <p:cxnSp>
            <p:nvCxnSpPr>
              <p:cNvPr id="10" name="直線矢印コネクタ 9">
                <a:extLst>
                  <a:ext uri="{FF2B5EF4-FFF2-40B4-BE49-F238E27FC236}">
                    <a16:creationId xmlns:a16="http://schemas.microsoft.com/office/drawing/2014/main" id="{B0CBA8BA-B471-B593-AF3F-E737CD06359E}"/>
                  </a:ext>
                </a:extLst>
              </p:cNvPr>
              <p:cNvCxnSpPr>
                <a:stCxn id="2" idx="2"/>
                <a:endCxn id="4" idx="0"/>
              </p:cNvCxnSpPr>
              <p:nvPr/>
            </p:nvCxnSpPr>
            <p:spPr>
              <a:xfrm>
                <a:off x="3595396" y="1335442"/>
                <a:ext cx="0" cy="449424"/>
              </a:xfrm>
              <a:prstGeom prst="straightConnector1">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7EE21407-2FF0-9509-FA25-1D48D12015CB}"/>
                  </a:ext>
                </a:extLst>
              </p:cNvPr>
              <p:cNvCxnSpPr>
                <a:stCxn id="4" idx="2"/>
                <a:endCxn id="5" idx="0"/>
              </p:cNvCxnSpPr>
              <p:nvPr/>
            </p:nvCxnSpPr>
            <p:spPr>
              <a:xfrm>
                <a:off x="3595396" y="2251397"/>
                <a:ext cx="0" cy="436986"/>
              </a:xfrm>
              <a:prstGeom prst="straightConnector1">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B6390817-6841-9614-EB46-AC19C5A916E5}"/>
                  </a:ext>
                </a:extLst>
              </p:cNvPr>
              <p:cNvCxnSpPr>
                <a:stCxn id="5" idx="2"/>
                <a:endCxn id="6" idx="0"/>
              </p:cNvCxnSpPr>
              <p:nvPr/>
            </p:nvCxnSpPr>
            <p:spPr>
              <a:xfrm>
                <a:off x="3595396" y="3154914"/>
                <a:ext cx="0" cy="462643"/>
              </a:xfrm>
              <a:prstGeom prst="straightConnector1">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CDE4BC50-5F94-C006-3B81-E47A0CFD6933}"/>
                  </a:ext>
                </a:extLst>
              </p:cNvPr>
              <p:cNvCxnSpPr>
                <a:cxnSpLocks/>
                <a:stCxn id="6" idx="2"/>
                <a:endCxn id="7" idx="0"/>
              </p:cNvCxnSpPr>
              <p:nvPr/>
            </p:nvCxnSpPr>
            <p:spPr>
              <a:xfrm>
                <a:off x="3595396" y="4084088"/>
                <a:ext cx="0" cy="513183"/>
              </a:xfrm>
              <a:prstGeom prst="straightConnector1">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68204E65-A309-0395-B4E5-D8FE7F0BCAC5}"/>
                  </a:ext>
                </a:extLst>
              </p:cNvPr>
              <p:cNvCxnSpPr>
                <a:cxnSpLocks/>
                <a:stCxn id="7" idx="2"/>
                <a:endCxn id="3" idx="0"/>
              </p:cNvCxnSpPr>
              <p:nvPr/>
            </p:nvCxnSpPr>
            <p:spPr>
              <a:xfrm>
                <a:off x="3595396" y="5063802"/>
                <a:ext cx="0" cy="458755"/>
              </a:xfrm>
              <a:prstGeom prst="straightConnector1">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grpSp>
        <p:sp>
          <p:nvSpPr>
            <p:cNvPr id="24" name="テキスト ボックス 23">
              <a:extLst>
                <a:ext uri="{FF2B5EF4-FFF2-40B4-BE49-F238E27FC236}">
                  <a16:creationId xmlns:a16="http://schemas.microsoft.com/office/drawing/2014/main" id="{24640BB4-8CA6-8E38-FDBF-B2020E604DB8}"/>
                </a:ext>
              </a:extLst>
            </p:cNvPr>
            <p:cNvSpPr txBox="1"/>
            <p:nvPr/>
          </p:nvSpPr>
          <p:spPr>
            <a:xfrm>
              <a:off x="2662335" y="417935"/>
              <a:ext cx="1866122" cy="369332"/>
            </a:xfrm>
            <a:prstGeom prst="rect">
              <a:avLst/>
            </a:prstGeom>
            <a:noFill/>
          </p:spPr>
          <p:txBody>
            <a:bodyPr wrap="square" rtlCol="0">
              <a:spAutoFit/>
            </a:bodyPr>
            <a:lstStyle/>
            <a:p>
              <a:pPr algn="ctr"/>
              <a:r>
                <a:rPr kumimoji="1" lang="en-US" altLang="ja-JP" dirty="0"/>
                <a:t>〔</a:t>
              </a:r>
              <a:r>
                <a:rPr kumimoji="1" lang="ja-JP" altLang="en-US" dirty="0"/>
                <a:t>改善活動</a:t>
              </a:r>
              <a:r>
                <a:rPr kumimoji="1" lang="en-US" altLang="ja-JP" dirty="0"/>
                <a:t>〕</a:t>
              </a:r>
              <a:endParaRPr kumimoji="1" lang="ja-JP" altLang="en-US" dirty="0"/>
            </a:p>
          </p:txBody>
        </p:sp>
        <p:sp>
          <p:nvSpPr>
            <p:cNvPr id="25" name="テキスト ボックス 24">
              <a:extLst>
                <a:ext uri="{FF2B5EF4-FFF2-40B4-BE49-F238E27FC236}">
                  <a16:creationId xmlns:a16="http://schemas.microsoft.com/office/drawing/2014/main" id="{242AAA9A-974E-F19B-FFED-BF8EE380DCF2}"/>
                </a:ext>
              </a:extLst>
            </p:cNvPr>
            <p:cNvSpPr txBox="1"/>
            <p:nvPr/>
          </p:nvSpPr>
          <p:spPr>
            <a:xfrm>
              <a:off x="6438122" y="2046124"/>
              <a:ext cx="3097762" cy="369332"/>
            </a:xfrm>
            <a:prstGeom prst="rect">
              <a:avLst/>
            </a:prstGeom>
            <a:noFill/>
          </p:spPr>
          <p:txBody>
            <a:bodyPr wrap="square" rtlCol="0">
              <a:spAutoFit/>
            </a:bodyPr>
            <a:lstStyle/>
            <a:p>
              <a:r>
                <a:rPr kumimoji="1" lang="ja-JP" altLang="en-US" dirty="0"/>
                <a:t>・</a:t>
              </a:r>
              <a:r>
                <a:rPr kumimoji="1" lang="en-US" altLang="ja-JP" dirty="0"/>
                <a:t>10</a:t>
              </a:r>
              <a:r>
                <a:rPr kumimoji="1" lang="ja-JP" altLang="en-US" dirty="0"/>
                <a:t>％の物流コストの削減</a:t>
              </a:r>
            </a:p>
          </p:txBody>
        </p:sp>
        <p:sp>
          <p:nvSpPr>
            <p:cNvPr id="26" name="テキスト ボックス 25">
              <a:extLst>
                <a:ext uri="{FF2B5EF4-FFF2-40B4-BE49-F238E27FC236}">
                  <a16:creationId xmlns:a16="http://schemas.microsoft.com/office/drawing/2014/main" id="{56DDEB9C-461E-F597-22E8-007DA685090C}"/>
                </a:ext>
              </a:extLst>
            </p:cNvPr>
            <p:cNvSpPr txBox="1"/>
            <p:nvPr/>
          </p:nvSpPr>
          <p:spPr>
            <a:xfrm>
              <a:off x="6438122" y="2947309"/>
              <a:ext cx="3097762" cy="646331"/>
            </a:xfrm>
            <a:prstGeom prst="rect">
              <a:avLst/>
            </a:prstGeom>
            <a:noFill/>
          </p:spPr>
          <p:txBody>
            <a:bodyPr wrap="square" rtlCol="0">
              <a:spAutoFit/>
            </a:bodyPr>
            <a:lstStyle/>
            <a:p>
              <a:r>
                <a:rPr kumimoji="1" lang="ja-JP" altLang="en-US" dirty="0"/>
                <a:t>・</a:t>
              </a:r>
              <a:r>
                <a:rPr lang="ja-JP" altLang="en-US" dirty="0"/>
                <a:t>在庫の削減</a:t>
              </a:r>
              <a:endParaRPr lang="en-US" altLang="ja-JP" dirty="0"/>
            </a:p>
            <a:p>
              <a:r>
                <a:rPr kumimoji="1" lang="ja-JP" altLang="en-US" dirty="0"/>
                <a:t>・誤出荷の削減</a:t>
              </a:r>
            </a:p>
          </p:txBody>
        </p:sp>
        <p:sp>
          <p:nvSpPr>
            <p:cNvPr id="27" name="テキスト ボックス 26">
              <a:extLst>
                <a:ext uri="{FF2B5EF4-FFF2-40B4-BE49-F238E27FC236}">
                  <a16:creationId xmlns:a16="http://schemas.microsoft.com/office/drawing/2014/main" id="{D9F49ED0-4181-8205-D072-810109DE7CE0}"/>
                </a:ext>
              </a:extLst>
            </p:cNvPr>
            <p:cNvSpPr txBox="1"/>
            <p:nvPr/>
          </p:nvSpPr>
          <p:spPr>
            <a:xfrm>
              <a:off x="6438122" y="3878815"/>
              <a:ext cx="3097762" cy="646331"/>
            </a:xfrm>
            <a:prstGeom prst="rect">
              <a:avLst/>
            </a:prstGeom>
            <a:noFill/>
          </p:spPr>
          <p:txBody>
            <a:bodyPr wrap="square" rtlCol="0">
              <a:spAutoFit/>
            </a:bodyPr>
            <a:lstStyle/>
            <a:p>
              <a:r>
                <a:rPr kumimoji="1" lang="ja-JP" altLang="en-US" dirty="0"/>
                <a:t>・</a:t>
              </a:r>
              <a:r>
                <a:rPr lang="ja-JP" altLang="en-US" dirty="0"/>
                <a:t>在庫日数７日以内</a:t>
              </a:r>
              <a:endParaRPr lang="en-US" altLang="ja-JP" dirty="0"/>
            </a:p>
            <a:p>
              <a:r>
                <a:rPr kumimoji="1" lang="ja-JP" altLang="en-US" dirty="0"/>
                <a:t>・誤出荷率３％以内</a:t>
              </a:r>
            </a:p>
          </p:txBody>
        </p:sp>
        <p:sp>
          <p:nvSpPr>
            <p:cNvPr id="28" name="テキスト ボックス 27">
              <a:extLst>
                <a:ext uri="{FF2B5EF4-FFF2-40B4-BE49-F238E27FC236}">
                  <a16:creationId xmlns:a16="http://schemas.microsoft.com/office/drawing/2014/main" id="{8225E71F-F1B4-80B7-ADE8-9C9DE2685B19}"/>
                </a:ext>
              </a:extLst>
            </p:cNvPr>
            <p:cNvSpPr txBox="1"/>
            <p:nvPr/>
          </p:nvSpPr>
          <p:spPr>
            <a:xfrm>
              <a:off x="6920204" y="451369"/>
              <a:ext cx="2158481" cy="369332"/>
            </a:xfrm>
            <a:prstGeom prst="rect">
              <a:avLst/>
            </a:prstGeom>
            <a:noFill/>
          </p:spPr>
          <p:txBody>
            <a:bodyPr wrap="square" rtlCol="0">
              <a:spAutoFit/>
            </a:bodyPr>
            <a:lstStyle/>
            <a:p>
              <a:pPr algn="ctr"/>
              <a:r>
                <a:rPr kumimoji="1" lang="en-US" altLang="ja-JP" dirty="0"/>
                <a:t>〔</a:t>
              </a:r>
              <a:r>
                <a:rPr lang="ja-JP" altLang="en-US" dirty="0"/>
                <a:t>目標の設定例</a:t>
              </a:r>
              <a:r>
                <a:rPr kumimoji="1" lang="en-US" altLang="ja-JP" dirty="0"/>
                <a:t>〕</a:t>
              </a:r>
              <a:endParaRPr kumimoji="1" lang="ja-JP" altLang="en-US" dirty="0"/>
            </a:p>
          </p:txBody>
        </p:sp>
      </p:grpSp>
      <p:cxnSp>
        <p:nvCxnSpPr>
          <p:cNvPr id="11" name="コネクタ: カギ線 10">
            <a:extLst>
              <a:ext uri="{FF2B5EF4-FFF2-40B4-BE49-F238E27FC236}">
                <a16:creationId xmlns:a16="http://schemas.microsoft.com/office/drawing/2014/main" id="{C41D3822-28A4-0577-C7BF-73EE61D6FA5A}"/>
              </a:ext>
            </a:extLst>
          </p:cNvPr>
          <p:cNvCxnSpPr>
            <a:stCxn id="3" idx="1"/>
            <a:endCxn id="4" idx="1"/>
          </p:cNvCxnSpPr>
          <p:nvPr/>
        </p:nvCxnSpPr>
        <p:spPr>
          <a:xfrm rot="10800000">
            <a:off x="1999862" y="2323695"/>
            <a:ext cx="12700" cy="3785277"/>
          </a:xfrm>
          <a:prstGeom prst="bentConnector3">
            <a:avLst>
              <a:gd name="adj1" fmla="val 5968425"/>
            </a:avLst>
          </a:prstGeom>
          <a:ln>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704581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業務評価と経営管理システム　</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14</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4801314"/>
          </a:xfrm>
          <a:prstGeom prst="rect">
            <a:avLst/>
          </a:prstGeom>
          <a:noFill/>
        </p:spPr>
        <p:txBody>
          <a:bodyPr wrap="square" rtlCol="0">
            <a:spAutoFit/>
          </a:bodyPr>
          <a:lstStyle/>
          <a:p>
            <a:r>
              <a:rPr lang="ja-JP" altLang="en-US" b="1" dirty="0">
                <a:latin typeface="+mn-ea"/>
              </a:rPr>
              <a:t>経営管理システム</a:t>
            </a:r>
            <a:endParaRPr lang="en-US" altLang="ja-JP" b="1" dirty="0">
              <a:latin typeface="+mn-ea"/>
            </a:endParaRPr>
          </a:p>
          <a:p>
            <a:r>
              <a:rPr lang="ja-JP" altLang="en-US" dirty="0">
                <a:latin typeface="+mn-ea"/>
              </a:rPr>
              <a:t>今まで個人や部署だけで管理されていた情報を一つにまとめ、企業内で共有するために利用される手段である。</a:t>
            </a:r>
            <a:endParaRPr lang="en-US" altLang="ja-JP" dirty="0">
              <a:latin typeface="+mn-ea"/>
            </a:endParaRPr>
          </a:p>
          <a:p>
            <a:pPr marL="285750" indent="-285750">
              <a:buFont typeface="Arial" panose="020B0604020202020204" pitchFamily="34" charset="0"/>
              <a:buChar char="•"/>
            </a:pPr>
            <a:r>
              <a:rPr lang="en-US" altLang="ja-JP" dirty="0">
                <a:latin typeface="+mn-ea"/>
              </a:rPr>
              <a:t>SCM</a:t>
            </a:r>
            <a:br>
              <a:rPr lang="en-US" altLang="ja-JP" dirty="0">
                <a:latin typeface="+mn-ea"/>
              </a:rPr>
            </a:br>
            <a:r>
              <a:rPr lang="ja-JP" altLang="en-US" dirty="0">
                <a:latin typeface="+mn-ea"/>
              </a:rPr>
              <a:t>サプライチェーン（</a:t>
            </a:r>
            <a:r>
              <a:rPr lang="en-US" altLang="ja-JP" dirty="0">
                <a:latin typeface="+mn-ea"/>
              </a:rPr>
              <a:t>Supply-chain</a:t>
            </a:r>
            <a:r>
              <a:rPr lang="ja-JP" altLang="en-US" dirty="0">
                <a:latin typeface="+mn-ea"/>
              </a:rPr>
              <a:t>）の管理を行う方法のこと。</a:t>
            </a:r>
            <a:endParaRPr lang="en-US" altLang="ja-JP" dirty="0">
              <a:latin typeface="+mn-ea"/>
            </a:endParaRPr>
          </a:p>
          <a:p>
            <a:pPr marL="285750" indent="-285750">
              <a:buFont typeface="Arial" panose="020B0604020202020204" pitchFamily="34" charset="0"/>
              <a:buChar char="•"/>
            </a:pPr>
            <a:r>
              <a:rPr lang="en-US" altLang="ja-JP" dirty="0">
                <a:latin typeface="+mn-ea"/>
              </a:rPr>
              <a:t>CRM</a:t>
            </a:r>
            <a:br>
              <a:rPr lang="en-US" altLang="ja-JP" dirty="0">
                <a:latin typeface="+mn-ea"/>
              </a:rPr>
            </a:br>
            <a:r>
              <a:rPr lang="ja-JP" altLang="en-US" dirty="0">
                <a:latin typeface="+mn-ea"/>
              </a:rPr>
              <a:t>顧客管理を行う方法のこと。</a:t>
            </a:r>
            <a:endParaRPr lang="en-US" altLang="ja-JP" dirty="0">
              <a:latin typeface="+mn-ea"/>
            </a:endParaRPr>
          </a:p>
          <a:p>
            <a:pPr marL="285750" indent="-285750">
              <a:buFont typeface="Arial" panose="020B0604020202020204" pitchFamily="34" charset="0"/>
              <a:buChar char="•"/>
            </a:pPr>
            <a:r>
              <a:rPr lang="en-US" altLang="ja-JP" dirty="0">
                <a:latin typeface="+mn-ea"/>
              </a:rPr>
              <a:t>ERP</a:t>
            </a:r>
            <a:br>
              <a:rPr lang="en-US" altLang="ja-JP" dirty="0">
                <a:latin typeface="+mn-ea"/>
              </a:rPr>
            </a:br>
            <a:r>
              <a:rPr lang="ja-JP" altLang="en-US" dirty="0">
                <a:latin typeface="+mn-ea"/>
              </a:rPr>
              <a:t>企業の資源（人、技術、資材など）を統合して管理する方法のこと。</a:t>
            </a:r>
            <a:endParaRPr lang="en-US" altLang="ja-JP" dirty="0">
              <a:latin typeface="+mn-ea"/>
            </a:endParaRPr>
          </a:p>
          <a:p>
            <a:pPr marL="285750" indent="-285750">
              <a:buFont typeface="Arial" panose="020B0604020202020204" pitchFamily="34" charset="0"/>
              <a:buChar char="•"/>
            </a:pPr>
            <a:r>
              <a:rPr lang="ja-JP" altLang="en-US" dirty="0"/>
              <a:t>ナレッジマネジメント（</a:t>
            </a:r>
            <a:r>
              <a:rPr lang="en-US" altLang="ja-JP" dirty="0"/>
              <a:t>knowledge management</a:t>
            </a:r>
            <a:r>
              <a:rPr lang="ja-JP" altLang="en-US" dirty="0"/>
              <a:t>）</a:t>
            </a:r>
            <a:br>
              <a:rPr lang="en-US" altLang="ja-JP" dirty="0"/>
            </a:br>
            <a:r>
              <a:rPr lang="ja-JP" altLang="en-US" dirty="0"/>
              <a:t>個人や部署が仕事で得た知識や経験、ノウハウ（</a:t>
            </a:r>
            <a:r>
              <a:rPr lang="en-US" altLang="ja-JP" dirty="0"/>
              <a:t>know-how</a:t>
            </a:r>
            <a:r>
              <a:rPr lang="ja-JP" altLang="en-US" dirty="0"/>
              <a:t>）などを皆で共有する方法のこと。</a:t>
            </a:r>
            <a:endParaRPr lang="en-US" altLang="ja-JP" dirty="0"/>
          </a:p>
          <a:p>
            <a:pPr marL="0" indent="0">
              <a:buNone/>
            </a:pPr>
            <a:endParaRPr lang="en-US" altLang="ja-JP" dirty="0"/>
          </a:p>
          <a:p>
            <a:pPr marL="0" indent="0">
              <a:buNone/>
            </a:pPr>
            <a:endParaRPr lang="en-US" altLang="ja-JP" dirty="0"/>
          </a:p>
          <a:p>
            <a:pPr marL="0" indent="0">
              <a:buNone/>
            </a:pPr>
            <a:r>
              <a:rPr lang="en-US" altLang="ja-JP" dirty="0"/>
              <a:t>【</a:t>
            </a:r>
            <a:r>
              <a:rPr lang="ja-JP" altLang="en-US" dirty="0"/>
              <a:t>補足</a:t>
            </a:r>
            <a:r>
              <a:rPr lang="en-US" altLang="ja-JP" dirty="0"/>
              <a:t>】</a:t>
            </a:r>
          </a:p>
          <a:p>
            <a:pPr marL="0" indent="0">
              <a:buNone/>
            </a:pPr>
            <a:r>
              <a:rPr lang="ja-JP" altLang="en-US" dirty="0"/>
              <a:t>これらに共通していることは、</a:t>
            </a:r>
            <a:r>
              <a:rPr lang="ja-JP" altLang="en-US" u="sng" dirty="0"/>
              <a:t>企業が持つ目に見えない財産</a:t>
            </a:r>
            <a:r>
              <a:rPr lang="ja-JP" altLang="en-US" dirty="0"/>
              <a:t>を見えるようにして、全社員で共有できるようにすることである。財産が見えるようになれば、どのように活用すればよいか、企業の利益になるかを考えることができる。</a:t>
            </a:r>
            <a:endParaRPr lang="en-US" altLang="ja-JP" dirty="0"/>
          </a:p>
        </p:txBody>
      </p:sp>
    </p:spTree>
    <p:extLst>
      <p:ext uri="{BB962C8B-B14F-4D97-AF65-F5344CB8AC3E}">
        <p14:creationId xmlns:p14="http://schemas.microsoft.com/office/powerpoint/2010/main" val="752584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技術開発戦略</a:t>
            </a:r>
            <a:r>
              <a:rPr lang="ja-JP" altLang="en-US" dirty="0"/>
              <a:t>　</a:t>
            </a:r>
            <a:r>
              <a:rPr lang="en-US" altLang="ja-JP" dirty="0"/>
              <a:t>p.470</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15</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5078313"/>
          </a:xfrm>
          <a:prstGeom prst="rect">
            <a:avLst/>
          </a:prstGeom>
          <a:noFill/>
        </p:spPr>
        <p:txBody>
          <a:bodyPr wrap="square" rtlCol="0">
            <a:spAutoFit/>
          </a:bodyPr>
          <a:lstStyle/>
          <a:p>
            <a:r>
              <a:rPr lang="ja-JP" altLang="en-US" b="1" dirty="0">
                <a:latin typeface="+mn-ea"/>
              </a:rPr>
              <a:t>技術開発戦略</a:t>
            </a:r>
            <a:endParaRPr lang="en-US" altLang="ja-JP" b="1" dirty="0">
              <a:latin typeface="+mn-ea"/>
            </a:endParaRPr>
          </a:p>
          <a:p>
            <a:r>
              <a:rPr lang="ja-JP" altLang="en-US" dirty="0">
                <a:latin typeface="+mn-ea"/>
              </a:rPr>
              <a:t>技術開発を進めていくためには、開発の方法や考え方、いまの状況や仕組みを知る必要がある。</a:t>
            </a:r>
            <a:endParaRPr lang="en-US" altLang="ja-JP" dirty="0">
              <a:latin typeface="+mn-ea"/>
            </a:endParaRPr>
          </a:p>
          <a:p>
            <a:r>
              <a:rPr lang="ja-JP" altLang="en-US" dirty="0">
                <a:latin typeface="+mn-ea"/>
              </a:rPr>
              <a:t>ここでは、技術開発に関係する用語をまとめている。</a:t>
            </a:r>
            <a:endParaRPr lang="en-US" altLang="ja-JP" dirty="0">
              <a:latin typeface="+mn-ea"/>
            </a:endParaRPr>
          </a:p>
          <a:p>
            <a:endParaRPr lang="en-US" altLang="ja-JP" dirty="0">
              <a:latin typeface="+mn-ea"/>
            </a:endParaRPr>
          </a:p>
          <a:p>
            <a:pPr marL="285750" indent="-285750">
              <a:buFont typeface="Arial" panose="020B0604020202020204" pitchFamily="34" charset="0"/>
              <a:buChar char="•"/>
            </a:pPr>
            <a:r>
              <a:rPr lang="ja-JP" altLang="en-US" dirty="0">
                <a:latin typeface="+mn-ea"/>
              </a:rPr>
              <a:t>考え方</a:t>
            </a:r>
            <a:br>
              <a:rPr lang="en-US" altLang="ja-JP" dirty="0">
                <a:latin typeface="+mn-ea"/>
              </a:rPr>
            </a:br>
            <a:r>
              <a:rPr lang="en-US" altLang="ja-JP" dirty="0">
                <a:latin typeface="+mn-ea"/>
              </a:rPr>
              <a:t>MOT</a:t>
            </a:r>
            <a:r>
              <a:rPr lang="ja-JP" altLang="en-US" dirty="0">
                <a:latin typeface="+mn-ea"/>
              </a:rPr>
              <a:t>、技術ロードマップ</a:t>
            </a:r>
            <a:endParaRPr lang="en-US" altLang="ja-JP" dirty="0">
              <a:latin typeface="+mn-ea"/>
            </a:endParaRPr>
          </a:p>
          <a:p>
            <a:pPr marL="285750" indent="-285750">
              <a:buFont typeface="Arial" panose="020B0604020202020204" pitchFamily="34" charset="0"/>
              <a:buChar char="•"/>
            </a:pPr>
            <a:r>
              <a:rPr lang="ja-JP" altLang="en-US" dirty="0">
                <a:latin typeface="+mn-ea"/>
              </a:rPr>
              <a:t>方法</a:t>
            </a:r>
            <a:br>
              <a:rPr lang="en-US" altLang="ja-JP" dirty="0">
                <a:latin typeface="+mn-ea"/>
              </a:rPr>
            </a:br>
            <a:r>
              <a:rPr lang="ja-JP" altLang="en-US" dirty="0">
                <a:latin typeface="+mn-ea"/>
              </a:rPr>
              <a:t>イノベーション、デザイン思考、ハッカソン</a:t>
            </a:r>
            <a:endParaRPr lang="en-US" altLang="ja-JP" dirty="0">
              <a:latin typeface="+mn-ea"/>
            </a:endParaRPr>
          </a:p>
          <a:p>
            <a:pPr marL="285750" indent="-285750">
              <a:buFont typeface="Arial" panose="020B0604020202020204" pitchFamily="34" charset="0"/>
              <a:buChar char="•"/>
            </a:pPr>
            <a:r>
              <a:rPr lang="ja-JP" altLang="en-US" dirty="0">
                <a:latin typeface="+mn-ea"/>
              </a:rPr>
              <a:t>状況や仕組みを知る用語</a:t>
            </a:r>
            <a:br>
              <a:rPr lang="en-US" altLang="ja-JP" dirty="0">
                <a:latin typeface="+mn-ea"/>
              </a:rPr>
            </a:br>
            <a:r>
              <a:rPr lang="en-US" altLang="ja-JP" dirty="0">
                <a:latin typeface="+mn-ea"/>
              </a:rPr>
              <a:t>API</a:t>
            </a:r>
            <a:r>
              <a:rPr lang="ja-JP" altLang="en-US" dirty="0">
                <a:latin typeface="+mn-ea"/>
              </a:rPr>
              <a:t>エコノミー、魔の川・死の谷・ダーウィンの海、技術の</a:t>
            </a:r>
            <a:r>
              <a:rPr lang="en-US" altLang="ja-JP" dirty="0">
                <a:latin typeface="+mn-ea"/>
              </a:rPr>
              <a:t>S</a:t>
            </a:r>
            <a:r>
              <a:rPr lang="ja-JP" altLang="en-US" dirty="0">
                <a:latin typeface="+mn-ea"/>
              </a:rPr>
              <a:t>カーブ</a:t>
            </a:r>
            <a:endParaRPr lang="en-US" altLang="ja-JP" dirty="0">
              <a:latin typeface="+mn-ea"/>
            </a:endParaRPr>
          </a:p>
          <a:p>
            <a:endParaRPr lang="en-US" altLang="ja-JP" dirty="0">
              <a:latin typeface="+mn-ea"/>
            </a:endParaRPr>
          </a:p>
          <a:p>
            <a:endParaRPr lang="en-US" altLang="ja-JP" dirty="0">
              <a:latin typeface="+mn-ea"/>
            </a:endParaRPr>
          </a:p>
          <a:p>
            <a:r>
              <a:rPr lang="en-US" altLang="ja-JP" dirty="0">
                <a:latin typeface="+mn-ea"/>
              </a:rPr>
              <a:t>【</a:t>
            </a:r>
            <a:r>
              <a:rPr lang="ja-JP" altLang="en-US" dirty="0">
                <a:latin typeface="+mn-ea"/>
              </a:rPr>
              <a:t>補足</a:t>
            </a:r>
            <a:r>
              <a:rPr lang="en-US" altLang="ja-JP" dirty="0">
                <a:latin typeface="+mn-ea"/>
              </a:rPr>
              <a:t>】</a:t>
            </a:r>
          </a:p>
          <a:p>
            <a:r>
              <a:rPr lang="ja-JP" altLang="en-US" dirty="0">
                <a:latin typeface="+mn-ea"/>
              </a:rPr>
              <a:t>技術開発とは何だろう。何を行えばよいのだろう。</a:t>
            </a:r>
            <a:endParaRPr lang="en-US" altLang="ja-JP" dirty="0">
              <a:latin typeface="+mn-ea"/>
            </a:endParaRPr>
          </a:p>
          <a:p>
            <a:r>
              <a:rPr lang="ja-JP" altLang="en-US" dirty="0"/>
              <a:t>今の時代は様々なところに技術が入り込んでおり、昔に比べてとても便利になった。</a:t>
            </a:r>
            <a:endParaRPr lang="en-US" altLang="ja-JP" dirty="0"/>
          </a:p>
          <a:p>
            <a:pPr marL="0" indent="0">
              <a:buNone/>
            </a:pPr>
            <a:r>
              <a:rPr lang="ja-JP" altLang="en-US" dirty="0"/>
              <a:t>しかしまだ多くの課題を、我々は抱えている。それらを解決するために、新しい価値を生み出さなければいけない。</a:t>
            </a:r>
            <a:endParaRPr lang="en-US" altLang="ja-JP" dirty="0"/>
          </a:p>
          <a:p>
            <a:pPr marL="0" indent="0">
              <a:buNone/>
            </a:pPr>
            <a:r>
              <a:rPr lang="ja-JP" altLang="en-US" dirty="0"/>
              <a:t>そのための考え方や方法、状況を知るためにこれらの考え方や方法、用語がある。</a:t>
            </a:r>
            <a:endParaRPr lang="en-US" altLang="ja-JP" dirty="0"/>
          </a:p>
        </p:txBody>
      </p:sp>
    </p:spTree>
    <p:extLst>
      <p:ext uri="{BB962C8B-B14F-4D97-AF65-F5344CB8AC3E}">
        <p14:creationId xmlns:p14="http://schemas.microsoft.com/office/powerpoint/2010/main" val="2420070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ビジネスインダストリ　</a:t>
            </a:r>
            <a:r>
              <a:rPr lang="en-US" altLang="ja-JP" dirty="0"/>
              <a:t>p.474</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16</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4524315"/>
          </a:xfrm>
          <a:prstGeom prst="rect">
            <a:avLst/>
          </a:prstGeom>
          <a:noFill/>
        </p:spPr>
        <p:txBody>
          <a:bodyPr wrap="square" rtlCol="0">
            <a:spAutoFit/>
          </a:bodyPr>
          <a:lstStyle/>
          <a:p>
            <a:r>
              <a:rPr lang="ja-JP" altLang="en-US" b="1" dirty="0">
                <a:latin typeface="+mn-ea"/>
              </a:rPr>
              <a:t>ビジネスインダストリー</a:t>
            </a:r>
            <a:endParaRPr lang="en-US" altLang="ja-JP" b="1" dirty="0">
              <a:latin typeface="+mn-ea"/>
            </a:endParaRPr>
          </a:p>
          <a:p>
            <a:r>
              <a:rPr lang="ja-JP" altLang="en-US" dirty="0">
                <a:latin typeface="+mn-ea"/>
              </a:rPr>
              <a:t>インターネットを活用したビジネスには様々なものがある。分野に分けて言葉をまとめてみよう。</a:t>
            </a:r>
            <a:endParaRPr lang="en-US" altLang="ja-JP" dirty="0">
              <a:latin typeface="+mn-ea"/>
            </a:endParaRPr>
          </a:p>
          <a:p>
            <a:pPr marL="285750" indent="-285750">
              <a:buFont typeface="Arial" panose="020B0604020202020204" pitchFamily="34" charset="0"/>
              <a:buChar char="•"/>
            </a:pPr>
            <a:r>
              <a:rPr lang="en-US" altLang="ja-JP" dirty="0">
                <a:latin typeface="+mn-ea"/>
              </a:rPr>
              <a:t>e-</a:t>
            </a:r>
            <a:r>
              <a:rPr lang="ja-JP" altLang="en-US" dirty="0">
                <a:latin typeface="+mn-ea"/>
              </a:rPr>
              <a:t>ビジネス</a:t>
            </a:r>
            <a:r>
              <a:rPr lang="en-US" altLang="ja-JP" dirty="0">
                <a:latin typeface="+mn-ea"/>
              </a:rPr>
              <a:t>			</a:t>
            </a:r>
            <a:r>
              <a:rPr lang="ja-JP" altLang="en-US" dirty="0">
                <a:latin typeface="+mn-ea"/>
              </a:rPr>
              <a:t>：</a:t>
            </a:r>
            <a:r>
              <a:rPr lang="en-US" altLang="ja-JP" dirty="0">
                <a:latin typeface="+mn-ea"/>
              </a:rPr>
              <a:t>EC</a:t>
            </a:r>
            <a:r>
              <a:rPr lang="ja-JP" altLang="en-US" dirty="0">
                <a:latin typeface="+mn-ea"/>
              </a:rPr>
              <a:t>、</a:t>
            </a:r>
            <a:r>
              <a:rPr lang="en-US" altLang="ja-JP" dirty="0">
                <a:latin typeface="+mn-ea"/>
              </a:rPr>
              <a:t>EDI</a:t>
            </a:r>
            <a:r>
              <a:rPr lang="ja-JP" altLang="en-US" dirty="0">
                <a:latin typeface="+mn-ea"/>
              </a:rPr>
              <a:t>、暗号資産</a:t>
            </a:r>
            <a:endParaRPr lang="en-US" altLang="ja-JP" dirty="0">
              <a:latin typeface="+mn-ea"/>
            </a:endParaRPr>
          </a:p>
          <a:p>
            <a:pPr marL="285750" indent="-285750">
              <a:buFont typeface="Arial" panose="020B0604020202020204" pitchFamily="34" charset="0"/>
              <a:buChar char="•"/>
            </a:pPr>
            <a:r>
              <a:rPr lang="en-US" altLang="ja-JP" dirty="0">
                <a:latin typeface="+mn-ea"/>
              </a:rPr>
              <a:t>Web</a:t>
            </a:r>
            <a:r>
              <a:rPr lang="ja-JP" altLang="en-US" dirty="0">
                <a:latin typeface="+mn-ea"/>
              </a:rPr>
              <a:t>サイトによる販売促進</a:t>
            </a:r>
            <a:r>
              <a:rPr lang="en-US" altLang="ja-JP" dirty="0">
                <a:latin typeface="+mn-ea"/>
              </a:rPr>
              <a:t>	</a:t>
            </a:r>
            <a:r>
              <a:rPr lang="ja-JP" altLang="en-US" dirty="0">
                <a:latin typeface="+mn-ea"/>
              </a:rPr>
              <a:t>：ロングテール、オムニチャンネル</a:t>
            </a:r>
            <a:endParaRPr lang="en-US" altLang="ja-JP" dirty="0">
              <a:latin typeface="+mn-ea"/>
            </a:endParaRPr>
          </a:p>
          <a:p>
            <a:pPr marL="285750" indent="-285750">
              <a:buFont typeface="Arial" panose="020B0604020202020204" pitchFamily="34" charset="0"/>
              <a:buChar char="•"/>
            </a:pPr>
            <a:r>
              <a:rPr lang="ja-JP" altLang="en-US" dirty="0">
                <a:latin typeface="+mn-ea"/>
              </a:rPr>
              <a:t>行政システム</a:t>
            </a:r>
            <a:endParaRPr lang="en-US" altLang="ja-JP" dirty="0">
              <a:latin typeface="+mn-ea"/>
            </a:endParaRPr>
          </a:p>
          <a:p>
            <a:pPr marL="285750" indent="-285750">
              <a:buFont typeface="Arial" panose="020B0604020202020204" pitchFamily="34" charset="0"/>
              <a:buChar char="•"/>
            </a:pPr>
            <a:r>
              <a:rPr lang="ja-JP" altLang="en-US" dirty="0">
                <a:latin typeface="+mn-ea"/>
              </a:rPr>
              <a:t>エンジニアリングシステム</a:t>
            </a:r>
            <a:r>
              <a:rPr lang="en-US" altLang="ja-JP" dirty="0">
                <a:latin typeface="+mn-ea"/>
              </a:rPr>
              <a:t>	</a:t>
            </a:r>
            <a:r>
              <a:rPr lang="ja-JP" altLang="en-US" dirty="0">
                <a:latin typeface="+mn-ea"/>
              </a:rPr>
              <a:t>：</a:t>
            </a:r>
            <a:r>
              <a:rPr lang="en-US" altLang="ja-JP" dirty="0">
                <a:latin typeface="+mn-ea"/>
              </a:rPr>
              <a:t>JIT</a:t>
            </a:r>
            <a:r>
              <a:rPr lang="ja-JP" altLang="en-US" dirty="0">
                <a:latin typeface="+mn-ea"/>
              </a:rPr>
              <a:t>、セル生産方式、</a:t>
            </a:r>
            <a:r>
              <a:rPr lang="en-US" altLang="ja-JP" dirty="0">
                <a:latin typeface="+mn-ea"/>
              </a:rPr>
              <a:t>MRP</a:t>
            </a:r>
            <a:r>
              <a:rPr lang="ja-JP" altLang="en-US" dirty="0">
                <a:latin typeface="+mn-ea"/>
              </a:rPr>
              <a:t>、</a:t>
            </a:r>
            <a:r>
              <a:rPr lang="en-US" altLang="ja-JP" dirty="0">
                <a:latin typeface="+mn-ea"/>
              </a:rPr>
              <a:t>CAD</a:t>
            </a:r>
            <a:r>
              <a:rPr lang="ja-JP" altLang="en-US" dirty="0">
                <a:latin typeface="+mn-ea"/>
              </a:rPr>
              <a:t>、ディジタルツイン</a:t>
            </a:r>
            <a:endParaRPr lang="en-US" altLang="ja-JP" dirty="0">
              <a:latin typeface="+mn-ea"/>
            </a:endParaRPr>
          </a:p>
          <a:p>
            <a:pPr marL="285750" indent="-285750">
              <a:buFont typeface="Arial" panose="020B0604020202020204" pitchFamily="34" charset="0"/>
              <a:buChar char="•"/>
            </a:pPr>
            <a:r>
              <a:rPr lang="ja-JP" altLang="en-US" dirty="0">
                <a:latin typeface="+mn-ea"/>
              </a:rPr>
              <a:t>民生機器・産業機器</a:t>
            </a:r>
            <a:r>
              <a:rPr lang="en-US" altLang="ja-JP" dirty="0">
                <a:latin typeface="+mn-ea"/>
              </a:rPr>
              <a:t>		</a:t>
            </a:r>
            <a:r>
              <a:rPr lang="ja-JP" altLang="en-US" dirty="0">
                <a:latin typeface="+mn-ea"/>
              </a:rPr>
              <a:t>：組込システム、</a:t>
            </a:r>
            <a:r>
              <a:rPr lang="en-US" altLang="ja-JP" dirty="0">
                <a:latin typeface="+mn-ea"/>
              </a:rPr>
              <a:t>IoT</a:t>
            </a:r>
            <a:r>
              <a:rPr lang="ja-JP" altLang="en-US" dirty="0">
                <a:latin typeface="+mn-ea"/>
              </a:rPr>
              <a:t>、</a:t>
            </a:r>
            <a:r>
              <a:rPr lang="en-US" altLang="ja-JP" dirty="0" err="1">
                <a:latin typeface="+mn-ea"/>
              </a:rPr>
              <a:t>MaaS</a:t>
            </a:r>
            <a:endParaRPr lang="en-US" altLang="ja-JP" dirty="0">
              <a:latin typeface="+mn-ea"/>
            </a:endParaRPr>
          </a:p>
          <a:p>
            <a:pPr marL="0" indent="0">
              <a:buNone/>
            </a:pPr>
            <a:endParaRPr lang="en-US" altLang="ja-JP" dirty="0"/>
          </a:p>
          <a:p>
            <a:pPr marL="0" indent="0">
              <a:buNone/>
            </a:pPr>
            <a:endParaRPr lang="en-US" altLang="ja-JP" dirty="0"/>
          </a:p>
          <a:p>
            <a:pPr marL="0" indent="0">
              <a:buNone/>
            </a:pPr>
            <a:r>
              <a:rPr lang="en-US" altLang="ja-JP" dirty="0"/>
              <a:t>【</a:t>
            </a:r>
            <a:r>
              <a:rPr lang="ja-JP" altLang="en-US" dirty="0"/>
              <a:t>補足</a:t>
            </a:r>
            <a:r>
              <a:rPr lang="en-US" altLang="ja-JP" dirty="0"/>
              <a:t>】</a:t>
            </a:r>
          </a:p>
          <a:p>
            <a:pPr marL="0" indent="0">
              <a:buNone/>
            </a:pPr>
            <a:r>
              <a:rPr lang="en-US" altLang="ja-JP" dirty="0"/>
              <a:t>2011</a:t>
            </a:r>
            <a:r>
              <a:rPr lang="ja-JP" altLang="en-US" dirty="0"/>
              <a:t>年頃から“</a:t>
            </a:r>
            <a:r>
              <a:rPr lang="ja-JP" altLang="en-US" u="sng" dirty="0"/>
              <a:t>インダストリー</a:t>
            </a:r>
            <a:r>
              <a:rPr lang="en-US" altLang="ja-JP" u="sng" dirty="0"/>
              <a:t>4.0</a:t>
            </a:r>
            <a:r>
              <a:rPr lang="ja-JP" altLang="en-US" dirty="0"/>
              <a:t>”（</a:t>
            </a:r>
            <a:r>
              <a:rPr lang="en-US" altLang="ja-JP" dirty="0"/>
              <a:t>I4.0</a:t>
            </a:r>
            <a:r>
              <a:rPr lang="ja-JP" altLang="en-US" dirty="0"/>
              <a:t>）という言葉が現れ始めた。 </a:t>
            </a:r>
            <a:r>
              <a:rPr lang="en-US" altLang="ja-JP" dirty="0"/>
              <a:t>18</a:t>
            </a:r>
            <a:r>
              <a:rPr lang="ja-JP" altLang="en-US" dirty="0"/>
              <a:t>世紀半ばから</a:t>
            </a:r>
            <a:r>
              <a:rPr lang="en-US" altLang="ja-JP" dirty="0"/>
              <a:t>19</a:t>
            </a:r>
            <a:r>
              <a:rPr lang="ja-JP" altLang="en-US" dirty="0"/>
              <a:t>世紀にイギリスを中心に蒸気機関を利用した産業革命が起こったが、</a:t>
            </a:r>
            <a:r>
              <a:rPr lang="en-US" altLang="ja-JP" u="sng" dirty="0"/>
              <a:t>I4.0</a:t>
            </a:r>
            <a:r>
              <a:rPr lang="ja-JP" altLang="en-US" u="sng" dirty="0"/>
              <a:t>はインターネットの発達による世界的な産業の変革を表す</a:t>
            </a:r>
            <a:r>
              <a:rPr lang="ja-JP" altLang="en-US" dirty="0"/>
              <a:t>。</a:t>
            </a:r>
            <a:endParaRPr lang="en-US" altLang="ja-JP" dirty="0"/>
          </a:p>
          <a:p>
            <a:pPr marL="0" indent="0">
              <a:buNone/>
            </a:pPr>
            <a:r>
              <a:rPr lang="en-US" altLang="ja-JP" dirty="0"/>
              <a:t>I4.0</a:t>
            </a:r>
            <a:r>
              <a:rPr lang="ja-JP" altLang="en-US" dirty="0"/>
              <a:t>は今の時点で様々な分野で大きな変革を起こしている。それを知るきっかけとして、上記のキーワードがある。これらをヒントに、どのような変化が起こっているのかを知って欲しい。</a:t>
            </a:r>
            <a:endParaRPr lang="en-US" altLang="ja-JP" dirty="0"/>
          </a:p>
          <a:p>
            <a:pPr marL="0" indent="0">
              <a:buNone/>
            </a:pPr>
            <a:endParaRPr lang="en-US" altLang="ja-JP" dirty="0"/>
          </a:p>
        </p:txBody>
      </p:sp>
    </p:spTree>
    <p:extLst>
      <p:ext uri="{BB962C8B-B14F-4D97-AF65-F5344CB8AC3E}">
        <p14:creationId xmlns:p14="http://schemas.microsoft.com/office/powerpoint/2010/main" val="1638315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品質管理手法　</a:t>
            </a:r>
            <a:r>
              <a:rPr lang="en-US" altLang="ja-JP" dirty="0"/>
              <a:t>p.482</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17</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3693319"/>
          </a:xfrm>
          <a:prstGeom prst="rect">
            <a:avLst/>
          </a:prstGeom>
          <a:noFill/>
        </p:spPr>
        <p:txBody>
          <a:bodyPr wrap="square" rtlCol="0">
            <a:spAutoFit/>
          </a:bodyPr>
          <a:lstStyle/>
          <a:p>
            <a:r>
              <a:rPr lang="ja-JP" altLang="en-US" b="1" dirty="0">
                <a:latin typeface="+mn-ea"/>
              </a:rPr>
              <a:t>品質管理手法</a:t>
            </a:r>
            <a:endParaRPr lang="en-US" altLang="ja-JP" b="1" dirty="0">
              <a:latin typeface="+mn-ea"/>
            </a:endParaRPr>
          </a:p>
          <a:p>
            <a:r>
              <a:rPr lang="ja-JP" altLang="en-US" dirty="0">
                <a:latin typeface="+mn-ea"/>
              </a:rPr>
              <a:t>あなたの友人が興味深い製品を入手し、自分も同じものを購入したときに全く違う性能・品質であったならばどう感じるか？</a:t>
            </a:r>
            <a:endParaRPr lang="en-US" altLang="ja-JP" dirty="0">
              <a:latin typeface="+mn-ea"/>
            </a:endParaRPr>
          </a:p>
          <a:p>
            <a:endParaRPr lang="en-US" altLang="ja-JP" dirty="0">
              <a:latin typeface="+mn-ea"/>
            </a:endParaRPr>
          </a:p>
          <a:p>
            <a:r>
              <a:rPr lang="ja-JP" altLang="en-US" dirty="0">
                <a:latin typeface="+mn-ea"/>
              </a:rPr>
              <a:t>例えば、食堂で出される同じ料理が毎回全く異なる味付けでは、安心して食べることができるだろうか。</a:t>
            </a:r>
            <a:endParaRPr lang="en-US" altLang="ja-JP" dirty="0">
              <a:latin typeface="+mn-ea"/>
            </a:endParaRPr>
          </a:p>
          <a:p>
            <a:r>
              <a:rPr lang="ja-JP" altLang="en-US" dirty="0">
                <a:latin typeface="+mn-ea"/>
              </a:rPr>
              <a:t>（昨日食べた辛さが抑えられた料理を、今日も食べたらとても辛くて食べることができなかった、等）</a:t>
            </a:r>
            <a:endParaRPr lang="en-US" altLang="ja-JP" dirty="0">
              <a:latin typeface="+mn-ea"/>
            </a:endParaRPr>
          </a:p>
          <a:p>
            <a:endParaRPr lang="en-US" altLang="ja-JP" dirty="0">
              <a:latin typeface="+mn-ea"/>
            </a:endParaRPr>
          </a:p>
          <a:p>
            <a:r>
              <a:rPr lang="ja-JP" altLang="en-US" dirty="0">
                <a:latin typeface="+mn-ea"/>
              </a:rPr>
              <a:t>それを受け入れる余裕があることは大事だが、時にはそれが受け入れられない場合もある。</a:t>
            </a:r>
            <a:endParaRPr lang="en-US" altLang="ja-JP" dirty="0">
              <a:latin typeface="+mn-ea"/>
            </a:endParaRPr>
          </a:p>
          <a:p>
            <a:r>
              <a:rPr lang="ja-JP" altLang="en-US" dirty="0">
                <a:latin typeface="+mn-ea"/>
              </a:rPr>
              <a:t>例えば、大事な客人をもてなすときの料理や、病気や怪我をしたときの治療、工場で作られ続ける製品、あなたが乗る飛行機のメンテナンスなど、一定の品質を保たせる必要がある場面は多くある。</a:t>
            </a:r>
            <a:endParaRPr lang="en-US" altLang="ja-JP" dirty="0">
              <a:latin typeface="+mn-ea"/>
            </a:endParaRPr>
          </a:p>
          <a:p>
            <a:endParaRPr lang="en-US" altLang="ja-JP" dirty="0">
              <a:latin typeface="+mn-ea"/>
            </a:endParaRPr>
          </a:p>
          <a:p>
            <a:r>
              <a:rPr lang="ja-JP" altLang="en-US" dirty="0">
                <a:latin typeface="+mn-ea"/>
              </a:rPr>
              <a:t>品質管理手法は、それら</a:t>
            </a:r>
            <a:r>
              <a:rPr lang="ja-JP" altLang="en-US" u="sng" dirty="0">
                <a:latin typeface="+mn-ea"/>
              </a:rPr>
              <a:t>品質を一定に保たせるための手段</a:t>
            </a:r>
            <a:r>
              <a:rPr lang="ja-JP" altLang="en-US" dirty="0">
                <a:latin typeface="+mn-ea"/>
              </a:rPr>
              <a:t>をまとめている。</a:t>
            </a:r>
            <a:endParaRPr lang="en-US" altLang="ja-JP" dirty="0">
              <a:latin typeface="+mn-ea"/>
            </a:endParaRPr>
          </a:p>
          <a:p>
            <a:endParaRPr lang="en-US" altLang="ja-JP" dirty="0">
              <a:latin typeface="+mn-ea"/>
            </a:endParaRPr>
          </a:p>
        </p:txBody>
      </p:sp>
    </p:spTree>
    <p:extLst>
      <p:ext uri="{BB962C8B-B14F-4D97-AF65-F5344CB8AC3E}">
        <p14:creationId xmlns:p14="http://schemas.microsoft.com/office/powerpoint/2010/main" val="1463531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品質管理手法　</a:t>
            </a:r>
            <a:r>
              <a:rPr lang="en-US" altLang="ja-JP" dirty="0"/>
              <a:t>p.482</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18</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1200329"/>
          </a:xfrm>
          <a:prstGeom prst="rect">
            <a:avLst/>
          </a:prstGeom>
          <a:noFill/>
        </p:spPr>
        <p:txBody>
          <a:bodyPr wrap="square" rtlCol="0">
            <a:spAutoFit/>
          </a:bodyPr>
          <a:lstStyle/>
          <a:p>
            <a:r>
              <a:rPr lang="ja-JP" altLang="en-US" b="1" dirty="0">
                <a:latin typeface="+mn-ea"/>
              </a:rPr>
              <a:t>特性要因図</a:t>
            </a:r>
            <a:endParaRPr lang="en-US" altLang="ja-JP" b="1" dirty="0">
              <a:latin typeface="+mn-ea"/>
            </a:endParaRPr>
          </a:p>
          <a:p>
            <a:r>
              <a:rPr lang="ja-JP" altLang="en-US" dirty="0">
                <a:latin typeface="+mn-ea"/>
              </a:rPr>
              <a:t>原因と結果の関連を魚の骨のような形態に整理して体系的にまとめた図</a:t>
            </a:r>
            <a:endParaRPr lang="en-US" altLang="ja-JP" dirty="0">
              <a:latin typeface="+mn-ea"/>
            </a:endParaRPr>
          </a:p>
          <a:p>
            <a:endParaRPr lang="en-US" altLang="ja-JP" dirty="0">
              <a:latin typeface="+mn-ea"/>
            </a:endParaRPr>
          </a:p>
          <a:p>
            <a:pPr marL="0" indent="0">
              <a:buNone/>
            </a:pPr>
            <a:endParaRPr lang="en-US" altLang="ja-JP" dirty="0"/>
          </a:p>
        </p:txBody>
      </p:sp>
      <p:grpSp>
        <p:nvGrpSpPr>
          <p:cNvPr id="6" name="グループ化 5">
            <a:extLst>
              <a:ext uri="{FF2B5EF4-FFF2-40B4-BE49-F238E27FC236}">
                <a16:creationId xmlns:a16="http://schemas.microsoft.com/office/drawing/2014/main" id="{CB4B8128-7A85-CFAD-7090-CB572A42DB10}"/>
              </a:ext>
            </a:extLst>
          </p:cNvPr>
          <p:cNvGrpSpPr/>
          <p:nvPr/>
        </p:nvGrpSpPr>
        <p:grpSpPr>
          <a:xfrm>
            <a:off x="1931262" y="2451545"/>
            <a:ext cx="8882742" cy="3405678"/>
            <a:chOff x="2043404" y="1545769"/>
            <a:chExt cx="8882742" cy="3405678"/>
          </a:xfrm>
        </p:grpSpPr>
        <p:cxnSp>
          <p:nvCxnSpPr>
            <p:cNvPr id="7" name="直線矢印コネクタ 6">
              <a:extLst>
                <a:ext uri="{FF2B5EF4-FFF2-40B4-BE49-F238E27FC236}">
                  <a16:creationId xmlns:a16="http://schemas.microsoft.com/office/drawing/2014/main" id="{E7B160EF-FBF1-3257-9EE8-05EDBF459FFB}"/>
                </a:ext>
              </a:extLst>
            </p:cNvPr>
            <p:cNvCxnSpPr/>
            <p:nvPr/>
          </p:nvCxnSpPr>
          <p:spPr>
            <a:xfrm>
              <a:off x="2043404" y="3256384"/>
              <a:ext cx="6484776"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正方形/長方形 7">
              <a:extLst>
                <a:ext uri="{FF2B5EF4-FFF2-40B4-BE49-F238E27FC236}">
                  <a16:creationId xmlns:a16="http://schemas.microsoft.com/office/drawing/2014/main" id="{982A99F3-0452-E789-77FE-E660D4061D3B}"/>
                </a:ext>
              </a:extLst>
            </p:cNvPr>
            <p:cNvSpPr/>
            <p:nvPr/>
          </p:nvSpPr>
          <p:spPr>
            <a:xfrm>
              <a:off x="8630816" y="3004457"/>
              <a:ext cx="718457" cy="503853"/>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特性</a:t>
              </a:r>
            </a:p>
          </p:txBody>
        </p:sp>
        <p:sp>
          <p:nvSpPr>
            <p:cNvPr id="9" name="正方形/長方形 8">
              <a:extLst>
                <a:ext uri="{FF2B5EF4-FFF2-40B4-BE49-F238E27FC236}">
                  <a16:creationId xmlns:a16="http://schemas.microsoft.com/office/drawing/2014/main" id="{432C8E60-28DA-0EB7-2008-CC42C6B5DFE9}"/>
                </a:ext>
              </a:extLst>
            </p:cNvPr>
            <p:cNvSpPr/>
            <p:nvPr/>
          </p:nvSpPr>
          <p:spPr>
            <a:xfrm>
              <a:off x="2587690" y="4447594"/>
              <a:ext cx="718457" cy="503853"/>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要因</a:t>
              </a:r>
              <a:endParaRPr kumimoji="1" lang="ja-JP" altLang="en-US" dirty="0">
                <a:solidFill>
                  <a:sysClr val="windowText" lastClr="000000"/>
                </a:solidFill>
              </a:endParaRPr>
            </a:p>
          </p:txBody>
        </p:sp>
        <p:sp>
          <p:nvSpPr>
            <p:cNvPr id="10" name="正方形/長方形 9">
              <a:extLst>
                <a:ext uri="{FF2B5EF4-FFF2-40B4-BE49-F238E27FC236}">
                  <a16:creationId xmlns:a16="http://schemas.microsoft.com/office/drawing/2014/main" id="{D5BB4708-7692-308C-AE16-96A56CE069B3}"/>
                </a:ext>
              </a:extLst>
            </p:cNvPr>
            <p:cNvSpPr/>
            <p:nvPr/>
          </p:nvSpPr>
          <p:spPr>
            <a:xfrm>
              <a:off x="4839478" y="4447593"/>
              <a:ext cx="718457" cy="503853"/>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要因</a:t>
              </a:r>
              <a:endParaRPr kumimoji="1" lang="ja-JP" altLang="en-US" dirty="0">
                <a:solidFill>
                  <a:sysClr val="windowText" lastClr="000000"/>
                </a:solidFill>
              </a:endParaRPr>
            </a:p>
          </p:txBody>
        </p:sp>
        <p:sp>
          <p:nvSpPr>
            <p:cNvPr id="11" name="正方形/長方形 10">
              <a:extLst>
                <a:ext uri="{FF2B5EF4-FFF2-40B4-BE49-F238E27FC236}">
                  <a16:creationId xmlns:a16="http://schemas.microsoft.com/office/drawing/2014/main" id="{7D36404E-647A-337A-3994-BD35FA5BB474}"/>
                </a:ext>
              </a:extLst>
            </p:cNvPr>
            <p:cNvSpPr/>
            <p:nvPr/>
          </p:nvSpPr>
          <p:spPr>
            <a:xfrm>
              <a:off x="3788228" y="1545769"/>
              <a:ext cx="718457" cy="503853"/>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要因</a:t>
              </a:r>
              <a:endParaRPr kumimoji="1" lang="ja-JP" altLang="en-US" dirty="0">
                <a:solidFill>
                  <a:sysClr val="windowText" lastClr="000000"/>
                </a:solidFill>
              </a:endParaRPr>
            </a:p>
          </p:txBody>
        </p:sp>
        <p:sp>
          <p:nvSpPr>
            <p:cNvPr id="12" name="正方形/長方形 11">
              <a:extLst>
                <a:ext uri="{FF2B5EF4-FFF2-40B4-BE49-F238E27FC236}">
                  <a16:creationId xmlns:a16="http://schemas.microsoft.com/office/drawing/2014/main" id="{A9D16E14-0734-96E3-58EA-0B7C3306B820}"/>
                </a:ext>
              </a:extLst>
            </p:cNvPr>
            <p:cNvSpPr/>
            <p:nvPr/>
          </p:nvSpPr>
          <p:spPr>
            <a:xfrm>
              <a:off x="6033796" y="1545769"/>
              <a:ext cx="718457" cy="503853"/>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要因</a:t>
              </a:r>
              <a:endParaRPr kumimoji="1" lang="ja-JP" altLang="en-US" dirty="0">
                <a:solidFill>
                  <a:sysClr val="windowText" lastClr="000000"/>
                </a:solidFill>
              </a:endParaRPr>
            </a:p>
          </p:txBody>
        </p:sp>
        <p:cxnSp>
          <p:nvCxnSpPr>
            <p:cNvPr id="13" name="直線矢印コネクタ 12">
              <a:extLst>
                <a:ext uri="{FF2B5EF4-FFF2-40B4-BE49-F238E27FC236}">
                  <a16:creationId xmlns:a16="http://schemas.microsoft.com/office/drawing/2014/main" id="{B5E47E9D-E69D-1CD6-17A6-DC7070FB2950}"/>
                </a:ext>
              </a:extLst>
            </p:cNvPr>
            <p:cNvCxnSpPr>
              <a:cxnSpLocks/>
              <a:stCxn id="9" idx="0"/>
            </p:cNvCxnSpPr>
            <p:nvPr/>
          </p:nvCxnSpPr>
          <p:spPr>
            <a:xfrm flipV="1">
              <a:off x="2946919" y="3256381"/>
              <a:ext cx="827313" cy="119121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4145ABDD-A8E0-1A34-6DD2-548E283AAB1A}"/>
                </a:ext>
              </a:extLst>
            </p:cNvPr>
            <p:cNvCxnSpPr>
              <a:cxnSpLocks/>
              <a:stCxn id="10" idx="0"/>
            </p:cNvCxnSpPr>
            <p:nvPr/>
          </p:nvCxnSpPr>
          <p:spPr>
            <a:xfrm flipV="1">
              <a:off x="5198707" y="3256382"/>
              <a:ext cx="779107" cy="119121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D934AC25-27B5-A2FA-DBC7-B5D3E00D0185}"/>
                </a:ext>
              </a:extLst>
            </p:cNvPr>
            <p:cNvCxnSpPr>
              <a:cxnSpLocks/>
              <a:stCxn id="11" idx="2"/>
            </p:cNvCxnSpPr>
            <p:nvPr/>
          </p:nvCxnSpPr>
          <p:spPr>
            <a:xfrm>
              <a:off x="4147457" y="2049622"/>
              <a:ext cx="678025" cy="12067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直線矢印コネクタ 15">
              <a:extLst>
                <a:ext uri="{FF2B5EF4-FFF2-40B4-BE49-F238E27FC236}">
                  <a16:creationId xmlns:a16="http://schemas.microsoft.com/office/drawing/2014/main" id="{DA56944B-46F2-744A-4376-1EC53B5F6478}"/>
                </a:ext>
              </a:extLst>
            </p:cNvPr>
            <p:cNvCxnSpPr>
              <a:cxnSpLocks/>
              <a:stCxn id="12" idx="2"/>
            </p:cNvCxnSpPr>
            <p:nvPr/>
          </p:nvCxnSpPr>
          <p:spPr>
            <a:xfrm>
              <a:off x="6393025" y="2049622"/>
              <a:ext cx="670248" cy="12067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EE983713-B968-058E-F5B0-D534B5BAE154}"/>
                </a:ext>
              </a:extLst>
            </p:cNvPr>
            <p:cNvCxnSpPr/>
            <p:nvPr/>
          </p:nvCxnSpPr>
          <p:spPr>
            <a:xfrm flipH="1">
              <a:off x="6876661" y="2873829"/>
              <a:ext cx="90507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A11ACD67-AD3D-991F-0AF8-A7D6B1DE3334}"/>
                </a:ext>
              </a:extLst>
            </p:cNvPr>
            <p:cNvCxnSpPr/>
            <p:nvPr/>
          </p:nvCxnSpPr>
          <p:spPr>
            <a:xfrm flipH="1">
              <a:off x="4652865" y="2873829"/>
              <a:ext cx="90507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71CBDDE6-CF03-35C1-B37E-541977591FF5}"/>
                </a:ext>
              </a:extLst>
            </p:cNvPr>
            <p:cNvCxnSpPr>
              <a:cxnSpLocks/>
            </p:cNvCxnSpPr>
            <p:nvPr/>
          </p:nvCxnSpPr>
          <p:spPr>
            <a:xfrm>
              <a:off x="5628302" y="2407299"/>
              <a:ext cx="93539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4AB32D35-9964-9E7C-B193-356EAB2F8741}"/>
                </a:ext>
              </a:extLst>
            </p:cNvPr>
            <p:cNvCxnSpPr>
              <a:cxnSpLocks/>
            </p:cNvCxnSpPr>
            <p:nvPr/>
          </p:nvCxnSpPr>
          <p:spPr>
            <a:xfrm>
              <a:off x="3360575" y="2407299"/>
              <a:ext cx="93539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33FCC9C2-992A-59D2-E0D9-38B8B61399E9}"/>
                </a:ext>
              </a:extLst>
            </p:cNvPr>
            <p:cNvCxnSpPr>
              <a:cxnSpLocks/>
            </p:cNvCxnSpPr>
            <p:nvPr/>
          </p:nvCxnSpPr>
          <p:spPr>
            <a:xfrm>
              <a:off x="2587690" y="3607838"/>
              <a:ext cx="93539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C74D4DFC-1685-3DF5-D42E-84EC50428BCC}"/>
                </a:ext>
              </a:extLst>
            </p:cNvPr>
            <p:cNvCxnSpPr>
              <a:cxnSpLocks/>
            </p:cNvCxnSpPr>
            <p:nvPr/>
          </p:nvCxnSpPr>
          <p:spPr>
            <a:xfrm>
              <a:off x="4612820" y="3861319"/>
              <a:ext cx="93539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11E5E6C8-5074-ADD7-5C78-DBC8FA1E7A96}"/>
                </a:ext>
              </a:extLst>
            </p:cNvPr>
            <p:cNvCxnSpPr>
              <a:cxnSpLocks/>
            </p:cNvCxnSpPr>
            <p:nvPr/>
          </p:nvCxnSpPr>
          <p:spPr>
            <a:xfrm>
              <a:off x="4867857" y="3508310"/>
              <a:ext cx="93539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AB0DD31A-0DEC-394E-5B4B-33686CFA856B}"/>
                </a:ext>
              </a:extLst>
            </p:cNvPr>
            <p:cNvSpPr txBox="1"/>
            <p:nvPr/>
          </p:nvSpPr>
          <p:spPr>
            <a:xfrm>
              <a:off x="5282680" y="1915887"/>
              <a:ext cx="587829" cy="307777"/>
            </a:xfrm>
            <a:prstGeom prst="rect">
              <a:avLst/>
            </a:prstGeom>
            <a:noFill/>
          </p:spPr>
          <p:txBody>
            <a:bodyPr wrap="square" rtlCol="0">
              <a:spAutoFit/>
            </a:bodyPr>
            <a:lstStyle/>
            <a:p>
              <a:pPr algn="ctr"/>
              <a:r>
                <a:rPr kumimoji="1" lang="ja-JP" altLang="en-US" sz="1400" dirty="0"/>
                <a:t>要因</a:t>
              </a:r>
            </a:p>
          </p:txBody>
        </p:sp>
        <p:sp>
          <p:nvSpPr>
            <p:cNvPr id="25" name="テキスト ボックス 24">
              <a:extLst>
                <a:ext uri="{FF2B5EF4-FFF2-40B4-BE49-F238E27FC236}">
                  <a16:creationId xmlns:a16="http://schemas.microsoft.com/office/drawing/2014/main" id="{C64F7133-FCBC-2434-F0CF-2D7D205A65D7}"/>
                </a:ext>
              </a:extLst>
            </p:cNvPr>
            <p:cNvSpPr txBox="1"/>
            <p:nvPr/>
          </p:nvSpPr>
          <p:spPr>
            <a:xfrm>
              <a:off x="2121160" y="3470921"/>
              <a:ext cx="587829" cy="307777"/>
            </a:xfrm>
            <a:prstGeom prst="rect">
              <a:avLst/>
            </a:prstGeom>
            <a:noFill/>
          </p:spPr>
          <p:txBody>
            <a:bodyPr wrap="square" rtlCol="0">
              <a:spAutoFit/>
            </a:bodyPr>
            <a:lstStyle/>
            <a:p>
              <a:pPr algn="ctr"/>
              <a:r>
                <a:rPr kumimoji="1" lang="ja-JP" altLang="en-US" sz="1400" dirty="0"/>
                <a:t>要因</a:t>
              </a:r>
            </a:p>
          </p:txBody>
        </p:sp>
        <p:sp>
          <p:nvSpPr>
            <p:cNvPr id="26" name="テキスト ボックス 25">
              <a:extLst>
                <a:ext uri="{FF2B5EF4-FFF2-40B4-BE49-F238E27FC236}">
                  <a16:creationId xmlns:a16="http://schemas.microsoft.com/office/drawing/2014/main" id="{2A7BFBBB-7A7F-5157-8F87-46F640CCAC01}"/>
                </a:ext>
              </a:extLst>
            </p:cNvPr>
            <p:cNvSpPr txBox="1"/>
            <p:nvPr/>
          </p:nvSpPr>
          <p:spPr>
            <a:xfrm>
              <a:off x="4094583" y="3732178"/>
              <a:ext cx="587829" cy="307777"/>
            </a:xfrm>
            <a:prstGeom prst="rect">
              <a:avLst/>
            </a:prstGeom>
            <a:noFill/>
          </p:spPr>
          <p:txBody>
            <a:bodyPr wrap="square" rtlCol="0">
              <a:spAutoFit/>
            </a:bodyPr>
            <a:lstStyle/>
            <a:p>
              <a:pPr algn="ctr"/>
              <a:r>
                <a:rPr kumimoji="1" lang="ja-JP" altLang="en-US" sz="1400" dirty="0"/>
                <a:t>要因</a:t>
              </a:r>
            </a:p>
          </p:txBody>
        </p:sp>
        <p:sp>
          <p:nvSpPr>
            <p:cNvPr id="27" name="テキスト ボックス 26">
              <a:extLst>
                <a:ext uri="{FF2B5EF4-FFF2-40B4-BE49-F238E27FC236}">
                  <a16:creationId xmlns:a16="http://schemas.microsoft.com/office/drawing/2014/main" id="{B44452A0-4139-DCB7-2142-E165B7ECBD9F}"/>
                </a:ext>
              </a:extLst>
            </p:cNvPr>
            <p:cNvSpPr txBox="1"/>
            <p:nvPr/>
          </p:nvSpPr>
          <p:spPr>
            <a:xfrm>
              <a:off x="4377223" y="3377038"/>
              <a:ext cx="587829" cy="307777"/>
            </a:xfrm>
            <a:prstGeom prst="rect">
              <a:avLst/>
            </a:prstGeom>
            <a:noFill/>
          </p:spPr>
          <p:txBody>
            <a:bodyPr wrap="square" rtlCol="0">
              <a:spAutoFit/>
            </a:bodyPr>
            <a:lstStyle/>
            <a:p>
              <a:pPr algn="ctr"/>
              <a:r>
                <a:rPr kumimoji="1" lang="ja-JP" altLang="en-US" sz="1400" dirty="0"/>
                <a:t>要因</a:t>
              </a:r>
            </a:p>
          </p:txBody>
        </p:sp>
        <p:sp>
          <p:nvSpPr>
            <p:cNvPr id="28" name="テキスト ボックス 27">
              <a:extLst>
                <a:ext uri="{FF2B5EF4-FFF2-40B4-BE49-F238E27FC236}">
                  <a16:creationId xmlns:a16="http://schemas.microsoft.com/office/drawing/2014/main" id="{F4ABDD4F-0E03-7566-A7FC-16DD67B787A2}"/>
                </a:ext>
              </a:extLst>
            </p:cNvPr>
            <p:cNvSpPr txBox="1"/>
            <p:nvPr/>
          </p:nvSpPr>
          <p:spPr>
            <a:xfrm>
              <a:off x="2892879" y="2253410"/>
              <a:ext cx="587829" cy="307777"/>
            </a:xfrm>
            <a:prstGeom prst="rect">
              <a:avLst/>
            </a:prstGeom>
            <a:noFill/>
          </p:spPr>
          <p:txBody>
            <a:bodyPr wrap="square" rtlCol="0">
              <a:spAutoFit/>
            </a:bodyPr>
            <a:lstStyle/>
            <a:p>
              <a:pPr algn="ctr"/>
              <a:r>
                <a:rPr kumimoji="1" lang="ja-JP" altLang="en-US" sz="1400" dirty="0"/>
                <a:t>要因</a:t>
              </a:r>
            </a:p>
          </p:txBody>
        </p:sp>
        <p:sp>
          <p:nvSpPr>
            <p:cNvPr id="29" name="テキスト ボックス 28">
              <a:extLst>
                <a:ext uri="{FF2B5EF4-FFF2-40B4-BE49-F238E27FC236}">
                  <a16:creationId xmlns:a16="http://schemas.microsoft.com/office/drawing/2014/main" id="{15A589A4-819F-55AD-308C-25B096C3B9E7}"/>
                </a:ext>
              </a:extLst>
            </p:cNvPr>
            <p:cNvSpPr txBox="1"/>
            <p:nvPr/>
          </p:nvSpPr>
          <p:spPr>
            <a:xfrm>
              <a:off x="5505060" y="2719940"/>
              <a:ext cx="587829" cy="307777"/>
            </a:xfrm>
            <a:prstGeom prst="rect">
              <a:avLst/>
            </a:prstGeom>
            <a:noFill/>
          </p:spPr>
          <p:txBody>
            <a:bodyPr wrap="square" rtlCol="0">
              <a:spAutoFit/>
            </a:bodyPr>
            <a:lstStyle/>
            <a:p>
              <a:pPr algn="ctr"/>
              <a:r>
                <a:rPr kumimoji="1" lang="ja-JP" altLang="en-US" sz="1400" dirty="0"/>
                <a:t>要因</a:t>
              </a:r>
            </a:p>
          </p:txBody>
        </p:sp>
        <p:sp>
          <p:nvSpPr>
            <p:cNvPr id="30" name="テキスト ボックス 29">
              <a:extLst>
                <a:ext uri="{FF2B5EF4-FFF2-40B4-BE49-F238E27FC236}">
                  <a16:creationId xmlns:a16="http://schemas.microsoft.com/office/drawing/2014/main" id="{2082B802-129E-2402-5D0B-153C845EE274}"/>
                </a:ext>
              </a:extLst>
            </p:cNvPr>
            <p:cNvSpPr txBox="1"/>
            <p:nvPr/>
          </p:nvSpPr>
          <p:spPr>
            <a:xfrm>
              <a:off x="5135724" y="2268895"/>
              <a:ext cx="587829" cy="307777"/>
            </a:xfrm>
            <a:prstGeom prst="rect">
              <a:avLst/>
            </a:prstGeom>
            <a:noFill/>
          </p:spPr>
          <p:txBody>
            <a:bodyPr wrap="square" rtlCol="0">
              <a:spAutoFit/>
            </a:bodyPr>
            <a:lstStyle/>
            <a:p>
              <a:pPr algn="ctr"/>
              <a:r>
                <a:rPr kumimoji="1" lang="ja-JP" altLang="en-US" sz="1400" dirty="0"/>
                <a:t>要因</a:t>
              </a:r>
            </a:p>
          </p:txBody>
        </p:sp>
        <p:sp>
          <p:nvSpPr>
            <p:cNvPr id="31" name="テキスト ボックス 30">
              <a:extLst>
                <a:ext uri="{FF2B5EF4-FFF2-40B4-BE49-F238E27FC236}">
                  <a16:creationId xmlns:a16="http://schemas.microsoft.com/office/drawing/2014/main" id="{4081C987-F547-3003-C3E3-A0CA9AF5C797}"/>
                </a:ext>
              </a:extLst>
            </p:cNvPr>
            <p:cNvSpPr txBox="1"/>
            <p:nvPr/>
          </p:nvSpPr>
          <p:spPr>
            <a:xfrm>
              <a:off x="7697755" y="2736845"/>
              <a:ext cx="587829" cy="307777"/>
            </a:xfrm>
            <a:prstGeom prst="rect">
              <a:avLst/>
            </a:prstGeom>
            <a:noFill/>
          </p:spPr>
          <p:txBody>
            <a:bodyPr wrap="square" rtlCol="0">
              <a:spAutoFit/>
            </a:bodyPr>
            <a:lstStyle/>
            <a:p>
              <a:pPr algn="ctr"/>
              <a:r>
                <a:rPr kumimoji="1" lang="ja-JP" altLang="en-US" sz="1400" dirty="0"/>
                <a:t>要因</a:t>
              </a:r>
            </a:p>
          </p:txBody>
        </p:sp>
        <p:cxnSp>
          <p:nvCxnSpPr>
            <p:cNvPr id="32" name="直線矢印コネクタ 31">
              <a:extLst>
                <a:ext uri="{FF2B5EF4-FFF2-40B4-BE49-F238E27FC236}">
                  <a16:creationId xmlns:a16="http://schemas.microsoft.com/office/drawing/2014/main" id="{C8185364-4653-B7C5-0877-0F8DB456AA71}"/>
                </a:ext>
              </a:extLst>
            </p:cNvPr>
            <p:cNvCxnSpPr>
              <a:cxnSpLocks/>
            </p:cNvCxnSpPr>
            <p:nvPr/>
          </p:nvCxnSpPr>
          <p:spPr>
            <a:xfrm>
              <a:off x="5760099" y="2070298"/>
              <a:ext cx="266699" cy="34769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吹き出し: 角を丸めた四角形 32">
              <a:extLst>
                <a:ext uri="{FF2B5EF4-FFF2-40B4-BE49-F238E27FC236}">
                  <a16:creationId xmlns:a16="http://schemas.microsoft.com/office/drawing/2014/main" id="{869BEE26-B435-CE99-62A4-46DC59BE65FF}"/>
                </a:ext>
              </a:extLst>
            </p:cNvPr>
            <p:cNvSpPr/>
            <p:nvPr/>
          </p:nvSpPr>
          <p:spPr>
            <a:xfrm>
              <a:off x="9092680" y="2169237"/>
              <a:ext cx="1833466" cy="451044"/>
            </a:xfrm>
            <a:prstGeom prst="wedgeRoundRectCallout">
              <a:avLst>
                <a:gd name="adj1" fmla="val -41189"/>
                <a:gd name="adj2" fmla="val 107267"/>
                <a:gd name="adj3" fmla="val 16667"/>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魚の骨に見える</a:t>
              </a:r>
            </a:p>
          </p:txBody>
        </p:sp>
      </p:grpSp>
    </p:spTree>
    <p:extLst>
      <p:ext uri="{BB962C8B-B14F-4D97-AF65-F5344CB8AC3E}">
        <p14:creationId xmlns:p14="http://schemas.microsoft.com/office/powerpoint/2010/main" val="71827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品質管理手法　</a:t>
            </a:r>
            <a:r>
              <a:rPr lang="en-US" altLang="ja-JP" dirty="0"/>
              <a:t>p.482</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19</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5078313"/>
          </a:xfrm>
          <a:prstGeom prst="rect">
            <a:avLst/>
          </a:prstGeom>
          <a:noFill/>
        </p:spPr>
        <p:txBody>
          <a:bodyPr wrap="square" rtlCol="0">
            <a:spAutoFit/>
          </a:bodyPr>
          <a:lstStyle/>
          <a:p>
            <a:r>
              <a:rPr lang="ja-JP" altLang="en-US" b="1" dirty="0">
                <a:latin typeface="+mn-ea"/>
              </a:rPr>
              <a:t>散布図</a:t>
            </a:r>
            <a:endParaRPr lang="en-US" altLang="ja-JP" b="1" dirty="0">
              <a:latin typeface="+mn-ea"/>
            </a:endParaRPr>
          </a:p>
          <a:p>
            <a:r>
              <a:rPr lang="en-US" altLang="ja-JP" dirty="0">
                <a:latin typeface="+mn-ea"/>
              </a:rPr>
              <a:t>2</a:t>
            </a:r>
            <a:r>
              <a:rPr lang="ja-JP" altLang="en-US" dirty="0">
                <a:latin typeface="+mn-ea"/>
              </a:rPr>
              <a:t>項目間の相関関係を表した図。散布図から以下のような解析が得られる。</a:t>
            </a:r>
            <a:endParaRPr lang="en-US" altLang="ja-JP" dirty="0">
              <a:latin typeface="+mn-ea"/>
            </a:endParaRPr>
          </a:p>
          <a:p>
            <a:pPr marL="285750" indent="-285750">
              <a:buFont typeface="Arial" panose="020B0604020202020204" pitchFamily="34" charset="0"/>
              <a:buChar char="•"/>
            </a:pPr>
            <a:r>
              <a:rPr lang="ja-JP" altLang="en-US" dirty="0">
                <a:latin typeface="+mn-ea"/>
              </a:rPr>
              <a:t>回帰直線</a:t>
            </a:r>
            <a:endParaRPr lang="en-US" altLang="ja-JP" dirty="0">
              <a:latin typeface="+mn-ea"/>
            </a:endParaRPr>
          </a:p>
          <a:p>
            <a:pPr marL="285750" indent="-285750">
              <a:buFont typeface="Arial" panose="020B0604020202020204" pitchFamily="34" charset="0"/>
              <a:buChar char="•"/>
            </a:pPr>
            <a:r>
              <a:rPr lang="ja-JP" altLang="en-US" dirty="0">
                <a:latin typeface="+mn-ea"/>
              </a:rPr>
              <a:t>相関係数</a:t>
            </a:r>
            <a:endParaRPr lang="en-US" altLang="ja-JP" dirty="0">
              <a:latin typeface="+mn-ea"/>
            </a:endParaRPr>
          </a:p>
          <a:p>
            <a:endParaRPr lang="en-US" altLang="ja-JP" dirty="0">
              <a:latin typeface="+mn-ea"/>
            </a:endParaRPr>
          </a:p>
          <a:p>
            <a:r>
              <a:rPr lang="ja-JP" altLang="en-US" b="1" dirty="0">
                <a:latin typeface="+mn-ea"/>
              </a:rPr>
              <a:t>パレード図</a:t>
            </a:r>
            <a:endParaRPr lang="en-US" altLang="ja-JP" b="1" dirty="0">
              <a:latin typeface="+mn-ea"/>
            </a:endParaRPr>
          </a:p>
          <a:p>
            <a:r>
              <a:rPr lang="ja-JP" altLang="en-US" dirty="0">
                <a:latin typeface="+mn-ea"/>
              </a:rPr>
              <a:t>降順の棒グラフと累積の折れ線グラフで重点項目をみる</a:t>
            </a:r>
            <a:endParaRPr lang="en-US" altLang="ja-JP" dirty="0">
              <a:latin typeface="+mn-ea"/>
            </a:endParaRPr>
          </a:p>
          <a:p>
            <a:endParaRPr lang="en-US" altLang="ja-JP" b="1" dirty="0">
              <a:latin typeface="+mn-ea"/>
            </a:endParaRPr>
          </a:p>
          <a:p>
            <a:r>
              <a:rPr lang="ja-JP" altLang="en-US" b="1" dirty="0">
                <a:latin typeface="+mn-ea"/>
              </a:rPr>
              <a:t>ヒストグラム</a:t>
            </a:r>
            <a:endParaRPr lang="en-US" altLang="ja-JP" b="1" dirty="0">
              <a:latin typeface="+mn-ea"/>
            </a:endParaRPr>
          </a:p>
          <a:p>
            <a:r>
              <a:rPr lang="ja-JP" altLang="en-US" dirty="0">
                <a:latin typeface="+mn-ea"/>
              </a:rPr>
              <a:t>区間の出現度数でデータの分析やばらつきをみる</a:t>
            </a:r>
            <a:endParaRPr lang="en-US" altLang="ja-JP" dirty="0">
              <a:latin typeface="+mn-ea"/>
            </a:endParaRPr>
          </a:p>
          <a:p>
            <a:endParaRPr lang="en-US" altLang="ja-JP" b="1" dirty="0">
              <a:latin typeface="+mn-ea"/>
            </a:endParaRPr>
          </a:p>
          <a:p>
            <a:r>
              <a:rPr lang="ja-JP" altLang="en-US" b="1" dirty="0">
                <a:latin typeface="+mn-ea"/>
              </a:rPr>
              <a:t>管理図</a:t>
            </a:r>
            <a:endParaRPr lang="en-US" altLang="ja-JP" b="1" dirty="0">
              <a:latin typeface="+mn-ea"/>
            </a:endParaRPr>
          </a:p>
          <a:p>
            <a:r>
              <a:rPr lang="ja-JP" altLang="en-US" dirty="0">
                <a:latin typeface="+mn-ea"/>
              </a:rPr>
              <a:t>管理限界線で異常の有無をみる</a:t>
            </a:r>
            <a:endParaRPr lang="en-US" altLang="ja-JP" dirty="0">
              <a:latin typeface="+mn-ea"/>
            </a:endParaRPr>
          </a:p>
          <a:p>
            <a:endParaRPr lang="en-US" altLang="ja-JP" b="1" dirty="0">
              <a:latin typeface="+mn-ea"/>
            </a:endParaRPr>
          </a:p>
          <a:p>
            <a:r>
              <a:rPr lang="en-US" altLang="ja-JP" b="1" dirty="0">
                <a:latin typeface="+mn-ea"/>
              </a:rPr>
              <a:t>OC</a:t>
            </a:r>
            <a:r>
              <a:rPr lang="ja-JP" altLang="en-US" b="1" dirty="0">
                <a:latin typeface="+mn-ea"/>
              </a:rPr>
              <a:t>曲線（</a:t>
            </a:r>
            <a:r>
              <a:rPr lang="en-US" altLang="ja-JP" b="1" dirty="0">
                <a:latin typeface="+mn-ea"/>
              </a:rPr>
              <a:t>Operating Characteristic</a:t>
            </a:r>
            <a:r>
              <a:rPr lang="ja-JP" altLang="en-US" b="1" dirty="0">
                <a:latin typeface="+mn-ea"/>
              </a:rPr>
              <a:t>）</a:t>
            </a:r>
            <a:endParaRPr lang="en-US" altLang="ja-JP" b="1" dirty="0">
              <a:latin typeface="+mn-ea"/>
            </a:endParaRPr>
          </a:p>
          <a:p>
            <a:endParaRPr lang="en-US" altLang="ja-JP" b="1" dirty="0">
              <a:latin typeface="+mn-ea"/>
            </a:endParaRPr>
          </a:p>
          <a:p>
            <a:r>
              <a:rPr lang="en-US" altLang="ja-JP" b="1" dirty="0">
                <a:latin typeface="+mn-ea"/>
              </a:rPr>
              <a:t>PDPC</a:t>
            </a:r>
            <a:r>
              <a:rPr lang="ja-JP" altLang="en-US" b="1" dirty="0">
                <a:latin typeface="+mn-ea"/>
              </a:rPr>
              <a:t>法（</a:t>
            </a:r>
            <a:r>
              <a:rPr lang="en-US" altLang="ja-JP" b="1" dirty="0">
                <a:latin typeface="+mn-ea"/>
              </a:rPr>
              <a:t>Process Decision Program Chart</a:t>
            </a:r>
            <a:r>
              <a:rPr lang="ja-JP" altLang="en-US" b="1" dirty="0">
                <a:latin typeface="+mn-ea"/>
              </a:rPr>
              <a:t>）</a:t>
            </a:r>
            <a:endParaRPr lang="en-US" altLang="ja-JP" b="1" dirty="0">
              <a:latin typeface="+mn-ea"/>
            </a:endParaRPr>
          </a:p>
          <a:p>
            <a:pPr marL="0" indent="0">
              <a:buNone/>
            </a:pPr>
            <a:endParaRPr lang="en-US" altLang="ja-JP" dirty="0"/>
          </a:p>
        </p:txBody>
      </p:sp>
    </p:spTree>
    <p:extLst>
      <p:ext uri="{BB962C8B-B14F-4D97-AF65-F5344CB8AC3E}">
        <p14:creationId xmlns:p14="http://schemas.microsoft.com/office/powerpoint/2010/main" val="4241306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ソリューションビジネスと</a:t>
            </a:r>
            <a:br>
              <a:rPr kumimoji="1" lang="en-US" altLang="ja-JP" dirty="0"/>
            </a:br>
            <a:r>
              <a:rPr kumimoji="1" lang="en-US" altLang="ja-JP" dirty="0"/>
              <a:t>				</a:t>
            </a:r>
            <a:r>
              <a:rPr kumimoji="1" lang="ja-JP" altLang="en-US" dirty="0"/>
              <a:t>システム活用促進</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2</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4247317"/>
          </a:xfrm>
          <a:prstGeom prst="rect">
            <a:avLst/>
          </a:prstGeom>
          <a:noFill/>
        </p:spPr>
        <p:txBody>
          <a:bodyPr wrap="square" rtlCol="0">
            <a:spAutoFit/>
          </a:bodyPr>
          <a:lstStyle/>
          <a:p>
            <a:r>
              <a:rPr lang="ja-JP" altLang="en-US" b="1" dirty="0">
                <a:latin typeface="+mn-ea"/>
              </a:rPr>
              <a:t>ソリューションビジネス</a:t>
            </a:r>
            <a:endParaRPr lang="en-US" altLang="ja-JP" b="1" dirty="0">
              <a:latin typeface="+mn-ea"/>
            </a:endParaRPr>
          </a:p>
          <a:p>
            <a:r>
              <a:rPr lang="ja-JP" altLang="en-US" dirty="0"/>
              <a:t>企業が抱えている経営課題や業務上の悩みの解決を目的とした、サービス事業者が提供するサービスのこと。特に近年では</a:t>
            </a:r>
            <a:r>
              <a:rPr lang="en-US" altLang="ja-JP" dirty="0"/>
              <a:t>ICT</a:t>
            </a:r>
            <a:r>
              <a:rPr lang="ja-JP" altLang="en-US" dirty="0"/>
              <a:t>（または</a:t>
            </a:r>
            <a:r>
              <a:rPr lang="en-US" altLang="ja-JP" dirty="0"/>
              <a:t>IT</a:t>
            </a:r>
            <a:r>
              <a:rPr lang="ja-JP" altLang="en-US" dirty="0"/>
              <a:t>）の導入を前提としたソリューションビジネスのサービスが多く、様々な形での</a:t>
            </a:r>
            <a:r>
              <a:rPr lang="en-US" altLang="ja-JP" dirty="0"/>
              <a:t>ICT</a:t>
            </a:r>
            <a:r>
              <a:rPr lang="ja-JP" altLang="en-US" dirty="0"/>
              <a:t>に関するサービスを提供する事業者が増えている。</a:t>
            </a:r>
            <a:endParaRPr lang="en-US" altLang="ja-JP" dirty="0"/>
          </a:p>
          <a:p>
            <a:endParaRPr lang="en-US" altLang="ja-JP" dirty="0"/>
          </a:p>
          <a:p>
            <a:endParaRPr lang="en-US" altLang="ja-JP" dirty="0"/>
          </a:p>
          <a:p>
            <a:r>
              <a:rPr lang="en-US" altLang="ja-JP" dirty="0"/>
              <a:t>【</a:t>
            </a:r>
            <a:r>
              <a:rPr lang="ja-JP" altLang="en-US" dirty="0"/>
              <a:t>補足</a:t>
            </a:r>
            <a:r>
              <a:rPr lang="en-US" altLang="ja-JP" dirty="0"/>
              <a:t>】</a:t>
            </a:r>
          </a:p>
          <a:p>
            <a:r>
              <a:rPr lang="en-US" altLang="ja-JP" dirty="0"/>
              <a:t>ICT</a:t>
            </a:r>
            <a:r>
              <a:rPr lang="ja-JP" altLang="en-US" dirty="0"/>
              <a:t>（</a:t>
            </a:r>
            <a:r>
              <a:rPr lang="en-US" altLang="ja-JP" dirty="0"/>
              <a:t>Information Communication Technology</a:t>
            </a:r>
            <a:r>
              <a:rPr lang="ja-JP" altLang="en-US" dirty="0"/>
              <a:t>、情報通信技術）を導入することは、今まで企業が持っていたが十分に整理・統合ができていなかった情報をまとめ、新しい価値を創造するきっかけを作ることともいえる。そして情報をまとめるには、その媒体であるサーバの活用が必須である。</a:t>
            </a:r>
            <a:endParaRPr lang="en-US" altLang="ja-JP" dirty="0"/>
          </a:p>
          <a:p>
            <a:endParaRPr lang="en-US" altLang="ja-JP" dirty="0"/>
          </a:p>
          <a:p>
            <a:r>
              <a:rPr lang="ja-JP" altLang="en-US" dirty="0"/>
              <a:t>しかし、単純に“</a:t>
            </a:r>
            <a:r>
              <a:rPr lang="en-US" altLang="ja-JP" dirty="0"/>
              <a:t>ICT</a:t>
            </a:r>
            <a:r>
              <a:rPr lang="ja-JP" altLang="en-US" dirty="0"/>
              <a:t>を導入する”ことが目的になってしまい、導入した先に何を行うのかが見えていない企業も多くいる。</a:t>
            </a:r>
            <a:r>
              <a:rPr lang="en-US" altLang="ja-JP" dirty="0"/>
              <a:t>ICT</a:t>
            </a:r>
            <a:r>
              <a:rPr lang="ja-JP" altLang="en-US" dirty="0"/>
              <a:t>はしょせんは道具であり、その道具をどのように使うのかが情報を扱う人たちに求められている。</a:t>
            </a:r>
            <a:endParaRPr lang="en-US" altLang="ja-JP" dirty="0"/>
          </a:p>
          <a:p>
            <a:endParaRPr lang="en-US" altLang="ja-JP" dirty="0"/>
          </a:p>
        </p:txBody>
      </p:sp>
    </p:spTree>
    <p:extLst>
      <p:ext uri="{BB962C8B-B14F-4D97-AF65-F5344CB8AC3E}">
        <p14:creationId xmlns:p14="http://schemas.microsoft.com/office/powerpoint/2010/main" val="930402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lang="ja-JP" altLang="en-US" dirty="0"/>
              <a:t>会計・財務　</a:t>
            </a:r>
            <a:r>
              <a:rPr lang="en-US" altLang="ja-JP" dirty="0"/>
              <a:t>p.486</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20</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4524315"/>
          </a:xfrm>
          <a:prstGeom prst="rect">
            <a:avLst/>
          </a:prstGeom>
          <a:noFill/>
        </p:spPr>
        <p:txBody>
          <a:bodyPr wrap="square" rtlCol="0">
            <a:spAutoFit/>
          </a:bodyPr>
          <a:lstStyle/>
          <a:p>
            <a:r>
              <a:rPr lang="ja-JP" altLang="en-US" b="1" dirty="0">
                <a:latin typeface="+mn-ea"/>
              </a:rPr>
              <a:t>会計・財務</a:t>
            </a:r>
            <a:endParaRPr lang="en-US" altLang="ja-JP" b="1" dirty="0">
              <a:latin typeface="+mn-ea"/>
            </a:endParaRPr>
          </a:p>
          <a:p>
            <a:r>
              <a:rPr lang="ja-JP" altLang="en-US" dirty="0">
                <a:latin typeface="+mn-ea"/>
              </a:rPr>
              <a:t>企業が活動をする場合、利益を得て関係する人々へ配分しなければならない。</a:t>
            </a:r>
            <a:endParaRPr lang="en-US" altLang="ja-JP" dirty="0">
              <a:latin typeface="+mn-ea"/>
            </a:endParaRPr>
          </a:p>
          <a:p>
            <a:r>
              <a:rPr lang="ja-JP" altLang="en-US" dirty="0">
                <a:latin typeface="+mn-ea"/>
              </a:rPr>
              <a:t>利益を増やし、損失を減らすことは、企業が活動を続けるために必要なことの一つである。</a:t>
            </a:r>
            <a:endParaRPr lang="en-US" altLang="ja-JP" dirty="0">
              <a:latin typeface="+mn-ea"/>
            </a:endParaRPr>
          </a:p>
          <a:p>
            <a:endParaRPr lang="en-US" altLang="ja-JP" dirty="0">
              <a:latin typeface="+mn-ea"/>
            </a:endParaRPr>
          </a:p>
          <a:p>
            <a:r>
              <a:rPr lang="ja-JP" altLang="en-US" dirty="0">
                <a:latin typeface="+mn-ea"/>
              </a:rPr>
              <a:t>会計・財務に関係する考え方や分析方法を知り、情報を整理して利益を増やせることができれば、企業の活動も大きくなるだろう。</a:t>
            </a:r>
            <a:endParaRPr lang="en-US" altLang="ja-JP" dirty="0">
              <a:latin typeface="+mn-ea"/>
            </a:endParaRPr>
          </a:p>
          <a:p>
            <a:endParaRPr lang="en-US" altLang="ja-JP" dirty="0">
              <a:latin typeface="+mn-ea"/>
            </a:endParaRPr>
          </a:p>
          <a:p>
            <a:r>
              <a:rPr lang="ja-JP" altLang="en-US" dirty="0">
                <a:latin typeface="+mn-ea"/>
              </a:rPr>
              <a:t>以下の項目別に会計・財務についての知識を得ていこう。</a:t>
            </a:r>
            <a:endParaRPr lang="en-US" altLang="ja-JP" dirty="0">
              <a:latin typeface="+mn-ea"/>
            </a:endParaRPr>
          </a:p>
          <a:p>
            <a:endParaRPr lang="en-US" altLang="ja-JP" dirty="0">
              <a:latin typeface="+mn-ea"/>
            </a:endParaRPr>
          </a:p>
          <a:p>
            <a:pPr marL="285750" indent="-285750">
              <a:buFont typeface="Arial" panose="020B0604020202020204" pitchFamily="34" charset="0"/>
              <a:buChar char="•"/>
            </a:pPr>
            <a:r>
              <a:rPr lang="ja-JP" altLang="en-US" dirty="0">
                <a:latin typeface="+mn-ea"/>
              </a:rPr>
              <a:t>管理会計と財務会計</a:t>
            </a:r>
            <a:endParaRPr lang="en-US" altLang="ja-JP" dirty="0">
              <a:latin typeface="+mn-ea"/>
            </a:endParaRPr>
          </a:p>
          <a:p>
            <a:pPr marL="285750" indent="-285750">
              <a:buFont typeface="Arial" panose="020B0604020202020204" pitchFamily="34" charset="0"/>
              <a:buChar char="•"/>
            </a:pPr>
            <a:r>
              <a:rPr lang="ja-JP" altLang="en-US" dirty="0">
                <a:latin typeface="+mn-ea"/>
              </a:rPr>
              <a:t>費用と利益</a:t>
            </a:r>
            <a:endParaRPr lang="en-US" altLang="ja-JP" dirty="0">
              <a:latin typeface="+mn-ea"/>
            </a:endParaRPr>
          </a:p>
          <a:p>
            <a:pPr marL="285750" indent="-285750">
              <a:buFont typeface="Arial" panose="020B0604020202020204" pitchFamily="34" charset="0"/>
              <a:buChar char="•"/>
            </a:pPr>
            <a:r>
              <a:rPr lang="ja-JP" altLang="en-US" dirty="0">
                <a:latin typeface="+mn-ea"/>
              </a:rPr>
              <a:t>損益分岐点分析</a:t>
            </a:r>
            <a:endParaRPr lang="en-US" altLang="ja-JP" dirty="0">
              <a:latin typeface="+mn-ea"/>
            </a:endParaRPr>
          </a:p>
          <a:p>
            <a:pPr marL="285750" indent="-285750">
              <a:buFont typeface="Arial" panose="020B0604020202020204" pitchFamily="34" charset="0"/>
              <a:buChar char="•"/>
            </a:pPr>
            <a:r>
              <a:rPr lang="ja-JP" altLang="en-US" dirty="0">
                <a:latin typeface="+mn-ea"/>
              </a:rPr>
              <a:t>財務諸表</a:t>
            </a:r>
            <a:endParaRPr lang="en-US" altLang="ja-JP" dirty="0">
              <a:latin typeface="+mn-ea"/>
            </a:endParaRPr>
          </a:p>
          <a:p>
            <a:pPr marL="285750" indent="-285750">
              <a:buFont typeface="Arial" panose="020B0604020202020204" pitchFamily="34" charset="0"/>
              <a:buChar char="•"/>
            </a:pPr>
            <a:r>
              <a:rPr lang="ja-JP" altLang="en-US" dirty="0">
                <a:latin typeface="+mn-ea"/>
              </a:rPr>
              <a:t>減価償却</a:t>
            </a:r>
            <a:endParaRPr lang="en-US" altLang="ja-JP" dirty="0">
              <a:latin typeface="+mn-ea"/>
            </a:endParaRPr>
          </a:p>
          <a:p>
            <a:pPr marL="285750" indent="-285750">
              <a:buFont typeface="Arial" panose="020B0604020202020204" pitchFamily="34" charset="0"/>
              <a:buChar char="•"/>
            </a:pPr>
            <a:r>
              <a:rPr lang="ja-JP" altLang="en-US" dirty="0">
                <a:latin typeface="+mn-ea"/>
              </a:rPr>
              <a:t>在庫評価</a:t>
            </a:r>
            <a:endParaRPr lang="en-US" altLang="ja-JP" dirty="0">
              <a:latin typeface="+mn-ea"/>
            </a:endParaRPr>
          </a:p>
          <a:p>
            <a:pPr marL="0" indent="0">
              <a:buNone/>
            </a:pPr>
            <a:endParaRPr lang="en-US" altLang="ja-JP" dirty="0"/>
          </a:p>
        </p:txBody>
      </p:sp>
    </p:spTree>
    <p:extLst>
      <p:ext uri="{BB962C8B-B14F-4D97-AF65-F5344CB8AC3E}">
        <p14:creationId xmlns:p14="http://schemas.microsoft.com/office/powerpoint/2010/main" val="6525250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lang="ja-JP" altLang="en-US" dirty="0"/>
              <a:t>会計・財務　</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21</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1200329"/>
          </a:xfrm>
          <a:prstGeom prst="rect">
            <a:avLst/>
          </a:prstGeom>
          <a:noFill/>
        </p:spPr>
        <p:txBody>
          <a:bodyPr wrap="square" rtlCol="0">
            <a:spAutoFit/>
          </a:bodyPr>
          <a:lstStyle/>
          <a:p>
            <a:r>
              <a:rPr lang="ja-JP" altLang="en-US" b="1" dirty="0">
                <a:latin typeface="+mn-ea"/>
              </a:rPr>
              <a:t>損益分岐点</a:t>
            </a:r>
            <a:endParaRPr lang="en-US" altLang="ja-JP" b="1" dirty="0">
              <a:latin typeface="+mn-ea"/>
            </a:endParaRPr>
          </a:p>
          <a:p>
            <a:r>
              <a:rPr lang="en-US" altLang="ja-JP" b="1" dirty="0">
                <a:latin typeface="+mn-ea"/>
              </a:rPr>
              <a:t>	</a:t>
            </a:r>
            <a:r>
              <a:rPr lang="ja-JP" altLang="en-US" dirty="0">
                <a:latin typeface="+mn-ea"/>
              </a:rPr>
              <a:t>損益分岐点売上高＝固定費</a:t>
            </a:r>
            <a:r>
              <a:rPr lang="en-US" altLang="ja-JP" dirty="0">
                <a:latin typeface="+mn-ea"/>
              </a:rPr>
              <a:t>÷</a:t>
            </a:r>
            <a:r>
              <a:rPr lang="ja-JP" altLang="en-US" dirty="0">
                <a:latin typeface="+mn-ea"/>
              </a:rPr>
              <a:t>（１－変動比率）</a:t>
            </a:r>
            <a:endParaRPr lang="en-US" altLang="ja-JP" dirty="0">
              <a:latin typeface="+mn-ea"/>
            </a:endParaRPr>
          </a:p>
          <a:p>
            <a:r>
              <a:rPr lang="en-US" altLang="ja-JP" dirty="0">
                <a:latin typeface="+mn-ea"/>
              </a:rPr>
              <a:t>	</a:t>
            </a:r>
            <a:r>
              <a:rPr lang="ja-JP" altLang="en-US" dirty="0">
                <a:latin typeface="+mn-ea"/>
              </a:rPr>
              <a:t>変動比率＝変動費</a:t>
            </a:r>
            <a:r>
              <a:rPr lang="en-US" altLang="ja-JP" dirty="0">
                <a:latin typeface="+mn-ea"/>
              </a:rPr>
              <a:t>÷</a:t>
            </a:r>
            <a:r>
              <a:rPr lang="ja-JP" altLang="en-US" dirty="0">
                <a:latin typeface="+mn-ea"/>
              </a:rPr>
              <a:t>売上高</a:t>
            </a:r>
            <a:endParaRPr lang="en-US" altLang="ja-JP" dirty="0">
              <a:latin typeface="+mn-ea"/>
            </a:endParaRPr>
          </a:p>
          <a:p>
            <a:endParaRPr lang="en-US" altLang="ja-JP" b="1" dirty="0">
              <a:latin typeface="+mn-ea"/>
            </a:endParaRPr>
          </a:p>
        </p:txBody>
      </p:sp>
      <p:grpSp>
        <p:nvGrpSpPr>
          <p:cNvPr id="6" name="グループ化 5">
            <a:extLst>
              <a:ext uri="{FF2B5EF4-FFF2-40B4-BE49-F238E27FC236}">
                <a16:creationId xmlns:a16="http://schemas.microsoft.com/office/drawing/2014/main" id="{F8A8593D-284D-94DC-91BF-E01E823DAA0D}"/>
              </a:ext>
            </a:extLst>
          </p:cNvPr>
          <p:cNvGrpSpPr/>
          <p:nvPr/>
        </p:nvGrpSpPr>
        <p:grpSpPr>
          <a:xfrm>
            <a:off x="3139353" y="2381251"/>
            <a:ext cx="5123301" cy="4062309"/>
            <a:chOff x="3174722" y="1522837"/>
            <a:chExt cx="5123301" cy="4062309"/>
          </a:xfrm>
        </p:grpSpPr>
        <p:sp>
          <p:nvSpPr>
            <p:cNvPr id="7" name="二等辺三角形 6">
              <a:extLst>
                <a:ext uri="{FF2B5EF4-FFF2-40B4-BE49-F238E27FC236}">
                  <a16:creationId xmlns:a16="http://schemas.microsoft.com/office/drawing/2014/main" id="{E6BB0EE3-A818-39FF-5ECF-612D4D5DF9AF}"/>
                </a:ext>
              </a:extLst>
            </p:cNvPr>
            <p:cNvSpPr/>
            <p:nvPr/>
          </p:nvSpPr>
          <p:spPr>
            <a:xfrm rot="18890041">
              <a:off x="3164869" y="4003116"/>
              <a:ext cx="995359" cy="975653"/>
            </a:xfrm>
            <a:prstGeom prst="triangle">
              <a:avLst>
                <a:gd name="adj" fmla="val 99247"/>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二等辺三角形 7">
              <a:extLst>
                <a:ext uri="{FF2B5EF4-FFF2-40B4-BE49-F238E27FC236}">
                  <a16:creationId xmlns:a16="http://schemas.microsoft.com/office/drawing/2014/main" id="{7B1B407B-A194-E938-2923-7467782C43D5}"/>
                </a:ext>
              </a:extLst>
            </p:cNvPr>
            <p:cNvSpPr/>
            <p:nvPr/>
          </p:nvSpPr>
          <p:spPr>
            <a:xfrm rot="18890041">
              <a:off x="3809083" y="3213593"/>
              <a:ext cx="1420080" cy="920655"/>
            </a:xfrm>
            <a:prstGeom prst="triangle">
              <a:avLst>
                <a:gd name="adj" fmla="val 1159"/>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二等辺三角形 8">
              <a:extLst>
                <a:ext uri="{FF2B5EF4-FFF2-40B4-BE49-F238E27FC236}">
                  <a16:creationId xmlns:a16="http://schemas.microsoft.com/office/drawing/2014/main" id="{53B94615-F506-8DA7-BC41-EBEEE13033EB}"/>
                </a:ext>
              </a:extLst>
            </p:cNvPr>
            <p:cNvSpPr/>
            <p:nvPr/>
          </p:nvSpPr>
          <p:spPr>
            <a:xfrm rot="18890041" flipV="1">
              <a:off x="5604578" y="2747810"/>
              <a:ext cx="1502000" cy="1007752"/>
            </a:xfrm>
            <a:prstGeom prst="triangle">
              <a:avLst>
                <a:gd name="adj" fmla="val 100000"/>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二等辺三角形 9">
              <a:extLst>
                <a:ext uri="{FF2B5EF4-FFF2-40B4-BE49-F238E27FC236}">
                  <a16:creationId xmlns:a16="http://schemas.microsoft.com/office/drawing/2014/main" id="{3B2B9906-40F8-6E4D-536C-187DB133BA49}"/>
                </a:ext>
              </a:extLst>
            </p:cNvPr>
            <p:cNvSpPr/>
            <p:nvPr/>
          </p:nvSpPr>
          <p:spPr>
            <a:xfrm rot="18890041" flipH="1" flipV="1">
              <a:off x="6732723" y="1891489"/>
              <a:ext cx="1010019" cy="991023"/>
            </a:xfrm>
            <a:prstGeom prst="triangle">
              <a:avLst>
                <a:gd name="adj" fmla="val 100000"/>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 name="グループ化 10">
              <a:extLst>
                <a:ext uri="{FF2B5EF4-FFF2-40B4-BE49-F238E27FC236}">
                  <a16:creationId xmlns:a16="http://schemas.microsoft.com/office/drawing/2014/main" id="{6CAEABB8-31A2-1A55-01F4-0B84EC00B18B}"/>
                </a:ext>
              </a:extLst>
            </p:cNvPr>
            <p:cNvGrpSpPr/>
            <p:nvPr/>
          </p:nvGrpSpPr>
          <p:grpSpPr>
            <a:xfrm>
              <a:off x="3186604" y="1522837"/>
              <a:ext cx="5111419" cy="4062309"/>
              <a:chOff x="2608106" y="963000"/>
              <a:chExt cx="5111419" cy="4062309"/>
            </a:xfrm>
          </p:grpSpPr>
          <p:grpSp>
            <p:nvGrpSpPr>
              <p:cNvPr id="12" name="グループ化 11">
                <a:extLst>
                  <a:ext uri="{FF2B5EF4-FFF2-40B4-BE49-F238E27FC236}">
                    <a16:creationId xmlns:a16="http://schemas.microsoft.com/office/drawing/2014/main" id="{B7C0C312-9ABF-BC38-A358-7ACAB8FA04DB}"/>
                  </a:ext>
                </a:extLst>
              </p:cNvPr>
              <p:cNvGrpSpPr/>
              <p:nvPr/>
            </p:nvGrpSpPr>
            <p:grpSpPr>
              <a:xfrm>
                <a:off x="3069771" y="1063690"/>
                <a:ext cx="3564294" cy="3582955"/>
                <a:chOff x="3069771" y="1063690"/>
                <a:chExt cx="3564294" cy="3582955"/>
              </a:xfrm>
            </p:grpSpPr>
            <p:cxnSp>
              <p:nvCxnSpPr>
                <p:cNvPr id="24" name="直線コネクタ 23">
                  <a:extLst>
                    <a:ext uri="{FF2B5EF4-FFF2-40B4-BE49-F238E27FC236}">
                      <a16:creationId xmlns:a16="http://schemas.microsoft.com/office/drawing/2014/main" id="{75499C9F-9604-F430-487F-38B915505B99}"/>
                    </a:ext>
                  </a:extLst>
                </p:cNvPr>
                <p:cNvCxnSpPr>
                  <a:cxnSpLocks/>
                </p:cNvCxnSpPr>
                <p:nvPr/>
              </p:nvCxnSpPr>
              <p:spPr>
                <a:xfrm flipH="1">
                  <a:off x="3069771" y="1063690"/>
                  <a:ext cx="9331" cy="35829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CE57C30E-8E2C-E10D-448E-2EC66E3A20C7}"/>
                    </a:ext>
                  </a:extLst>
                </p:cNvPr>
                <p:cNvCxnSpPr/>
                <p:nvPr/>
              </p:nvCxnSpPr>
              <p:spPr>
                <a:xfrm>
                  <a:off x="3079102" y="4637314"/>
                  <a:ext cx="35549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34CAA007-AC5B-88CD-B0F6-57AAE8312B0C}"/>
                    </a:ext>
                  </a:extLst>
                </p:cNvPr>
                <p:cNvCxnSpPr>
                  <a:cxnSpLocks/>
                </p:cNvCxnSpPr>
                <p:nvPr/>
              </p:nvCxnSpPr>
              <p:spPr>
                <a:xfrm flipV="1">
                  <a:off x="3069771" y="1129004"/>
                  <a:ext cx="3564294" cy="3517641"/>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D682A38D-D198-787F-79B8-C60D291C97C5}"/>
                    </a:ext>
                  </a:extLst>
                </p:cNvPr>
                <p:cNvCxnSpPr/>
                <p:nvPr/>
              </p:nvCxnSpPr>
              <p:spPr>
                <a:xfrm flipV="1">
                  <a:off x="3069771" y="2519265"/>
                  <a:ext cx="3564294" cy="746449"/>
                </a:xfrm>
                <a:prstGeom prst="line">
                  <a:avLst/>
                </a:prstGeom>
                <a:ln w="28575">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65F400AE-9FF5-0766-BF87-A5E529DBC2AB}"/>
                    </a:ext>
                  </a:extLst>
                </p:cNvPr>
                <p:cNvCxnSpPr/>
                <p:nvPr/>
              </p:nvCxnSpPr>
              <p:spPr>
                <a:xfrm>
                  <a:off x="3069771" y="3265714"/>
                  <a:ext cx="356429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pSp>
          <p:sp>
            <p:nvSpPr>
              <p:cNvPr id="13" name="テキスト ボックス 12">
                <a:extLst>
                  <a:ext uri="{FF2B5EF4-FFF2-40B4-BE49-F238E27FC236}">
                    <a16:creationId xmlns:a16="http://schemas.microsoft.com/office/drawing/2014/main" id="{63BC74E4-748D-838A-8B20-198B256B8C3C}"/>
                  </a:ext>
                </a:extLst>
              </p:cNvPr>
              <p:cNvSpPr txBox="1"/>
              <p:nvPr/>
            </p:nvSpPr>
            <p:spPr>
              <a:xfrm>
                <a:off x="2608106" y="1063690"/>
                <a:ext cx="461665" cy="1950098"/>
              </a:xfrm>
              <a:prstGeom prst="rect">
                <a:avLst/>
              </a:prstGeom>
              <a:noFill/>
            </p:spPr>
            <p:txBody>
              <a:bodyPr vert="eaVert" wrap="square" rtlCol="0">
                <a:spAutoFit/>
              </a:bodyPr>
              <a:lstStyle/>
              <a:p>
                <a:r>
                  <a:rPr kumimoji="1" lang="ja-JP" altLang="en-US" dirty="0"/>
                  <a:t>売上高・費用</a:t>
                </a:r>
              </a:p>
            </p:txBody>
          </p:sp>
          <p:sp>
            <p:nvSpPr>
              <p:cNvPr id="14" name="テキスト ボックス 13">
                <a:extLst>
                  <a:ext uri="{FF2B5EF4-FFF2-40B4-BE49-F238E27FC236}">
                    <a16:creationId xmlns:a16="http://schemas.microsoft.com/office/drawing/2014/main" id="{418C86A7-D99F-E45B-C6F3-EC3AE53A2525}"/>
                  </a:ext>
                </a:extLst>
              </p:cNvPr>
              <p:cNvSpPr txBox="1"/>
              <p:nvPr/>
            </p:nvSpPr>
            <p:spPr>
              <a:xfrm>
                <a:off x="5766319" y="4655977"/>
                <a:ext cx="877077" cy="369332"/>
              </a:xfrm>
              <a:prstGeom prst="rect">
                <a:avLst/>
              </a:prstGeom>
              <a:noFill/>
            </p:spPr>
            <p:txBody>
              <a:bodyPr wrap="square" rtlCol="0">
                <a:spAutoFit/>
              </a:bodyPr>
              <a:lstStyle/>
              <a:p>
                <a:r>
                  <a:rPr kumimoji="1" lang="ja-JP" altLang="en-US" dirty="0"/>
                  <a:t>売上高</a:t>
                </a:r>
              </a:p>
            </p:txBody>
          </p:sp>
          <p:cxnSp>
            <p:nvCxnSpPr>
              <p:cNvPr id="15" name="直線矢印コネクタ 14">
                <a:extLst>
                  <a:ext uri="{FF2B5EF4-FFF2-40B4-BE49-F238E27FC236}">
                    <a16:creationId xmlns:a16="http://schemas.microsoft.com/office/drawing/2014/main" id="{55E8D54E-E54A-15DC-4222-616C38D1B3BE}"/>
                  </a:ext>
                </a:extLst>
              </p:cNvPr>
              <p:cNvCxnSpPr>
                <a:cxnSpLocks/>
              </p:cNvCxnSpPr>
              <p:nvPr/>
            </p:nvCxnSpPr>
            <p:spPr>
              <a:xfrm>
                <a:off x="6839339" y="1129004"/>
                <a:ext cx="0" cy="1390261"/>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6" name="直線矢印コネクタ 15">
                <a:extLst>
                  <a:ext uri="{FF2B5EF4-FFF2-40B4-BE49-F238E27FC236}">
                    <a16:creationId xmlns:a16="http://schemas.microsoft.com/office/drawing/2014/main" id="{000722B9-A165-F8CF-6FCA-C071721DCD30}"/>
                  </a:ext>
                </a:extLst>
              </p:cNvPr>
              <p:cNvCxnSpPr/>
              <p:nvPr/>
            </p:nvCxnSpPr>
            <p:spPr>
              <a:xfrm>
                <a:off x="6839338" y="2556587"/>
                <a:ext cx="0" cy="681134"/>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7" name="直線矢印コネクタ 16">
                <a:extLst>
                  <a:ext uri="{FF2B5EF4-FFF2-40B4-BE49-F238E27FC236}">
                    <a16:creationId xmlns:a16="http://schemas.microsoft.com/office/drawing/2014/main" id="{8F5CBD50-F9FC-E6E0-69F3-215FBDA1F88D}"/>
                  </a:ext>
                </a:extLst>
              </p:cNvPr>
              <p:cNvCxnSpPr/>
              <p:nvPr/>
            </p:nvCxnSpPr>
            <p:spPr>
              <a:xfrm>
                <a:off x="6839339" y="3265714"/>
                <a:ext cx="0" cy="137160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8" name="テキスト ボックス 17">
                <a:extLst>
                  <a:ext uri="{FF2B5EF4-FFF2-40B4-BE49-F238E27FC236}">
                    <a16:creationId xmlns:a16="http://schemas.microsoft.com/office/drawing/2014/main" id="{6E32DE6B-3D84-EA4D-7CF8-714EC0EF7B5E}"/>
                  </a:ext>
                </a:extLst>
              </p:cNvPr>
              <p:cNvSpPr txBox="1"/>
              <p:nvPr/>
            </p:nvSpPr>
            <p:spPr>
              <a:xfrm>
                <a:off x="5657461" y="963000"/>
                <a:ext cx="877077" cy="369332"/>
              </a:xfrm>
              <a:prstGeom prst="rect">
                <a:avLst/>
              </a:prstGeom>
              <a:noFill/>
            </p:spPr>
            <p:txBody>
              <a:bodyPr wrap="square" rtlCol="0">
                <a:spAutoFit/>
              </a:bodyPr>
              <a:lstStyle/>
              <a:p>
                <a:r>
                  <a:rPr kumimoji="1" lang="ja-JP" altLang="en-US" dirty="0"/>
                  <a:t>売上高</a:t>
                </a:r>
              </a:p>
            </p:txBody>
          </p:sp>
          <p:sp>
            <p:nvSpPr>
              <p:cNvPr id="19" name="テキスト ボックス 18">
                <a:extLst>
                  <a:ext uri="{FF2B5EF4-FFF2-40B4-BE49-F238E27FC236}">
                    <a16:creationId xmlns:a16="http://schemas.microsoft.com/office/drawing/2014/main" id="{36DCA7BF-8EF6-E740-89ED-392A269BE2CC}"/>
                  </a:ext>
                </a:extLst>
              </p:cNvPr>
              <p:cNvSpPr txBox="1"/>
              <p:nvPr/>
            </p:nvSpPr>
            <p:spPr>
              <a:xfrm>
                <a:off x="6836226" y="1639468"/>
                <a:ext cx="877077" cy="369332"/>
              </a:xfrm>
              <a:prstGeom prst="rect">
                <a:avLst/>
              </a:prstGeom>
              <a:noFill/>
            </p:spPr>
            <p:txBody>
              <a:bodyPr wrap="square" rtlCol="0">
                <a:spAutoFit/>
              </a:bodyPr>
              <a:lstStyle/>
              <a:p>
                <a:r>
                  <a:rPr lang="ja-JP" altLang="en-US" dirty="0"/>
                  <a:t>利益</a:t>
                </a:r>
                <a:endParaRPr kumimoji="1" lang="ja-JP" altLang="en-US" dirty="0"/>
              </a:p>
            </p:txBody>
          </p:sp>
          <p:sp>
            <p:nvSpPr>
              <p:cNvPr id="20" name="テキスト ボックス 19">
                <a:extLst>
                  <a:ext uri="{FF2B5EF4-FFF2-40B4-BE49-F238E27FC236}">
                    <a16:creationId xmlns:a16="http://schemas.microsoft.com/office/drawing/2014/main" id="{6C3971CE-0006-23B0-A0AA-84CB78BE7963}"/>
                  </a:ext>
                </a:extLst>
              </p:cNvPr>
              <p:cNvSpPr txBox="1"/>
              <p:nvPr/>
            </p:nvSpPr>
            <p:spPr>
              <a:xfrm>
                <a:off x="6836227" y="2743592"/>
                <a:ext cx="877077" cy="369332"/>
              </a:xfrm>
              <a:prstGeom prst="rect">
                <a:avLst/>
              </a:prstGeom>
              <a:noFill/>
            </p:spPr>
            <p:txBody>
              <a:bodyPr wrap="square" rtlCol="0">
                <a:spAutoFit/>
              </a:bodyPr>
              <a:lstStyle/>
              <a:p>
                <a:r>
                  <a:rPr lang="ja-JP" altLang="en-US" dirty="0"/>
                  <a:t>変動費</a:t>
                </a:r>
                <a:endParaRPr kumimoji="1" lang="ja-JP" altLang="en-US" dirty="0"/>
              </a:p>
            </p:txBody>
          </p:sp>
          <p:sp>
            <p:nvSpPr>
              <p:cNvPr id="21" name="テキスト ボックス 20">
                <a:extLst>
                  <a:ext uri="{FF2B5EF4-FFF2-40B4-BE49-F238E27FC236}">
                    <a16:creationId xmlns:a16="http://schemas.microsoft.com/office/drawing/2014/main" id="{B3D43482-357A-D296-F67C-187C7CA06F86}"/>
                  </a:ext>
                </a:extLst>
              </p:cNvPr>
              <p:cNvSpPr txBox="1"/>
              <p:nvPr/>
            </p:nvSpPr>
            <p:spPr>
              <a:xfrm>
                <a:off x="6842448" y="3766848"/>
                <a:ext cx="877077" cy="369332"/>
              </a:xfrm>
              <a:prstGeom prst="rect">
                <a:avLst/>
              </a:prstGeom>
              <a:noFill/>
            </p:spPr>
            <p:txBody>
              <a:bodyPr wrap="square" rtlCol="0">
                <a:spAutoFit/>
              </a:bodyPr>
              <a:lstStyle/>
              <a:p>
                <a:r>
                  <a:rPr lang="ja-JP" altLang="en-US" dirty="0"/>
                  <a:t>固定費</a:t>
                </a:r>
                <a:endParaRPr kumimoji="1" lang="ja-JP" altLang="en-US" dirty="0"/>
              </a:p>
            </p:txBody>
          </p:sp>
          <p:sp>
            <p:nvSpPr>
              <p:cNvPr id="22" name="テキスト ボックス 21">
                <a:extLst>
                  <a:ext uri="{FF2B5EF4-FFF2-40B4-BE49-F238E27FC236}">
                    <a16:creationId xmlns:a16="http://schemas.microsoft.com/office/drawing/2014/main" id="{63B88D66-DFE9-DE24-83B5-0C040A41698D}"/>
                  </a:ext>
                </a:extLst>
              </p:cNvPr>
              <p:cNvSpPr txBox="1"/>
              <p:nvPr/>
            </p:nvSpPr>
            <p:spPr>
              <a:xfrm>
                <a:off x="3491204" y="2707824"/>
                <a:ext cx="877077" cy="369332"/>
              </a:xfrm>
              <a:prstGeom prst="rect">
                <a:avLst/>
              </a:prstGeom>
              <a:noFill/>
            </p:spPr>
            <p:txBody>
              <a:bodyPr wrap="square" rtlCol="0">
                <a:spAutoFit/>
              </a:bodyPr>
              <a:lstStyle/>
              <a:p>
                <a:r>
                  <a:rPr lang="ja-JP" altLang="en-US" dirty="0"/>
                  <a:t>総費用</a:t>
                </a:r>
                <a:endParaRPr kumimoji="1" lang="ja-JP" altLang="en-US" dirty="0"/>
              </a:p>
            </p:txBody>
          </p:sp>
          <p:sp>
            <p:nvSpPr>
              <p:cNvPr id="23" name="吹き出し: 角を丸めた四角形 22">
                <a:extLst>
                  <a:ext uri="{FF2B5EF4-FFF2-40B4-BE49-F238E27FC236}">
                    <a16:creationId xmlns:a16="http://schemas.microsoft.com/office/drawing/2014/main" id="{7EEEDC75-9228-0688-791A-4D220D671304}"/>
                  </a:ext>
                </a:extLst>
              </p:cNvPr>
              <p:cNvSpPr/>
              <p:nvPr/>
            </p:nvSpPr>
            <p:spPr>
              <a:xfrm>
                <a:off x="3640493" y="1949327"/>
                <a:ext cx="1455576" cy="436592"/>
              </a:xfrm>
              <a:prstGeom prst="wedgeRoundRectCallout">
                <a:avLst>
                  <a:gd name="adj1" fmla="val 31090"/>
                  <a:gd name="adj2" fmla="val 141574"/>
                  <a:gd name="adj3" fmla="val 16667"/>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損益分岐点</a:t>
                </a:r>
              </a:p>
            </p:txBody>
          </p:sp>
        </p:grpSp>
      </p:grpSp>
    </p:spTree>
    <p:extLst>
      <p:ext uri="{BB962C8B-B14F-4D97-AF65-F5344CB8AC3E}">
        <p14:creationId xmlns:p14="http://schemas.microsoft.com/office/powerpoint/2010/main" val="2365159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lang="ja-JP" altLang="en-US" dirty="0"/>
              <a:t>会計・財務　</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22</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3416320"/>
          </a:xfrm>
          <a:prstGeom prst="rect">
            <a:avLst/>
          </a:prstGeom>
          <a:noFill/>
        </p:spPr>
        <p:txBody>
          <a:bodyPr wrap="square" rtlCol="0">
            <a:spAutoFit/>
          </a:bodyPr>
          <a:lstStyle/>
          <a:p>
            <a:r>
              <a:rPr lang="ja-JP" altLang="en-US" b="1" dirty="0">
                <a:latin typeface="+mn-ea"/>
              </a:rPr>
              <a:t>財務諸表</a:t>
            </a:r>
            <a:endParaRPr lang="en-US" altLang="ja-JP" b="1" dirty="0">
              <a:latin typeface="+mn-ea"/>
            </a:endParaRPr>
          </a:p>
          <a:p>
            <a:endParaRPr lang="en-US" altLang="ja-JP" b="1" dirty="0">
              <a:latin typeface="+mn-ea"/>
            </a:endParaRPr>
          </a:p>
          <a:p>
            <a:r>
              <a:rPr lang="ja-JP" altLang="en-US" b="1" dirty="0">
                <a:latin typeface="+mn-ea"/>
              </a:rPr>
              <a:t>貸借対照表</a:t>
            </a:r>
            <a:endParaRPr lang="en-US" altLang="ja-JP" b="1" dirty="0">
              <a:latin typeface="+mn-ea"/>
            </a:endParaRPr>
          </a:p>
          <a:p>
            <a:r>
              <a:rPr lang="ja-JP" altLang="en-US" dirty="0">
                <a:latin typeface="+mn-ea"/>
              </a:rPr>
              <a:t>会計期間末日時点の全ての資産・負債・純資産などを記載</a:t>
            </a:r>
            <a:endParaRPr lang="en-US" altLang="ja-JP" dirty="0">
              <a:latin typeface="+mn-ea"/>
            </a:endParaRPr>
          </a:p>
          <a:p>
            <a:endParaRPr lang="en-US" altLang="ja-JP" b="1" dirty="0">
              <a:latin typeface="+mn-ea"/>
            </a:endParaRPr>
          </a:p>
          <a:p>
            <a:r>
              <a:rPr lang="ja-JP" altLang="en-US" b="1" dirty="0">
                <a:latin typeface="+mn-ea"/>
              </a:rPr>
              <a:t>損益計算書</a:t>
            </a:r>
            <a:endParaRPr lang="en-US" altLang="ja-JP" b="1" dirty="0">
              <a:latin typeface="+mn-ea"/>
            </a:endParaRPr>
          </a:p>
          <a:p>
            <a:r>
              <a:rPr lang="ja-JP" altLang="en-US" dirty="0">
                <a:latin typeface="+mn-ea"/>
              </a:rPr>
              <a:t>会計期間に発生した収益と費用を記載し、算出した利益を示したもの</a:t>
            </a:r>
            <a:endParaRPr lang="en-US" altLang="ja-JP" dirty="0">
              <a:latin typeface="+mn-ea"/>
            </a:endParaRPr>
          </a:p>
          <a:p>
            <a:endParaRPr lang="en-US" altLang="ja-JP" dirty="0">
              <a:latin typeface="+mn-ea"/>
            </a:endParaRPr>
          </a:p>
          <a:p>
            <a:r>
              <a:rPr lang="ja-JP" altLang="en-US" b="1" dirty="0">
                <a:latin typeface="+mn-ea"/>
              </a:rPr>
              <a:t>キャッシュフロー計算書</a:t>
            </a:r>
            <a:endParaRPr lang="en-US" altLang="ja-JP" b="1" dirty="0">
              <a:latin typeface="+mn-ea"/>
            </a:endParaRPr>
          </a:p>
          <a:p>
            <a:r>
              <a:rPr lang="ja-JP" altLang="en-US" dirty="0">
                <a:latin typeface="+mn-ea"/>
              </a:rPr>
              <a:t>会計期間における現金の流れを示したもの</a:t>
            </a:r>
            <a:endParaRPr lang="en-US" altLang="ja-JP" dirty="0">
              <a:latin typeface="+mn-ea"/>
            </a:endParaRPr>
          </a:p>
          <a:p>
            <a:endParaRPr lang="en-US" altLang="ja-JP" dirty="0">
              <a:latin typeface="+mn-ea"/>
            </a:endParaRPr>
          </a:p>
          <a:p>
            <a:pPr marL="0" indent="0">
              <a:buNone/>
            </a:pPr>
            <a:endParaRPr lang="en-US" altLang="ja-JP" dirty="0"/>
          </a:p>
        </p:txBody>
      </p:sp>
    </p:spTree>
    <p:extLst>
      <p:ext uri="{BB962C8B-B14F-4D97-AF65-F5344CB8AC3E}">
        <p14:creationId xmlns:p14="http://schemas.microsoft.com/office/powerpoint/2010/main" val="29128747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lang="ja-JP" altLang="en-US" dirty="0"/>
              <a:t>会計・財務　</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23</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369332"/>
          </a:xfrm>
          <a:prstGeom prst="rect">
            <a:avLst/>
          </a:prstGeom>
          <a:noFill/>
        </p:spPr>
        <p:txBody>
          <a:bodyPr wrap="square" rtlCol="0">
            <a:spAutoFit/>
          </a:bodyPr>
          <a:lstStyle/>
          <a:p>
            <a:r>
              <a:rPr lang="ja-JP" altLang="en-US" b="1" dirty="0">
                <a:latin typeface="+mn-ea"/>
              </a:rPr>
              <a:t>原価償却</a:t>
            </a:r>
            <a:endParaRPr lang="en-US" altLang="ja-JP" dirty="0">
              <a:latin typeface="+mn-ea"/>
            </a:endParaRPr>
          </a:p>
        </p:txBody>
      </p:sp>
      <p:grpSp>
        <p:nvGrpSpPr>
          <p:cNvPr id="6" name="グループ化 5">
            <a:extLst>
              <a:ext uri="{FF2B5EF4-FFF2-40B4-BE49-F238E27FC236}">
                <a16:creationId xmlns:a16="http://schemas.microsoft.com/office/drawing/2014/main" id="{733F795D-E930-C40D-0DB6-FE40163B3DDD}"/>
              </a:ext>
            </a:extLst>
          </p:cNvPr>
          <p:cNvGrpSpPr/>
          <p:nvPr/>
        </p:nvGrpSpPr>
        <p:grpSpPr>
          <a:xfrm>
            <a:off x="818635" y="1997803"/>
            <a:ext cx="4992654" cy="3123420"/>
            <a:chOff x="1278293" y="1222310"/>
            <a:chExt cx="4992654" cy="3123420"/>
          </a:xfrm>
        </p:grpSpPr>
        <p:grpSp>
          <p:nvGrpSpPr>
            <p:cNvPr id="7" name="グループ化 6">
              <a:extLst>
                <a:ext uri="{FF2B5EF4-FFF2-40B4-BE49-F238E27FC236}">
                  <a16:creationId xmlns:a16="http://schemas.microsoft.com/office/drawing/2014/main" id="{2C143D82-AEC4-F909-425E-8FDC6170A55D}"/>
                </a:ext>
              </a:extLst>
            </p:cNvPr>
            <p:cNvGrpSpPr/>
            <p:nvPr/>
          </p:nvGrpSpPr>
          <p:grpSpPr>
            <a:xfrm>
              <a:off x="1278293" y="1222310"/>
              <a:ext cx="4925007" cy="3123420"/>
              <a:chOff x="1278293" y="1222310"/>
              <a:chExt cx="4925007" cy="3123420"/>
            </a:xfrm>
          </p:grpSpPr>
          <p:sp>
            <p:nvSpPr>
              <p:cNvPr id="9" name="正方形/長方形 8">
                <a:extLst>
                  <a:ext uri="{FF2B5EF4-FFF2-40B4-BE49-F238E27FC236}">
                    <a16:creationId xmlns:a16="http://schemas.microsoft.com/office/drawing/2014/main" id="{8CE85D84-1C08-3C14-39D2-CDD150AF2AF8}"/>
                  </a:ext>
                </a:extLst>
              </p:cNvPr>
              <p:cNvSpPr/>
              <p:nvPr/>
            </p:nvSpPr>
            <p:spPr>
              <a:xfrm>
                <a:off x="1278293" y="1660848"/>
                <a:ext cx="923731" cy="2276669"/>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取得</a:t>
                </a:r>
                <a:endParaRPr kumimoji="1" lang="en-US" altLang="ja-JP" dirty="0">
                  <a:solidFill>
                    <a:sysClr val="windowText" lastClr="000000"/>
                  </a:solidFill>
                </a:endParaRPr>
              </a:p>
              <a:p>
                <a:pPr algn="ctr"/>
                <a:r>
                  <a:rPr kumimoji="1" lang="ja-JP" altLang="en-US" dirty="0">
                    <a:solidFill>
                      <a:sysClr val="windowText" lastClr="000000"/>
                    </a:solidFill>
                  </a:rPr>
                  <a:t>価額</a:t>
                </a:r>
              </a:p>
            </p:txBody>
          </p:sp>
          <p:sp>
            <p:nvSpPr>
              <p:cNvPr id="10" name="正方形/長方形 9">
                <a:extLst>
                  <a:ext uri="{FF2B5EF4-FFF2-40B4-BE49-F238E27FC236}">
                    <a16:creationId xmlns:a16="http://schemas.microsoft.com/office/drawing/2014/main" id="{7541749E-A94F-2326-8456-9A47E9F684B4}"/>
                  </a:ext>
                </a:extLst>
              </p:cNvPr>
              <p:cNvSpPr/>
              <p:nvPr/>
            </p:nvSpPr>
            <p:spPr>
              <a:xfrm>
                <a:off x="2279779" y="2276669"/>
                <a:ext cx="923731" cy="1660848"/>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残存</a:t>
                </a:r>
                <a:endParaRPr lang="en-US" altLang="ja-JP" dirty="0">
                  <a:solidFill>
                    <a:sysClr val="windowText" lastClr="000000"/>
                  </a:solidFill>
                </a:endParaRPr>
              </a:p>
              <a:p>
                <a:pPr algn="ctr"/>
                <a:r>
                  <a:rPr kumimoji="1" lang="ja-JP" altLang="en-US" dirty="0">
                    <a:solidFill>
                      <a:sysClr val="windowText" lastClr="000000"/>
                    </a:solidFill>
                  </a:rPr>
                  <a:t>価値</a:t>
                </a:r>
                <a:endParaRPr kumimoji="1" lang="en-US" altLang="ja-JP" dirty="0">
                  <a:solidFill>
                    <a:sysClr val="windowText" lastClr="000000"/>
                  </a:solidFill>
                </a:endParaRPr>
              </a:p>
            </p:txBody>
          </p:sp>
          <p:sp>
            <p:nvSpPr>
              <p:cNvPr id="11" name="正方形/長方形 10">
                <a:extLst>
                  <a:ext uri="{FF2B5EF4-FFF2-40B4-BE49-F238E27FC236}">
                    <a16:creationId xmlns:a16="http://schemas.microsoft.com/office/drawing/2014/main" id="{D2090359-ABE0-06FF-923F-BF9F2B88FAAA}"/>
                  </a:ext>
                </a:extLst>
              </p:cNvPr>
              <p:cNvSpPr/>
              <p:nvPr/>
            </p:nvSpPr>
            <p:spPr>
              <a:xfrm>
                <a:off x="3279709" y="2761861"/>
                <a:ext cx="923731" cy="1180317"/>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ysClr val="windowText" lastClr="000000"/>
                  </a:solidFill>
                </a:endParaRPr>
              </a:p>
            </p:txBody>
          </p:sp>
          <p:sp>
            <p:nvSpPr>
              <p:cNvPr id="12" name="正方形/長方形 11">
                <a:extLst>
                  <a:ext uri="{FF2B5EF4-FFF2-40B4-BE49-F238E27FC236}">
                    <a16:creationId xmlns:a16="http://schemas.microsoft.com/office/drawing/2014/main" id="{4F7763A3-932B-DC0F-F9D2-C90D3B6C01B8}"/>
                  </a:ext>
                </a:extLst>
              </p:cNvPr>
              <p:cNvSpPr/>
              <p:nvPr/>
            </p:nvSpPr>
            <p:spPr>
              <a:xfrm>
                <a:off x="4278788" y="2761853"/>
                <a:ext cx="923731" cy="615822"/>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ysClr val="windowText" lastClr="000000"/>
                  </a:solidFill>
                </a:endParaRPr>
              </a:p>
            </p:txBody>
          </p:sp>
          <p:sp>
            <p:nvSpPr>
              <p:cNvPr id="13" name="正方形/長方形 12">
                <a:extLst>
                  <a:ext uri="{FF2B5EF4-FFF2-40B4-BE49-F238E27FC236}">
                    <a16:creationId xmlns:a16="http://schemas.microsoft.com/office/drawing/2014/main" id="{CE888BFD-4E2D-0229-C5FC-1F735C62E180}"/>
                  </a:ext>
                </a:extLst>
              </p:cNvPr>
              <p:cNvSpPr/>
              <p:nvPr/>
            </p:nvSpPr>
            <p:spPr>
              <a:xfrm>
                <a:off x="3279709" y="2276669"/>
                <a:ext cx="923731" cy="615822"/>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ysClr val="windowText" lastClr="000000"/>
                  </a:solidFill>
                </a:endParaRPr>
              </a:p>
            </p:txBody>
          </p:sp>
          <p:sp>
            <p:nvSpPr>
              <p:cNvPr id="14" name="正方形/長方形 13">
                <a:extLst>
                  <a:ext uri="{FF2B5EF4-FFF2-40B4-BE49-F238E27FC236}">
                    <a16:creationId xmlns:a16="http://schemas.microsoft.com/office/drawing/2014/main" id="{1634C984-4594-F62E-CC57-78C5335D2A46}"/>
                  </a:ext>
                </a:extLst>
              </p:cNvPr>
              <p:cNvSpPr/>
              <p:nvPr/>
            </p:nvSpPr>
            <p:spPr>
              <a:xfrm>
                <a:off x="2279779" y="1660847"/>
                <a:ext cx="923731" cy="615822"/>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減価</a:t>
                </a:r>
                <a:endParaRPr lang="en-US" altLang="ja-JP" dirty="0">
                  <a:solidFill>
                    <a:sysClr val="windowText" lastClr="000000"/>
                  </a:solidFill>
                </a:endParaRPr>
              </a:p>
              <a:p>
                <a:pPr algn="ctr"/>
                <a:r>
                  <a:rPr kumimoji="1" lang="ja-JP" altLang="en-US" dirty="0">
                    <a:solidFill>
                      <a:sysClr val="windowText" lastClr="000000"/>
                    </a:solidFill>
                  </a:rPr>
                  <a:t>償却</a:t>
                </a:r>
                <a:endParaRPr kumimoji="1" lang="en-US" altLang="ja-JP" dirty="0">
                  <a:solidFill>
                    <a:sysClr val="windowText" lastClr="000000"/>
                  </a:solidFill>
                </a:endParaRPr>
              </a:p>
            </p:txBody>
          </p:sp>
          <p:sp>
            <p:nvSpPr>
              <p:cNvPr id="15" name="正方形/長方形 14">
                <a:extLst>
                  <a:ext uri="{FF2B5EF4-FFF2-40B4-BE49-F238E27FC236}">
                    <a16:creationId xmlns:a16="http://schemas.microsoft.com/office/drawing/2014/main" id="{D62E4F2B-90BD-688C-C7B0-D96F56E81D33}"/>
                  </a:ext>
                </a:extLst>
              </p:cNvPr>
              <p:cNvSpPr/>
              <p:nvPr/>
            </p:nvSpPr>
            <p:spPr>
              <a:xfrm>
                <a:off x="5279569" y="3321694"/>
                <a:ext cx="923731" cy="615822"/>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ysClr val="windowText" lastClr="000000"/>
                  </a:solidFill>
                </a:endParaRPr>
              </a:p>
            </p:txBody>
          </p:sp>
          <p:sp>
            <p:nvSpPr>
              <p:cNvPr id="16" name="正方形/長方形 15">
                <a:extLst>
                  <a:ext uri="{FF2B5EF4-FFF2-40B4-BE49-F238E27FC236}">
                    <a16:creationId xmlns:a16="http://schemas.microsoft.com/office/drawing/2014/main" id="{716C9FE1-3594-CEB0-94E8-DC8E3A585718}"/>
                  </a:ext>
                </a:extLst>
              </p:cNvPr>
              <p:cNvSpPr/>
              <p:nvPr/>
            </p:nvSpPr>
            <p:spPr>
              <a:xfrm>
                <a:off x="4279639" y="3340359"/>
                <a:ext cx="923731" cy="597158"/>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ysClr val="windowText" lastClr="000000"/>
                  </a:solidFill>
                </a:endParaRPr>
              </a:p>
            </p:txBody>
          </p:sp>
          <p:sp>
            <p:nvSpPr>
              <p:cNvPr id="17" name="テキスト ボックス 16">
                <a:extLst>
                  <a:ext uri="{FF2B5EF4-FFF2-40B4-BE49-F238E27FC236}">
                    <a16:creationId xmlns:a16="http://schemas.microsoft.com/office/drawing/2014/main" id="{0576B3BA-3B7D-ACA3-6753-ECA779F9F55E}"/>
                  </a:ext>
                </a:extLst>
              </p:cNvPr>
              <p:cNvSpPr txBox="1"/>
              <p:nvPr/>
            </p:nvSpPr>
            <p:spPr>
              <a:xfrm>
                <a:off x="1278293" y="1222310"/>
                <a:ext cx="923731" cy="369332"/>
              </a:xfrm>
              <a:prstGeom prst="rect">
                <a:avLst/>
              </a:prstGeom>
              <a:noFill/>
            </p:spPr>
            <p:txBody>
              <a:bodyPr wrap="square" rtlCol="0">
                <a:spAutoFit/>
              </a:bodyPr>
              <a:lstStyle/>
              <a:p>
                <a:r>
                  <a:rPr kumimoji="1" lang="ja-JP" altLang="en-US" dirty="0"/>
                  <a:t>定額法</a:t>
                </a:r>
              </a:p>
            </p:txBody>
          </p:sp>
          <p:sp>
            <p:nvSpPr>
              <p:cNvPr id="18" name="テキスト ボックス 17">
                <a:extLst>
                  <a:ext uri="{FF2B5EF4-FFF2-40B4-BE49-F238E27FC236}">
                    <a16:creationId xmlns:a16="http://schemas.microsoft.com/office/drawing/2014/main" id="{E3AE71A7-3CD8-8FF8-0B19-975398182842}"/>
                  </a:ext>
                </a:extLst>
              </p:cNvPr>
              <p:cNvSpPr txBox="1"/>
              <p:nvPr/>
            </p:nvSpPr>
            <p:spPr>
              <a:xfrm>
                <a:off x="2331098" y="3968618"/>
                <a:ext cx="825758" cy="369332"/>
              </a:xfrm>
              <a:prstGeom prst="rect">
                <a:avLst/>
              </a:prstGeom>
              <a:noFill/>
            </p:spPr>
            <p:txBody>
              <a:bodyPr wrap="square" rtlCol="0">
                <a:spAutoFit/>
              </a:bodyPr>
              <a:lstStyle/>
              <a:p>
                <a:pPr algn="ctr"/>
                <a:r>
                  <a:rPr kumimoji="1" lang="en-US" altLang="ja-JP" dirty="0"/>
                  <a:t>1</a:t>
                </a:r>
                <a:r>
                  <a:rPr kumimoji="1" lang="ja-JP" altLang="en-US" dirty="0"/>
                  <a:t>年目</a:t>
                </a:r>
              </a:p>
            </p:txBody>
          </p:sp>
          <p:sp>
            <p:nvSpPr>
              <p:cNvPr id="19" name="テキスト ボックス 18">
                <a:extLst>
                  <a:ext uri="{FF2B5EF4-FFF2-40B4-BE49-F238E27FC236}">
                    <a16:creationId xmlns:a16="http://schemas.microsoft.com/office/drawing/2014/main" id="{59DD6A40-253E-C5DB-FCFB-FBD64C2A2A24}"/>
                  </a:ext>
                </a:extLst>
              </p:cNvPr>
              <p:cNvSpPr txBox="1"/>
              <p:nvPr/>
            </p:nvSpPr>
            <p:spPr>
              <a:xfrm>
                <a:off x="4336400" y="3976398"/>
                <a:ext cx="825758" cy="369332"/>
              </a:xfrm>
              <a:prstGeom prst="rect">
                <a:avLst/>
              </a:prstGeom>
              <a:noFill/>
            </p:spPr>
            <p:txBody>
              <a:bodyPr wrap="square" rtlCol="0">
                <a:spAutoFit/>
              </a:bodyPr>
              <a:lstStyle/>
              <a:p>
                <a:pPr algn="ctr"/>
                <a:r>
                  <a:rPr lang="en-US" altLang="ja-JP" dirty="0"/>
                  <a:t>3</a:t>
                </a:r>
                <a:r>
                  <a:rPr kumimoji="1" lang="ja-JP" altLang="en-US" dirty="0"/>
                  <a:t>年目</a:t>
                </a:r>
              </a:p>
            </p:txBody>
          </p:sp>
          <p:sp>
            <p:nvSpPr>
              <p:cNvPr id="20" name="テキスト ボックス 19">
                <a:extLst>
                  <a:ext uri="{FF2B5EF4-FFF2-40B4-BE49-F238E27FC236}">
                    <a16:creationId xmlns:a16="http://schemas.microsoft.com/office/drawing/2014/main" id="{2D831108-BD0E-41CC-03BD-758544E77894}"/>
                  </a:ext>
                </a:extLst>
              </p:cNvPr>
              <p:cNvSpPr txBox="1"/>
              <p:nvPr/>
            </p:nvSpPr>
            <p:spPr>
              <a:xfrm>
                <a:off x="3323253" y="3976398"/>
                <a:ext cx="825758" cy="369332"/>
              </a:xfrm>
              <a:prstGeom prst="rect">
                <a:avLst/>
              </a:prstGeom>
              <a:noFill/>
            </p:spPr>
            <p:txBody>
              <a:bodyPr wrap="square" rtlCol="0">
                <a:spAutoFit/>
              </a:bodyPr>
              <a:lstStyle/>
              <a:p>
                <a:pPr algn="ctr"/>
                <a:r>
                  <a:rPr lang="en-US" altLang="ja-JP" dirty="0"/>
                  <a:t>2</a:t>
                </a:r>
                <a:r>
                  <a:rPr kumimoji="1" lang="ja-JP" altLang="en-US" dirty="0"/>
                  <a:t>年目</a:t>
                </a:r>
              </a:p>
            </p:txBody>
          </p:sp>
          <p:sp>
            <p:nvSpPr>
              <p:cNvPr id="21" name="テキスト ボックス 20">
                <a:extLst>
                  <a:ext uri="{FF2B5EF4-FFF2-40B4-BE49-F238E27FC236}">
                    <a16:creationId xmlns:a16="http://schemas.microsoft.com/office/drawing/2014/main" id="{19C3CDAA-138E-C55D-8D2B-94152ADD5CB5}"/>
                  </a:ext>
                </a:extLst>
              </p:cNvPr>
              <p:cNvSpPr txBox="1"/>
              <p:nvPr/>
            </p:nvSpPr>
            <p:spPr>
              <a:xfrm>
                <a:off x="5328555" y="3976398"/>
                <a:ext cx="825758" cy="369332"/>
              </a:xfrm>
              <a:prstGeom prst="rect">
                <a:avLst/>
              </a:prstGeom>
              <a:noFill/>
            </p:spPr>
            <p:txBody>
              <a:bodyPr wrap="square" rtlCol="0">
                <a:spAutoFit/>
              </a:bodyPr>
              <a:lstStyle/>
              <a:p>
                <a:pPr algn="ctr"/>
                <a:r>
                  <a:rPr lang="en-US" altLang="ja-JP" dirty="0"/>
                  <a:t>4</a:t>
                </a:r>
                <a:r>
                  <a:rPr kumimoji="1" lang="ja-JP" altLang="en-US" dirty="0"/>
                  <a:t>年目</a:t>
                </a:r>
              </a:p>
            </p:txBody>
          </p:sp>
        </p:grpSp>
        <p:sp>
          <p:nvSpPr>
            <p:cNvPr id="8" name="吹き出し: 角を丸めた四角形 7">
              <a:extLst>
                <a:ext uri="{FF2B5EF4-FFF2-40B4-BE49-F238E27FC236}">
                  <a16:creationId xmlns:a16="http://schemas.microsoft.com/office/drawing/2014/main" id="{030FF868-B9DB-C4EB-4585-0019DA608044}"/>
                </a:ext>
              </a:extLst>
            </p:cNvPr>
            <p:cNvSpPr/>
            <p:nvPr/>
          </p:nvSpPr>
          <p:spPr>
            <a:xfrm>
              <a:off x="4386163" y="1982751"/>
              <a:ext cx="1884784" cy="363887"/>
            </a:xfrm>
            <a:prstGeom prst="wedgeRoundRectCallout">
              <a:avLst>
                <a:gd name="adj1" fmla="val -30239"/>
                <a:gd name="adj2" fmla="val 137244"/>
                <a:gd name="adj3" fmla="val 16667"/>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毎年同額を計上</a:t>
              </a:r>
            </a:p>
          </p:txBody>
        </p:sp>
      </p:grpSp>
      <p:grpSp>
        <p:nvGrpSpPr>
          <p:cNvPr id="22" name="グループ化 21">
            <a:extLst>
              <a:ext uri="{FF2B5EF4-FFF2-40B4-BE49-F238E27FC236}">
                <a16:creationId xmlns:a16="http://schemas.microsoft.com/office/drawing/2014/main" id="{C5BCC212-5C5D-D128-F856-2E0317B95F18}"/>
              </a:ext>
            </a:extLst>
          </p:cNvPr>
          <p:cNvGrpSpPr/>
          <p:nvPr/>
        </p:nvGrpSpPr>
        <p:grpSpPr>
          <a:xfrm>
            <a:off x="6165859" y="1994136"/>
            <a:ext cx="4922669" cy="3123420"/>
            <a:chOff x="6298946" y="1340109"/>
            <a:chExt cx="4922669" cy="3123420"/>
          </a:xfrm>
        </p:grpSpPr>
        <p:grpSp>
          <p:nvGrpSpPr>
            <p:cNvPr id="23" name="グループ化 22">
              <a:extLst>
                <a:ext uri="{FF2B5EF4-FFF2-40B4-BE49-F238E27FC236}">
                  <a16:creationId xmlns:a16="http://schemas.microsoft.com/office/drawing/2014/main" id="{F9C6A3FA-5587-721E-305C-6DECB800A7E5}"/>
                </a:ext>
              </a:extLst>
            </p:cNvPr>
            <p:cNvGrpSpPr/>
            <p:nvPr/>
          </p:nvGrpSpPr>
          <p:grpSpPr>
            <a:xfrm>
              <a:off x="6298946" y="1340109"/>
              <a:ext cx="4916380" cy="3123420"/>
              <a:chOff x="1278293" y="1222310"/>
              <a:chExt cx="4916380" cy="3123420"/>
            </a:xfrm>
          </p:grpSpPr>
          <p:grpSp>
            <p:nvGrpSpPr>
              <p:cNvPr id="25" name="グループ化 24">
                <a:extLst>
                  <a:ext uri="{FF2B5EF4-FFF2-40B4-BE49-F238E27FC236}">
                    <a16:creationId xmlns:a16="http://schemas.microsoft.com/office/drawing/2014/main" id="{F73D0409-7542-7456-C909-4BCCB13814FC}"/>
                  </a:ext>
                </a:extLst>
              </p:cNvPr>
              <p:cNvGrpSpPr/>
              <p:nvPr/>
            </p:nvGrpSpPr>
            <p:grpSpPr>
              <a:xfrm>
                <a:off x="1278293" y="1222310"/>
                <a:ext cx="4916380" cy="3123420"/>
                <a:chOff x="1278293" y="1222310"/>
                <a:chExt cx="4916380" cy="3123420"/>
              </a:xfrm>
            </p:grpSpPr>
            <p:sp>
              <p:nvSpPr>
                <p:cNvPr id="27" name="正方形/長方形 26">
                  <a:extLst>
                    <a:ext uri="{FF2B5EF4-FFF2-40B4-BE49-F238E27FC236}">
                      <a16:creationId xmlns:a16="http://schemas.microsoft.com/office/drawing/2014/main" id="{D0EBEBB2-DFA8-0C87-3986-F5168767704A}"/>
                    </a:ext>
                  </a:extLst>
                </p:cNvPr>
                <p:cNvSpPr/>
                <p:nvPr/>
              </p:nvSpPr>
              <p:spPr>
                <a:xfrm>
                  <a:off x="1278293" y="1660848"/>
                  <a:ext cx="923731" cy="2276669"/>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取得</a:t>
                  </a:r>
                  <a:endParaRPr kumimoji="1" lang="en-US" altLang="ja-JP" dirty="0">
                    <a:solidFill>
                      <a:sysClr val="windowText" lastClr="000000"/>
                    </a:solidFill>
                  </a:endParaRPr>
                </a:p>
                <a:p>
                  <a:pPr algn="ctr"/>
                  <a:r>
                    <a:rPr kumimoji="1" lang="ja-JP" altLang="en-US" dirty="0">
                      <a:solidFill>
                        <a:sysClr val="windowText" lastClr="000000"/>
                      </a:solidFill>
                    </a:rPr>
                    <a:t>価額</a:t>
                  </a:r>
                </a:p>
              </p:txBody>
            </p:sp>
            <p:sp>
              <p:nvSpPr>
                <p:cNvPr id="28" name="正方形/長方形 27">
                  <a:extLst>
                    <a:ext uri="{FF2B5EF4-FFF2-40B4-BE49-F238E27FC236}">
                      <a16:creationId xmlns:a16="http://schemas.microsoft.com/office/drawing/2014/main" id="{F2E692E2-5A2A-E2E6-A555-C741ADCCBC93}"/>
                    </a:ext>
                  </a:extLst>
                </p:cNvPr>
                <p:cNvSpPr/>
                <p:nvPr/>
              </p:nvSpPr>
              <p:spPr>
                <a:xfrm>
                  <a:off x="2279779" y="2810061"/>
                  <a:ext cx="923731" cy="1127455"/>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残存</a:t>
                  </a:r>
                  <a:endParaRPr lang="en-US" altLang="ja-JP" dirty="0">
                    <a:solidFill>
                      <a:sysClr val="windowText" lastClr="000000"/>
                    </a:solidFill>
                  </a:endParaRPr>
                </a:p>
                <a:p>
                  <a:pPr algn="ctr"/>
                  <a:r>
                    <a:rPr kumimoji="1" lang="ja-JP" altLang="en-US" dirty="0">
                      <a:solidFill>
                        <a:sysClr val="windowText" lastClr="000000"/>
                      </a:solidFill>
                    </a:rPr>
                    <a:t>価値</a:t>
                  </a:r>
                  <a:endParaRPr kumimoji="1" lang="en-US" altLang="ja-JP" dirty="0">
                    <a:solidFill>
                      <a:sysClr val="windowText" lastClr="000000"/>
                    </a:solidFill>
                  </a:endParaRPr>
                </a:p>
              </p:txBody>
            </p:sp>
            <p:sp>
              <p:nvSpPr>
                <p:cNvPr id="29" name="正方形/長方形 28">
                  <a:extLst>
                    <a:ext uri="{FF2B5EF4-FFF2-40B4-BE49-F238E27FC236}">
                      <a16:creationId xmlns:a16="http://schemas.microsoft.com/office/drawing/2014/main" id="{AFA21002-B9EA-4156-C860-030457D31B84}"/>
                    </a:ext>
                  </a:extLst>
                </p:cNvPr>
                <p:cNvSpPr/>
                <p:nvPr/>
              </p:nvSpPr>
              <p:spPr>
                <a:xfrm>
                  <a:off x="3279709" y="3373599"/>
                  <a:ext cx="923731" cy="568579"/>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ysClr val="windowText" lastClr="000000"/>
                    </a:solidFill>
                  </a:endParaRPr>
                </a:p>
              </p:txBody>
            </p:sp>
            <p:sp>
              <p:nvSpPr>
                <p:cNvPr id="30" name="正方形/長方形 29">
                  <a:extLst>
                    <a:ext uri="{FF2B5EF4-FFF2-40B4-BE49-F238E27FC236}">
                      <a16:creationId xmlns:a16="http://schemas.microsoft.com/office/drawing/2014/main" id="{95B6F3B4-17B4-FA7E-EF52-F0D5A00DD4EA}"/>
                    </a:ext>
                  </a:extLst>
                </p:cNvPr>
                <p:cNvSpPr/>
                <p:nvPr/>
              </p:nvSpPr>
              <p:spPr>
                <a:xfrm>
                  <a:off x="4278083" y="3373599"/>
                  <a:ext cx="923731" cy="29858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ysClr val="windowText" lastClr="000000"/>
                    </a:solidFill>
                  </a:endParaRPr>
                </a:p>
              </p:txBody>
            </p:sp>
            <p:sp>
              <p:nvSpPr>
                <p:cNvPr id="31" name="正方形/長方形 30">
                  <a:extLst>
                    <a:ext uri="{FF2B5EF4-FFF2-40B4-BE49-F238E27FC236}">
                      <a16:creationId xmlns:a16="http://schemas.microsoft.com/office/drawing/2014/main" id="{05808E3C-1A37-0224-AE09-06F0C665D5D4}"/>
                    </a:ext>
                  </a:extLst>
                </p:cNvPr>
                <p:cNvSpPr/>
                <p:nvPr/>
              </p:nvSpPr>
              <p:spPr>
                <a:xfrm>
                  <a:off x="3279709" y="2805019"/>
                  <a:ext cx="923731" cy="56858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ysClr val="windowText" lastClr="000000"/>
                    </a:solidFill>
                  </a:endParaRPr>
                </a:p>
              </p:txBody>
            </p:sp>
            <p:sp>
              <p:nvSpPr>
                <p:cNvPr id="32" name="正方形/長方形 31">
                  <a:extLst>
                    <a:ext uri="{FF2B5EF4-FFF2-40B4-BE49-F238E27FC236}">
                      <a16:creationId xmlns:a16="http://schemas.microsoft.com/office/drawing/2014/main" id="{C30D220C-92C1-70E2-1CDC-45874C3B1550}"/>
                    </a:ext>
                  </a:extLst>
                </p:cNvPr>
                <p:cNvSpPr/>
                <p:nvPr/>
              </p:nvSpPr>
              <p:spPr>
                <a:xfrm>
                  <a:off x="2279779" y="1660846"/>
                  <a:ext cx="923731" cy="1149215"/>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ysClr val="windowText" lastClr="000000"/>
                      </a:solidFill>
                    </a:rPr>
                    <a:t>減価</a:t>
                  </a:r>
                  <a:endParaRPr lang="en-US" altLang="ja-JP" dirty="0">
                    <a:solidFill>
                      <a:sysClr val="windowText" lastClr="000000"/>
                    </a:solidFill>
                  </a:endParaRPr>
                </a:p>
                <a:p>
                  <a:pPr algn="ctr"/>
                  <a:r>
                    <a:rPr kumimoji="1" lang="ja-JP" altLang="en-US" dirty="0">
                      <a:solidFill>
                        <a:sysClr val="windowText" lastClr="000000"/>
                      </a:solidFill>
                    </a:rPr>
                    <a:t>償却</a:t>
                  </a:r>
                  <a:endParaRPr kumimoji="1" lang="en-US" altLang="ja-JP" dirty="0">
                    <a:solidFill>
                      <a:sysClr val="windowText" lastClr="000000"/>
                    </a:solidFill>
                  </a:endParaRPr>
                </a:p>
              </p:txBody>
            </p:sp>
            <p:sp>
              <p:nvSpPr>
                <p:cNvPr id="33" name="正方形/長方形 32">
                  <a:extLst>
                    <a:ext uri="{FF2B5EF4-FFF2-40B4-BE49-F238E27FC236}">
                      <a16:creationId xmlns:a16="http://schemas.microsoft.com/office/drawing/2014/main" id="{90981367-2747-4326-B8C8-083425332655}"/>
                    </a:ext>
                  </a:extLst>
                </p:cNvPr>
                <p:cNvSpPr/>
                <p:nvPr/>
              </p:nvSpPr>
              <p:spPr>
                <a:xfrm>
                  <a:off x="5270942" y="3662849"/>
                  <a:ext cx="923731" cy="136458"/>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ysClr val="windowText" lastClr="000000"/>
                    </a:solidFill>
                  </a:endParaRPr>
                </a:p>
              </p:txBody>
            </p:sp>
            <p:sp>
              <p:nvSpPr>
                <p:cNvPr id="34" name="正方形/長方形 33">
                  <a:extLst>
                    <a:ext uri="{FF2B5EF4-FFF2-40B4-BE49-F238E27FC236}">
                      <a16:creationId xmlns:a16="http://schemas.microsoft.com/office/drawing/2014/main" id="{8FB6D726-C50E-8DD2-3134-DF8FDFE12826}"/>
                    </a:ext>
                  </a:extLst>
                </p:cNvPr>
                <p:cNvSpPr/>
                <p:nvPr/>
              </p:nvSpPr>
              <p:spPr>
                <a:xfrm>
                  <a:off x="4278083" y="3672180"/>
                  <a:ext cx="923731" cy="257755"/>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ysClr val="windowText" lastClr="000000"/>
                    </a:solidFill>
                  </a:endParaRPr>
                </a:p>
              </p:txBody>
            </p:sp>
            <p:sp>
              <p:nvSpPr>
                <p:cNvPr id="35" name="テキスト ボックス 34">
                  <a:extLst>
                    <a:ext uri="{FF2B5EF4-FFF2-40B4-BE49-F238E27FC236}">
                      <a16:creationId xmlns:a16="http://schemas.microsoft.com/office/drawing/2014/main" id="{79AF2510-97F2-15FB-CC2F-1D9375F5FF04}"/>
                    </a:ext>
                  </a:extLst>
                </p:cNvPr>
                <p:cNvSpPr txBox="1"/>
                <p:nvPr/>
              </p:nvSpPr>
              <p:spPr>
                <a:xfrm>
                  <a:off x="1278293" y="1222310"/>
                  <a:ext cx="923731" cy="369332"/>
                </a:xfrm>
                <a:prstGeom prst="rect">
                  <a:avLst/>
                </a:prstGeom>
                <a:noFill/>
              </p:spPr>
              <p:txBody>
                <a:bodyPr wrap="square" rtlCol="0">
                  <a:spAutoFit/>
                </a:bodyPr>
                <a:lstStyle/>
                <a:p>
                  <a:r>
                    <a:rPr kumimoji="1" lang="ja-JP" altLang="en-US" dirty="0"/>
                    <a:t>定率法</a:t>
                  </a:r>
                </a:p>
              </p:txBody>
            </p:sp>
            <p:sp>
              <p:nvSpPr>
                <p:cNvPr id="36" name="テキスト ボックス 35">
                  <a:extLst>
                    <a:ext uri="{FF2B5EF4-FFF2-40B4-BE49-F238E27FC236}">
                      <a16:creationId xmlns:a16="http://schemas.microsoft.com/office/drawing/2014/main" id="{6F9F73CC-876C-86ED-9CFB-8593AA90566C}"/>
                    </a:ext>
                  </a:extLst>
                </p:cNvPr>
                <p:cNvSpPr txBox="1"/>
                <p:nvPr/>
              </p:nvSpPr>
              <p:spPr>
                <a:xfrm>
                  <a:off x="2331098" y="3968618"/>
                  <a:ext cx="825758" cy="369332"/>
                </a:xfrm>
                <a:prstGeom prst="rect">
                  <a:avLst/>
                </a:prstGeom>
                <a:noFill/>
              </p:spPr>
              <p:txBody>
                <a:bodyPr wrap="square" rtlCol="0">
                  <a:spAutoFit/>
                </a:bodyPr>
                <a:lstStyle/>
                <a:p>
                  <a:pPr algn="ctr"/>
                  <a:r>
                    <a:rPr kumimoji="1" lang="en-US" altLang="ja-JP" dirty="0"/>
                    <a:t>1</a:t>
                  </a:r>
                  <a:r>
                    <a:rPr kumimoji="1" lang="ja-JP" altLang="en-US" dirty="0"/>
                    <a:t>年目</a:t>
                  </a:r>
                </a:p>
              </p:txBody>
            </p:sp>
            <p:sp>
              <p:nvSpPr>
                <p:cNvPr id="37" name="テキスト ボックス 36">
                  <a:extLst>
                    <a:ext uri="{FF2B5EF4-FFF2-40B4-BE49-F238E27FC236}">
                      <a16:creationId xmlns:a16="http://schemas.microsoft.com/office/drawing/2014/main" id="{C774B610-6F0C-04FD-0981-70521AA4B188}"/>
                    </a:ext>
                  </a:extLst>
                </p:cNvPr>
                <p:cNvSpPr txBox="1"/>
                <p:nvPr/>
              </p:nvSpPr>
              <p:spPr>
                <a:xfrm>
                  <a:off x="4336400" y="3976398"/>
                  <a:ext cx="825758" cy="369332"/>
                </a:xfrm>
                <a:prstGeom prst="rect">
                  <a:avLst/>
                </a:prstGeom>
                <a:noFill/>
              </p:spPr>
              <p:txBody>
                <a:bodyPr wrap="square" rtlCol="0">
                  <a:spAutoFit/>
                </a:bodyPr>
                <a:lstStyle/>
                <a:p>
                  <a:pPr algn="ctr"/>
                  <a:r>
                    <a:rPr lang="en-US" altLang="ja-JP" dirty="0"/>
                    <a:t>3</a:t>
                  </a:r>
                  <a:r>
                    <a:rPr kumimoji="1" lang="ja-JP" altLang="en-US" dirty="0"/>
                    <a:t>年目</a:t>
                  </a:r>
                </a:p>
              </p:txBody>
            </p:sp>
            <p:sp>
              <p:nvSpPr>
                <p:cNvPr id="38" name="テキスト ボックス 37">
                  <a:extLst>
                    <a:ext uri="{FF2B5EF4-FFF2-40B4-BE49-F238E27FC236}">
                      <a16:creationId xmlns:a16="http://schemas.microsoft.com/office/drawing/2014/main" id="{3DAC7C77-AFB6-2F80-5524-85351C1FC66B}"/>
                    </a:ext>
                  </a:extLst>
                </p:cNvPr>
                <p:cNvSpPr txBox="1"/>
                <p:nvPr/>
              </p:nvSpPr>
              <p:spPr>
                <a:xfrm>
                  <a:off x="3323253" y="3976398"/>
                  <a:ext cx="825758" cy="369332"/>
                </a:xfrm>
                <a:prstGeom prst="rect">
                  <a:avLst/>
                </a:prstGeom>
                <a:noFill/>
              </p:spPr>
              <p:txBody>
                <a:bodyPr wrap="square" rtlCol="0">
                  <a:spAutoFit/>
                </a:bodyPr>
                <a:lstStyle/>
                <a:p>
                  <a:pPr algn="ctr"/>
                  <a:r>
                    <a:rPr lang="en-US" altLang="ja-JP" dirty="0"/>
                    <a:t>2</a:t>
                  </a:r>
                  <a:r>
                    <a:rPr kumimoji="1" lang="ja-JP" altLang="en-US" dirty="0"/>
                    <a:t>年目</a:t>
                  </a:r>
                </a:p>
              </p:txBody>
            </p:sp>
            <p:sp>
              <p:nvSpPr>
                <p:cNvPr id="39" name="テキスト ボックス 38">
                  <a:extLst>
                    <a:ext uri="{FF2B5EF4-FFF2-40B4-BE49-F238E27FC236}">
                      <a16:creationId xmlns:a16="http://schemas.microsoft.com/office/drawing/2014/main" id="{5C789E25-DD94-58BC-44C3-A22860414429}"/>
                    </a:ext>
                  </a:extLst>
                </p:cNvPr>
                <p:cNvSpPr txBox="1"/>
                <p:nvPr/>
              </p:nvSpPr>
              <p:spPr>
                <a:xfrm>
                  <a:off x="5328555" y="3976398"/>
                  <a:ext cx="825758" cy="369332"/>
                </a:xfrm>
                <a:prstGeom prst="rect">
                  <a:avLst/>
                </a:prstGeom>
                <a:noFill/>
              </p:spPr>
              <p:txBody>
                <a:bodyPr wrap="square" rtlCol="0">
                  <a:spAutoFit/>
                </a:bodyPr>
                <a:lstStyle/>
                <a:p>
                  <a:pPr algn="ctr"/>
                  <a:r>
                    <a:rPr lang="en-US" altLang="ja-JP" dirty="0"/>
                    <a:t>4</a:t>
                  </a:r>
                  <a:r>
                    <a:rPr kumimoji="1" lang="ja-JP" altLang="en-US" dirty="0"/>
                    <a:t>年目</a:t>
                  </a:r>
                </a:p>
              </p:txBody>
            </p:sp>
          </p:grpSp>
          <p:sp>
            <p:nvSpPr>
              <p:cNvPr id="26" name="吹き出し: 角を丸めた四角形 25">
                <a:extLst>
                  <a:ext uri="{FF2B5EF4-FFF2-40B4-BE49-F238E27FC236}">
                    <a16:creationId xmlns:a16="http://schemas.microsoft.com/office/drawing/2014/main" id="{0B526D4E-BDB8-0C7B-886B-1B7CE90D6791}"/>
                  </a:ext>
                </a:extLst>
              </p:cNvPr>
              <p:cNvSpPr/>
              <p:nvPr/>
            </p:nvSpPr>
            <p:spPr>
              <a:xfrm>
                <a:off x="3462432" y="2053509"/>
                <a:ext cx="1884784" cy="363887"/>
              </a:xfrm>
              <a:prstGeom prst="wedgeRoundRectCallout">
                <a:avLst>
                  <a:gd name="adj1" fmla="val -30239"/>
                  <a:gd name="adj2" fmla="val 137244"/>
                  <a:gd name="adj3" fmla="val 16667"/>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毎年同率を計上</a:t>
                </a:r>
              </a:p>
            </p:txBody>
          </p:sp>
        </p:grpSp>
        <p:sp>
          <p:nvSpPr>
            <p:cNvPr id="24" name="正方形/長方形 23">
              <a:extLst>
                <a:ext uri="{FF2B5EF4-FFF2-40B4-BE49-F238E27FC236}">
                  <a16:creationId xmlns:a16="http://schemas.microsoft.com/office/drawing/2014/main" id="{31DAE739-D021-4FD0-9E92-0C6A4988E21E}"/>
                </a:ext>
              </a:extLst>
            </p:cNvPr>
            <p:cNvSpPr/>
            <p:nvPr/>
          </p:nvSpPr>
          <p:spPr>
            <a:xfrm>
              <a:off x="10297884" y="3903695"/>
              <a:ext cx="923731" cy="136458"/>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ysClr val="windowText" lastClr="000000"/>
                </a:solidFill>
              </a:endParaRPr>
            </a:p>
          </p:txBody>
        </p:sp>
      </p:grpSp>
    </p:spTree>
    <p:extLst>
      <p:ext uri="{BB962C8B-B14F-4D97-AF65-F5344CB8AC3E}">
        <p14:creationId xmlns:p14="http://schemas.microsoft.com/office/powerpoint/2010/main" val="3420526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知的財産権とセキュリティ関連法規</a:t>
            </a:r>
            <a:br>
              <a:rPr kumimoji="1" lang="en-US" altLang="ja-JP" dirty="0"/>
            </a:br>
            <a:r>
              <a:rPr kumimoji="1" lang="en-US" altLang="ja-JP" dirty="0"/>
              <a:t>									</a:t>
            </a:r>
            <a:r>
              <a:rPr lang="en-US" altLang="ja-JP" dirty="0"/>
              <a:t>p.496</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24</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4247317"/>
          </a:xfrm>
          <a:prstGeom prst="rect">
            <a:avLst/>
          </a:prstGeom>
          <a:noFill/>
        </p:spPr>
        <p:txBody>
          <a:bodyPr wrap="square" rtlCol="0">
            <a:spAutoFit/>
          </a:bodyPr>
          <a:lstStyle/>
          <a:p>
            <a:r>
              <a:rPr lang="ja-JP" altLang="en-US" b="1" dirty="0">
                <a:latin typeface="+mn-ea"/>
              </a:rPr>
              <a:t>知的財産権</a:t>
            </a:r>
            <a:endParaRPr lang="en-US" altLang="ja-JP" b="1" dirty="0">
              <a:latin typeface="+mn-ea"/>
            </a:endParaRPr>
          </a:p>
          <a:p>
            <a:r>
              <a:rPr lang="ja-JP" altLang="en-US" dirty="0">
                <a:latin typeface="+mn-ea"/>
              </a:rPr>
              <a:t>情報は簡単にコピーができるため、情報そのものを財産とした場合に取扱いが難しい面がある。</a:t>
            </a:r>
            <a:endParaRPr lang="en-US" altLang="ja-JP" dirty="0">
              <a:latin typeface="+mn-ea"/>
            </a:endParaRPr>
          </a:p>
          <a:p>
            <a:endParaRPr lang="en-US" altLang="ja-JP" dirty="0">
              <a:latin typeface="+mn-ea"/>
            </a:endParaRPr>
          </a:p>
          <a:p>
            <a:r>
              <a:rPr lang="ja-JP" altLang="en-US" dirty="0">
                <a:latin typeface="+mn-ea"/>
              </a:rPr>
              <a:t>もし、あなたの友人が作った料理をあなたが真似をしても、全く同じ味や見た目にはならないだろう。</a:t>
            </a:r>
            <a:endParaRPr lang="en-US" altLang="ja-JP" dirty="0">
              <a:latin typeface="+mn-ea"/>
            </a:endParaRPr>
          </a:p>
          <a:p>
            <a:r>
              <a:rPr lang="ja-JP" altLang="en-US" dirty="0">
                <a:latin typeface="+mn-ea"/>
              </a:rPr>
              <a:t>しかし情報は、あなたが友人から教えてもらえれば、あなたと友人は同じ情報を持つことになる。</a:t>
            </a:r>
            <a:endParaRPr lang="en-US" altLang="ja-JP" dirty="0">
              <a:latin typeface="+mn-ea"/>
            </a:endParaRPr>
          </a:p>
          <a:p>
            <a:endParaRPr lang="en-US" altLang="ja-JP" dirty="0">
              <a:latin typeface="+mn-ea"/>
            </a:endParaRPr>
          </a:p>
          <a:p>
            <a:r>
              <a:rPr lang="ja-JP" altLang="en-US" dirty="0">
                <a:latin typeface="+mn-ea"/>
              </a:rPr>
              <a:t>実際に形にはなっていない情報を守るためには、知的財産などの法律が必要である。</a:t>
            </a:r>
            <a:endParaRPr lang="en-US" altLang="ja-JP" dirty="0">
              <a:latin typeface="+mn-ea"/>
            </a:endParaRPr>
          </a:p>
          <a:p>
            <a:r>
              <a:rPr lang="ja-JP" altLang="en-US" dirty="0">
                <a:latin typeface="+mn-ea"/>
              </a:rPr>
              <a:t>我々も情報を取扱うためには、関連する法律を知る必要がある。</a:t>
            </a:r>
            <a:endParaRPr lang="en-US" altLang="ja-JP" dirty="0">
              <a:latin typeface="+mn-ea"/>
            </a:endParaRPr>
          </a:p>
          <a:p>
            <a:endParaRPr lang="en-US" altLang="ja-JP" dirty="0">
              <a:latin typeface="+mn-ea"/>
            </a:endParaRPr>
          </a:p>
          <a:p>
            <a:pPr marL="285750" indent="-285750">
              <a:buFont typeface="Arial" panose="020B0604020202020204" pitchFamily="34" charset="0"/>
              <a:buChar char="•"/>
            </a:pPr>
            <a:r>
              <a:rPr lang="ja-JP" altLang="en-US" dirty="0">
                <a:latin typeface="+mn-ea"/>
              </a:rPr>
              <a:t>著作権</a:t>
            </a:r>
            <a:endParaRPr lang="en-US" altLang="ja-JP" dirty="0">
              <a:latin typeface="+mn-ea"/>
            </a:endParaRPr>
          </a:p>
          <a:p>
            <a:pPr marL="285750" indent="-285750">
              <a:buFont typeface="Arial" panose="020B0604020202020204" pitchFamily="34" charset="0"/>
              <a:buChar char="•"/>
            </a:pPr>
            <a:r>
              <a:rPr lang="ja-JP" altLang="en-US" dirty="0">
                <a:latin typeface="+mn-ea"/>
              </a:rPr>
              <a:t>産業財産権</a:t>
            </a:r>
            <a:endParaRPr lang="en-US" altLang="ja-JP" dirty="0">
              <a:latin typeface="+mn-ea"/>
            </a:endParaRPr>
          </a:p>
          <a:p>
            <a:pPr marL="285750" indent="-285750">
              <a:buFont typeface="Arial" panose="020B0604020202020204" pitchFamily="34" charset="0"/>
              <a:buChar char="•"/>
            </a:pPr>
            <a:r>
              <a:rPr lang="ja-JP" altLang="en-US" dirty="0">
                <a:latin typeface="+mn-ea"/>
              </a:rPr>
              <a:t>不正競争防止法</a:t>
            </a:r>
            <a:endParaRPr lang="en-US" altLang="ja-JP" dirty="0">
              <a:latin typeface="+mn-ea"/>
            </a:endParaRPr>
          </a:p>
          <a:p>
            <a:pPr marL="285750" indent="-285750">
              <a:buFont typeface="Arial" panose="020B0604020202020204" pitchFamily="34" charset="0"/>
              <a:buChar char="•"/>
            </a:pPr>
            <a:r>
              <a:rPr lang="ja-JP" altLang="en-US" dirty="0">
                <a:latin typeface="+mn-ea"/>
              </a:rPr>
              <a:t>セキュリティ関連法規</a:t>
            </a:r>
            <a:endParaRPr lang="en-US" altLang="ja-JP" dirty="0">
              <a:latin typeface="+mn-ea"/>
            </a:endParaRPr>
          </a:p>
          <a:p>
            <a:endParaRPr lang="en-US" altLang="ja-JP" dirty="0">
              <a:latin typeface="+mn-ea"/>
            </a:endParaRPr>
          </a:p>
          <a:p>
            <a:endParaRPr lang="en-US" altLang="ja-JP" dirty="0">
              <a:latin typeface="+mn-ea"/>
            </a:endParaRPr>
          </a:p>
        </p:txBody>
      </p:sp>
    </p:spTree>
    <p:extLst>
      <p:ext uri="{BB962C8B-B14F-4D97-AF65-F5344CB8AC3E}">
        <p14:creationId xmlns:p14="http://schemas.microsoft.com/office/powerpoint/2010/main" val="4016177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知的財産権とセキュリティ関連法規</a:t>
            </a:r>
            <a:br>
              <a:rPr kumimoji="1" lang="en-US" altLang="ja-JP" dirty="0"/>
            </a:br>
            <a:r>
              <a:rPr kumimoji="1" lang="en-US" altLang="ja-JP" dirty="0"/>
              <a:t>									</a:t>
            </a:r>
            <a:r>
              <a:rPr lang="en-US" altLang="ja-JP" dirty="0"/>
              <a:t>p.496</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25</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1200329"/>
          </a:xfrm>
          <a:prstGeom prst="rect">
            <a:avLst/>
          </a:prstGeom>
          <a:noFill/>
        </p:spPr>
        <p:txBody>
          <a:bodyPr wrap="square" rtlCol="0">
            <a:spAutoFit/>
          </a:bodyPr>
          <a:lstStyle/>
          <a:p>
            <a:r>
              <a:rPr lang="ja-JP" altLang="en-US" b="1" dirty="0">
                <a:latin typeface="+mn-ea"/>
              </a:rPr>
              <a:t>著作権</a:t>
            </a:r>
            <a:endParaRPr lang="en-US" altLang="ja-JP" b="1" dirty="0">
              <a:latin typeface="+mn-ea"/>
            </a:endParaRPr>
          </a:p>
          <a:p>
            <a:r>
              <a:rPr lang="ja-JP" altLang="en-US" dirty="0">
                <a:latin typeface="+mn-ea"/>
              </a:rPr>
              <a:t>「著作権」とは「著作物」を創作した「著作者」に与えられた権利のこと。</a:t>
            </a:r>
          </a:p>
          <a:p>
            <a:r>
              <a:rPr lang="ja-JP" altLang="en-US" dirty="0">
                <a:latin typeface="+mn-ea"/>
              </a:rPr>
              <a:t>登録することなく自動的に発生する。著作者の死亡した翌年の１月１日から</a:t>
            </a:r>
          </a:p>
          <a:p>
            <a:r>
              <a:rPr lang="ja-JP" altLang="en-US" dirty="0">
                <a:latin typeface="+mn-ea"/>
              </a:rPr>
              <a:t>起算して死後</a:t>
            </a:r>
            <a:r>
              <a:rPr lang="en-US" altLang="ja-JP" dirty="0">
                <a:latin typeface="+mn-ea"/>
              </a:rPr>
              <a:t>70</a:t>
            </a:r>
            <a:r>
              <a:rPr lang="ja-JP" altLang="en-US" dirty="0">
                <a:latin typeface="+mn-ea"/>
              </a:rPr>
              <a:t>年（映画は公開後</a:t>
            </a:r>
            <a:r>
              <a:rPr lang="en-US" altLang="ja-JP" dirty="0">
                <a:latin typeface="+mn-ea"/>
              </a:rPr>
              <a:t>70</a:t>
            </a:r>
            <a:r>
              <a:rPr lang="ja-JP" altLang="en-US" dirty="0">
                <a:latin typeface="+mn-ea"/>
              </a:rPr>
              <a:t>年</a:t>
            </a:r>
            <a:r>
              <a:rPr lang="en-US" altLang="ja-JP" dirty="0">
                <a:latin typeface="+mn-ea"/>
              </a:rPr>
              <a:t>)</a:t>
            </a:r>
            <a:r>
              <a:rPr lang="ja-JP" altLang="en-US" dirty="0">
                <a:latin typeface="+mn-ea"/>
              </a:rPr>
              <a:t>の期間保護される。</a:t>
            </a:r>
          </a:p>
        </p:txBody>
      </p:sp>
      <p:graphicFrame>
        <p:nvGraphicFramePr>
          <p:cNvPr id="6" name="図表 5">
            <a:extLst>
              <a:ext uri="{FF2B5EF4-FFF2-40B4-BE49-F238E27FC236}">
                <a16:creationId xmlns:a16="http://schemas.microsoft.com/office/drawing/2014/main" id="{FCAC4861-21B5-F855-8E65-00EE3205B097}"/>
              </a:ext>
            </a:extLst>
          </p:cNvPr>
          <p:cNvGraphicFramePr/>
          <p:nvPr>
            <p:extLst>
              <p:ext uri="{D42A27DB-BD31-4B8C-83A1-F6EECF244321}">
                <p14:modId xmlns:p14="http://schemas.microsoft.com/office/powerpoint/2010/main" val="2125976299"/>
              </p:ext>
            </p:extLst>
          </p:nvPr>
        </p:nvGraphicFramePr>
        <p:xfrm>
          <a:off x="3552486" y="3429000"/>
          <a:ext cx="5087026" cy="27184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テキスト ボックス 6">
            <a:extLst>
              <a:ext uri="{FF2B5EF4-FFF2-40B4-BE49-F238E27FC236}">
                <a16:creationId xmlns:a16="http://schemas.microsoft.com/office/drawing/2014/main" id="{6B70DCE2-3483-1AE1-6106-14DE61D7E540}"/>
              </a:ext>
            </a:extLst>
          </p:cNvPr>
          <p:cNvSpPr txBox="1"/>
          <p:nvPr/>
        </p:nvSpPr>
        <p:spPr>
          <a:xfrm>
            <a:off x="3850105" y="3035468"/>
            <a:ext cx="4491790" cy="369332"/>
          </a:xfrm>
          <a:prstGeom prst="rect">
            <a:avLst/>
          </a:prstGeom>
          <a:noFill/>
        </p:spPr>
        <p:txBody>
          <a:bodyPr wrap="square" rtlCol="0">
            <a:spAutoFit/>
          </a:bodyPr>
          <a:lstStyle/>
          <a:p>
            <a:pPr algn="ctr"/>
            <a:r>
              <a:rPr lang="ja-JP" altLang="en-US" dirty="0">
                <a:latin typeface="+mn-ea"/>
              </a:rPr>
              <a:t>著作物とは</a:t>
            </a:r>
            <a:endParaRPr lang="en-US" altLang="ja-JP" dirty="0">
              <a:latin typeface="+mn-ea"/>
            </a:endParaRPr>
          </a:p>
        </p:txBody>
      </p:sp>
    </p:spTree>
    <p:extLst>
      <p:ext uri="{BB962C8B-B14F-4D97-AF65-F5344CB8AC3E}">
        <p14:creationId xmlns:p14="http://schemas.microsoft.com/office/powerpoint/2010/main" val="1800310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F79E9913-245F-4208-B630-11228A8F9240}"/>
              </a:ext>
            </a:extLst>
          </p:cNvPr>
          <p:cNvSpPr>
            <a:spLocks noGrp="1"/>
          </p:cNvSpPr>
          <p:nvPr>
            <p:ph type="title"/>
          </p:nvPr>
        </p:nvSpPr>
        <p:spPr/>
        <p:txBody>
          <a:bodyPr/>
          <a:lstStyle/>
          <a:p>
            <a:r>
              <a:rPr kumimoji="1" lang="ja-JP" altLang="en-US" dirty="0"/>
              <a:t>著作物の例</a:t>
            </a:r>
          </a:p>
        </p:txBody>
      </p:sp>
      <p:graphicFrame>
        <p:nvGraphicFramePr>
          <p:cNvPr id="6" name="コンテンツ プレースホルダー 5">
            <a:extLst>
              <a:ext uri="{FF2B5EF4-FFF2-40B4-BE49-F238E27FC236}">
                <a16:creationId xmlns:a16="http://schemas.microsoft.com/office/drawing/2014/main" id="{23563C34-8AA0-4DB1-9C6C-891704F14067}"/>
              </a:ext>
            </a:extLst>
          </p:cNvPr>
          <p:cNvGraphicFramePr>
            <a:graphicFrameLocks noGrp="1"/>
          </p:cNvGraphicFramePr>
          <p:nvPr>
            <p:ph idx="1"/>
          </p:nvPr>
        </p:nvGraphicFramePr>
        <p:xfrm>
          <a:off x="838199" y="1825625"/>
          <a:ext cx="10823917" cy="4114800"/>
        </p:xfrm>
        <a:graphic>
          <a:graphicData uri="http://schemas.openxmlformats.org/drawingml/2006/table">
            <a:tbl>
              <a:tblPr bandRow="1">
                <a:tableStyleId>{3B4B98B0-60AC-42C2-AFA5-B58CD77FA1E5}</a:tableStyleId>
              </a:tblPr>
              <a:tblGrid>
                <a:gridCol w="3515752">
                  <a:extLst>
                    <a:ext uri="{9D8B030D-6E8A-4147-A177-3AD203B41FA5}">
                      <a16:colId xmlns:a16="http://schemas.microsoft.com/office/drawing/2014/main" val="3748213494"/>
                    </a:ext>
                  </a:extLst>
                </a:gridCol>
                <a:gridCol w="7308165">
                  <a:extLst>
                    <a:ext uri="{9D8B030D-6E8A-4147-A177-3AD203B41FA5}">
                      <a16:colId xmlns:a16="http://schemas.microsoft.com/office/drawing/2014/main" val="4270721415"/>
                    </a:ext>
                  </a:extLst>
                </a:gridCol>
              </a:tblGrid>
              <a:tr h="443485">
                <a:tc>
                  <a:txBody>
                    <a:bodyPr/>
                    <a:lstStyle/>
                    <a:p>
                      <a:r>
                        <a:rPr kumimoji="1" lang="ja-JP" altLang="en-US" sz="2400" dirty="0"/>
                        <a:t>言語の著作物</a:t>
                      </a:r>
                    </a:p>
                  </a:txBody>
                  <a:tcPr/>
                </a:tc>
                <a:tc>
                  <a:txBody>
                    <a:bodyPr/>
                    <a:lstStyle/>
                    <a:p>
                      <a:r>
                        <a:rPr kumimoji="1" lang="ja-JP" altLang="en-US" sz="2400" dirty="0"/>
                        <a:t>講演、論文、小説、脚本、詩歌など</a:t>
                      </a:r>
                    </a:p>
                  </a:txBody>
                  <a:tcPr/>
                </a:tc>
                <a:extLst>
                  <a:ext uri="{0D108BD9-81ED-4DB2-BD59-A6C34878D82A}">
                    <a16:rowId xmlns:a16="http://schemas.microsoft.com/office/drawing/2014/main" val="1008099610"/>
                  </a:ext>
                </a:extLst>
              </a:tr>
              <a:tr h="443485">
                <a:tc>
                  <a:txBody>
                    <a:bodyPr/>
                    <a:lstStyle/>
                    <a:p>
                      <a:r>
                        <a:rPr kumimoji="1" lang="ja-JP" altLang="en-US" sz="2400" dirty="0"/>
                        <a:t>音楽の著作物</a:t>
                      </a:r>
                    </a:p>
                  </a:txBody>
                  <a:tcPr/>
                </a:tc>
                <a:tc>
                  <a:txBody>
                    <a:bodyPr/>
                    <a:lstStyle/>
                    <a:p>
                      <a:r>
                        <a:rPr kumimoji="1" lang="ja-JP" altLang="en-US" sz="2400" dirty="0"/>
                        <a:t>楽曲、楽曲を伴う歌詞</a:t>
                      </a:r>
                    </a:p>
                  </a:txBody>
                  <a:tcPr/>
                </a:tc>
                <a:extLst>
                  <a:ext uri="{0D108BD9-81ED-4DB2-BD59-A6C34878D82A}">
                    <a16:rowId xmlns:a16="http://schemas.microsoft.com/office/drawing/2014/main" val="2283632556"/>
                  </a:ext>
                </a:extLst>
              </a:tr>
              <a:tr h="443485">
                <a:tc>
                  <a:txBody>
                    <a:bodyPr/>
                    <a:lstStyle/>
                    <a:p>
                      <a:r>
                        <a:rPr kumimoji="1" lang="ja-JP" altLang="en-US" sz="2400" dirty="0"/>
                        <a:t>舞踊、無言劇の著作物</a:t>
                      </a:r>
                    </a:p>
                  </a:txBody>
                  <a:tcPr/>
                </a:tc>
                <a:tc>
                  <a:txBody>
                    <a:bodyPr/>
                    <a:lstStyle/>
                    <a:p>
                      <a:r>
                        <a:rPr kumimoji="1" lang="ja-JP" altLang="en-US" sz="2400" dirty="0"/>
                        <a:t>日本舞踊、ダンス、パントマイムの振り付け</a:t>
                      </a:r>
                    </a:p>
                  </a:txBody>
                  <a:tcPr/>
                </a:tc>
                <a:extLst>
                  <a:ext uri="{0D108BD9-81ED-4DB2-BD59-A6C34878D82A}">
                    <a16:rowId xmlns:a16="http://schemas.microsoft.com/office/drawing/2014/main" val="1406595603"/>
                  </a:ext>
                </a:extLst>
              </a:tr>
              <a:tr h="443485">
                <a:tc>
                  <a:txBody>
                    <a:bodyPr/>
                    <a:lstStyle/>
                    <a:p>
                      <a:r>
                        <a:rPr kumimoji="1" lang="ja-JP" altLang="en-US" sz="2400" dirty="0"/>
                        <a:t>美術の著作物</a:t>
                      </a:r>
                    </a:p>
                  </a:txBody>
                  <a:tcPr/>
                </a:tc>
                <a:tc>
                  <a:txBody>
                    <a:bodyPr/>
                    <a:lstStyle/>
                    <a:p>
                      <a:r>
                        <a:rPr kumimoji="1" lang="ja-JP" altLang="en-US" sz="2400" dirty="0"/>
                        <a:t>絵画、版画、彫刻、マンガ、書など</a:t>
                      </a:r>
                    </a:p>
                  </a:txBody>
                  <a:tcPr/>
                </a:tc>
                <a:extLst>
                  <a:ext uri="{0D108BD9-81ED-4DB2-BD59-A6C34878D82A}">
                    <a16:rowId xmlns:a16="http://schemas.microsoft.com/office/drawing/2014/main" val="671933330"/>
                  </a:ext>
                </a:extLst>
              </a:tr>
              <a:tr h="443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a:t>建築の著作物</a:t>
                      </a:r>
                    </a:p>
                  </a:txBody>
                  <a:tcPr/>
                </a:tc>
                <a:tc>
                  <a:txBody>
                    <a:bodyPr/>
                    <a:lstStyle/>
                    <a:p>
                      <a:r>
                        <a:rPr kumimoji="1" lang="ja-JP" altLang="en-US" sz="2400" dirty="0"/>
                        <a:t>芸術的な建築物</a:t>
                      </a:r>
                    </a:p>
                  </a:txBody>
                  <a:tcPr/>
                </a:tc>
                <a:extLst>
                  <a:ext uri="{0D108BD9-81ED-4DB2-BD59-A6C34878D82A}">
                    <a16:rowId xmlns:a16="http://schemas.microsoft.com/office/drawing/2014/main" val="2841007401"/>
                  </a:ext>
                </a:extLst>
              </a:tr>
              <a:tr h="443485">
                <a:tc>
                  <a:txBody>
                    <a:bodyPr/>
                    <a:lstStyle/>
                    <a:p>
                      <a:r>
                        <a:rPr kumimoji="1" lang="ja-JP" altLang="en-US" sz="2400" dirty="0"/>
                        <a:t>地図、図形の著作物</a:t>
                      </a:r>
                    </a:p>
                  </a:txBody>
                  <a:tcPr/>
                </a:tc>
                <a:tc>
                  <a:txBody>
                    <a:bodyPr/>
                    <a:lstStyle/>
                    <a:p>
                      <a:r>
                        <a:rPr kumimoji="1" lang="ja-JP" altLang="en-US" sz="2400" dirty="0"/>
                        <a:t>地図、学術的な図面、設計図、模型など</a:t>
                      </a:r>
                    </a:p>
                  </a:txBody>
                  <a:tcPr/>
                </a:tc>
                <a:extLst>
                  <a:ext uri="{0D108BD9-81ED-4DB2-BD59-A6C34878D82A}">
                    <a16:rowId xmlns:a16="http://schemas.microsoft.com/office/drawing/2014/main" val="3575672566"/>
                  </a:ext>
                </a:extLst>
              </a:tr>
              <a:tr h="443485">
                <a:tc>
                  <a:txBody>
                    <a:bodyPr/>
                    <a:lstStyle/>
                    <a:p>
                      <a:r>
                        <a:rPr kumimoji="1" lang="ja-JP" altLang="en-US" sz="2400" dirty="0"/>
                        <a:t>映画の著作物</a:t>
                      </a:r>
                    </a:p>
                  </a:txBody>
                  <a:tcPr/>
                </a:tc>
                <a:tc>
                  <a:txBody>
                    <a:bodyPr/>
                    <a:lstStyle/>
                    <a:p>
                      <a:r>
                        <a:rPr kumimoji="1" lang="ja-JP" altLang="en-US" sz="2400" dirty="0"/>
                        <a:t>劇場用映画、アニメ、ビデオなど</a:t>
                      </a:r>
                    </a:p>
                  </a:txBody>
                  <a:tcPr/>
                </a:tc>
                <a:extLst>
                  <a:ext uri="{0D108BD9-81ED-4DB2-BD59-A6C34878D82A}">
                    <a16:rowId xmlns:a16="http://schemas.microsoft.com/office/drawing/2014/main" val="3795873352"/>
                  </a:ext>
                </a:extLst>
              </a:tr>
              <a:tr h="443485">
                <a:tc>
                  <a:txBody>
                    <a:bodyPr/>
                    <a:lstStyle/>
                    <a:p>
                      <a:r>
                        <a:rPr kumimoji="1" lang="ja-JP" altLang="en-US" sz="2400" dirty="0"/>
                        <a:t>写真の著作物</a:t>
                      </a:r>
                    </a:p>
                  </a:txBody>
                  <a:tcPr/>
                </a:tc>
                <a:tc>
                  <a:txBody>
                    <a:bodyPr/>
                    <a:lstStyle/>
                    <a:p>
                      <a:r>
                        <a:rPr kumimoji="1" lang="ja-JP" altLang="en-US" sz="2400" dirty="0"/>
                        <a:t>写真、グラビアなど</a:t>
                      </a:r>
                    </a:p>
                  </a:txBody>
                  <a:tcPr/>
                </a:tc>
                <a:extLst>
                  <a:ext uri="{0D108BD9-81ED-4DB2-BD59-A6C34878D82A}">
                    <a16:rowId xmlns:a16="http://schemas.microsoft.com/office/drawing/2014/main" val="1722708380"/>
                  </a:ext>
                </a:extLst>
              </a:tr>
              <a:tr h="443485">
                <a:tc>
                  <a:txBody>
                    <a:bodyPr/>
                    <a:lstStyle/>
                    <a:p>
                      <a:r>
                        <a:rPr kumimoji="1" lang="ja-JP" altLang="en-US" sz="2400" dirty="0"/>
                        <a:t>プログラムの著作物</a:t>
                      </a:r>
                    </a:p>
                  </a:txBody>
                  <a:tcPr/>
                </a:tc>
                <a:tc>
                  <a:txBody>
                    <a:bodyPr/>
                    <a:lstStyle/>
                    <a:p>
                      <a:r>
                        <a:rPr kumimoji="1" lang="ja-JP" altLang="en-US" sz="2400" dirty="0"/>
                        <a:t>コンピュータ・プログラム</a:t>
                      </a:r>
                    </a:p>
                  </a:txBody>
                  <a:tcPr/>
                </a:tc>
                <a:extLst>
                  <a:ext uri="{0D108BD9-81ED-4DB2-BD59-A6C34878D82A}">
                    <a16:rowId xmlns:a16="http://schemas.microsoft.com/office/drawing/2014/main" val="2420516744"/>
                  </a:ext>
                </a:extLst>
              </a:tr>
            </a:tbl>
          </a:graphicData>
        </a:graphic>
      </p:graphicFrame>
      <p:sp>
        <p:nvSpPr>
          <p:cNvPr id="7" name="テキスト ボックス 6">
            <a:extLst>
              <a:ext uri="{FF2B5EF4-FFF2-40B4-BE49-F238E27FC236}">
                <a16:creationId xmlns:a16="http://schemas.microsoft.com/office/drawing/2014/main" id="{57171FA7-0A13-4136-B3BA-B097CD93B458}"/>
              </a:ext>
            </a:extLst>
          </p:cNvPr>
          <p:cNvSpPr txBox="1"/>
          <p:nvPr/>
        </p:nvSpPr>
        <p:spPr>
          <a:xfrm>
            <a:off x="900332" y="6141330"/>
            <a:ext cx="10002130" cy="461665"/>
          </a:xfrm>
          <a:prstGeom prst="rect">
            <a:avLst/>
          </a:prstGeom>
          <a:noFill/>
        </p:spPr>
        <p:txBody>
          <a:bodyPr wrap="square" rtlCol="0">
            <a:spAutoFit/>
          </a:bodyPr>
          <a:lstStyle/>
          <a:p>
            <a:r>
              <a:rPr kumimoji="1" lang="ja-JP" altLang="en-US" sz="2400" dirty="0"/>
              <a:t>その他に二次的著作物、編集著作物、データベースの著作物があります。</a:t>
            </a:r>
          </a:p>
        </p:txBody>
      </p:sp>
      <p:sp>
        <p:nvSpPr>
          <p:cNvPr id="2" name="スライド番号プレースホルダー 1"/>
          <p:cNvSpPr>
            <a:spLocks noGrp="1"/>
          </p:cNvSpPr>
          <p:nvPr>
            <p:ph type="sldNum" sz="quarter" idx="12"/>
          </p:nvPr>
        </p:nvSpPr>
        <p:spPr/>
        <p:txBody>
          <a:bodyPr/>
          <a:lstStyle/>
          <a:p>
            <a:fld id="{4E8BC26C-C877-4616-B1A7-FAB27026B30F}" type="slidenum">
              <a:rPr lang="ja-JP" altLang="en-US" smtClean="0"/>
              <a:pPr/>
              <a:t>26</a:t>
            </a:fld>
            <a:endParaRPr lang="ja-JP" altLang="en-US"/>
          </a:p>
        </p:txBody>
      </p:sp>
    </p:spTree>
    <p:extLst>
      <p:ext uri="{BB962C8B-B14F-4D97-AF65-F5344CB8AC3E}">
        <p14:creationId xmlns:p14="http://schemas.microsoft.com/office/powerpoint/2010/main" val="4079819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D0BC07-A638-43EF-958E-43C3769AD2D6}"/>
              </a:ext>
            </a:extLst>
          </p:cNvPr>
          <p:cNvSpPr>
            <a:spLocks noGrp="1"/>
          </p:cNvSpPr>
          <p:nvPr>
            <p:ph type="title"/>
          </p:nvPr>
        </p:nvSpPr>
        <p:spPr/>
        <p:txBody>
          <a:bodyPr/>
          <a:lstStyle/>
          <a:p>
            <a:r>
              <a:rPr kumimoji="1" lang="ja-JP" altLang="en-US" dirty="0"/>
              <a:t>著作者の権利</a:t>
            </a:r>
          </a:p>
        </p:txBody>
      </p:sp>
      <p:sp>
        <p:nvSpPr>
          <p:cNvPr id="4" name="スライド番号プレースホルダー 3">
            <a:extLst>
              <a:ext uri="{FF2B5EF4-FFF2-40B4-BE49-F238E27FC236}">
                <a16:creationId xmlns:a16="http://schemas.microsoft.com/office/drawing/2014/main" id="{859BC1F4-8DB9-4270-ABEF-4B894B31AEF3}"/>
              </a:ext>
            </a:extLst>
          </p:cNvPr>
          <p:cNvSpPr>
            <a:spLocks noGrp="1"/>
          </p:cNvSpPr>
          <p:nvPr>
            <p:ph type="sldNum" sz="quarter" idx="12"/>
          </p:nvPr>
        </p:nvSpPr>
        <p:spPr/>
        <p:txBody>
          <a:bodyPr/>
          <a:lstStyle/>
          <a:p>
            <a:fld id="{80202247-DFB2-49FB-BED7-8A8E8829F0D4}" type="slidenum">
              <a:rPr kumimoji="1" lang="ja-JP" altLang="en-US" smtClean="0"/>
              <a:t>27</a:t>
            </a:fld>
            <a:endParaRPr kumimoji="1" lang="ja-JP" altLang="en-US"/>
          </a:p>
        </p:txBody>
      </p:sp>
      <p:graphicFrame>
        <p:nvGraphicFramePr>
          <p:cNvPr id="13" name="表 13">
            <a:extLst>
              <a:ext uri="{FF2B5EF4-FFF2-40B4-BE49-F238E27FC236}">
                <a16:creationId xmlns:a16="http://schemas.microsoft.com/office/drawing/2014/main" id="{D3923D8E-4361-4DFD-8818-2146722952C6}"/>
              </a:ext>
            </a:extLst>
          </p:cNvPr>
          <p:cNvGraphicFramePr>
            <a:graphicFrameLocks noGrp="1"/>
          </p:cNvGraphicFramePr>
          <p:nvPr/>
        </p:nvGraphicFramePr>
        <p:xfrm>
          <a:off x="682552" y="1390877"/>
          <a:ext cx="10740952" cy="4988560"/>
        </p:xfrm>
        <a:graphic>
          <a:graphicData uri="http://schemas.openxmlformats.org/drawingml/2006/table">
            <a:tbl>
              <a:tblPr firstRow="1" bandRow="1">
                <a:tableStyleId>{BC89EF96-8CEA-46FF-86C4-4CE0E7609802}</a:tableStyleId>
              </a:tblPr>
              <a:tblGrid>
                <a:gridCol w="1575875">
                  <a:extLst>
                    <a:ext uri="{9D8B030D-6E8A-4147-A177-3AD203B41FA5}">
                      <a16:colId xmlns:a16="http://schemas.microsoft.com/office/drawing/2014/main" val="2760280476"/>
                    </a:ext>
                  </a:extLst>
                </a:gridCol>
                <a:gridCol w="2041193">
                  <a:extLst>
                    <a:ext uri="{9D8B030D-6E8A-4147-A177-3AD203B41FA5}">
                      <a16:colId xmlns:a16="http://schemas.microsoft.com/office/drawing/2014/main" val="2251901487"/>
                    </a:ext>
                  </a:extLst>
                </a:gridCol>
                <a:gridCol w="1305122">
                  <a:extLst>
                    <a:ext uri="{9D8B030D-6E8A-4147-A177-3AD203B41FA5}">
                      <a16:colId xmlns:a16="http://schemas.microsoft.com/office/drawing/2014/main" val="3055465789"/>
                    </a:ext>
                  </a:extLst>
                </a:gridCol>
                <a:gridCol w="5818762">
                  <a:extLst>
                    <a:ext uri="{9D8B030D-6E8A-4147-A177-3AD203B41FA5}">
                      <a16:colId xmlns:a16="http://schemas.microsoft.com/office/drawing/2014/main" val="3017644510"/>
                    </a:ext>
                  </a:extLst>
                </a:gridCol>
              </a:tblGrid>
              <a:tr h="370840">
                <a:tc>
                  <a:txBody>
                    <a:bodyPr/>
                    <a:lstStyle/>
                    <a:p>
                      <a:pPr algn="ctr"/>
                      <a:r>
                        <a:rPr kumimoji="1" lang="ja-JP" altLang="en-US" dirty="0"/>
                        <a:t>名称</a:t>
                      </a:r>
                    </a:p>
                  </a:txBody>
                  <a:tcPr/>
                </a:tc>
                <a:tc>
                  <a:txBody>
                    <a:bodyPr/>
                    <a:lstStyle/>
                    <a:p>
                      <a:pPr algn="ctr"/>
                      <a:r>
                        <a:rPr kumimoji="1" lang="ja-JP" altLang="en-US" dirty="0"/>
                        <a:t>著作権の種類</a:t>
                      </a:r>
                    </a:p>
                  </a:txBody>
                  <a:tcPr/>
                </a:tc>
                <a:tc>
                  <a:txBody>
                    <a:bodyPr/>
                    <a:lstStyle/>
                    <a:p>
                      <a:pPr algn="ctr"/>
                      <a:r>
                        <a:rPr kumimoji="1" lang="ja-JP" altLang="en-US" dirty="0"/>
                        <a:t>著作権法</a:t>
                      </a:r>
                    </a:p>
                  </a:txBody>
                  <a:tcPr/>
                </a:tc>
                <a:tc>
                  <a:txBody>
                    <a:bodyPr/>
                    <a:lstStyle/>
                    <a:p>
                      <a:pPr algn="ctr"/>
                      <a:r>
                        <a:rPr kumimoji="1" lang="ja-JP" altLang="en-US" dirty="0"/>
                        <a:t>権利の概要</a:t>
                      </a:r>
                    </a:p>
                  </a:txBody>
                  <a:tcPr/>
                </a:tc>
                <a:extLst>
                  <a:ext uri="{0D108BD9-81ED-4DB2-BD59-A6C34878D82A}">
                    <a16:rowId xmlns:a16="http://schemas.microsoft.com/office/drawing/2014/main" val="1382654206"/>
                  </a:ext>
                </a:extLst>
              </a:tr>
              <a:tr h="37084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著作者人格権</a:t>
                      </a:r>
                    </a:p>
                    <a:p>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公表権</a:t>
                      </a:r>
                    </a:p>
                  </a:txBody>
                  <a:tcPr/>
                </a:tc>
                <a:tc>
                  <a:txBody>
                    <a:bodyPr/>
                    <a:lstStyle/>
                    <a:p>
                      <a:pPr algn="ctr"/>
                      <a:r>
                        <a:rPr kumimoji="1" lang="en-US" altLang="ja-JP" dirty="0"/>
                        <a:t>18</a:t>
                      </a:r>
                      <a:r>
                        <a:rPr kumimoji="1" lang="ja-JP" altLang="en-US" dirty="0"/>
                        <a:t>条</a:t>
                      </a:r>
                      <a:endParaRPr kumimoji="1" lang="en-US" altLang="ja-JP"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公表するかどうかを決定する権利</a:t>
                      </a:r>
                      <a:endParaRPr kumimoji="1" lang="en-US" altLang="ja-JP" dirty="0"/>
                    </a:p>
                  </a:txBody>
                  <a:tcPr/>
                </a:tc>
                <a:extLst>
                  <a:ext uri="{0D108BD9-81ED-4DB2-BD59-A6C34878D82A}">
                    <a16:rowId xmlns:a16="http://schemas.microsoft.com/office/drawing/2014/main" val="4271097522"/>
                  </a:ext>
                </a:extLst>
              </a:tr>
              <a:tr h="37084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氏名表示権</a:t>
                      </a:r>
                    </a:p>
                    <a:p>
                      <a:endParaRPr kumimoji="1" lang="ja-JP" altLang="en-US" dirty="0"/>
                    </a:p>
                  </a:txBody>
                  <a:tcPr/>
                </a:tc>
                <a:tc>
                  <a:txBody>
                    <a:bodyPr/>
                    <a:lstStyle/>
                    <a:p>
                      <a:pPr algn="ctr"/>
                      <a:r>
                        <a:rPr kumimoji="1" lang="en-US" altLang="ja-JP" dirty="0"/>
                        <a:t>19</a:t>
                      </a:r>
                      <a:r>
                        <a:rPr kumimoji="1" lang="ja-JP" altLang="en-US" dirty="0"/>
                        <a:t>条</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著作者名を表示するかどうか、ペンネームなど何という名で表示するか決める権利</a:t>
                      </a:r>
                    </a:p>
                  </a:txBody>
                  <a:tcPr/>
                </a:tc>
                <a:extLst>
                  <a:ext uri="{0D108BD9-81ED-4DB2-BD59-A6C34878D82A}">
                    <a16:rowId xmlns:a16="http://schemas.microsoft.com/office/drawing/2014/main" val="467984119"/>
                  </a:ext>
                </a:extLst>
              </a:tr>
              <a:tr h="37084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同一性保持権</a:t>
                      </a:r>
                    </a:p>
                  </a:txBody>
                  <a:tcPr/>
                </a:tc>
                <a:tc>
                  <a:txBody>
                    <a:bodyPr/>
                    <a:lstStyle/>
                    <a:p>
                      <a:pPr algn="ctr"/>
                      <a:r>
                        <a:rPr kumimoji="1" lang="en-US" altLang="ja-JP" dirty="0"/>
                        <a:t>20</a:t>
                      </a:r>
                      <a:r>
                        <a:rPr kumimoji="1" lang="ja-JP" altLang="en-US" dirty="0"/>
                        <a:t>条</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著作者を勝手に編集したり、変えたりされない権利</a:t>
                      </a:r>
                    </a:p>
                  </a:txBody>
                  <a:tcPr/>
                </a:tc>
                <a:extLst>
                  <a:ext uri="{0D108BD9-81ED-4DB2-BD59-A6C34878D82A}">
                    <a16:rowId xmlns:a16="http://schemas.microsoft.com/office/drawing/2014/main" val="552946015"/>
                  </a:ext>
                </a:extLst>
              </a:tr>
              <a:tr h="370840">
                <a:tc row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著作権</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（財産権）</a:t>
                      </a:r>
                    </a:p>
                    <a:p>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複製（コピー）権</a:t>
                      </a:r>
                    </a:p>
                  </a:txBody>
                  <a:tcPr/>
                </a:tc>
                <a:tc>
                  <a:txBody>
                    <a:bodyPr/>
                    <a:lstStyle/>
                    <a:p>
                      <a:pPr algn="ctr"/>
                      <a:r>
                        <a:rPr kumimoji="1" lang="en-US" altLang="ja-JP" dirty="0"/>
                        <a:t>21</a:t>
                      </a:r>
                      <a:r>
                        <a:rPr kumimoji="1" lang="ja-JP" altLang="en-US" dirty="0"/>
                        <a:t>条</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複製（コピー）して利用できる権利</a:t>
                      </a:r>
                    </a:p>
                  </a:txBody>
                  <a:tcPr/>
                </a:tc>
                <a:extLst>
                  <a:ext uri="{0D108BD9-81ED-4DB2-BD59-A6C34878D82A}">
                    <a16:rowId xmlns:a16="http://schemas.microsoft.com/office/drawing/2014/main" val="1140881215"/>
                  </a:ext>
                </a:extLst>
              </a:tr>
              <a:tr h="370840">
                <a:tc vMerge="1">
                  <a:txBody>
                    <a:bodyPr/>
                    <a:lstStyle/>
                    <a:p>
                      <a:endParaRPr kumimoji="1" lang="ja-JP" altLang="en-US" dirty="0"/>
                    </a:p>
                  </a:txBody>
                  <a:tcPr/>
                </a:tc>
                <a:tc>
                  <a:txBody>
                    <a:bodyPr/>
                    <a:lstStyle/>
                    <a:p>
                      <a:r>
                        <a:rPr kumimoji="1" lang="ja-JP" altLang="en-US" dirty="0"/>
                        <a:t>上演権・演奏権・上映権</a:t>
                      </a:r>
                    </a:p>
                  </a:txBody>
                  <a:tcPr/>
                </a:tc>
                <a:tc>
                  <a:txBody>
                    <a:bodyPr/>
                    <a:lstStyle/>
                    <a:p>
                      <a:pPr algn="ctr"/>
                      <a:r>
                        <a:rPr kumimoji="1" lang="en-US" altLang="ja-JP" dirty="0"/>
                        <a:t>22</a:t>
                      </a:r>
                      <a:r>
                        <a:rPr kumimoji="1" lang="ja-JP" altLang="en-US" dirty="0"/>
                        <a:t>条</a:t>
                      </a:r>
                    </a:p>
                  </a:txBody>
                  <a:tcPr/>
                </a:tc>
                <a:tc>
                  <a:txBody>
                    <a:bodyPr/>
                    <a:lstStyle/>
                    <a:p>
                      <a:r>
                        <a:rPr kumimoji="1" lang="ja-JP" altLang="en-US" dirty="0"/>
                        <a:t>上演・演奏・上映する権利</a:t>
                      </a:r>
                    </a:p>
                  </a:txBody>
                  <a:tcPr/>
                </a:tc>
                <a:extLst>
                  <a:ext uri="{0D108BD9-81ED-4DB2-BD59-A6C34878D82A}">
                    <a16:rowId xmlns:a16="http://schemas.microsoft.com/office/drawing/2014/main" val="1204191234"/>
                  </a:ext>
                </a:extLst>
              </a:tr>
              <a:tr h="370840">
                <a:tc vMerge="1">
                  <a:txBody>
                    <a:bodyPr/>
                    <a:lstStyle/>
                    <a:p>
                      <a:endParaRPr kumimoji="1" lang="ja-JP" altLang="en-US"/>
                    </a:p>
                  </a:txBody>
                  <a:tcPr/>
                </a:tc>
                <a:tc>
                  <a:txBody>
                    <a:bodyPr/>
                    <a:lstStyle/>
                    <a:p>
                      <a:r>
                        <a:rPr kumimoji="1" lang="ja-JP" altLang="en-US" dirty="0"/>
                        <a:t>公衆送信権</a:t>
                      </a:r>
                    </a:p>
                  </a:txBody>
                  <a:tcPr/>
                </a:tc>
                <a:tc>
                  <a:txBody>
                    <a:bodyPr/>
                    <a:lstStyle/>
                    <a:p>
                      <a:pPr algn="ctr"/>
                      <a:r>
                        <a:rPr kumimoji="1" lang="en-US" altLang="ja-JP" dirty="0"/>
                        <a:t>23</a:t>
                      </a:r>
                      <a:r>
                        <a:rPr kumimoji="1" lang="ja-JP" altLang="en-US" dirty="0"/>
                        <a:t>条</a:t>
                      </a:r>
                    </a:p>
                  </a:txBody>
                  <a:tcPr/>
                </a:tc>
                <a:tc>
                  <a:txBody>
                    <a:bodyPr/>
                    <a:lstStyle/>
                    <a:p>
                      <a:r>
                        <a:rPr kumimoji="1" lang="ja-JP" altLang="en-US" dirty="0"/>
                        <a:t>公衆に送信または送信可能にする権利</a:t>
                      </a:r>
                    </a:p>
                  </a:txBody>
                  <a:tcPr/>
                </a:tc>
                <a:extLst>
                  <a:ext uri="{0D108BD9-81ED-4DB2-BD59-A6C34878D82A}">
                    <a16:rowId xmlns:a16="http://schemas.microsoft.com/office/drawing/2014/main" val="22726530"/>
                  </a:ext>
                </a:extLst>
              </a:tr>
              <a:tr h="370840">
                <a:tc vMerge="1">
                  <a:txBody>
                    <a:bodyPr/>
                    <a:lstStyle/>
                    <a:p>
                      <a:endParaRPr kumimoji="1" lang="ja-JP" altLang="en-US"/>
                    </a:p>
                  </a:txBody>
                  <a:tcPr/>
                </a:tc>
                <a:tc>
                  <a:txBody>
                    <a:bodyPr/>
                    <a:lstStyle/>
                    <a:p>
                      <a:r>
                        <a:rPr kumimoji="1" lang="ja-JP" altLang="en-US" dirty="0"/>
                        <a:t>口述権</a:t>
                      </a:r>
                    </a:p>
                  </a:txBody>
                  <a:tcPr/>
                </a:tc>
                <a:tc>
                  <a:txBody>
                    <a:bodyPr/>
                    <a:lstStyle/>
                    <a:p>
                      <a:pPr algn="ctr"/>
                      <a:r>
                        <a:rPr kumimoji="1" lang="en-US" altLang="ja-JP" dirty="0"/>
                        <a:t>24</a:t>
                      </a:r>
                      <a:r>
                        <a:rPr kumimoji="1" lang="ja-JP" altLang="en-US" dirty="0"/>
                        <a:t>条</a:t>
                      </a:r>
                    </a:p>
                  </a:txBody>
                  <a:tcPr/>
                </a:tc>
                <a:tc>
                  <a:txBody>
                    <a:bodyPr/>
                    <a:lstStyle/>
                    <a:p>
                      <a:r>
                        <a:rPr kumimoji="1" lang="ja-JP" altLang="en-US" dirty="0"/>
                        <a:t>言語の著作物を口述する権利</a:t>
                      </a:r>
                    </a:p>
                  </a:txBody>
                  <a:tcPr/>
                </a:tc>
                <a:extLst>
                  <a:ext uri="{0D108BD9-81ED-4DB2-BD59-A6C34878D82A}">
                    <a16:rowId xmlns:a16="http://schemas.microsoft.com/office/drawing/2014/main" val="2456564707"/>
                  </a:ext>
                </a:extLst>
              </a:tr>
              <a:tr h="370840">
                <a:tc vMerge="1">
                  <a:txBody>
                    <a:bodyPr/>
                    <a:lstStyle/>
                    <a:p>
                      <a:endParaRPr kumimoji="1" lang="ja-JP" altLang="en-US"/>
                    </a:p>
                  </a:txBody>
                  <a:tcPr/>
                </a:tc>
                <a:tc>
                  <a:txBody>
                    <a:bodyPr/>
                    <a:lstStyle/>
                    <a:p>
                      <a:r>
                        <a:rPr kumimoji="1" lang="ja-JP" altLang="en-US" dirty="0"/>
                        <a:t>展示権</a:t>
                      </a:r>
                    </a:p>
                  </a:txBody>
                  <a:tcPr/>
                </a:tc>
                <a:tc>
                  <a:txBody>
                    <a:bodyPr/>
                    <a:lstStyle/>
                    <a:p>
                      <a:pPr algn="ctr"/>
                      <a:r>
                        <a:rPr kumimoji="1" lang="en-US" altLang="ja-JP" dirty="0"/>
                        <a:t>25</a:t>
                      </a:r>
                      <a:r>
                        <a:rPr kumimoji="1" lang="ja-JP" altLang="en-US" dirty="0"/>
                        <a:t>条</a:t>
                      </a:r>
                    </a:p>
                  </a:txBody>
                  <a:tcPr/>
                </a:tc>
                <a:tc>
                  <a:txBody>
                    <a:bodyPr/>
                    <a:lstStyle/>
                    <a:p>
                      <a:r>
                        <a:rPr kumimoji="1" lang="ja-JP" altLang="en-US" dirty="0"/>
                        <a:t>美術の著作物を展示する権利</a:t>
                      </a:r>
                    </a:p>
                  </a:txBody>
                  <a:tcPr/>
                </a:tc>
                <a:extLst>
                  <a:ext uri="{0D108BD9-81ED-4DB2-BD59-A6C34878D82A}">
                    <a16:rowId xmlns:a16="http://schemas.microsoft.com/office/drawing/2014/main" val="1586940617"/>
                  </a:ext>
                </a:extLst>
              </a:tr>
              <a:tr h="370840">
                <a:tc vMerge="1">
                  <a:txBody>
                    <a:bodyPr/>
                    <a:lstStyle/>
                    <a:p>
                      <a:endParaRPr kumimoji="1" lang="ja-JP" altLang="en-US"/>
                    </a:p>
                  </a:txBody>
                  <a:tcPr/>
                </a:tc>
                <a:tc>
                  <a:txBody>
                    <a:bodyPr/>
                    <a:lstStyle/>
                    <a:p>
                      <a:r>
                        <a:rPr kumimoji="1" lang="ja-JP" altLang="en-US" dirty="0"/>
                        <a:t>頒布権</a:t>
                      </a:r>
                    </a:p>
                  </a:txBody>
                  <a:tcPr/>
                </a:tc>
                <a:tc>
                  <a:txBody>
                    <a:bodyPr/>
                    <a:lstStyle/>
                    <a:p>
                      <a:pPr algn="ctr"/>
                      <a:r>
                        <a:rPr kumimoji="1" lang="en-US" altLang="ja-JP" dirty="0"/>
                        <a:t>26</a:t>
                      </a:r>
                      <a:r>
                        <a:rPr kumimoji="1" lang="ja-JP" altLang="en-US" dirty="0"/>
                        <a:t>条</a:t>
                      </a:r>
                    </a:p>
                  </a:txBody>
                  <a:tcPr/>
                </a:tc>
                <a:tc>
                  <a:txBody>
                    <a:bodyPr/>
                    <a:lstStyle/>
                    <a:p>
                      <a:r>
                        <a:rPr kumimoji="1" lang="ja-JP" altLang="en-US" dirty="0"/>
                        <a:t>映画の著作物を頒布する権利</a:t>
                      </a:r>
                    </a:p>
                  </a:txBody>
                  <a:tcPr/>
                </a:tc>
                <a:extLst>
                  <a:ext uri="{0D108BD9-81ED-4DB2-BD59-A6C34878D82A}">
                    <a16:rowId xmlns:a16="http://schemas.microsoft.com/office/drawing/2014/main" val="465184788"/>
                  </a:ext>
                </a:extLst>
              </a:tr>
              <a:tr h="370840">
                <a:tc vMerge="1">
                  <a:txBody>
                    <a:bodyPr/>
                    <a:lstStyle/>
                    <a:p>
                      <a:endParaRPr kumimoji="1" lang="ja-JP" altLang="en-US"/>
                    </a:p>
                  </a:txBody>
                  <a:tcPr/>
                </a:tc>
                <a:tc>
                  <a:txBody>
                    <a:bodyPr/>
                    <a:lstStyle/>
                    <a:p>
                      <a:r>
                        <a:rPr kumimoji="1" lang="ja-JP" altLang="en-US" dirty="0"/>
                        <a:t>譲渡権・貸与権</a:t>
                      </a:r>
                    </a:p>
                  </a:txBody>
                  <a:tcPr/>
                </a:tc>
                <a:tc>
                  <a:txBody>
                    <a:bodyPr/>
                    <a:lstStyle/>
                    <a:p>
                      <a:pPr algn="ctr"/>
                      <a:r>
                        <a:rPr kumimoji="1" lang="en-US" altLang="ja-JP" dirty="0"/>
                        <a:t>26</a:t>
                      </a:r>
                      <a:r>
                        <a:rPr kumimoji="1" lang="ja-JP" altLang="en-US" dirty="0"/>
                        <a:t>条</a:t>
                      </a:r>
                    </a:p>
                  </a:txBody>
                  <a:tcPr/>
                </a:tc>
                <a:tc>
                  <a:txBody>
                    <a:bodyPr/>
                    <a:lstStyle/>
                    <a:p>
                      <a:r>
                        <a:rPr kumimoji="1" lang="ja-JP" altLang="en-US" dirty="0"/>
                        <a:t>映画以外の著作物を譲渡・貸与する権利</a:t>
                      </a:r>
                    </a:p>
                  </a:txBody>
                  <a:tcPr/>
                </a:tc>
                <a:extLst>
                  <a:ext uri="{0D108BD9-81ED-4DB2-BD59-A6C34878D82A}">
                    <a16:rowId xmlns:a16="http://schemas.microsoft.com/office/drawing/2014/main" val="178778430"/>
                  </a:ext>
                </a:extLst>
              </a:tr>
              <a:tr h="370840">
                <a:tc vMerge="1">
                  <a:txBody>
                    <a:bodyPr/>
                    <a:lstStyle/>
                    <a:p>
                      <a:endParaRPr kumimoji="1" lang="ja-JP" altLang="en-US"/>
                    </a:p>
                  </a:txBody>
                  <a:tcPr/>
                </a:tc>
                <a:tc>
                  <a:txBody>
                    <a:bodyPr/>
                    <a:lstStyle/>
                    <a:p>
                      <a:r>
                        <a:rPr kumimoji="1" lang="ja-JP" altLang="en-US" dirty="0"/>
                        <a:t>翻訳権・翻案権</a:t>
                      </a:r>
                    </a:p>
                  </a:txBody>
                  <a:tcPr/>
                </a:tc>
                <a:tc>
                  <a:txBody>
                    <a:bodyPr/>
                    <a:lstStyle/>
                    <a:p>
                      <a:pPr algn="ctr"/>
                      <a:r>
                        <a:rPr kumimoji="1" lang="en-US" altLang="ja-JP" dirty="0"/>
                        <a:t>27</a:t>
                      </a:r>
                      <a:r>
                        <a:rPr kumimoji="1" lang="ja-JP" altLang="en-US" dirty="0"/>
                        <a:t>条</a:t>
                      </a:r>
                    </a:p>
                  </a:txBody>
                  <a:tcPr/>
                </a:tc>
                <a:tc>
                  <a:txBody>
                    <a:bodyPr/>
                    <a:lstStyle/>
                    <a:p>
                      <a:r>
                        <a:rPr kumimoji="1" lang="ja-JP" altLang="en-US" dirty="0"/>
                        <a:t>翻訳・変形する権利（二次的著作物に関する権利）</a:t>
                      </a:r>
                    </a:p>
                  </a:txBody>
                  <a:tcPr/>
                </a:tc>
                <a:extLst>
                  <a:ext uri="{0D108BD9-81ED-4DB2-BD59-A6C34878D82A}">
                    <a16:rowId xmlns:a16="http://schemas.microsoft.com/office/drawing/2014/main" val="3618060741"/>
                  </a:ext>
                </a:extLst>
              </a:tr>
            </a:tbl>
          </a:graphicData>
        </a:graphic>
      </p:graphicFrame>
    </p:spTree>
    <p:extLst>
      <p:ext uri="{BB962C8B-B14F-4D97-AF65-F5344CB8AC3E}">
        <p14:creationId xmlns:p14="http://schemas.microsoft.com/office/powerpoint/2010/main" val="9498854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AB2DED-362C-4B93-96BA-7F36CFADC20D}"/>
              </a:ext>
            </a:extLst>
          </p:cNvPr>
          <p:cNvSpPr>
            <a:spLocks noGrp="1"/>
          </p:cNvSpPr>
          <p:nvPr>
            <p:ph type="title"/>
          </p:nvPr>
        </p:nvSpPr>
        <p:spPr>
          <a:xfrm>
            <a:off x="1051561" y="249953"/>
            <a:ext cx="7894319" cy="833123"/>
          </a:xfrm>
        </p:spPr>
        <p:txBody>
          <a:bodyPr>
            <a:normAutofit/>
          </a:bodyPr>
          <a:lstStyle/>
          <a:p>
            <a:r>
              <a:rPr lang="ja-JP" altLang="en-US" sz="4000" dirty="0">
                <a:latin typeface="游ゴシック" panose="020B0400000000000000" pitchFamily="50" charset="-128"/>
                <a:ea typeface="游ゴシック" panose="020B0400000000000000" pitchFamily="50" charset="-128"/>
              </a:rPr>
              <a:t>個人情報とは</a:t>
            </a:r>
            <a:endParaRPr kumimoji="1" lang="ja-JP" altLang="en-US" sz="4000" dirty="0">
              <a:latin typeface="游ゴシック" panose="020B0400000000000000" pitchFamily="50" charset="-128"/>
              <a:ea typeface="游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5F52B8AC-1AB4-42BE-BD57-28ED93C650B5}"/>
              </a:ext>
            </a:extLst>
          </p:cNvPr>
          <p:cNvSpPr>
            <a:spLocks noGrp="1"/>
          </p:cNvSpPr>
          <p:nvPr>
            <p:ph idx="1"/>
          </p:nvPr>
        </p:nvSpPr>
        <p:spPr>
          <a:xfrm>
            <a:off x="821923" y="994299"/>
            <a:ext cx="11120022" cy="5699464"/>
          </a:xfrm>
        </p:spPr>
        <p:txBody>
          <a:bodyPr>
            <a:noAutofit/>
          </a:bodyPr>
          <a:lstStyle/>
          <a:p>
            <a:pPr marL="0" indent="0">
              <a:buNone/>
            </a:pPr>
            <a:r>
              <a:rPr lang="ja-JP" altLang="ja-JP" sz="1600" dirty="0">
                <a:latin typeface="游ゴシック" panose="020B0400000000000000" pitchFamily="50" charset="-128"/>
                <a:ea typeface="游ゴシック" panose="020B0400000000000000" pitchFamily="50" charset="-128"/>
              </a:rPr>
              <a:t>個人情報とは、生存する個人に関する情報であり、その中に含まれる氏名、生年月日、その他の記述等により</a:t>
            </a:r>
            <a:endParaRPr lang="en-US" altLang="ja-JP" sz="1600" dirty="0">
              <a:latin typeface="游ゴシック" panose="020B0400000000000000" pitchFamily="50" charset="-128"/>
              <a:ea typeface="游ゴシック" panose="020B0400000000000000" pitchFamily="50" charset="-128"/>
            </a:endParaRPr>
          </a:p>
          <a:p>
            <a:pPr marL="0" indent="0">
              <a:buNone/>
            </a:pPr>
            <a:r>
              <a:rPr lang="ja-JP" altLang="ja-JP" sz="1600" u="sng" dirty="0">
                <a:latin typeface="游ゴシック" panose="020B0400000000000000" pitchFamily="50" charset="-128"/>
                <a:ea typeface="游ゴシック" panose="020B0400000000000000" pitchFamily="50" charset="-128"/>
              </a:rPr>
              <a:t>特定の個人を認識できるもの</a:t>
            </a:r>
            <a:r>
              <a:rPr lang="ja-JP" altLang="ja-JP" sz="1600" dirty="0">
                <a:latin typeface="游ゴシック" panose="020B0400000000000000" pitchFamily="50" charset="-128"/>
                <a:ea typeface="游ゴシック" panose="020B0400000000000000" pitchFamily="50" charset="-128"/>
              </a:rPr>
              <a:t>。また、ひとつの情報だけでは個人を特定できなくても容易に手に入る他の情報と</a:t>
            </a:r>
            <a:endParaRPr lang="en-US" altLang="ja-JP" sz="1600" dirty="0">
              <a:latin typeface="游ゴシック" panose="020B0400000000000000" pitchFamily="50" charset="-128"/>
              <a:ea typeface="游ゴシック" panose="020B0400000000000000" pitchFamily="50" charset="-128"/>
            </a:endParaRPr>
          </a:p>
          <a:p>
            <a:pPr marL="0" indent="0">
              <a:buNone/>
            </a:pPr>
            <a:r>
              <a:rPr lang="ja-JP" altLang="ja-JP" sz="1600" dirty="0">
                <a:latin typeface="游ゴシック" panose="020B0400000000000000" pitchFamily="50" charset="-128"/>
                <a:ea typeface="游ゴシック" panose="020B0400000000000000" pitchFamily="50" charset="-128"/>
              </a:rPr>
              <a:t>組み合わせることで、特定の個人を認識できるもの。</a:t>
            </a:r>
          </a:p>
          <a:p>
            <a:pPr marL="0" indent="0">
              <a:buNone/>
            </a:pPr>
            <a:r>
              <a:rPr lang="en-US" altLang="ja-JP" sz="1600" dirty="0">
                <a:latin typeface="游ゴシック" panose="020B0400000000000000" pitchFamily="50" charset="-128"/>
                <a:ea typeface="游ゴシック" panose="020B0400000000000000" pitchFamily="50" charset="-128"/>
              </a:rPr>
              <a:t> </a:t>
            </a:r>
            <a:endParaRPr lang="ja-JP" altLang="ja-JP" sz="1600" dirty="0">
              <a:latin typeface="游ゴシック" panose="020B0400000000000000" pitchFamily="50" charset="-128"/>
              <a:ea typeface="游ゴシック" panose="020B0400000000000000" pitchFamily="50" charset="-128"/>
            </a:endParaRPr>
          </a:p>
          <a:p>
            <a:pPr marL="0" indent="0">
              <a:buNone/>
            </a:pPr>
            <a:r>
              <a:rPr lang="ja-JP" altLang="ja-JP" sz="1600" dirty="0">
                <a:latin typeface="游ゴシック" panose="020B0400000000000000" pitchFamily="50" charset="-128"/>
                <a:ea typeface="游ゴシック" panose="020B0400000000000000" pitchFamily="50" charset="-128"/>
              </a:rPr>
              <a:t>具体的な個人情報の例</a:t>
            </a:r>
          </a:p>
          <a:p>
            <a:pPr marL="0" indent="0">
              <a:buNone/>
            </a:pPr>
            <a:r>
              <a:rPr lang="ja-JP" altLang="ja-JP" sz="1600" dirty="0">
                <a:latin typeface="游ゴシック" panose="020B0400000000000000" pitchFamily="50" charset="-128"/>
                <a:ea typeface="游ゴシック" panose="020B0400000000000000" pitchFamily="50" charset="-128"/>
              </a:rPr>
              <a:t>・</a:t>
            </a:r>
            <a:r>
              <a:rPr lang="ja-JP" altLang="ja-JP" sz="1400" dirty="0">
                <a:latin typeface="游ゴシック" panose="020B0400000000000000" pitchFamily="50" charset="-128"/>
                <a:ea typeface="游ゴシック" panose="020B0400000000000000" pitchFamily="50" charset="-128"/>
              </a:rPr>
              <a:t>基本的な情報</a:t>
            </a:r>
          </a:p>
          <a:p>
            <a:pPr marL="0" indent="0">
              <a:buNone/>
            </a:pPr>
            <a:r>
              <a:rPr lang="ja-JP" altLang="ja-JP" sz="1400" dirty="0">
                <a:latin typeface="游ゴシック" panose="020B0400000000000000" pitchFamily="50" charset="-128"/>
                <a:ea typeface="游ゴシック" panose="020B0400000000000000" pitchFamily="50" charset="-128"/>
              </a:rPr>
              <a:t>　氏名、住所、電話番号、生年月日、本籍、国籍、顔写真、音声データ、銀行口座番号など</a:t>
            </a:r>
          </a:p>
          <a:p>
            <a:pPr marL="0" indent="0">
              <a:buNone/>
            </a:pPr>
            <a:r>
              <a:rPr lang="ja-JP" altLang="ja-JP" sz="1400" dirty="0">
                <a:latin typeface="游ゴシック" panose="020B0400000000000000" pitchFamily="50" charset="-128"/>
                <a:ea typeface="游ゴシック" panose="020B0400000000000000" pitchFamily="50" charset="-128"/>
              </a:rPr>
              <a:t>・身体に関する情報</a:t>
            </a:r>
          </a:p>
          <a:p>
            <a:pPr marL="0" indent="0">
              <a:buNone/>
            </a:pPr>
            <a:r>
              <a:rPr lang="ja-JP" altLang="ja-JP" sz="1400" dirty="0">
                <a:latin typeface="游ゴシック" panose="020B0400000000000000" pitchFamily="50" charset="-128"/>
                <a:ea typeface="游ゴシック" panose="020B0400000000000000" pitchFamily="50" charset="-128"/>
              </a:rPr>
              <a:t>　身長、体重、血圧、既往歴、</a:t>
            </a:r>
            <a:r>
              <a:rPr lang="en-US" altLang="ja-JP" sz="1400" dirty="0">
                <a:latin typeface="游ゴシック" panose="020B0400000000000000" pitchFamily="50" charset="-128"/>
                <a:ea typeface="游ゴシック" panose="020B0400000000000000" pitchFamily="50" charset="-128"/>
              </a:rPr>
              <a:t>DNA</a:t>
            </a:r>
            <a:r>
              <a:rPr lang="ja-JP" altLang="ja-JP" sz="1400" dirty="0" err="1">
                <a:latin typeface="游ゴシック" panose="020B0400000000000000" pitchFamily="50" charset="-128"/>
                <a:ea typeface="游ゴシック" panose="020B0400000000000000" pitchFamily="50" charset="-128"/>
              </a:rPr>
              <a:t>、</a:t>
            </a:r>
            <a:r>
              <a:rPr lang="ja-JP" altLang="ja-JP" sz="1400" dirty="0">
                <a:latin typeface="游ゴシック" panose="020B0400000000000000" pitchFamily="50" charset="-128"/>
                <a:ea typeface="游ゴシック" panose="020B0400000000000000" pitchFamily="50" charset="-128"/>
              </a:rPr>
              <a:t>身体障害など</a:t>
            </a:r>
          </a:p>
          <a:p>
            <a:pPr marL="0" indent="0">
              <a:buNone/>
            </a:pPr>
            <a:r>
              <a:rPr lang="ja-JP" altLang="ja-JP" sz="1400" dirty="0">
                <a:latin typeface="游ゴシック" panose="020B0400000000000000" pitchFamily="50" charset="-128"/>
                <a:ea typeface="游ゴシック" panose="020B0400000000000000" pitchFamily="50" charset="-128"/>
              </a:rPr>
              <a:t>・その他の本人に関する情報</a:t>
            </a:r>
          </a:p>
          <a:p>
            <a:pPr marL="0" indent="0">
              <a:buNone/>
            </a:pPr>
            <a:r>
              <a:rPr lang="ja-JP" altLang="ja-JP" sz="1400" dirty="0">
                <a:latin typeface="游ゴシック" panose="020B0400000000000000" pitchFamily="50" charset="-128"/>
                <a:ea typeface="游ゴシック" panose="020B0400000000000000" pitchFamily="50" charset="-128"/>
              </a:rPr>
              <a:t>　趣味、嗜好、特技、宗教、信条、資産、年収、職業など</a:t>
            </a:r>
          </a:p>
          <a:p>
            <a:pPr marL="0" indent="0">
              <a:buNone/>
            </a:pPr>
            <a:r>
              <a:rPr lang="ja-JP" altLang="ja-JP" sz="1400" dirty="0">
                <a:latin typeface="游ゴシック" panose="020B0400000000000000" pitchFamily="50" charset="-128"/>
                <a:ea typeface="游ゴシック" panose="020B0400000000000000" pitchFamily="50" charset="-128"/>
              </a:rPr>
              <a:t>・本人との関係を示す情報</a:t>
            </a:r>
          </a:p>
          <a:p>
            <a:pPr marL="0" indent="0">
              <a:buNone/>
            </a:pPr>
            <a:r>
              <a:rPr lang="ja-JP" altLang="ja-JP" sz="1400" dirty="0">
                <a:latin typeface="游ゴシック" panose="020B0400000000000000" pitchFamily="50" charset="-128"/>
                <a:ea typeface="游ゴシック" panose="020B0400000000000000" pitchFamily="50" charset="-128"/>
              </a:rPr>
              <a:t>　配偶者、続柄、結婚歴、家族構成、交友関係など</a:t>
            </a:r>
          </a:p>
          <a:p>
            <a:pPr marL="0" indent="0">
              <a:buNone/>
            </a:pPr>
            <a:r>
              <a:rPr lang="en-US" altLang="ja-JP" sz="1600" dirty="0">
                <a:latin typeface="游ゴシック" panose="020B0400000000000000" pitchFamily="50" charset="-128"/>
                <a:ea typeface="游ゴシック" panose="020B0400000000000000" pitchFamily="50" charset="-128"/>
              </a:rPr>
              <a:t> </a:t>
            </a:r>
            <a:endParaRPr lang="ja-JP" altLang="ja-JP" sz="1600" dirty="0">
              <a:latin typeface="游ゴシック" panose="020B0400000000000000" pitchFamily="50" charset="-128"/>
              <a:ea typeface="游ゴシック" panose="020B0400000000000000" pitchFamily="50" charset="-128"/>
            </a:endParaRPr>
          </a:p>
          <a:p>
            <a:pPr marL="0" indent="0">
              <a:buNone/>
            </a:pPr>
            <a:r>
              <a:rPr lang="ja-JP" altLang="ja-JP" sz="1600" dirty="0">
                <a:latin typeface="游ゴシック" panose="020B0400000000000000" pitchFamily="50" charset="-128"/>
                <a:ea typeface="游ゴシック" panose="020B0400000000000000" pitchFamily="50" charset="-128"/>
              </a:rPr>
              <a:t>個人情報保護法とは</a:t>
            </a:r>
          </a:p>
          <a:p>
            <a:pPr marL="0" indent="0">
              <a:buNone/>
            </a:pPr>
            <a:r>
              <a:rPr lang="ja-JP" altLang="ja-JP" sz="1600" dirty="0">
                <a:latin typeface="游ゴシック" panose="020B0400000000000000" pitchFamily="50" charset="-128"/>
                <a:ea typeface="游ゴシック" panose="020B0400000000000000" pitchFamily="50" charset="-128"/>
              </a:rPr>
              <a:t>「個人情報保護法」とは、平成</a:t>
            </a:r>
            <a:r>
              <a:rPr lang="en-US" altLang="ja-JP" sz="1600" dirty="0">
                <a:latin typeface="游ゴシック" panose="020B0400000000000000" pitchFamily="50" charset="-128"/>
                <a:ea typeface="游ゴシック" panose="020B0400000000000000" pitchFamily="50" charset="-128"/>
              </a:rPr>
              <a:t>17</a:t>
            </a:r>
            <a:r>
              <a:rPr lang="ja-JP" altLang="ja-JP" sz="1600" dirty="0">
                <a:latin typeface="游ゴシック" panose="020B0400000000000000" pitchFamily="50" charset="-128"/>
                <a:ea typeface="游ゴシック" panose="020B0400000000000000" pitchFamily="50" charset="-128"/>
              </a:rPr>
              <a:t>年から施行されたものであり、正式には「個人情報の保護に関する法律」。個人情報</a:t>
            </a:r>
            <a:endParaRPr lang="en-US" altLang="ja-JP" sz="1600" dirty="0">
              <a:latin typeface="游ゴシック" panose="020B0400000000000000" pitchFamily="50" charset="-128"/>
              <a:ea typeface="游ゴシック" panose="020B0400000000000000" pitchFamily="50" charset="-128"/>
            </a:endParaRPr>
          </a:p>
          <a:p>
            <a:pPr marL="0" indent="0">
              <a:buNone/>
            </a:pPr>
            <a:r>
              <a:rPr lang="ja-JP" altLang="ja-JP" sz="1600" dirty="0">
                <a:latin typeface="游ゴシック" panose="020B0400000000000000" pitchFamily="50" charset="-128"/>
                <a:ea typeface="游ゴシック" panose="020B0400000000000000" pitchFamily="50" charset="-128"/>
              </a:rPr>
              <a:t>の有用性に配慮しつつ、個人の権利利益を保護することを目的としている。</a:t>
            </a:r>
          </a:p>
          <a:p>
            <a:pPr marL="0" indent="0">
              <a:buNone/>
            </a:pPr>
            <a:endParaRPr kumimoji="1" lang="ja-JP" altLang="en-US" sz="16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127348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労働・取引関連法規と標準化　</a:t>
            </a:r>
            <a:r>
              <a:rPr lang="en-US" altLang="ja-JP" dirty="0"/>
              <a:t>p.504</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29</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4247317"/>
          </a:xfrm>
          <a:prstGeom prst="rect">
            <a:avLst/>
          </a:prstGeom>
          <a:noFill/>
        </p:spPr>
        <p:txBody>
          <a:bodyPr wrap="square" rtlCol="0">
            <a:spAutoFit/>
          </a:bodyPr>
          <a:lstStyle/>
          <a:p>
            <a:r>
              <a:rPr lang="ja-JP" altLang="en-US" b="1" dirty="0">
                <a:latin typeface="+mn-ea"/>
              </a:rPr>
              <a:t>労働・取引関連法規と標準化</a:t>
            </a:r>
            <a:endParaRPr lang="en-US" altLang="ja-JP" b="1" dirty="0">
              <a:latin typeface="+mn-ea"/>
            </a:endParaRPr>
          </a:p>
          <a:p>
            <a:r>
              <a:rPr lang="ja-JP" altLang="en-US" dirty="0">
                <a:latin typeface="+mn-ea"/>
              </a:rPr>
              <a:t>企業が活動をするとき、当然だが法律を守らなければならない。</a:t>
            </a:r>
            <a:endParaRPr lang="en-US" altLang="ja-JP" dirty="0">
              <a:latin typeface="+mn-ea"/>
            </a:endParaRPr>
          </a:p>
          <a:p>
            <a:endParaRPr lang="en-US" altLang="ja-JP" dirty="0">
              <a:latin typeface="+mn-ea"/>
            </a:endParaRPr>
          </a:p>
          <a:p>
            <a:r>
              <a:rPr lang="ja-JP" altLang="en-US" dirty="0">
                <a:latin typeface="+mn-ea"/>
              </a:rPr>
              <a:t>情報を取扱う仕事は実際に形になるものを扱うわけではないため、昔は仕事として十分に評価されず、（仕事を怠けていると誤解された結果、）長時間の仕事を課されるなどの待遇を受けることもあった。</a:t>
            </a:r>
            <a:endParaRPr lang="en-US" altLang="ja-JP" dirty="0">
              <a:latin typeface="+mn-ea"/>
            </a:endParaRPr>
          </a:p>
          <a:p>
            <a:r>
              <a:rPr lang="ja-JP" altLang="en-US" dirty="0">
                <a:latin typeface="+mn-ea"/>
              </a:rPr>
              <a:t>近年は、コンプライアンス </a:t>
            </a:r>
            <a:r>
              <a:rPr lang="en-US" altLang="ja-JP" dirty="0">
                <a:latin typeface="+mn-ea"/>
              </a:rPr>
              <a:t>(Compliance</a:t>
            </a:r>
            <a:r>
              <a:rPr lang="ja-JP" altLang="en-US" dirty="0">
                <a:latin typeface="+mn-ea"/>
              </a:rPr>
              <a:t>、“法令遵守”とも言う</a:t>
            </a:r>
            <a:r>
              <a:rPr lang="en-US" altLang="ja-JP" dirty="0">
                <a:latin typeface="+mn-ea"/>
              </a:rPr>
              <a:t>)</a:t>
            </a:r>
            <a:r>
              <a:rPr lang="ja-JP" altLang="en-US" dirty="0">
                <a:latin typeface="+mn-ea"/>
              </a:rPr>
              <a:t>の重要性が叫ばれることが多くなり、法律を守る考え方が高まっている。</a:t>
            </a:r>
            <a:endParaRPr lang="en-US" altLang="ja-JP" dirty="0">
              <a:latin typeface="+mn-ea"/>
            </a:endParaRPr>
          </a:p>
          <a:p>
            <a:r>
              <a:rPr lang="ja-JP" altLang="en-US" dirty="0">
                <a:latin typeface="+mn-ea"/>
              </a:rPr>
              <a:t>また、コンプライアンスには一般的な倫理観の意味も含まれている。</a:t>
            </a:r>
            <a:endParaRPr lang="en-US" altLang="ja-JP" dirty="0">
              <a:latin typeface="+mn-ea"/>
            </a:endParaRPr>
          </a:p>
          <a:p>
            <a:endParaRPr lang="en-US" altLang="ja-JP" dirty="0">
              <a:latin typeface="+mn-ea"/>
            </a:endParaRPr>
          </a:p>
          <a:p>
            <a:endParaRPr lang="en-US" altLang="ja-JP" dirty="0">
              <a:latin typeface="+mn-ea"/>
            </a:endParaRPr>
          </a:p>
          <a:p>
            <a:r>
              <a:rPr lang="ja-JP" altLang="en-US" dirty="0">
                <a:latin typeface="+mn-ea"/>
              </a:rPr>
              <a:t>ここでは以下の項目に分けて情報を取扱う場合の法律やコンプライアンスをまとめる。</a:t>
            </a:r>
            <a:endParaRPr lang="en-US" altLang="ja-JP" dirty="0">
              <a:latin typeface="+mn-ea"/>
            </a:endParaRPr>
          </a:p>
          <a:p>
            <a:pPr marL="285750" indent="-285750">
              <a:buFont typeface="Arial" panose="020B0604020202020204" pitchFamily="34" charset="0"/>
              <a:buChar char="•"/>
            </a:pPr>
            <a:r>
              <a:rPr lang="ja-JP" altLang="en-US" dirty="0">
                <a:latin typeface="+mn-ea"/>
              </a:rPr>
              <a:t>労働関連法規</a:t>
            </a:r>
            <a:endParaRPr lang="en-US" altLang="ja-JP" dirty="0">
              <a:latin typeface="+mn-ea"/>
            </a:endParaRPr>
          </a:p>
          <a:p>
            <a:pPr marL="285750" indent="-285750">
              <a:buFont typeface="Arial" panose="020B0604020202020204" pitchFamily="34" charset="0"/>
              <a:buChar char="•"/>
            </a:pPr>
            <a:r>
              <a:rPr lang="ja-JP" altLang="en-US" dirty="0">
                <a:latin typeface="+mn-ea"/>
              </a:rPr>
              <a:t>取引関連法規</a:t>
            </a:r>
            <a:endParaRPr lang="en-US" altLang="ja-JP" dirty="0">
              <a:latin typeface="+mn-ea"/>
            </a:endParaRPr>
          </a:p>
          <a:p>
            <a:pPr marL="285750" indent="-285750">
              <a:buFont typeface="Arial" panose="020B0604020202020204" pitchFamily="34" charset="0"/>
              <a:buChar char="•"/>
            </a:pPr>
            <a:r>
              <a:rPr lang="ja-JP" altLang="en-US" dirty="0">
                <a:latin typeface="+mn-ea"/>
              </a:rPr>
              <a:t>標準化</a:t>
            </a:r>
            <a:endParaRPr lang="en-US" altLang="ja-JP" dirty="0">
              <a:latin typeface="+mn-ea"/>
            </a:endParaRPr>
          </a:p>
          <a:p>
            <a:pPr marL="285750" indent="-285750">
              <a:buFont typeface="Arial" panose="020B0604020202020204" pitchFamily="34" charset="0"/>
              <a:buChar char="•"/>
            </a:pPr>
            <a:endParaRPr lang="en-US" altLang="ja-JP" dirty="0">
              <a:latin typeface="+mn-ea"/>
            </a:endParaRPr>
          </a:p>
        </p:txBody>
      </p:sp>
    </p:spTree>
    <p:extLst>
      <p:ext uri="{BB962C8B-B14F-4D97-AF65-F5344CB8AC3E}">
        <p14:creationId xmlns:p14="http://schemas.microsoft.com/office/powerpoint/2010/main" val="775184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ソリューションビジネスと</a:t>
            </a:r>
            <a:br>
              <a:rPr kumimoji="1" lang="en-US" altLang="ja-JP" dirty="0"/>
            </a:br>
            <a:r>
              <a:rPr kumimoji="1" lang="en-US" altLang="ja-JP" dirty="0"/>
              <a:t>				</a:t>
            </a:r>
            <a:r>
              <a:rPr kumimoji="1" lang="ja-JP" altLang="en-US" dirty="0"/>
              <a:t>システム活用促進　</a:t>
            </a:r>
            <a:r>
              <a:rPr kumimoji="1" lang="en-US" altLang="ja-JP" dirty="0"/>
              <a:t>p.452</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3</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4801314"/>
          </a:xfrm>
          <a:prstGeom prst="rect">
            <a:avLst/>
          </a:prstGeom>
          <a:noFill/>
        </p:spPr>
        <p:txBody>
          <a:bodyPr wrap="square" rtlCol="0">
            <a:spAutoFit/>
          </a:bodyPr>
          <a:lstStyle/>
          <a:p>
            <a:r>
              <a:rPr lang="ja-JP" altLang="en-US" b="1" dirty="0">
                <a:latin typeface="+mn-ea"/>
              </a:rPr>
              <a:t>ハウジングサービスとホスティングサービス</a:t>
            </a:r>
            <a:endParaRPr lang="en-US" altLang="ja-JP" b="1" dirty="0">
              <a:latin typeface="+mn-ea"/>
            </a:endParaRPr>
          </a:p>
          <a:p>
            <a:endParaRPr lang="en-US" altLang="ja-JP" dirty="0"/>
          </a:p>
          <a:p>
            <a:pPr marL="285750" indent="-285750">
              <a:buFont typeface="Arial" panose="020B0604020202020204" pitchFamily="34" charset="0"/>
              <a:buChar char="•"/>
            </a:pPr>
            <a:r>
              <a:rPr lang="ja-JP" altLang="en-US" dirty="0"/>
              <a:t>ハウジングサービス</a:t>
            </a:r>
            <a:br>
              <a:rPr lang="en-US" altLang="ja-JP" dirty="0"/>
            </a:br>
            <a:r>
              <a:rPr lang="ja-JP" altLang="en-US" dirty="0"/>
              <a:t>自社が所有する耐震設備や高速回線、情報セキュリティの設備に、他社が持つサーバや通信機器を預かるサービス。</a:t>
            </a:r>
            <a:endParaRPr lang="en-US" altLang="ja-JP" dirty="0"/>
          </a:p>
          <a:p>
            <a:pPr marL="285750" indent="-285750">
              <a:buFont typeface="Arial" panose="020B0604020202020204" pitchFamily="34" charset="0"/>
              <a:buChar char="•"/>
            </a:pPr>
            <a:r>
              <a:rPr lang="ja-JP" altLang="en-US" dirty="0"/>
              <a:t>ホスティングサービス</a:t>
            </a:r>
            <a:br>
              <a:rPr lang="en-US" altLang="ja-JP" dirty="0"/>
            </a:br>
            <a:r>
              <a:rPr lang="ja-JP" altLang="en-US" dirty="0"/>
              <a:t>自社が所有するサーバをネットワークを介して他者に提供するサービスのこと。</a:t>
            </a:r>
            <a:endParaRPr lang="en-US" altLang="ja-JP" dirty="0"/>
          </a:p>
          <a:p>
            <a:endParaRPr lang="en-US" altLang="ja-JP" dirty="0"/>
          </a:p>
          <a:p>
            <a:pPr marL="0" indent="0">
              <a:buNone/>
            </a:pPr>
            <a:endParaRPr lang="en-US" altLang="ja-JP" dirty="0"/>
          </a:p>
          <a:p>
            <a:pPr marL="0" indent="0">
              <a:buNone/>
            </a:pPr>
            <a:r>
              <a:rPr lang="en-US" altLang="ja-JP" dirty="0"/>
              <a:t>【</a:t>
            </a:r>
            <a:r>
              <a:rPr lang="ja-JP" altLang="en-US" dirty="0"/>
              <a:t>補足</a:t>
            </a:r>
            <a:r>
              <a:rPr lang="en-US" altLang="ja-JP" dirty="0"/>
              <a:t>】</a:t>
            </a:r>
          </a:p>
          <a:p>
            <a:pPr marL="0" indent="0">
              <a:buNone/>
            </a:pPr>
            <a:r>
              <a:rPr lang="ja-JP" altLang="en-US" dirty="0"/>
              <a:t>サーバを社員（人間）に例えてみよう。</a:t>
            </a:r>
            <a:endParaRPr lang="en-US" altLang="ja-JP" dirty="0"/>
          </a:p>
          <a:p>
            <a:pPr marL="0" indent="0">
              <a:buNone/>
            </a:pPr>
            <a:endParaRPr lang="en-US" altLang="ja-JP" dirty="0"/>
          </a:p>
          <a:p>
            <a:pPr marL="0" indent="0">
              <a:buNone/>
            </a:pPr>
            <a:r>
              <a:rPr lang="ja-JP" altLang="en-US" dirty="0"/>
              <a:t>設備を整えたオフィスを用意することをハウジングサービスという。利用する会社は社員（サーバ）をそのオフィス内に派遣し、業務を行うことができる。</a:t>
            </a:r>
            <a:endParaRPr lang="en-US" altLang="ja-JP" dirty="0"/>
          </a:p>
          <a:p>
            <a:pPr marL="0" indent="0">
              <a:buNone/>
            </a:pPr>
            <a:endParaRPr lang="en-US" altLang="ja-JP" dirty="0"/>
          </a:p>
          <a:p>
            <a:pPr marL="0" indent="0">
              <a:buNone/>
            </a:pPr>
            <a:r>
              <a:rPr lang="ja-JP" altLang="en-US" dirty="0"/>
              <a:t>自社に社員（サーバ）を他社の業務に貸し出すサービスをホスティングサービスという。</a:t>
            </a:r>
            <a:endParaRPr lang="en-US" altLang="ja-JP" dirty="0"/>
          </a:p>
          <a:p>
            <a:pPr marL="0" indent="0">
              <a:buNone/>
            </a:pPr>
            <a:endParaRPr lang="en-US" altLang="ja-JP" dirty="0"/>
          </a:p>
        </p:txBody>
      </p:sp>
    </p:spTree>
    <p:extLst>
      <p:ext uri="{BB962C8B-B14F-4D97-AF65-F5344CB8AC3E}">
        <p14:creationId xmlns:p14="http://schemas.microsoft.com/office/powerpoint/2010/main" val="24168767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労働・取引関連法規と標準化　</a:t>
            </a:r>
            <a:r>
              <a:rPr lang="en-US" altLang="ja-JP" dirty="0"/>
              <a:t>p.504</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30</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3970318"/>
          </a:xfrm>
          <a:prstGeom prst="rect">
            <a:avLst/>
          </a:prstGeom>
          <a:noFill/>
        </p:spPr>
        <p:txBody>
          <a:bodyPr wrap="square" rtlCol="0">
            <a:spAutoFit/>
          </a:bodyPr>
          <a:lstStyle/>
          <a:p>
            <a:r>
              <a:rPr lang="ja-JP" altLang="en-US" b="1" dirty="0">
                <a:latin typeface="+mn-ea"/>
              </a:rPr>
              <a:t>労働基準法</a:t>
            </a:r>
            <a:endParaRPr lang="en-US" altLang="ja-JP" b="1" dirty="0">
              <a:latin typeface="+mn-ea"/>
            </a:endParaRPr>
          </a:p>
          <a:p>
            <a:r>
              <a:rPr lang="ja-JP" altLang="en-US" dirty="0">
                <a:latin typeface="+mn-ea"/>
              </a:rPr>
              <a:t>賃金や労働時間、休息、休暇など、労働者の労働条件の最低基準を定めた法律</a:t>
            </a:r>
            <a:endParaRPr lang="en-US" altLang="ja-JP" dirty="0">
              <a:latin typeface="+mn-ea"/>
            </a:endParaRPr>
          </a:p>
          <a:p>
            <a:endParaRPr lang="en-US" altLang="ja-JP" b="1" dirty="0">
              <a:latin typeface="+mn-ea"/>
            </a:endParaRPr>
          </a:p>
          <a:p>
            <a:r>
              <a:rPr lang="ja-JP" altLang="en-US" b="1" dirty="0">
                <a:latin typeface="+mn-ea"/>
              </a:rPr>
              <a:t>労働契約法</a:t>
            </a:r>
            <a:endParaRPr lang="en-US" altLang="ja-JP" b="1" dirty="0">
              <a:latin typeface="+mn-ea"/>
            </a:endParaRPr>
          </a:p>
          <a:p>
            <a:r>
              <a:rPr lang="ja-JP" altLang="en-US" dirty="0">
                <a:latin typeface="+mn-ea"/>
              </a:rPr>
              <a:t>労働者や使用者が、対等の立場で労働条件について合意し、労働契約を締結することを定めたもの</a:t>
            </a:r>
            <a:endParaRPr lang="en-US" altLang="ja-JP" dirty="0">
              <a:latin typeface="+mn-ea"/>
            </a:endParaRPr>
          </a:p>
          <a:p>
            <a:endParaRPr lang="en-US" altLang="ja-JP" b="1" dirty="0">
              <a:latin typeface="+mn-ea"/>
            </a:endParaRPr>
          </a:p>
          <a:p>
            <a:pPr marL="285750" indent="-285750">
              <a:buFont typeface="Arial" panose="020B0604020202020204" pitchFamily="34" charset="0"/>
              <a:buChar char="•"/>
            </a:pPr>
            <a:r>
              <a:rPr lang="ja-JP" altLang="en-US" dirty="0">
                <a:latin typeface="+mn-ea"/>
              </a:rPr>
              <a:t>裁量労働制</a:t>
            </a:r>
            <a:br>
              <a:rPr lang="en-US" altLang="ja-JP" dirty="0">
                <a:latin typeface="+mn-ea"/>
              </a:rPr>
            </a:br>
            <a:r>
              <a:rPr lang="ja-JP" altLang="en-US" dirty="0">
                <a:latin typeface="+mn-ea"/>
              </a:rPr>
              <a:t>実際の労働時間に関係なく、労使間であらかじめ取り決めた労働時間をは働いたとみなす制度</a:t>
            </a:r>
            <a:endParaRPr lang="en-US" altLang="ja-JP" dirty="0">
              <a:latin typeface="+mn-ea"/>
            </a:endParaRPr>
          </a:p>
          <a:p>
            <a:pPr marL="285750" indent="-285750">
              <a:buFont typeface="Arial" panose="020B0604020202020204" pitchFamily="34" charset="0"/>
              <a:buChar char="•"/>
            </a:pPr>
            <a:r>
              <a:rPr lang="ja-JP" altLang="en-US" dirty="0">
                <a:latin typeface="+mn-ea"/>
              </a:rPr>
              <a:t>ワークシェアリング</a:t>
            </a:r>
            <a:br>
              <a:rPr lang="en-US" altLang="ja-JP" dirty="0">
                <a:latin typeface="+mn-ea"/>
              </a:rPr>
            </a:br>
            <a:r>
              <a:rPr lang="ja-JP" altLang="en-US" dirty="0">
                <a:latin typeface="+mn-ea"/>
              </a:rPr>
              <a:t>従業員一人あたりの勤務時間を短縮し、多様かつ柔軟な働き方を目指す考え方</a:t>
            </a:r>
            <a:endParaRPr lang="en-US" altLang="ja-JP" dirty="0">
              <a:latin typeface="+mn-ea"/>
            </a:endParaRPr>
          </a:p>
          <a:p>
            <a:pPr marL="285750" indent="-285750">
              <a:buFont typeface="Arial" panose="020B0604020202020204" pitchFamily="34" charset="0"/>
              <a:buChar char="•"/>
            </a:pPr>
            <a:r>
              <a:rPr lang="ja-JP" altLang="en-US" dirty="0">
                <a:latin typeface="+mn-ea"/>
              </a:rPr>
              <a:t>テレワーク</a:t>
            </a:r>
            <a:br>
              <a:rPr lang="en-US" altLang="ja-JP" dirty="0">
                <a:latin typeface="+mn-ea"/>
              </a:rPr>
            </a:br>
            <a:r>
              <a:rPr lang="en-US" altLang="ja-JP" dirty="0">
                <a:latin typeface="+mn-ea"/>
              </a:rPr>
              <a:t>ICT</a:t>
            </a:r>
            <a:r>
              <a:rPr lang="ja-JP" altLang="en-US" dirty="0">
                <a:latin typeface="+mn-ea"/>
              </a:rPr>
              <a:t>を活用して、時間や場所の制約を受けない柔軟な働き方</a:t>
            </a:r>
            <a:endParaRPr lang="en-US" altLang="ja-JP" dirty="0">
              <a:latin typeface="+mn-ea"/>
            </a:endParaRPr>
          </a:p>
          <a:p>
            <a:endParaRPr lang="en-US" altLang="ja-JP" b="1" dirty="0">
              <a:latin typeface="+mn-ea"/>
            </a:endParaRPr>
          </a:p>
          <a:p>
            <a:endParaRPr lang="en-US" altLang="ja-JP" dirty="0"/>
          </a:p>
        </p:txBody>
      </p:sp>
    </p:spTree>
    <p:extLst>
      <p:ext uri="{BB962C8B-B14F-4D97-AF65-F5344CB8AC3E}">
        <p14:creationId xmlns:p14="http://schemas.microsoft.com/office/powerpoint/2010/main" val="17390003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労働・取引関連法規と標準化</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31</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4801314"/>
          </a:xfrm>
          <a:prstGeom prst="rect">
            <a:avLst/>
          </a:prstGeom>
          <a:noFill/>
        </p:spPr>
        <p:txBody>
          <a:bodyPr wrap="square" rtlCol="0">
            <a:spAutoFit/>
          </a:bodyPr>
          <a:lstStyle/>
          <a:p>
            <a:r>
              <a:rPr lang="ja-JP" altLang="en-US" b="1" dirty="0">
                <a:latin typeface="+mn-ea"/>
              </a:rPr>
              <a:t>労働者派遣契約</a:t>
            </a:r>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r>
              <a:rPr lang="ja-JP" altLang="en-US" dirty="0"/>
              <a:t>労働者派遣法</a:t>
            </a:r>
            <a:endParaRPr lang="en-US" altLang="ja-JP" dirty="0"/>
          </a:p>
        </p:txBody>
      </p:sp>
      <p:grpSp>
        <p:nvGrpSpPr>
          <p:cNvPr id="6" name="グループ化 5">
            <a:extLst>
              <a:ext uri="{FF2B5EF4-FFF2-40B4-BE49-F238E27FC236}">
                <a16:creationId xmlns:a16="http://schemas.microsoft.com/office/drawing/2014/main" id="{6D5D3773-57C4-8E46-430C-986ADE9F204D}"/>
              </a:ext>
            </a:extLst>
          </p:cNvPr>
          <p:cNvGrpSpPr/>
          <p:nvPr/>
        </p:nvGrpSpPr>
        <p:grpSpPr>
          <a:xfrm>
            <a:off x="1598643" y="1921338"/>
            <a:ext cx="7279433" cy="3753625"/>
            <a:chOff x="1598643" y="1645298"/>
            <a:chExt cx="7279433" cy="3753625"/>
          </a:xfrm>
        </p:grpSpPr>
        <p:grpSp>
          <p:nvGrpSpPr>
            <p:cNvPr id="7" name="グループ化 6">
              <a:extLst>
                <a:ext uri="{FF2B5EF4-FFF2-40B4-BE49-F238E27FC236}">
                  <a16:creationId xmlns:a16="http://schemas.microsoft.com/office/drawing/2014/main" id="{DD2DA6EE-CEE1-86E5-45F2-76C29E05212F}"/>
                </a:ext>
              </a:extLst>
            </p:cNvPr>
            <p:cNvGrpSpPr/>
            <p:nvPr/>
          </p:nvGrpSpPr>
          <p:grpSpPr>
            <a:xfrm>
              <a:off x="7604449" y="1645298"/>
              <a:ext cx="1203649" cy="1222310"/>
              <a:chOff x="1530220" y="1492898"/>
              <a:chExt cx="1203649" cy="1222310"/>
            </a:xfrm>
          </p:grpSpPr>
          <p:sp>
            <p:nvSpPr>
              <p:cNvPr id="28" name="四角形: 角を丸くする 27">
                <a:extLst>
                  <a:ext uri="{FF2B5EF4-FFF2-40B4-BE49-F238E27FC236}">
                    <a16:creationId xmlns:a16="http://schemas.microsoft.com/office/drawing/2014/main" id="{0C2EEDB1-F742-C195-0D93-6DD56B020824}"/>
                  </a:ext>
                </a:extLst>
              </p:cNvPr>
              <p:cNvSpPr/>
              <p:nvPr/>
            </p:nvSpPr>
            <p:spPr>
              <a:xfrm>
                <a:off x="1530220" y="1492898"/>
                <a:ext cx="1203649" cy="122231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77DED044-E846-466E-AEFC-EE9BD21289FB}"/>
                  </a:ext>
                </a:extLst>
              </p:cNvPr>
              <p:cNvSpPr/>
              <p:nvPr/>
            </p:nvSpPr>
            <p:spPr>
              <a:xfrm>
                <a:off x="1688840" y="1715279"/>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E45B541C-7FF0-1226-86F0-94575CC65883}"/>
                  </a:ext>
                </a:extLst>
              </p:cNvPr>
              <p:cNvSpPr/>
              <p:nvPr/>
            </p:nvSpPr>
            <p:spPr>
              <a:xfrm>
                <a:off x="2034072" y="1712168"/>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381A0762-A84C-7DB5-16B6-DE661072016C}"/>
                  </a:ext>
                </a:extLst>
              </p:cNvPr>
              <p:cNvSpPr/>
              <p:nvPr/>
            </p:nvSpPr>
            <p:spPr>
              <a:xfrm>
                <a:off x="2376195" y="1712168"/>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B7CD7806-5135-C021-E094-78193442CFAE}"/>
                  </a:ext>
                </a:extLst>
              </p:cNvPr>
              <p:cNvSpPr/>
              <p:nvPr/>
            </p:nvSpPr>
            <p:spPr>
              <a:xfrm>
                <a:off x="1688840" y="2150708"/>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8ED895FD-C0A7-E25D-BFC3-EE4B417F68F2}"/>
                  </a:ext>
                </a:extLst>
              </p:cNvPr>
              <p:cNvSpPr/>
              <p:nvPr/>
            </p:nvSpPr>
            <p:spPr>
              <a:xfrm>
                <a:off x="2043401" y="2150708"/>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447B5DFD-229A-557C-6B0D-C85A6101AC20}"/>
                  </a:ext>
                </a:extLst>
              </p:cNvPr>
              <p:cNvSpPr/>
              <p:nvPr/>
            </p:nvSpPr>
            <p:spPr>
              <a:xfrm>
                <a:off x="2376194" y="2158484"/>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 name="グループ化 7">
              <a:extLst>
                <a:ext uri="{FF2B5EF4-FFF2-40B4-BE49-F238E27FC236}">
                  <a16:creationId xmlns:a16="http://schemas.microsoft.com/office/drawing/2014/main" id="{9C93A6FD-FA5B-E093-3A6D-9BBFABA9CAFE}"/>
                </a:ext>
              </a:extLst>
            </p:cNvPr>
            <p:cNvGrpSpPr/>
            <p:nvPr/>
          </p:nvGrpSpPr>
          <p:grpSpPr>
            <a:xfrm>
              <a:off x="1682620" y="1645298"/>
              <a:ext cx="1203649" cy="1222310"/>
              <a:chOff x="1530220" y="1492898"/>
              <a:chExt cx="1203649" cy="1222310"/>
            </a:xfrm>
          </p:grpSpPr>
          <p:sp>
            <p:nvSpPr>
              <p:cNvPr id="21" name="四角形: 角を丸くする 20">
                <a:extLst>
                  <a:ext uri="{FF2B5EF4-FFF2-40B4-BE49-F238E27FC236}">
                    <a16:creationId xmlns:a16="http://schemas.microsoft.com/office/drawing/2014/main" id="{D3E1C04A-6DF7-AE59-5D77-0524F05A6FBB}"/>
                  </a:ext>
                </a:extLst>
              </p:cNvPr>
              <p:cNvSpPr/>
              <p:nvPr/>
            </p:nvSpPr>
            <p:spPr>
              <a:xfrm>
                <a:off x="1530220" y="1492898"/>
                <a:ext cx="1203649" cy="122231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5A6A0055-E995-3488-0256-4FE0DBAA996E}"/>
                  </a:ext>
                </a:extLst>
              </p:cNvPr>
              <p:cNvSpPr/>
              <p:nvPr/>
            </p:nvSpPr>
            <p:spPr>
              <a:xfrm>
                <a:off x="1688840" y="1715279"/>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AD9C1B97-AEC6-EE19-C576-41493B6D59AD}"/>
                  </a:ext>
                </a:extLst>
              </p:cNvPr>
              <p:cNvSpPr/>
              <p:nvPr/>
            </p:nvSpPr>
            <p:spPr>
              <a:xfrm>
                <a:off x="2034072" y="1712168"/>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45730D60-78AC-6E97-A17E-CAE7FA89FFB0}"/>
                  </a:ext>
                </a:extLst>
              </p:cNvPr>
              <p:cNvSpPr/>
              <p:nvPr/>
            </p:nvSpPr>
            <p:spPr>
              <a:xfrm>
                <a:off x="2376195" y="1712168"/>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B8433D55-55AC-8A0D-DEEB-C13F1B4C4555}"/>
                  </a:ext>
                </a:extLst>
              </p:cNvPr>
              <p:cNvSpPr/>
              <p:nvPr/>
            </p:nvSpPr>
            <p:spPr>
              <a:xfrm>
                <a:off x="1688840" y="2150708"/>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1E5CD193-362F-89C2-493D-062769E414C2}"/>
                  </a:ext>
                </a:extLst>
              </p:cNvPr>
              <p:cNvSpPr/>
              <p:nvPr/>
            </p:nvSpPr>
            <p:spPr>
              <a:xfrm>
                <a:off x="2043401" y="2150708"/>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A05EAB04-293B-85F5-BD85-CC651A8083E4}"/>
                  </a:ext>
                </a:extLst>
              </p:cNvPr>
              <p:cNvSpPr/>
              <p:nvPr/>
            </p:nvSpPr>
            <p:spPr>
              <a:xfrm>
                <a:off x="2376194" y="2158484"/>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 name="グループ化 8">
              <a:extLst>
                <a:ext uri="{FF2B5EF4-FFF2-40B4-BE49-F238E27FC236}">
                  <a16:creationId xmlns:a16="http://schemas.microsoft.com/office/drawing/2014/main" id="{0C715CBA-5110-94B5-DFA0-C4BE5A689185}"/>
                </a:ext>
              </a:extLst>
            </p:cNvPr>
            <p:cNvGrpSpPr/>
            <p:nvPr/>
          </p:nvGrpSpPr>
          <p:grpSpPr>
            <a:xfrm>
              <a:off x="4904325" y="3610947"/>
              <a:ext cx="551440" cy="1352941"/>
              <a:chOff x="4226767" y="3256384"/>
              <a:chExt cx="606490" cy="1540146"/>
            </a:xfrm>
          </p:grpSpPr>
          <p:sp>
            <p:nvSpPr>
              <p:cNvPr id="19" name="楕円 18">
                <a:extLst>
                  <a:ext uri="{FF2B5EF4-FFF2-40B4-BE49-F238E27FC236}">
                    <a16:creationId xmlns:a16="http://schemas.microsoft.com/office/drawing/2014/main" id="{DE0093B4-527D-B946-CB01-79E90CBCAC83}"/>
                  </a:ext>
                </a:extLst>
              </p:cNvPr>
              <p:cNvSpPr/>
              <p:nvPr/>
            </p:nvSpPr>
            <p:spPr>
              <a:xfrm>
                <a:off x="4226767" y="3256384"/>
                <a:ext cx="606490" cy="597159"/>
              </a:xfrm>
              <a:prstGeom prst="ellips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ローチャート: 論理積ゲート 19">
                <a:extLst>
                  <a:ext uri="{FF2B5EF4-FFF2-40B4-BE49-F238E27FC236}">
                    <a16:creationId xmlns:a16="http://schemas.microsoft.com/office/drawing/2014/main" id="{03F841DD-7BC3-007B-26E1-E7CD2212F2E2}"/>
                  </a:ext>
                </a:extLst>
              </p:cNvPr>
              <p:cNvSpPr/>
              <p:nvPr/>
            </p:nvSpPr>
            <p:spPr>
              <a:xfrm rot="16200000">
                <a:off x="4058518" y="4056781"/>
                <a:ext cx="942987" cy="536511"/>
              </a:xfrm>
              <a:prstGeom prst="flowChartDelay">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0" name="テキスト ボックス 9">
              <a:extLst>
                <a:ext uri="{FF2B5EF4-FFF2-40B4-BE49-F238E27FC236}">
                  <a16:creationId xmlns:a16="http://schemas.microsoft.com/office/drawing/2014/main" id="{A4222D68-A80E-C977-10ED-14178814CC2B}"/>
                </a:ext>
              </a:extLst>
            </p:cNvPr>
            <p:cNvSpPr txBox="1"/>
            <p:nvPr/>
          </p:nvSpPr>
          <p:spPr>
            <a:xfrm>
              <a:off x="1598643" y="2902212"/>
              <a:ext cx="1352939" cy="369332"/>
            </a:xfrm>
            <a:prstGeom prst="rect">
              <a:avLst/>
            </a:prstGeom>
            <a:noFill/>
          </p:spPr>
          <p:txBody>
            <a:bodyPr wrap="square" rtlCol="0">
              <a:spAutoFit/>
            </a:bodyPr>
            <a:lstStyle/>
            <a:p>
              <a:pPr algn="ctr"/>
              <a:r>
                <a:rPr kumimoji="1" lang="ja-JP" altLang="en-US" dirty="0"/>
                <a:t>派遣元企業</a:t>
              </a:r>
            </a:p>
          </p:txBody>
        </p:sp>
        <p:sp>
          <p:nvSpPr>
            <p:cNvPr id="11" name="テキスト ボックス 10">
              <a:extLst>
                <a:ext uri="{FF2B5EF4-FFF2-40B4-BE49-F238E27FC236}">
                  <a16:creationId xmlns:a16="http://schemas.microsoft.com/office/drawing/2014/main" id="{73E7C18D-A3A3-4D5F-C9DD-390F7C0141CD}"/>
                </a:ext>
              </a:extLst>
            </p:cNvPr>
            <p:cNvSpPr txBox="1"/>
            <p:nvPr/>
          </p:nvSpPr>
          <p:spPr>
            <a:xfrm>
              <a:off x="7525137" y="2902212"/>
              <a:ext cx="1352939" cy="369332"/>
            </a:xfrm>
            <a:prstGeom prst="rect">
              <a:avLst/>
            </a:prstGeom>
            <a:noFill/>
          </p:spPr>
          <p:txBody>
            <a:bodyPr wrap="square" rtlCol="0">
              <a:spAutoFit/>
            </a:bodyPr>
            <a:lstStyle/>
            <a:p>
              <a:pPr algn="ctr"/>
              <a:r>
                <a:rPr kumimoji="1" lang="ja-JP" altLang="en-US" dirty="0"/>
                <a:t>派遣先企業</a:t>
              </a:r>
            </a:p>
          </p:txBody>
        </p:sp>
        <p:cxnSp>
          <p:nvCxnSpPr>
            <p:cNvPr id="12" name="直線矢印コネクタ 11">
              <a:extLst>
                <a:ext uri="{FF2B5EF4-FFF2-40B4-BE49-F238E27FC236}">
                  <a16:creationId xmlns:a16="http://schemas.microsoft.com/office/drawing/2014/main" id="{BA9B1F9D-929D-F064-1B60-5272802AEDFE}"/>
                </a:ext>
              </a:extLst>
            </p:cNvPr>
            <p:cNvCxnSpPr>
              <a:cxnSpLocks/>
            </p:cNvCxnSpPr>
            <p:nvPr/>
          </p:nvCxnSpPr>
          <p:spPr>
            <a:xfrm>
              <a:off x="3097763" y="2093558"/>
              <a:ext cx="4164564" cy="0"/>
            </a:xfrm>
            <a:prstGeom prst="straightConnector1">
              <a:avLst/>
            </a:prstGeom>
            <a:ln w="28575">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96A56403-7F03-57B5-5B64-4F180BC09187}"/>
                </a:ext>
              </a:extLst>
            </p:cNvPr>
            <p:cNvCxnSpPr/>
            <p:nvPr/>
          </p:nvCxnSpPr>
          <p:spPr>
            <a:xfrm>
              <a:off x="3079102" y="2902212"/>
              <a:ext cx="1604865" cy="979323"/>
            </a:xfrm>
            <a:prstGeom prst="straightConnector1">
              <a:avLst/>
            </a:prstGeom>
            <a:ln w="28575">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51A1AE70-35CD-2594-97D9-E3BB4BB6CBD0}"/>
                </a:ext>
              </a:extLst>
            </p:cNvPr>
            <p:cNvCxnSpPr/>
            <p:nvPr/>
          </p:nvCxnSpPr>
          <p:spPr>
            <a:xfrm flipH="1">
              <a:off x="5828832" y="2867608"/>
              <a:ext cx="1607666" cy="1013927"/>
            </a:xfrm>
            <a:prstGeom prst="straightConnector1">
              <a:avLst/>
            </a:prstGeom>
            <a:ln w="28575">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303A2745-F090-1EB5-369C-5B5BBC2341F0}"/>
                </a:ext>
              </a:extLst>
            </p:cNvPr>
            <p:cNvSpPr txBox="1"/>
            <p:nvPr/>
          </p:nvSpPr>
          <p:spPr>
            <a:xfrm>
              <a:off x="4474027" y="5029591"/>
              <a:ext cx="1412033" cy="369332"/>
            </a:xfrm>
            <a:prstGeom prst="rect">
              <a:avLst/>
            </a:prstGeom>
            <a:noFill/>
          </p:spPr>
          <p:txBody>
            <a:bodyPr wrap="square" rtlCol="0">
              <a:spAutoFit/>
            </a:bodyPr>
            <a:lstStyle/>
            <a:p>
              <a:pPr algn="ctr"/>
              <a:r>
                <a:rPr kumimoji="1" lang="ja-JP" altLang="en-US" dirty="0"/>
                <a:t>労働者</a:t>
              </a:r>
            </a:p>
          </p:txBody>
        </p:sp>
        <p:sp>
          <p:nvSpPr>
            <p:cNvPr id="16" name="テキスト ボックス 15">
              <a:extLst>
                <a:ext uri="{FF2B5EF4-FFF2-40B4-BE49-F238E27FC236}">
                  <a16:creationId xmlns:a16="http://schemas.microsoft.com/office/drawing/2014/main" id="{67E51FE9-1C8B-1CCA-8D30-013237FD3A6C}"/>
                </a:ext>
              </a:extLst>
            </p:cNvPr>
            <p:cNvSpPr txBox="1"/>
            <p:nvPr/>
          </p:nvSpPr>
          <p:spPr>
            <a:xfrm>
              <a:off x="4214324" y="1658523"/>
              <a:ext cx="1931437" cy="369332"/>
            </a:xfrm>
            <a:prstGeom prst="rect">
              <a:avLst/>
            </a:prstGeom>
            <a:noFill/>
          </p:spPr>
          <p:txBody>
            <a:bodyPr wrap="square" rtlCol="0">
              <a:spAutoFit/>
            </a:bodyPr>
            <a:lstStyle/>
            <a:p>
              <a:pPr algn="ctr"/>
              <a:r>
                <a:rPr kumimoji="1" lang="ja-JP" altLang="en-US" dirty="0"/>
                <a:t>労働者派遣契約</a:t>
              </a:r>
            </a:p>
          </p:txBody>
        </p:sp>
        <p:sp>
          <p:nvSpPr>
            <p:cNvPr id="17" name="吹き出し: 角を丸めた四角形 16">
              <a:extLst>
                <a:ext uri="{FF2B5EF4-FFF2-40B4-BE49-F238E27FC236}">
                  <a16:creationId xmlns:a16="http://schemas.microsoft.com/office/drawing/2014/main" id="{C4F8ADF3-32E6-60DE-E95A-DACC0C228223}"/>
                </a:ext>
              </a:extLst>
            </p:cNvPr>
            <p:cNvSpPr/>
            <p:nvPr/>
          </p:nvSpPr>
          <p:spPr>
            <a:xfrm>
              <a:off x="6639663" y="3795611"/>
              <a:ext cx="1607666" cy="339909"/>
            </a:xfrm>
            <a:prstGeom prst="wedgeRoundRectCallout">
              <a:avLst>
                <a:gd name="adj1" fmla="val -48111"/>
                <a:gd name="adj2" fmla="val -126907"/>
                <a:gd name="adj3" fmla="val 16667"/>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指揮命令関係</a:t>
              </a:r>
            </a:p>
          </p:txBody>
        </p:sp>
        <p:sp>
          <p:nvSpPr>
            <p:cNvPr id="18" name="吹き出し: 角を丸めた四角形 17">
              <a:extLst>
                <a:ext uri="{FF2B5EF4-FFF2-40B4-BE49-F238E27FC236}">
                  <a16:creationId xmlns:a16="http://schemas.microsoft.com/office/drawing/2014/main" id="{B0F4E7EB-69CA-4A00-F84D-2A55FE7E1A1D}"/>
                </a:ext>
              </a:extLst>
            </p:cNvPr>
            <p:cNvSpPr/>
            <p:nvPr/>
          </p:nvSpPr>
          <p:spPr>
            <a:xfrm>
              <a:off x="2849526" y="3733274"/>
              <a:ext cx="1167036" cy="296521"/>
            </a:xfrm>
            <a:prstGeom prst="wedgeRoundRectCallout">
              <a:avLst>
                <a:gd name="adj1" fmla="val 68713"/>
                <a:gd name="adj2" fmla="val -47635"/>
                <a:gd name="adj3" fmla="val 16667"/>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雇用関係</a:t>
              </a:r>
            </a:p>
          </p:txBody>
        </p:sp>
      </p:grpSp>
    </p:spTree>
    <p:extLst>
      <p:ext uri="{BB962C8B-B14F-4D97-AF65-F5344CB8AC3E}">
        <p14:creationId xmlns:p14="http://schemas.microsoft.com/office/powerpoint/2010/main" val="9329200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労働・取引関連法規と標準化</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32</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4801314"/>
          </a:xfrm>
          <a:prstGeom prst="rect">
            <a:avLst/>
          </a:prstGeom>
          <a:noFill/>
        </p:spPr>
        <p:txBody>
          <a:bodyPr wrap="square" rtlCol="0">
            <a:spAutoFit/>
          </a:bodyPr>
          <a:lstStyle/>
          <a:p>
            <a:r>
              <a:rPr lang="ja-JP" altLang="en-US" b="1" dirty="0">
                <a:latin typeface="+mn-ea"/>
              </a:rPr>
              <a:t>請負契約</a:t>
            </a:r>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a:p>
            <a:r>
              <a:rPr lang="ja-JP" altLang="en-US" dirty="0">
                <a:latin typeface="+mn-ea"/>
              </a:rPr>
              <a:t>契約不適合責任</a:t>
            </a:r>
            <a:endParaRPr lang="en-US" altLang="ja-JP" dirty="0">
              <a:latin typeface="+mn-ea"/>
            </a:endParaRPr>
          </a:p>
          <a:p>
            <a:r>
              <a:rPr lang="ja-JP" altLang="en-US" dirty="0">
                <a:latin typeface="+mn-ea"/>
              </a:rPr>
              <a:t>準委任契約</a:t>
            </a:r>
            <a:endParaRPr lang="en-US" altLang="ja-JP" dirty="0">
              <a:latin typeface="+mn-ea"/>
            </a:endParaRPr>
          </a:p>
        </p:txBody>
      </p:sp>
      <p:grpSp>
        <p:nvGrpSpPr>
          <p:cNvPr id="35" name="グループ化 34">
            <a:extLst>
              <a:ext uri="{FF2B5EF4-FFF2-40B4-BE49-F238E27FC236}">
                <a16:creationId xmlns:a16="http://schemas.microsoft.com/office/drawing/2014/main" id="{554CED73-4995-E3FA-B853-7C77502699E0}"/>
              </a:ext>
            </a:extLst>
          </p:cNvPr>
          <p:cNvGrpSpPr/>
          <p:nvPr/>
        </p:nvGrpSpPr>
        <p:grpSpPr>
          <a:xfrm>
            <a:off x="1264899" y="1887894"/>
            <a:ext cx="7609114" cy="3753625"/>
            <a:chOff x="1268962" y="1645298"/>
            <a:chExt cx="7609114" cy="3753625"/>
          </a:xfrm>
        </p:grpSpPr>
        <p:grpSp>
          <p:nvGrpSpPr>
            <p:cNvPr id="36" name="グループ化 35">
              <a:extLst>
                <a:ext uri="{FF2B5EF4-FFF2-40B4-BE49-F238E27FC236}">
                  <a16:creationId xmlns:a16="http://schemas.microsoft.com/office/drawing/2014/main" id="{49310143-4AB5-7FDD-5708-080C38727891}"/>
                </a:ext>
              </a:extLst>
            </p:cNvPr>
            <p:cNvGrpSpPr/>
            <p:nvPr/>
          </p:nvGrpSpPr>
          <p:grpSpPr>
            <a:xfrm>
              <a:off x="7604449" y="1645298"/>
              <a:ext cx="1203649" cy="1222310"/>
              <a:chOff x="1530220" y="1492898"/>
              <a:chExt cx="1203649" cy="1222310"/>
            </a:xfrm>
          </p:grpSpPr>
          <p:sp>
            <p:nvSpPr>
              <p:cNvPr id="55" name="四角形: 角を丸くする 54">
                <a:extLst>
                  <a:ext uri="{FF2B5EF4-FFF2-40B4-BE49-F238E27FC236}">
                    <a16:creationId xmlns:a16="http://schemas.microsoft.com/office/drawing/2014/main" id="{F52AE894-7472-8F1F-BDAC-705FAD5A0548}"/>
                  </a:ext>
                </a:extLst>
              </p:cNvPr>
              <p:cNvSpPr/>
              <p:nvPr/>
            </p:nvSpPr>
            <p:spPr>
              <a:xfrm>
                <a:off x="1530220" y="1492898"/>
                <a:ext cx="1203649" cy="122231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a:extLst>
                  <a:ext uri="{FF2B5EF4-FFF2-40B4-BE49-F238E27FC236}">
                    <a16:creationId xmlns:a16="http://schemas.microsoft.com/office/drawing/2014/main" id="{B605C9D9-724E-B59E-AAF4-C15931500618}"/>
                  </a:ext>
                </a:extLst>
              </p:cNvPr>
              <p:cNvSpPr/>
              <p:nvPr/>
            </p:nvSpPr>
            <p:spPr>
              <a:xfrm>
                <a:off x="1688840" y="1715279"/>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a:extLst>
                  <a:ext uri="{FF2B5EF4-FFF2-40B4-BE49-F238E27FC236}">
                    <a16:creationId xmlns:a16="http://schemas.microsoft.com/office/drawing/2014/main" id="{B05B306A-7BBC-5DB3-7DCE-1C910F5CA878}"/>
                  </a:ext>
                </a:extLst>
              </p:cNvPr>
              <p:cNvSpPr/>
              <p:nvPr/>
            </p:nvSpPr>
            <p:spPr>
              <a:xfrm>
                <a:off x="2034072" y="1712168"/>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1421AC08-6D2C-B14B-98C2-2979394E3058}"/>
                  </a:ext>
                </a:extLst>
              </p:cNvPr>
              <p:cNvSpPr/>
              <p:nvPr/>
            </p:nvSpPr>
            <p:spPr>
              <a:xfrm>
                <a:off x="2376195" y="1712168"/>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a:extLst>
                  <a:ext uri="{FF2B5EF4-FFF2-40B4-BE49-F238E27FC236}">
                    <a16:creationId xmlns:a16="http://schemas.microsoft.com/office/drawing/2014/main" id="{54A333BB-3D4D-20EB-F1EA-C048CA5F01ED}"/>
                  </a:ext>
                </a:extLst>
              </p:cNvPr>
              <p:cNvSpPr/>
              <p:nvPr/>
            </p:nvSpPr>
            <p:spPr>
              <a:xfrm>
                <a:off x="1688840" y="2150708"/>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a:extLst>
                  <a:ext uri="{FF2B5EF4-FFF2-40B4-BE49-F238E27FC236}">
                    <a16:creationId xmlns:a16="http://schemas.microsoft.com/office/drawing/2014/main" id="{14BEF1F1-D743-8908-B0D2-2411A77BAC70}"/>
                  </a:ext>
                </a:extLst>
              </p:cNvPr>
              <p:cNvSpPr/>
              <p:nvPr/>
            </p:nvSpPr>
            <p:spPr>
              <a:xfrm>
                <a:off x="2043401" y="2150708"/>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EE8D7E30-2EC0-8988-B298-476068893C2B}"/>
                  </a:ext>
                </a:extLst>
              </p:cNvPr>
              <p:cNvSpPr/>
              <p:nvPr/>
            </p:nvSpPr>
            <p:spPr>
              <a:xfrm>
                <a:off x="2376194" y="2158484"/>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7" name="グループ化 36">
              <a:extLst>
                <a:ext uri="{FF2B5EF4-FFF2-40B4-BE49-F238E27FC236}">
                  <a16:creationId xmlns:a16="http://schemas.microsoft.com/office/drawing/2014/main" id="{EFCA0FBB-4ED8-2FFE-B97E-30373673E268}"/>
                </a:ext>
              </a:extLst>
            </p:cNvPr>
            <p:cNvGrpSpPr/>
            <p:nvPr/>
          </p:nvGrpSpPr>
          <p:grpSpPr>
            <a:xfrm>
              <a:off x="1682620" y="1645298"/>
              <a:ext cx="1203649" cy="1222310"/>
              <a:chOff x="1530220" y="1492898"/>
              <a:chExt cx="1203649" cy="1222310"/>
            </a:xfrm>
          </p:grpSpPr>
          <p:sp>
            <p:nvSpPr>
              <p:cNvPr id="48" name="四角形: 角を丸くする 47">
                <a:extLst>
                  <a:ext uri="{FF2B5EF4-FFF2-40B4-BE49-F238E27FC236}">
                    <a16:creationId xmlns:a16="http://schemas.microsoft.com/office/drawing/2014/main" id="{E82A8CEA-19DF-DB44-6B89-ECA74835267A}"/>
                  </a:ext>
                </a:extLst>
              </p:cNvPr>
              <p:cNvSpPr/>
              <p:nvPr/>
            </p:nvSpPr>
            <p:spPr>
              <a:xfrm>
                <a:off x="1530220" y="1492898"/>
                <a:ext cx="1203649" cy="122231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a:extLst>
                  <a:ext uri="{FF2B5EF4-FFF2-40B4-BE49-F238E27FC236}">
                    <a16:creationId xmlns:a16="http://schemas.microsoft.com/office/drawing/2014/main" id="{C0BD5F05-67F2-8D00-3D02-C046555C24C7}"/>
                  </a:ext>
                </a:extLst>
              </p:cNvPr>
              <p:cNvSpPr/>
              <p:nvPr/>
            </p:nvSpPr>
            <p:spPr>
              <a:xfrm>
                <a:off x="1688840" y="1715279"/>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004902A0-28B7-F675-C8C5-819610AAE01A}"/>
                  </a:ext>
                </a:extLst>
              </p:cNvPr>
              <p:cNvSpPr/>
              <p:nvPr/>
            </p:nvSpPr>
            <p:spPr>
              <a:xfrm>
                <a:off x="2034072" y="1712168"/>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a:extLst>
                  <a:ext uri="{FF2B5EF4-FFF2-40B4-BE49-F238E27FC236}">
                    <a16:creationId xmlns:a16="http://schemas.microsoft.com/office/drawing/2014/main" id="{C48EA1D9-0730-2339-B08E-0B9E56A70DB5}"/>
                  </a:ext>
                </a:extLst>
              </p:cNvPr>
              <p:cNvSpPr/>
              <p:nvPr/>
            </p:nvSpPr>
            <p:spPr>
              <a:xfrm>
                <a:off x="2376195" y="1712168"/>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a:extLst>
                  <a:ext uri="{FF2B5EF4-FFF2-40B4-BE49-F238E27FC236}">
                    <a16:creationId xmlns:a16="http://schemas.microsoft.com/office/drawing/2014/main" id="{5EA08626-382B-2EFC-2896-EC2A39A38CE2}"/>
                  </a:ext>
                </a:extLst>
              </p:cNvPr>
              <p:cNvSpPr/>
              <p:nvPr/>
            </p:nvSpPr>
            <p:spPr>
              <a:xfrm>
                <a:off x="1688840" y="2150708"/>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a:extLst>
                  <a:ext uri="{FF2B5EF4-FFF2-40B4-BE49-F238E27FC236}">
                    <a16:creationId xmlns:a16="http://schemas.microsoft.com/office/drawing/2014/main" id="{75AEC8AA-25E7-D159-CF78-7669A506A1E4}"/>
                  </a:ext>
                </a:extLst>
              </p:cNvPr>
              <p:cNvSpPr/>
              <p:nvPr/>
            </p:nvSpPr>
            <p:spPr>
              <a:xfrm>
                <a:off x="2043401" y="2150708"/>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a:extLst>
                  <a:ext uri="{FF2B5EF4-FFF2-40B4-BE49-F238E27FC236}">
                    <a16:creationId xmlns:a16="http://schemas.microsoft.com/office/drawing/2014/main" id="{101669C6-E300-8BBE-B4FF-349AE47B6548}"/>
                  </a:ext>
                </a:extLst>
              </p:cNvPr>
              <p:cNvSpPr/>
              <p:nvPr/>
            </p:nvSpPr>
            <p:spPr>
              <a:xfrm>
                <a:off x="2376194" y="2158484"/>
                <a:ext cx="186613" cy="2705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8" name="グループ化 37">
              <a:extLst>
                <a:ext uri="{FF2B5EF4-FFF2-40B4-BE49-F238E27FC236}">
                  <a16:creationId xmlns:a16="http://schemas.microsoft.com/office/drawing/2014/main" id="{8FBB7581-EAB2-FC25-F366-F35D3A9A0E2C}"/>
                </a:ext>
              </a:extLst>
            </p:cNvPr>
            <p:cNvGrpSpPr/>
            <p:nvPr/>
          </p:nvGrpSpPr>
          <p:grpSpPr>
            <a:xfrm>
              <a:off x="4904325" y="3610947"/>
              <a:ext cx="551440" cy="1352941"/>
              <a:chOff x="4226767" y="3256384"/>
              <a:chExt cx="606490" cy="1540146"/>
            </a:xfrm>
          </p:grpSpPr>
          <p:sp>
            <p:nvSpPr>
              <p:cNvPr id="46" name="楕円 45">
                <a:extLst>
                  <a:ext uri="{FF2B5EF4-FFF2-40B4-BE49-F238E27FC236}">
                    <a16:creationId xmlns:a16="http://schemas.microsoft.com/office/drawing/2014/main" id="{0FE19B35-6AFB-1372-0248-69B766622A4E}"/>
                  </a:ext>
                </a:extLst>
              </p:cNvPr>
              <p:cNvSpPr/>
              <p:nvPr/>
            </p:nvSpPr>
            <p:spPr>
              <a:xfrm>
                <a:off x="4226767" y="3256384"/>
                <a:ext cx="606490" cy="597159"/>
              </a:xfrm>
              <a:prstGeom prst="ellips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フローチャート: 論理積ゲート 46">
                <a:extLst>
                  <a:ext uri="{FF2B5EF4-FFF2-40B4-BE49-F238E27FC236}">
                    <a16:creationId xmlns:a16="http://schemas.microsoft.com/office/drawing/2014/main" id="{F4A77F80-E234-BF08-889B-5C27AE535867}"/>
                  </a:ext>
                </a:extLst>
              </p:cNvPr>
              <p:cNvSpPr/>
              <p:nvPr/>
            </p:nvSpPr>
            <p:spPr>
              <a:xfrm rot="16200000">
                <a:off x="4058518" y="4056781"/>
                <a:ext cx="942987" cy="536511"/>
              </a:xfrm>
              <a:prstGeom prst="flowChartDelay">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39" name="テキスト ボックス 38">
              <a:extLst>
                <a:ext uri="{FF2B5EF4-FFF2-40B4-BE49-F238E27FC236}">
                  <a16:creationId xmlns:a16="http://schemas.microsoft.com/office/drawing/2014/main" id="{327CB4B7-4FF2-8AEF-68AA-B3CC5019E733}"/>
                </a:ext>
              </a:extLst>
            </p:cNvPr>
            <p:cNvSpPr txBox="1"/>
            <p:nvPr/>
          </p:nvSpPr>
          <p:spPr>
            <a:xfrm>
              <a:off x="1598643" y="2902212"/>
              <a:ext cx="1352939" cy="369332"/>
            </a:xfrm>
            <a:prstGeom prst="rect">
              <a:avLst/>
            </a:prstGeom>
            <a:noFill/>
          </p:spPr>
          <p:txBody>
            <a:bodyPr wrap="square" rtlCol="0">
              <a:spAutoFit/>
            </a:bodyPr>
            <a:lstStyle/>
            <a:p>
              <a:pPr algn="ctr"/>
              <a:r>
                <a:rPr kumimoji="1" lang="ja-JP" altLang="en-US" dirty="0"/>
                <a:t>派遣元企業</a:t>
              </a:r>
            </a:p>
          </p:txBody>
        </p:sp>
        <p:sp>
          <p:nvSpPr>
            <p:cNvPr id="40" name="テキスト ボックス 39">
              <a:extLst>
                <a:ext uri="{FF2B5EF4-FFF2-40B4-BE49-F238E27FC236}">
                  <a16:creationId xmlns:a16="http://schemas.microsoft.com/office/drawing/2014/main" id="{A80FED13-7EE0-7452-6895-657844911A7E}"/>
                </a:ext>
              </a:extLst>
            </p:cNvPr>
            <p:cNvSpPr txBox="1"/>
            <p:nvPr/>
          </p:nvSpPr>
          <p:spPr>
            <a:xfrm>
              <a:off x="7525137" y="2902212"/>
              <a:ext cx="1352939" cy="369332"/>
            </a:xfrm>
            <a:prstGeom prst="rect">
              <a:avLst/>
            </a:prstGeom>
            <a:noFill/>
          </p:spPr>
          <p:txBody>
            <a:bodyPr wrap="square" rtlCol="0">
              <a:spAutoFit/>
            </a:bodyPr>
            <a:lstStyle/>
            <a:p>
              <a:pPr algn="ctr"/>
              <a:r>
                <a:rPr kumimoji="1" lang="ja-JP" altLang="en-US" dirty="0"/>
                <a:t>派遣先企業</a:t>
              </a:r>
            </a:p>
          </p:txBody>
        </p:sp>
        <p:cxnSp>
          <p:nvCxnSpPr>
            <p:cNvPr id="41" name="直線矢印コネクタ 40">
              <a:extLst>
                <a:ext uri="{FF2B5EF4-FFF2-40B4-BE49-F238E27FC236}">
                  <a16:creationId xmlns:a16="http://schemas.microsoft.com/office/drawing/2014/main" id="{9808D020-0DAF-128E-5388-3A94B6C39863}"/>
                </a:ext>
              </a:extLst>
            </p:cNvPr>
            <p:cNvCxnSpPr>
              <a:cxnSpLocks/>
            </p:cNvCxnSpPr>
            <p:nvPr/>
          </p:nvCxnSpPr>
          <p:spPr>
            <a:xfrm>
              <a:off x="3097763" y="2093558"/>
              <a:ext cx="4164564" cy="0"/>
            </a:xfrm>
            <a:prstGeom prst="straightConnector1">
              <a:avLst/>
            </a:prstGeom>
            <a:ln w="28575">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6E2C1D00-D930-0B59-A76A-0B812169B755}"/>
                </a:ext>
              </a:extLst>
            </p:cNvPr>
            <p:cNvCxnSpPr/>
            <p:nvPr/>
          </p:nvCxnSpPr>
          <p:spPr>
            <a:xfrm>
              <a:off x="3079102" y="2902212"/>
              <a:ext cx="1604865" cy="979323"/>
            </a:xfrm>
            <a:prstGeom prst="straightConnector1">
              <a:avLst/>
            </a:prstGeom>
            <a:ln w="28575">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83D49C5A-1A4F-86F6-F031-4D6F9FCB6476}"/>
                </a:ext>
              </a:extLst>
            </p:cNvPr>
            <p:cNvSpPr txBox="1"/>
            <p:nvPr/>
          </p:nvSpPr>
          <p:spPr>
            <a:xfrm>
              <a:off x="4474027" y="5029591"/>
              <a:ext cx="1412033" cy="369332"/>
            </a:xfrm>
            <a:prstGeom prst="rect">
              <a:avLst/>
            </a:prstGeom>
            <a:noFill/>
          </p:spPr>
          <p:txBody>
            <a:bodyPr wrap="square" rtlCol="0">
              <a:spAutoFit/>
            </a:bodyPr>
            <a:lstStyle/>
            <a:p>
              <a:pPr algn="ctr"/>
              <a:r>
                <a:rPr kumimoji="1" lang="ja-JP" altLang="en-US" dirty="0"/>
                <a:t>労働者</a:t>
              </a:r>
            </a:p>
          </p:txBody>
        </p:sp>
        <p:sp>
          <p:nvSpPr>
            <p:cNvPr id="44" name="テキスト ボックス 43">
              <a:extLst>
                <a:ext uri="{FF2B5EF4-FFF2-40B4-BE49-F238E27FC236}">
                  <a16:creationId xmlns:a16="http://schemas.microsoft.com/office/drawing/2014/main" id="{5AE5C6B6-FB8F-BFE4-4AC0-B57A8B355552}"/>
                </a:ext>
              </a:extLst>
            </p:cNvPr>
            <p:cNvSpPr txBox="1"/>
            <p:nvPr/>
          </p:nvSpPr>
          <p:spPr>
            <a:xfrm>
              <a:off x="4214324" y="1658523"/>
              <a:ext cx="1931437" cy="369332"/>
            </a:xfrm>
            <a:prstGeom prst="rect">
              <a:avLst/>
            </a:prstGeom>
            <a:noFill/>
          </p:spPr>
          <p:txBody>
            <a:bodyPr wrap="square" rtlCol="0">
              <a:spAutoFit/>
            </a:bodyPr>
            <a:lstStyle/>
            <a:p>
              <a:pPr algn="ctr"/>
              <a:r>
                <a:rPr kumimoji="1" lang="ja-JP" altLang="en-US" dirty="0"/>
                <a:t>労働者派遣契約</a:t>
              </a:r>
            </a:p>
          </p:txBody>
        </p:sp>
        <p:sp>
          <p:nvSpPr>
            <p:cNvPr id="45" name="吹き出し: 角を丸めた四角形 44">
              <a:extLst>
                <a:ext uri="{FF2B5EF4-FFF2-40B4-BE49-F238E27FC236}">
                  <a16:creationId xmlns:a16="http://schemas.microsoft.com/office/drawing/2014/main" id="{058328C9-D2FA-972D-1DBA-123063C7A70B}"/>
                </a:ext>
              </a:extLst>
            </p:cNvPr>
            <p:cNvSpPr/>
            <p:nvPr/>
          </p:nvSpPr>
          <p:spPr>
            <a:xfrm>
              <a:off x="1268962" y="3676262"/>
              <a:ext cx="2747599" cy="353534"/>
            </a:xfrm>
            <a:prstGeom prst="wedgeRoundRectCallout">
              <a:avLst>
                <a:gd name="adj1" fmla="val 60223"/>
                <a:gd name="adj2" fmla="val -39718"/>
                <a:gd name="adj3" fmla="val 16667"/>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雇用関係・指揮命令関係</a:t>
              </a:r>
            </a:p>
          </p:txBody>
        </p:sp>
      </p:grpSp>
    </p:spTree>
    <p:extLst>
      <p:ext uri="{BB962C8B-B14F-4D97-AF65-F5344CB8AC3E}">
        <p14:creationId xmlns:p14="http://schemas.microsoft.com/office/powerpoint/2010/main" val="20076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労働・取引関連法規と標準化</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33</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1754326"/>
          </a:xfrm>
          <a:prstGeom prst="rect">
            <a:avLst/>
          </a:prstGeom>
          <a:noFill/>
        </p:spPr>
        <p:txBody>
          <a:bodyPr wrap="square" rtlCol="0">
            <a:spAutoFit/>
          </a:bodyPr>
          <a:lstStyle/>
          <a:p>
            <a:r>
              <a:rPr lang="ja-JP" altLang="en-US" b="1" dirty="0">
                <a:latin typeface="+mn-ea"/>
              </a:rPr>
              <a:t>公益通報者保護法</a:t>
            </a:r>
            <a:endParaRPr lang="en-US" altLang="ja-JP" b="1" dirty="0">
              <a:latin typeface="+mn-ea"/>
            </a:endParaRPr>
          </a:p>
          <a:p>
            <a:r>
              <a:rPr lang="ja-JP" altLang="en-US" dirty="0">
                <a:latin typeface="+mn-ea"/>
              </a:rPr>
              <a:t>所属する組織や派遣先の企業が行った重大な犯罪行為を知った労働者が公益のために内部告発したときに、解雇などの不利益な扱いを受けないように保護する法律のこと。</a:t>
            </a:r>
            <a:endParaRPr lang="en-US" altLang="ja-JP"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p:txBody>
      </p:sp>
    </p:spTree>
    <p:extLst>
      <p:ext uri="{BB962C8B-B14F-4D97-AF65-F5344CB8AC3E}">
        <p14:creationId xmlns:p14="http://schemas.microsoft.com/office/powerpoint/2010/main" val="29258852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労働・取引関連法規と標準化</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34</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3416320"/>
          </a:xfrm>
          <a:prstGeom prst="rect">
            <a:avLst/>
          </a:prstGeom>
          <a:noFill/>
        </p:spPr>
        <p:txBody>
          <a:bodyPr wrap="square" rtlCol="0">
            <a:spAutoFit/>
          </a:bodyPr>
          <a:lstStyle/>
          <a:p>
            <a:r>
              <a:rPr lang="ja-JP" altLang="en-US" b="1" dirty="0">
                <a:latin typeface="+mn-ea"/>
              </a:rPr>
              <a:t>取引関連法規</a:t>
            </a:r>
            <a:endParaRPr lang="en-US" altLang="ja-JP" b="1" dirty="0">
              <a:latin typeface="+mn-ea"/>
            </a:endParaRPr>
          </a:p>
          <a:p>
            <a:endParaRPr lang="en-US" altLang="ja-JP" dirty="0">
              <a:latin typeface="+mn-ea"/>
            </a:endParaRPr>
          </a:p>
          <a:p>
            <a:pPr marL="285750" indent="-285750">
              <a:buFont typeface="Arial" panose="020B0604020202020204" pitchFamily="34" charset="0"/>
              <a:buChar char="•"/>
            </a:pPr>
            <a:r>
              <a:rPr lang="ja-JP" altLang="en-US" dirty="0">
                <a:latin typeface="+mn-ea"/>
              </a:rPr>
              <a:t>製造物責任法</a:t>
            </a:r>
            <a:br>
              <a:rPr lang="en-US" altLang="ja-JP" dirty="0">
                <a:latin typeface="+mn-ea"/>
              </a:rPr>
            </a:br>
            <a:r>
              <a:rPr lang="ja-JP" altLang="en-US" dirty="0">
                <a:latin typeface="+mn-ea"/>
              </a:rPr>
              <a:t>製造物の欠陥が原因で、人の生命や身体などに被害が生じた場合、過失の有無にかかわらず製造業者等の損害賠償の責任について定めた法律。</a:t>
            </a:r>
            <a:endParaRPr lang="en-US" altLang="ja-JP" dirty="0">
              <a:latin typeface="+mn-ea"/>
            </a:endParaRPr>
          </a:p>
          <a:p>
            <a:pPr marL="285750" indent="-285750">
              <a:buFont typeface="Arial" panose="020B0604020202020204" pitchFamily="34" charset="0"/>
              <a:buChar char="•"/>
            </a:pPr>
            <a:endParaRPr lang="en-US" altLang="ja-JP" dirty="0">
              <a:latin typeface="+mn-ea"/>
            </a:endParaRPr>
          </a:p>
          <a:p>
            <a:pPr marL="285750" indent="-285750">
              <a:buFont typeface="Arial" panose="020B0604020202020204" pitchFamily="34" charset="0"/>
              <a:buChar char="•"/>
            </a:pPr>
            <a:r>
              <a:rPr lang="ja-JP" altLang="en-US" dirty="0">
                <a:latin typeface="+mn-ea"/>
              </a:rPr>
              <a:t>特定商取引法</a:t>
            </a:r>
            <a:br>
              <a:rPr lang="en-US" altLang="ja-JP" dirty="0">
                <a:latin typeface="+mn-ea"/>
              </a:rPr>
            </a:br>
            <a:r>
              <a:rPr lang="ja-JP" altLang="en-US" dirty="0">
                <a:latin typeface="+mn-ea"/>
              </a:rPr>
              <a:t>店舗以外で販売形態をとる訪問販売や通信販売など、トラブルが生じやすい取引において、消費者保護を目的として定めた法律。</a:t>
            </a:r>
            <a:endParaRPr lang="en-US" altLang="ja-JP" b="1" dirty="0">
              <a:latin typeface="+mn-ea"/>
            </a:endParaRPr>
          </a:p>
          <a:p>
            <a:endParaRPr lang="en-US" altLang="ja-JP" b="1" dirty="0">
              <a:latin typeface="+mn-ea"/>
            </a:endParaRPr>
          </a:p>
          <a:p>
            <a:endParaRPr lang="en-US" altLang="ja-JP" b="1" dirty="0">
              <a:latin typeface="+mn-ea"/>
            </a:endParaRPr>
          </a:p>
          <a:p>
            <a:endParaRPr lang="en-US" altLang="ja-JP" b="1" dirty="0">
              <a:latin typeface="+mn-ea"/>
            </a:endParaRPr>
          </a:p>
        </p:txBody>
      </p:sp>
    </p:spTree>
    <p:extLst>
      <p:ext uri="{BB962C8B-B14F-4D97-AF65-F5344CB8AC3E}">
        <p14:creationId xmlns:p14="http://schemas.microsoft.com/office/powerpoint/2010/main" val="16365029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労働・取引関連法規と標準化</a:t>
            </a:r>
            <a:r>
              <a:rPr kumimoji="1" lang="en-US" altLang="ja-JP" dirty="0"/>
              <a:t>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35</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3970318"/>
          </a:xfrm>
          <a:prstGeom prst="rect">
            <a:avLst/>
          </a:prstGeom>
          <a:noFill/>
        </p:spPr>
        <p:txBody>
          <a:bodyPr wrap="square" rtlCol="0">
            <a:spAutoFit/>
          </a:bodyPr>
          <a:lstStyle/>
          <a:p>
            <a:r>
              <a:rPr lang="ja-JP" altLang="en-US" b="1" dirty="0">
                <a:latin typeface="+mn-ea"/>
              </a:rPr>
              <a:t>標準化</a:t>
            </a:r>
            <a:endParaRPr lang="en-US" altLang="ja-JP" b="1" dirty="0">
              <a:latin typeface="+mn-ea"/>
            </a:endParaRPr>
          </a:p>
          <a:p>
            <a:r>
              <a:rPr lang="ja-JP" altLang="en-US" dirty="0">
                <a:latin typeface="+mn-ea"/>
              </a:rPr>
              <a:t>製品や業務に置いて、仕様や構造、形式を同じものに統一すること。</a:t>
            </a:r>
            <a:endParaRPr lang="en-US" altLang="ja-JP" dirty="0">
              <a:latin typeface="+mn-ea"/>
            </a:endParaRPr>
          </a:p>
          <a:p>
            <a:r>
              <a:rPr lang="ja-JP" altLang="en-US" dirty="0">
                <a:latin typeface="+mn-ea"/>
              </a:rPr>
              <a:t>例えば</a:t>
            </a:r>
            <a:r>
              <a:rPr lang="en-US" altLang="ja-JP" dirty="0">
                <a:latin typeface="+mn-ea"/>
              </a:rPr>
              <a:t>USB</a:t>
            </a:r>
            <a:r>
              <a:rPr lang="ja-JP" altLang="en-US" dirty="0">
                <a:latin typeface="+mn-ea"/>
              </a:rPr>
              <a:t>を用いた通信方式などは標準化の一例である。</a:t>
            </a:r>
            <a:endParaRPr lang="en-US" altLang="ja-JP" dirty="0">
              <a:latin typeface="+mn-ea"/>
            </a:endParaRPr>
          </a:p>
          <a:p>
            <a:endParaRPr lang="en-US" altLang="ja-JP" dirty="0">
              <a:latin typeface="+mn-ea"/>
            </a:endParaRPr>
          </a:p>
          <a:p>
            <a:pPr marL="285750" indent="-285750">
              <a:buFont typeface="Arial" panose="020B0604020202020204" pitchFamily="34" charset="0"/>
              <a:buChar char="•"/>
            </a:pPr>
            <a:r>
              <a:rPr lang="en-US" altLang="ja-JP" dirty="0">
                <a:latin typeface="+mn-ea"/>
              </a:rPr>
              <a:t>ISO</a:t>
            </a:r>
            <a:r>
              <a:rPr lang="ja-JP" altLang="en-US" dirty="0">
                <a:latin typeface="+mn-ea"/>
              </a:rPr>
              <a:t>（</a:t>
            </a:r>
            <a:r>
              <a:rPr lang="en-US" altLang="ja-JP" dirty="0">
                <a:latin typeface="+mn-ea"/>
              </a:rPr>
              <a:t>International Organization for Standardization</a:t>
            </a:r>
            <a:r>
              <a:rPr lang="ja-JP" altLang="en-US" dirty="0">
                <a:latin typeface="+mn-ea"/>
              </a:rPr>
              <a:t>　国際標準化機構）</a:t>
            </a:r>
            <a:br>
              <a:rPr lang="en-US" altLang="ja-JP" dirty="0">
                <a:latin typeface="+mn-ea"/>
              </a:rPr>
            </a:br>
            <a:r>
              <a:rPr lang="ja-JP" altLang="en-US" dirty="0">
                <a:latin typeface="+mn-ea"/>
              </a:rPr>
              <a:t>電気分野を除く、工業及び技術に関する国際規格の策定と国家間の調整を行う組織。</a:t>
            </a:r>
            <a:endParaRPr lang="en-US" altLang="ja-JP" dirty="0">
              <a:latin typeface="+mn-ea"/>
            </a:endParaRPr>
          </a:p>
          <a:p>
            <a:pPr marL="285750" indent="-285750">
              <a:buFont typeface="Arial" panose="020B0604020202020204" pitchFamily="34" charset="0"/>
              <a:buChar char="•"/>
            </a:pPr>
            <a:r>
              <a:rPr lang="en-US" altLang="ja-JP" dirty="0">
                <a:latin typeface="+mn-ea"/>
              </a:rPr>
              <a:t>JISC</a:t>
            </a:r>
            <a:br>
              <a:rPr lang="en-US" altLang="ja-JP" dirty="0">
                <a:latin typeface="+mn-ea"/>
              </a:rPr>
            </a:br>
            <a:r>
              <a:rPr lang="ja-JP" altLang="en-US" dirty="0">
                <a:latin typeface="+mn-ea"/>
              </a:rPr>
              <a:t>日本国内の産業標準化全般に関する審議会</a:t>
            </a:r>
            <a:endParaRPr lang="en-US" altLang="ja-JP" dirty="0">
              <a:latin typeface="+mn-ea"/>
            </a:endParaRPr>
          </a:p>
          <a:p>
            <a:pPr marL="285750" indent="-285750">
              <a:buFont typeface="Arial" panose="020B0604020202020204" pitchFamily="34" charset="0"/>
              <a:buChar char="•"/>
            </a:pPr>
            <a:r>
              <a:rPr lang="en-US" altLang="ja-JP" dirty="0">
                <a:latin typeface="+mn-ea"/>
              </a:rPr>
              <a:t>IEEE</a:t>
            </a:r>
            <a:br>
              <a:rPr lang="en-US" altLang="ja-JP" dirty="0">
                <a:latin typeface="+mn-ea"/>
              </a:rPr>
            </a:br>
            <a:r>
              <a:rPr lang="ja-JP" altLang="en-US" dirty="0">
                <a:latin typeface="+mn-ea"/>
              </a:rPr>
              <a:t>米国に本部を持つ電気工学と電子工学に関する学会。</a:t>
            </a:r>
            <a:r>
              <a:rPr lang="en-US" altLang="ja-JP" dirty="0">
                <a:latin typeface="+mn-ea"/>
              </a:rPr>
              <a:t>LAN</a:t>
            </a:r>
            <a:r>
              <a:rPr lang="ja-JP" altLang="en-US" dirty="0">
                <a:latin typeface="+mn-ea"/>
              </a:rPr>
              <a:t>や</a:t>
            </a:r>
            <a:r>
              <a:rPr lang="en-US" altLang="ja-JP" dirty="0">
                <a:latin typeface="+mn-ea"/>
              </a:rPr>
              <a:t>Wi-Fi</a:t>
            </a:r>
            <a:r>
              <a:rPr lang="ja-JP" altLang="en-US" dirty="0">
                <a:latin typeface="+mn-ea"/>
              </a:rPr>
              <a:t>などの通信に関する企画を策定している。</a:t>
            </a:r>
            <a:endParaRPr lang="en-US" altLang="ja-JP" dirty="0">
              <a:latin typeface="+mn-ea"/>
            </a:endParaRPr>
          </a:p>
          <a:p>
            <a:pPr marL="285750" indent="-285750">
              <a:buFont typeface="Arial" panose="020B0604020202020204" pitchFamily="34" charset="0"/>
              <a:buChar char="•"/>
            </a:pPr>
            <a:r>
              <a:rPr lang="en-US" altLang="ja-JP" dirty="0">
                <a:latin typeface="+mn-ea"/>
              </a:rPr>
              <a:t>IETF</a:t>
            </a:r>
            <a:br>
              <a:rPr lang="en-US" altLang="ja-JP" dirty="0">
                <a:latin typeface="+mn-ea"/>
              </a:rPr>
            </a:br>
            <a:r>
              <a:rPr lang="ja-JP" altLang="en-US" dirty="0">
                <a:latin typeface="+mn-ea"/>
              </a:rPr>
              <a:t>インターネットで利用される技術の標準化を行っている。</a:t>
            </a:r>
            <a:endParaRPr lang="en-US" altLang="ja-JP" dirty="0">
              <a:latin typeface="+mn-ea"/>
            </a:endParaRPr>
          </a:p>
          <a:p>
            <a:endParaRPr lang="en-US" altLang="ja-JP" b="1" dirty="0">
              <a:latin typeface="+mn-ea"/>
            </a:endParaRPr>
          </a:p>
        </p:txBody>
      </p:sp>
    </p:spTree>
    <p:extLst>
      <p:ext uri="{BB962C8B-B14F-4D97-AF65-F5344CB8AC3E}">
        <p14:creationId xmlns:p14="http://schemas.microsoft.com/office/powerpoint/2010/main" val="7946870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オペレーションズリサーチ　</a:t>
            </a:r>
            <a:r>
              <a:rPr kumimoji="1" lang="en-US" altLang="ja-JP" dirty="0"/>
              <a:t>p.510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36</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3970318"/>
          </a:xfrm>
          <a:prstGeom prst="rect">
            <a:avLst/>
          </a:prstGeom>
          <a:noFill/>
        </p:spPr>
        <p:txBody>
          <a:bodyPr wrap="square" rtlCol="0">
            <a:spAutoFit/>
          </a:bodyPr>
          <a:lstStyle/>
          <a:p>
            <a:r>
              <a:rPr lang="ja-JP" altLang="en-US" b="1" dirty="0">
                <a:latin typeface="+mn-ea"/>
              </a:rPr>
              <a:t>オペレーションズリサーチ（</a:t>
            </a:r>
            <a:r>
              <a:rPr lang="en-US" altLang="ja-JP" b="1" dirty="0">
                <a:latin typeface="+mn-ea"/>
              </a:rPr>
              <a:t>OP</a:t>
            </a:r>
            <a:r>
              <a:rPr lang="ja-JP" altLang="en-US" b="1" dirty="0">
                <a:latin typeface="+mn-ea"/>
              </a:rPr>
              <a:t>：</a:t>
            </a:r>
            <a:r>
              <a:rPr lang="en-US" altLang="ja-JP" b="1" dirty="0">
                <a:latin typeface="+mn-ea"/>
              </a:rPr>
              <a:t>Operations Research</a:t>
            </a:r>
            <a:r>
              <a:rPr lang="ja-JP" altLang="en-US" b="1" dirty="0">
                <a:latin typeface="+mn-ea"/>
              </a:rPr>
              <a:t>）</a:t>
            </a:r>
            <a:endParaRPr lang="en-US" altLang="ja-JP" b="1" dirty="0">
              <a:latin typeface="+mn-ea"/>
            </a:endParaRPr>
          </a:p>
          <a:p>
            <a:r>
              <a:rPr lang="ja-JP" altLang="en-US" dirty="0">
                <a:latin typeface="+mn-ea"/>
              </a:rPr>
              <a:t>制約がある課題の最適解を数理的な手法で合理的に得るための問題解決の手法のこと。</a:t>
            </a:r>
            <a:endParaRPr lang="en-US" altLang="ja-JP" dirty="0">
              <a:latin typeface="+mn-ea"/>
            </a:endParaRPr>
          </a:p>
          <a:p>
            <a:r>
              <a:rPr lang="ja-JP" altLang="en-US" dirty="0">
                <a:latin typeface="+mn-ea"/>
              </a:rPr>
              <a:t>以下のような方法がある。</a:t>
            </a:r>
            <a:endParaRPr lang="en-US" altLang="ja-JP" dirty="0">
              <a:latin typeface="+mn-ea"/>
            </a:endParaRPr>
          </a:p>
          <a:p>
            <a:endParaRPr lang="en-US" altLang="ja-JP" dirty="0">
              <a:latin typeface="+mn-ea"/>
            </a:endParaRPr>
          </a:p>
          <a:p>
            <a:pPr marL="285750" indent="-285750">
              <a:buFont typeface="Arial" panose="020B0604020202020204" pitchFamily="34" charset="0"/>
              <a:buChar char="•"/>
            </a:pPr>
            <a:r>
              <a:rPr lang="ja-JP" altLang="en-US" dirty="0">
                <a:latin typeface="+mn-ea"/>
              </a:rPr>
              <a:t>線形計画法</a:t>
            </a:r>
            <a:endParaRPr lang="en-US" altLang="ja-JP" dirty="0">
              <a:latin typeface="+mn-ea"/>
            </a:endParaRPr>
          </a:p>
          <a:p>
            <a:pPr marL="285750" indent="-285750">
              <a:buFont typeface="Arial" panose="020B0604020202020204" pitchFamily="34" charset="0"/>
              <a:buChar char="•"/>
            </a:pPr>
            <a:r>
              <a:rPr lang="ja-JP" altLang="en-US" dirty="0">
                <a:latin typeface="+mn-ea"/>
              </a:rPr>
              <a:t>グラフ理論</a:t>
            </a:r>
            <a:endParaRPr lang="en-US" altLang="ja-JP" dirty="0">
              <a:latin typeface="+mn-ea"/>
            </a:endParaRPr>
          </a:p>
          <a:p>
            <a:pPr marL="285750" indent="-285750">
              <a:buFont typeface="Arial" panose="020B0604020202020204" pitchFamily="34" charset="0"/>
              <a:buChar char="•"/>
            </a:pPr>
            <a:r>
              <a:rPr lang="ja-JP" altLang="en-US" dirty="0">
                <a:latin typeface="+mn-ea"/>
              </a:rPr>
              <a:t>ゲーム理論</a:t>
            </a:r>
            <a:endParaRPr lang="en-US" altLang="ja-JP" dirty="0">
              <a:latin typeface="+mn-ea"/>
            </a:endParaRPr>
          </a:p>
          <a:p>
            <a:endParaRPr lang="en-US" altLang="ja-JP" dirty="0">
              <a:latin typeface="+mn-ea"/>
            </a:endParaRPr>
          </a:p>
          <a:p>
            <a:endParaRPr lang="en-US" altLang="ja-JP" dirty="0">
              <a:latin typeface="+mn-ea"/>
            </a:endParaRPr>
          </a:p>
          <a:p>
            <a:r>
              <a:rPr lang="en-US" altLang="ja-JP" dirty="0">
                <a:latin typeface="+mn-ea"/>
              </a:rPr>
              <a:t>【</a:t>
            </a:r>
            <a:r>
              <a:rPr lang="ja-JP" altLang="en-US" dirty="0">
                <a:latin typeface="+mn-ea"/>
              </a:rPr>
              <a:t>補足</a:t>
            </a:r>
            <a:r>
              <a:rPr lang="en-US" altLang="ja-JP" dirty="0">
                <a:latin typeface="+mn-ea"/>
              </a:rPr>
              <a:t>】</a:t>
            </a:r>
          </a:p>
          <a:p>
            <a:r>
              <a:rPr lang="ja-JP" altLang="en-US" dirty="0">
                <a:latin typeface="+mn-ea"/>
              </a:rPr>
              <a:t>情報が十分に揃っていて、高速処理ができるコンピュータや</a:t>
            </a:r>
            <a:r>
              <a:rPr lang="en-US" altLang="ja-JP" dirty="0">
                <a:latin typeface="+mn-ea"/>
              </a:rPr>
              <a:t>AI</a:t>
            </a:r>
            <a:r>
              <a:rPr lang="ja-JP" altLang="en-US" dirty="0">
                <a:latin typeface="+mn-ea"/>
              </a:rPr>
              <a:t>が活用できるようになると、数学的な手法を用いて最適な答えを求める方法が使いやすくなる。</a:t>
            </a:r>
            <a:endParaRPr lang="en-US" altLang="ja-JP" dirty="0">
              <a:latin typeface="+mn-ea"/>
            </a:endParaRPr>
          </a:p>
          <a:p>
            <a:r>
              <a:rPr lang="ja-JP" altLang="en-US" dirty="0">
                <a:latin typeface="+mn-ea"/>
              </a:rPr>
              <a:t>ここでは、いくつかの数学的な理論を紹介し、問題解決の方法を紹介する。</a:t>
            </a:r>
            <a:endParaRPr lang="en-US" altLang="ja-JP" dirty="0">
              <a:latin typeface="+mn-ea"/>
            </a:endParaRPr>
          </a:p>
          <a:p>
            <a:endParaRPr lang="en-US" altLang="ja-JP" dirty="0">
              <a:latin typeface="+mn-ea"/>
            </a:endParaRPr>
          </a:p>
        </p:txBody>
      </p:sp>
    </p:spTree>
    <p:extLst>
      <p:ext uri="{BB962C8B-B14F-4D97-AF65-F5344CB8AC3E}">
        <p14:creationId xmlns:p14="http://schemas.microsoft.com/office/powerpoint/2010/main" val="26182431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オペレーションズリサーチ　</a:t>
            </a:r>
            <a:r>
              <a:rPr kumimoji="1" lang="en-US" altLang="ja-JP" dirty="0"/>
              <a:t>p.510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37</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923330"/>
          </a:xfrm>
          <a:prstGeom prst="rect">
            <a:avLst/>
          </a:prstGeom>
          <a:noFill/>
        </p:spPr>
        <p:txBody>
          <a:bodyPr wrap="square" rtlCol="0">
            <a:spAutoFit/>
          </a:bodyPr>
          <a:lstStyle/>
          <a:p>
            <a:r>
              <a:rPr lang="ja-JP" altLang="en-US" b="1" dirty="0">
                <a:latin typeface="+mn-ea"/>
              </a:rPr>
              <a:t>線形計画法</a:t>
            </a:r>
            <a:endParaRPr lang="en-US" altLang="ja-JP" b="1" dirty="0">
              <a:latin typeface="+mn-ea"/>
            </a:endParaRPr>
          </a:p>
          <a:p>
            <a:r>
              <a:rPr lang="en-US" altLang="ja-JP" dirty="0">
                <a:latin typeface="+mn-ea"/>
              </a:rPr>
              <a:t>1</a:t>
            </a:r>
            <a:r>
              <a:rPr lang="ja-JP" altLang="en-US" dirty="0">
                <a:latin typeface="+mn-ea"/>
              </a:rPr>
              <a:t>次関数式で表現される制約条件の下にある資源を、どのように配分したら最大の効果が得られるかという問題を解く手法</a:t>
            </a:r>
            <a:endParaRPr lang="en-US" altLang="ja-JP" dirty="0">
              <a:latin typeface="+mn-ea"/>
            </a:endParaRPr>
          </a:p>
        </p:txBody>
      </p:sp>
      <p:grpSp>
        <p:nvGrpSpPr>
          <p:cNvPr id="6" name="グループ化 5">
            <a:extLst>
              <a:ext uri="{FF2B5EF4-FFF2-40B4-BE49-F238E27FC236}">
                <a16:creationId xmlns:a16="http://schemas.microsoft.com/office/drawing/2014/main" id="{A20F8188-1A0A-B070-5B5B-B9421A443ADB}"/>
              </a:ext>
            </a:extLst>
          </p:cNvPr>
          <p:cNvGrpSpPr/>
          <p:nvPr/>
        </p:nvGrpSpPr>
        <p:grpSpPr>
          <a:xfrm>
            <a:off x="2556184" y="2076946"/>
            <a:ext cx="6581677" cy="4461966"/>
            <a:chOff x="2371045" y="725270"/>
            <a:chExt cx="6581677" cy="4461966"/>
          </a:xfrm>
        </p:grpSpPr>
        <p:grpSp>
          <p:nvGrpSpPr>
            <p:cNvPr id="7" name="グループ化 6">
              <a:extLst>
                <a:ext uri="{FF2B5EF4-FFF2-40B4-BE49-F238E27FC236}">
                  <a16:creationId xmlns:a16="http://schemas.microsoft.com/office/drawing/2014/main" id="{AD29396B-AB66-8E7E-72B6-2BF8B2370353}"/>
                </a:ext>
              </a:extLst>
            </p:cNvPr>
            <p:cNvGrpSpPr/>
            <p:nvPr/>
          </p:nvGrpSpPr>
          <p:grpSpPr>
            <a:xfrm>
              <a:off x="2780522" y="725270"/>
              <a:ext cx="6172200" cy="4445837"/>
              <a:chOff x="2780522" y="725270"/>
              <a:chExt cx="6172200" cy="4445837"/>
            </a:xfrm>
          </p:grpSpPr>
          <p:grpSp>
            <p:nvGrpSpPr>
              <p:cNvPr id="17" name="グループ化 16">
                <a:extLst>
                  <a:ext uri="{FF2B5EF4-FFF2-40B4-BE49-F238E27FC236}">
                    <a16:creationId xmlns:a16="http://schemas.microsoft.com/office/drawing/2014/main" id="{EDDA619F-5993-FE4C-1D87-6C3AB798695F}"/>
                  </a:ext>
                </a:extLst>
              </p:cNvPr>
              <p:cNvGrpSpPr/>
              <p:nvPr/>
            </p:nvGrpSpPr>
            <p:grpSpPr>
              <a:xfrm>
                <a:off x="2780522" y="725270"/>
                <a:ext cx="6172200" cy="4445837"/>
                <a:chOff x="2286000" y="706608"/>
                <a:chExt cx="6172200" cy="4445837"/>
              </a:xfrm>
            </p:grpSpPr>
            <p:grpSp>
              <p:nvGrpSpPr>
                <p:cNvPr id="19" name="グループ化 18">
                  <a:extLst>
                    <a:ext uri="{FF2B5EF4-FFF2-40B4-BE49-F238E27FC236}">
                      <a16:creationId xmlns:a16="http://schemas.microsoft.com/office/drawing/2014/main" id="{3E957E33-7A29-7CB8-1EFB-A9E9AB687DEF}"/>
                    </a:ext>
                  </a:extLst>
                </p:cNvPr>
                <p:cNvGrpSpPr/>
                <p:nvPr/>
              </p:nvGrpSpPr>
              <p:grpSpPr>
                <a:xfrm>
                  <a:off x="2286000" y="706608"/>
                  <a:ext cx="6172200" cy="4445837"/>
                  <a:chOff x="2286000" y="706608"/>
                  <a:chExt cx="6172200" cy="4445837"/>
                </a:xfrm>
              </p:grpSpPr>
              <p:grpSp>
                <p:nvGrpSpPr>
                  <p:cNvPr id="22" name="グループ化 21">
                    <a:extLst>
                      <a:ext uri="{FF2B5EF4-FFF2-40B4-BE49-F238E27FC236}">
                        <a16:creationId xmlns:a16="http://schemas.microsoft.com/office/drawing/2014/main" id="{DC3F9860-75D8-23DD-259E-D198BD8ABED6}"/>
                      </a:ext>
                    </a:extLst>
                  </p:cNvPr>
                  <p:cNvGrpSpPr/>
                  <p:nvPr/>
                </p:nvGrpSpPr>
                <p:grpSpPr>
                  <a:xfrm>
                    <a:off x="2286000" y="706608"/>
                    <a:ext cx="6172200" cy="4445837"/>
                    <a:chOff x="2286000" y="650624"/>
                    <a:chExt cx="6172200" cy="4445837"/>
                  </a:xfrm>
                </p:grpSpPr>
                <p:cxnSp>
                  <p:nvCxnSpPr>
                    <p:cNvPr id="25" name="直線矢印コネクタ 24">
                      <a:extLst>
                        <a:ext uri="{FF2B5EF4-FFF2-40B4-BE49-F238E27FC236}">
                          <a16:creationId xmlns:a16="http://schemas.microsoft.com/office/drawing/2014/main" id="{EEF266F8-F063-AC02-96AB-A8A86547BABE}"/>
                        </a:ext>
                      </a:extLst>
                    </p:cNvPr>
                    <p:cNvCxnSpPr/>
                    <p:nvPr/>
                  </p:nvCxnSpPr>
                  <p:spPr>
                    <a:xfrm flipV="1">
                      <a:off x="2920482" y="951722"/>
                      <a:ext cx="0" cy="38815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8C1FDC14-8EDF-11B6-6779-1594957578E4}"/>
                        </a:ext>
                      </a:extLst>
                    </p:cNvPr>
                    <p:cNvCxnSpPr/>
                    <p:nvPr/>
                  </p:nvCxnSpPr>
                  <p:spPr>
                    <a:xfrm>
                      <a:off x="2677886" y="4572000"/>
                      <a:ext cx="537443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34D84848-0E0D-6514-BD56-5697EF67D9E8}"/>
                        </a:ext>
                      </a:extLst>
                    </p:cNvPr>
                    <p:cNvCxnSpPr/>
                    <p:nvPr/>
                  </p:nvCxnSpPr>
                  <p:spPr>
                    <a:xfrm>
                      <a:off x="2663890" y="1457522"/>
                      <a:ext cx="2286000" cy="3638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FBB36F46-9228-D836-AC8B-E004A83AC90A}"/>
                        </a:ext>
                      </a:extLst>
                    </p:cNvPr>
                    <p:cNvCxnSpPr/>
                    <p:nvPr/>
                  </p:nvCxnSpPr>
                  <p:spPr>
                    <a:xfrm>
                      <a:off x="2286000" y="2901820"/>
                      <a:ext cx="4665306" cy="19314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2DBD2433-AF02-08FA-EBEC-E32A505287BD}"/>
                        </a:ext>
                      </a:extLst>
                    </p:cNvPr>
                    <p:cNvSpPr txBox="1"/>
                    <p:nvPr/>
                  </p:nvSpPr>
                  <p:spPr>
                    <a:xfrm>
                      <a:off x="2663890" y="650624"/>
                      <a:ext cx="513184" cy="369332"/>
                    </a:xfrm>
                    <a:prstGeom prst="rect">
                      <a:avLst/>
                    </a:prstGeom>
                    <a:noFill/>
                  </p:spPr>
                  <p:txBody>
                    <a:bodyPr wrap="square" rtlCol="0">
                      <a:spAutoFit/>
                    </a:bodyPr>
                    <a:lstStyle/>
                    <a:p>
                      <a:r>
                        <a:rPr kumimoji="1" lang="ja-JP" altLang="en-US" dirty="0"/>
                        <a:t>Ｙ</a:t>
                      </a:r>
                    </a:p>
                  </p:txBody>
                </p:sp>
                <p:sp>
                  <p:nvSpPr>
                    <p:cNvPr id="30" name="テキスト ボックス 29">
                      <a:extLst>
                        <a:ext uri="{FF2B5EF4-FFF2-40B4-BE49-F238E27FC236}">
                          <a16:creationId xmlns:a16="http://schemas.microsoft.com/office/drawing/2014/main" id="{8F35AFD1-2F70-9E4A-FBE7-1DCD8E946223}"/>
                        </a:ext>
                      </a:extLst>
                    </p:cNvPr>
                    <p:cNvSpPr txBox="1"/>
                    <p:nvPr/>
                  </p:nvSpPr>
                  <p:spPr>
                    <a:xfrm>
                      <a:off x="8066314" y="4409887"/>
                      <a:ext cx="391886" cy="369332"/>
                    </a:xfrm>
                    <a:prstGeom prst="rect">
                      <a:avLst/>
                    </a:prstGeom>
                    <a:noFill/>
                  </p:spPr>
                  <p:txBody>
                    <a:bodyPr wrap="square" rtlCol="0">
                      <a:spAutoFit/>
                    </a:bodyPr>
                    <a:lstStyle/>
                    <a:p>
                      <a:r>
                        <a:rPr kumimoji="1" lang="en-US" altLang="ja-JP" dirty="0"/>
                        <a:t>X</a:t>
                      </a:r>
                      <a:endParaRPr kumimoji="1" lang="ja-JP" altLang="en-US" dirty="0"/>
                    </a:p>
                  </p:txBody>
                </p:sp>
                <p:sp>
                  <p:nvSpPr>
                    <p:cNvPr id="31" name="テキスト ボックス 30">
                      <a:extLst>
                        <a:ext uri="{FF2B5EF4-FFF2-40B4-BE49-F238E27FC236}">
                          <a16:creationId xmlns:a16="http://schemas.microsoft.com/office/drawing/2014/main" id="{968257F8-512B-9576-6AEA-1D2610C9AD36}"/>
                        </a:ext>
                      </a:extLst>
                    </p:cNvPr>
                    <p:cNvSpPr txBox="1"/>
                    <p:nvPr/>
                  </p:nvSpPr>
                  <p:spPr>
                    <a:xfrm>
                      <a:off x="5896947" y="4594553"/>
                      <a:ext cx="681135" cy="369332"/>
                    </a:xfrm>
                    <a:prstGeom prst="rect">
                      <a:avLst/>
                    </a:prstGeom>
                    <a:noFill/>
                  </p:spPr>
                  <p:txBody>
                    <a:bodyPr wrap="square" rtlCol="0">
                      <a:spAutoFit/>
                    </a:bodyPr>
                    <a:lstStyle/>
                    <a:p>
                      <a:r>
                        <a:rPr kumimoji="1" lang="en-US" altLang="ja-JP" dirty="0"/>
                        <a:t>120</a:t>
                      </a:r>
                      <a:endParaRPr kumimoji="1" lang="ja-JP" altLang="en-US" dirty="0"/>
                    </a:p>
                  </p:txBody>
                </p:sp>
                <p:sp>
                  <p:nvSpPr>
                    <p:cNvPr id="32" name="テキスト ボックス 31">
                      <a:extLst>
                        <a:ext uri="{FF2B5EF4-FFF2-40B4-BE49-F238E27FC236}">
                          <a16:creationId xmlns:a16="http://schemas.microsoft.com/office/drawing/2014/main" id="{BE6BD118-D83E-2FB8-4666-3201DAE64FC7}"/>
                        </a:ext>
                      </a:extLst>
                    </p:cNvPr>
                    <p:cNvSpPr txBox="1"/>
                    <p:nvPr/>
                  </p:nvSpPr>
                  <p:spPr>
                    <a:xfrm>
                      <a:off x="4292082" y="4603883"/>
                      <a:ext cx="503853" cy="369332"/>
                    </a:xfrm>
                    <a:prstGeom prst="rect">
                      <a:avLst/>
                    </a:prstGeom>
                    <a:noFill/>
                  </p:spPr>
                  <p:txBody>
                    <a:bodyPr wrap="square" rtlCol="0">
                      <a:spAutoFit/>
                    </a:bodyPr>
                    <a:lstStyle/>
                    <a:p>
                      <a:r>
                        <a:rPr kumimoji="1" lang="en-US" altLang="ja-JP" dirty="0"/>
                        <a:t>60</a:t>
                      </a:r>
                      <a:endParaRPr kumimoji="1" lang="ja-JP" altLang="en-US" dirty="0"/>
                    </a:p>
                  </p:txBody>
                </p:sp>
                <p:sp>
                  <p:nvSpPr>
                    <p:cNvPr id="33" name="テキスト ボックス 32">
                      <a:extLst>
                        <a:ext uri="{FF2B5EF4-FFF2-40B4-BE49-F238E27FC236}">
                          <a16:creationId xmlns:a16="http://schemas.microsoft.com/office/drawing/2014/main" id="{E4C6F875-9FF8-83DC-8BC6-88B340948C1A}"/>
                        </a:ext>
                      </a:extLst>
                    </p:cNvPr>
                    <p:cNvSpPr txBox="1"/>
                    <p:nvPr/>
                  </p:nvSpPr>
                  <p:spPr>
                    <a:xfrm>
                      <a:off x="2503714" y="3092326"/>
                      <a:ext cx="503853" cy="369332"/>
                    </a:xfrm>
                    <a:prstGeom prst="rect">
                      <a:avLst/>
                    </a:prstGeom>
                    <a:noFill/>
                  </p:spPr>
                  <p:txBody>
                    <a:bodyPr wrap="square" rtlCol="0">
                      <a:spAutoFit/>
                    </a:bodyPr>
                    <a:lstStyle/>
                    <a:p>
                      <a:r>
                        <a:rPr kumimoji="1" lang="en-US" altLang="ja-JP" dirty="0"/>
                        <a:t>60</a:t>
                      </a:r>
                      <a:endParaRPr kumimoji="1" lang="ja-JP" altLang="en-US" dirty="0"/>
                    </a:p>
                  </p:txBody>
                </p:sp>
                <p:sp>
                  <p:nvSpPr>
                    <p:cNvPr id="34" name="テキスト ボックス 33">
                      <a:extLst>
                        <a:ext uri="{FF2B5EF4-FFF2-40B4-BE49-F238E27FC236}">
                          <a16:creationId xmlns:a16="http://schemas.microsoft.com/office/drawing/2014/main" id="{EFEE9430-14C7-0314-F657-B5412308A874}"/>
                        </a:ext>
                      </a:extLst>
                    </p:cNvPr>
                    <p:cNvSpPr txBox="1"/>
                    <p:nvPr/>
                  </p:nvSpPr>
                  <p:spPr>
                    <a:xfrm>
                      <a:off x="2379307" y="1779426"/>
                      <a:ext cx="681135" cy="369332"/>
                    </a:xfrm>
                    <a:prstGeom prst="rect">
                      <a:avLst/>
                    </a:prstGeom>
                    <a:noFill/>
                  </p:spPr>
                  <p:txBody>
                    <a:bodyPr wrap="square" rtlCol="0">
                      <a:spAutoFit/>
                    </a:bodyPr>
                    <a:lstStyle/>
                    <a:p>
                      <a:r>
                        <a:rPr kumimoji="1" lang="en-US" altLang="ja-JP" dirty="0"/>
                        <a:t>120</a:t>
                      </a:r>
                      <a:endParaRPr kumimoji="1" lang="ja-JP" altLang="en-US" dirty="0"/>
                    </a:p>
                  </p:txBody>
                </p:sp>
              </p:grpSp>
              <p:sp>
                <p:nvSpPr>
                  <p:cNvPr id="23" name="二等辺三角形 22">
                    <a:extLst>
                      <a:ext uri="{FF2B5EF4-FFF2-40B4-BE49-F238E27FC236}">
                        <a16:creationId xmlns:a16="http://schemas.microsoft.com/office/drawing/2014/main" id="{E8D7FFFE-CD59-A079-98AA-4B9B5EB9C0D2}"/>
                      </a:ext>
                    </a:extLst>
                  </p:cNvPr>
                  <p:cNvSpPr/>
                  <p:nvPr/>
                </p:nvSpPr>
                <p:spPr>
                  <a:xfrm rot="5400000">
                    <a:off x="2788498" y="3385659"/>
                    <a:ext cx="1389475" cy="1095176"/>
                  </a:xfrm>
                  <a:prstGeom prst="triangle">
                    <a:avLst>
                      <a:gd name="adj" fmla="val 32941"/>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二等辺三角形 23">
                    <a:extLst>
                      <a:ext uri="{FF2B5EF4-FFF2-40B4-BE49-F238E27FC236}">
                        <a16:creationId xmlns:a16="http://schemas.microsoft.com/office/drawing/2014/main" id="{D6CCD8D3-E5E9-071D-54BE-3DA216642072}"/>
                      </a:ext>
                    </a:extLst>
                  </p:cNvPr>
                  <p:cNvSpPr/>
                  <p:nvPr/>
                </p:nvSpPr>
                <p:spPr>
                  <a:xfrm>
                    <a:off x="2935648" y="3708148"/>
                    <a:ext cx="1655013" cy="913225"/>
                  </a:xfrm>
                  <a:prstGeom prst="triangle">
                    <a:avLst>
                      <a:gd name="adj" fmla="val 6567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0" name="フローチャート: 結合子 19">
                  <a:extLst>
                    <a:ext uri="{FF2B5EF4-FFF2-40B4-BE49-F238E27FC236}">
                      <a16:creationId xmlns:a16="http://schemas.microsoft.com/office/drawing/2014/main" id="{4AFFAD30-7DD9-23B5-B4B0-7E90BCBA02D4}"/>
                    </a:ext>
                  </a:extLst>
                </p:cNvPr>
                <p:cNvSpPr/>
                <p:nvPr/>
              </p:nvSpPr>
              <p:spPr>
                <a:xfrm>
                  <a:off x="3984169" y="3642250"/>
                  <a:ext cx="90198" cy="86691"/>
                </a:xfrm>
                <a:prstGeom prst="flowChartConnector">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ローチャート: 結合子 20">
                  <a:extLst>
                    <a:ext uri="{FF2B5EF4-FFF2-40B4-BE49-F238E27FC236}">
                      <a16:creationId xmlns:a16="http://schemas.microsoft.com/office/drawing/2014/main" id="{27CDF083-765A-34C2-110E-A814F901B00A}"/>
                    </a:ext>
                  </a:extLst>
                </p:cNvPr>
                <p:cNvSpPr/>
                <p:nvPr/>
              </p:nvSpPr>
              <p:spPr>
                <a:xfrm>
                  <a:off x="4565394" y="4578027"/>
                  <a:ext cx="90198" cy="86691"/>
                </a:xfrm>
                <a:prstGeom prst="flowChartConnector">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フローチャート: 結合子 17">
                <a:extLst>
                  <a:ext uri="{FF2B5EF4-FFF2-40B4-BE49-F238E27FC236}">
                    <a16:creationId xmlns:a16="http://schemas.microsoft.com/office/drawing/2014/main" id="{18BA6BC1-8DDC-2358-0839-84AC0826D297}"/>
                  </a:ext>
                </a:extLst>
              </p:cNvPr>
              <p:cNvSpPr/>
              <p:nvPr/>
            </p:nvSpPr>
            <p:spPr>
              <a:xfrm>
                <a:off x="3367962" y="3213820"/>
                <a:ext cx="90198" cy="86691"/>
              </a:xfrm>
              <a:prstGeom prst="flowChartConnector">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 name="テキスト ボックス 7">
              <a:extLst>
                <a:ext uri="{FF2B5EF4-FFF2-40B4-BE49-F238E27FC236}">
                  <a16:creationId xmlns:a16="http://schemas.microsoft.com/office/drawing/2014/main" id="{63DF4934-0380-C638-9D67-5D8320EA2E15}"/>
                </a:ext>
              </a:extLst>
            </p:cNvPr>
            <p:cNvSpPr txBox="1"/>
            <p:nvPr/>
          </p:nvSpPr>
          <p:spPr>
            <a:xfrm>
              <a:off x="3379234" y="3278940"/>
              <a:ext cx="284583" cy="369332"/>
            </a:xfrm>
            <a:prstGeom prst="rect">
              <a:avLst/>
            </a:prstGeom>
            <a:noFill/>
          </p:spPr>
          <p:txBody>
            <a:bodyPr wrap="square" rtlCol="0">
              <a:spAutoFit/>
            </a:bodyPr>
            <a:lstStyle/>
            <a:p>
              <a:r>
                <a:rPr lang="en-US" altLang="ja-JP" dirty="0"/>
                <a:t>s</a:t>
              </a:r>
              <a:endParaRPr kumimoji="1" lang="en-US" altLang="ja-JP" dirty="0"/>
            </a:p>
          </p:txBody>
        </p:sp>
        <p:sp>
          <p:nvSpPr>
            <p:cNvPr id="9" name="テキスト ボックス 8">
              <a:extLst>
                <a:ext uri="{FF2B5EF4-FFF2-40B4-BE49-F238E27FC236}">
                  <a16:creationId xmlns:a16="http://schemas.microsoft.com/office/drawing/2014/main" id="{CD1206AC-51DB-A7E5-1AF3-8B4701FC668D}"/>
                </a:ext>
              </a:extLst>
            </p:cNvPr>
            <p:cNvSpPr txBox="1"/>
            <p:nvPr/>
          </p:nvSpPr>
          <p:spPr>
            <a:xfrm>
              <a:off x="4257676" y="3596182"/>
              <a:ext cx="251927" cy="369332"/>
            </a:xfrm>
            <a:prstGeom prst="rect">
              <a:avLst/>
            </a:prstGeom>
            <a:noFill/>
          </p:spPr>
          <p:txBody>
            <a:bodyPr wrap="square" rtlCol="0">
              <a:spAutoFit/>
            </a:bodyPr>
            <a:lstStyle/>
            <a:p>
              <a:r>
                <a:rPr kumimoji="1" lang="en-US" altLang="ja-JP" dirty="0"/>
                <a:t>t</a:t>
              </a:r>
              <a:endParaRPr kumimoji="1" lang="ja-JP" altLang="en-US" dirty="0"/>
            </a:p>
          </p:txBody>
        </p:sp>
        <p:sp>
          <p:nvSpPr>
            <p:cNvPr id="10" name="テキスト ボックス 9">
              <a:extLst>
                <a:ext uri="{FF2B5EF4-FFF2-40B4-BE49-F238E27FC236}">
                  <a16:creationId xmlns:a16="http://schemas.microsoft.com/office/drawing/2014/main" id="{9D30B458-58E6-26BF-8E96-9A86CF36152D}"/>
                </a:ext>
              </a:extLst>
            </p:cNvPr>
            <p:cNvSpPr txBox="1"/>
            <p:nvPr/>
          </p:nvSpPr>
          <p:spPr>
            <a:xfrm>
              <a:off x="5070996" y="4299867"/>
              <a:ext cx="270588" cy="369332"/>
            </a:xfrm>
            <a:prstGeom prst="rect">
              <a:avLst/>
            </a:prstGeom>
            <a:noFill/>
          </p:spPr>
          <p:txBody>
            <a:bodyPr wrap="square" rtlCol="0">
              <a:spAutoFit/>
            </a:bodyPr>
            <a:lstStyle/>
            <a:p>
              <a:r>
                <a:rPr kumimoji="1" lang="en-US" altLang="ja-JP" dirty="0"/>
                <a:t>r</a:t>
              </a:r>
              <a:endParaRPr kumimoji="1" lang="ja-JP" altLang="en-US" dirty="0"/>
            </a:p>
          </p:txBody>
        </p:sp>
        <p:sp>
          <p:nvSpPr>
            <p:cNvPr id="11" name="テキスト ボックス 10">
              <a:extLst>
                <a:ext uri="{FF2B5EF4-FFF2-40B4-BE49-F238E27FC236}">
                  <a16:creationId xmlns:a16="http://schemas.microsoft.com/office/drawing/2014/main" id="{2DFCBFF4-C204-1778-FBB5-33982C8BC7A9}"/>
                </a:ext>
              </a:extLst>
            </p:cNvPr>
            <p:cNvSpPr txBox="1"/>
            <p:nvPr/>
          </p:nvSpPr>
          <p:spPr>
            <a:xfrm>
              <a:off x="4541677" y="3463606"/>
              <a:ext cx="1082350" cy="369332"/>
            </a:xfrm>
            <a:prstGeom prst="rect">
              <a:avLst/>
            </a:prstGeom>
            <a:noFill/>
          </p:spPr>
          <p:txBody>
            <a:bodyPr wrap="square" rtlCol="0">
              <a:spAutoFit/>
            </a:bodyPr>
            <a:lstStyle/>
            <a:p>
              <a:r>
                <a:rPr kumimoji="1" lang="en-US" altLang="ja-JP" dirty="0"/>
                <a:t>(40,40)</a:t>
              </a:r>
              <a:endParaRPr kumimoji="1" lang="ja-JP" altLang="en-US" dirty="0"/>
            </a:p>
          </p:txBody>
        </p:sp>
        <p:sp>
          <p:nvSpPr>
            <p:cNvPr id="12" name="テキスト ボックス 11">
              <a:extLst>
                <a:ext uri="{FF2B5EF4-FFF2-40B4-BE49-F238E27FC236}">
                  <a16:creationId xmlns:a16="http://schemas.microsoft.com/office/drawing/2014/main" id="{76957CD6-9165-03FC-573F-5AB4D527BD9D}"/>
                </a:ext>
              </a:extLst>
            </p:cNvPr>
            <p:cNvSpPr txBox="1"/>
            <p:nvPr/>
          </p:nvSpPr>
          <p:spPr>
            <a:xfrm>
              <a:off x="3172408" y="4598448"/>
              <a:ext cx="345233" cy="369332"/>
            </a:xfrm>
            <a:prstGeom prst="rect">
              <a:avLst/>
            </a:prstGeom>
            <a:noFill/>
          </p:spPr>
          <p:txBody>
            <a:bodyPr wrap="square" rtlCol="0">
              <a:spAutoFit/>
            </a:bodyPr>
            <a:lstStyle/>
            <a:p>
              <a:r>
                <a:rPr kumimoji="1" lang="en-US" altLang="ja-JP" dirty="0"/>
                <a:t>0</a:t>
              </a:r>
            </a:p>
          </p:txBody>
        </p:sp>
        <p:sp>
          <p:nvSpPr>
            <p:cNvPr id="13" name="吹き出し: 角を丸めた四角形 12">
              <a:extLst>
                <a:ext uri="{FF2B5EF4-FFF2-40B4-BE49-F238E27FC236}">
                  <a16:creationId xmlns:a16="http://schemas.microsoft.com/office/drawing/2014/main" id="{864841A4-4576-F028-5C4F-2D6A82F9DD61}"/>
                </a:ext>
              </a:extLst>
            </p:cNvPr>
            <p:cNvSpPr/>
            <p:nvPr/>
          </p:nvSpPr>
          <p:spPr>
            <a:xfrm>
              <a:off x="4169034" y="2643591"/>
              <a:ext cx="1564626" cy="343285"/>
            </a:xfrm>
            <a:prstGeom prst="wedgeRoundRectCallout">
              <a:avLst>
                <a:gd name="adj1" fmla="val -45880"/>
                <a:gd name="adj2" fmla="val 92398"/>
                <a:gd name="adj3" fmla="val 16667"/>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ysClr val="windowText" lastClr="000000"/>
                  </a:solidFill>
                </a:rPr>
                <a:t>6x+3y</a:t>
              </a:r>
              <a:r>
                <a:rPr lang="ja-JP" altLang="en-US" dirty="0">
                  <a:solidFill>
                    <a:sysClr val="windowText" lastClr="000000"/>
                  </a:solidFill>
                </a:rPr>
                <a:t>≦</a:t>
              </a:r>
              <a:r>
                <a:rPr lang="en-US" altLang="ja-JP" dirty="0">
                  <a:solidFill>
                    <a:sysClr val="windowText" lastClr="000000"/>
                  </a:solidFill>
                </a:rPr>
                <a:t>360</a:t>
              </a:r>
              <a:endParaRPr kumimoji="1" lang="ja-JP" altLang="en-US" dirty="0">
                <a:solidFill>
                  <a:sysClr val="windowText" lastClr="000000"/>
                </a:solidFill>
              </a:endParaRPr>
            </a:p>
          </p:txBody>
        </p:sp>
        <p:sp>
          <p:nvSpPr>
            <p:cNvPr id="14" name="吹き出し: 角を丸めた四角形 13">
              <a:extLst>
                <a:ext uri="{FF2B5EF4-FFF2-40B4-BE49-F238E27FC236}">
                  <a16:creationId xmlns:a16="http://schemas.microsoft.com/office/drawing/2014/main" id="{0575215B-F82B-DB29-E857-BBF4988BC37F}"/>
                </a:ext>
              </a:extLst>
            </p:cNvPr>
            <p:cNvSpPr/>
            <p:nvPr/>
          </p:nvSpPr>
          <p:spPr>
            <a:xfrm>
              <a:off x="6009403" y="3926830"/>
              <a:ext cx="1564626" cy="343285"/>
            </a:xfrm>
            <a:prstGeom prst="wedgeRoundRectCallout">
              <a:avLst>
                <a:gd name="adj1" fmla="val -30375"/>
                <a:gd name="adj2" fmla="val 89680"/>
                <a:gd name="adj3" fmla="val 16667"/>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ysClr val="windowText" lastClr="000000"/>
                  </a:solidFill>
                </a:rPr>
                <a:t>2x+4y</a:t>
              </a:r>
              <a:r>
                <a:rPr lang="ja-JP" altLang="en-US" dirty="0">
                  <a:solidFill>
                    <a:sysClr val="windowText" lastClr="000000"/>
                  </a:solidFill>
                </a:rPr>
                <a:t>≦</a:t>
              </a:r>
              <a:r>
                <a:rPr lang="en-US" altLang="ja-JP" dirty="0">
                  <a:solidFill>
                    <a:sysClr val="windowText" lastClr="000000"/>
                  </a:solidFill>
                </a:rPr>
                <a:t>240</a:t>
              </a:r>
              <a:endParaRPr kumimoji="1" lang="ja-JP" altLang="en-US" dirty="0">
                <a:solidFill>
                  <a:sysClr val="windowText" lastClr="000000"/>
                </a:solidFill>
              </a:endParaRPr>
            </a:p>
          </p:txBody>
        </p:sp>
        <p:sp>
          <p:nvSpPr>
            <p:cNvPr id="15" name="吹き出し: 角を丸めた四角形 14">
              <a:extLst>
                <a:ext uri="{FF2B5EF4-FFF2-40B4-BE49-F238E27FC236}">
                  <a16:creationId xmlns:a16="http://schemas.microsoft.com/office/drawing/2014/main" id="{27812206-262E-3A6C-B150-D5B28EB9C282}"/>
                </a:ext>
              </a:extLst>
            </p:cNvPr>
            <p:cNvSpPr/>
            <p:nvPr/>
          </p:nvSpPr>
          <p:spPr>
            <a:xfrm>
              <a:off x="2371045" y="3926830"/>
              <a:ext cx="801363" cy="343283"/>
            </a:xfrm>
            <a:prstGeom prst="wedgeRoundRectCallout">
              <a:avLst>
                <a:gd name="adj1" fmla="val 75808"/>
                <a:gd name="adj2" fmla="val -16"/>
                <a:gd name="adj3" fmla="val 16667"/>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ysClr val="windowText" lastClr="000000"/>
                  </a:solidFill>
                </a:rPr>
                <a:t>y</a:t>
              </a:r>
              <a:r>
                <a:rPr lang="ja-JP" altLang="en-US" dirty="0">
                  <a:solidFill>
                    <a:sysClr val="windowText" lastClr="000000"/>
                  </a:solidFill>
                </a:rPr>
                <a:t>≧０</a:t>
              </a:r>
              <a:endParaRPr kumimoji="1" lang="ja-JP" altLang="en-US" dirty="0">
                <a:solidFill>
                  <a:sysClr val="windowText" lastClr="000000"/>
                </a:solidFill>
              </a:endParaRPr>
            </a:p>
          </p:txBody>
        </p:sp>
        <p:sp>
          <p:nvSpPr>
            <p:cNvPr id="16" name="吹き出し: 角を丸めた四角形 15">
              <a:extLst>
                <a:ext uri="{FF2B5EF4-FFF2-40B4-BE49-F238E27FC236}">
                  <a16:creationId xmlns:a16="http://schemas.microsoft.com/office/drawing/2014/main" id="{64B460B6-7EB7-1A2E-31DB-5A622B2E2997}"/>
                </a:ext>
              </a:extLst>
            </p:cNvPr>
            <p:cNvSpPr/>
            <p:nvPr/>
          </p:nvSpPr>
          <p:spPr>
            <a:xfrm>
              <a:off x="3802224" y="4843953"/>
              <a:ext cx="801363" cy="343283"/>
            </a:xfrm>
            <a:prstGeom prst="wedgeRoundRectCallout">
              <a:avLst>
                <a:gd name="adj1" fmla="val 14098"/>
                <a:gd name="adj2" fmla="val -97866"/>
                <a:gd name="adj3" fmla="val 16667"/>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ysClr val="windowText" lastClr="000000"/>
                  </a:solidFill>
                </a:rPr>
                <a:t>x</a:t>
              </a:r>
              <a:r>
                <a:rPr lang="ja-JP" altLang="en-US" dirty="0">
                  <a:solidFill>
                    <a:sysClr val="windowText" lastClr="000000"/>
                  </a:solidFill>
                </a:rPr>
                <a:t>≧０</a:t>
              </a:r>
              <a:endParaRPr kumimoji="1" lang="ja-JP" altLang="en-US" dirty="0">
                <a:solidFill>
                  <a:sysClr val="windowText" lastClr="000000"/>
                </a:solidFill>
              </a:endParaRPr>
            </a:p>
          </p:txBody>
        </p:sp>
      </p:grpSp>
    </p:spTree>
    <p:extLst>
      <p:ext uri="{BB962C8B-B14F-4D97-AF65-F5344CB8AC3E}">
        <p14:creationId xmlns:p14="http://schemas.microsoft.com/office/powerpoint/2010/main" val="4186112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オペレーションズリサーチ　</a:t>
            </a:r>
            <a:r>
              <a:rPr kumimoji="1" lang="en-US" altLang="ja-JP" dirty="0"/>
              <a:t>p.510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38</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1200329"/>
          </a:xfrm>
          <a:prstGeom prst="rect">
            <a:avLst/>
          </a:prstGeom>
          <a:noFill/>
        </p:spPr>
        <p:txBody>
          <a:bodyPr wrap="square" rtlCol="0">
            <a:spAutoFit/>
          </a:bodyPr>
          <a:lstStyle/>
          <a:p>
            <a:r>
              <a:rPr lang="ja-JP" altLang="en-US" b="1" dirty="0">
                <a:latin typeface="+mn-ea"/>
              </a:rPr>
              <a:t>グラフ理論</a:t>
            </a:r>
            <a:endParaRPr lang="en-US" altLang="ja-JP" b="1" dirty="0">
              <a:latin typeface="+mn-ea"/>
            </a:endParaRPr>
          </a:p>
          <a:p>
            <a:r>
              <a:rPr lang="ja-JP" altLang="en-US" dirty="0">
                <a:latin typeface="+mn-ea"/>
              </a:rPr>
              <a:t>ノード（頂点・接点）と、その繋がりであるエッジ（枝）で表されたグラフを作成し、グラフの性質を分析する手法のこと。</a:t>
            </a:r>
            <a:endParaRPr lang="en-US" altLang="ja-JP" dirty="0">
              <a:latin typeface="+mn-ea"/>
            </a:endParaRPr>
          </a:p>
          <a:p>
            <a:endParaRPr lang="en-US" altLang="ja-JP" dirty="0">
              <a:latin typeface="+mn-ea"/>
            </a:endParaRPr>
          </a:p>
        </p:txBody>
      </p:sp>
    </p:spTree>
    <p:extLst>
      <p:ext uri="{BB962C8B-B14F-4D97-AF65-F5344CB8AC3E}">
        <p14:creationId xmlns:p14="http://schemas.microsoft.com/office/powerpoint/2010/main" val="5540943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オペレーションズリサーチ　</a:t>
            </a:r>
            <a:r>
              <a:rPr kumimoji="1" lang="en-US" altLang="ja-JP" dirty="0"/>
              <a:t>p.510	</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39</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1754326"/>
          </a:xfrm>
          <a:prstGeom prst="rect">
            <a:avLst/>
          </a:prstGeom>
          <a:noFill/>
        </p:spPr>
        <p:txBody>
          <a:bodyPr wrap="square" rtlCol="0">
            <a:spAutoFit/>
          </a:bodyPr>
          <a:lstStyle/>
          <a:p>
            <a:r>
              <a:rPr lang="ja-JP" altLang="en-US" b="1" dirty="0">
                <a:latin typeface="+mn-ea"/>
              </a:rPr>
              <a:t>ゲーム理論</a:t>
            </a:r>
            <a:endParaRPr lang="en-US" altLang="ja-JP" b="1" dirty="0">
              <a:latin typeface="+mn-ea"/>
            </a:endParaRPr>
          </a:p>
          <a:p>
            <a:r>
              <a:rPr lang="ja-JP" altLang="en-US" dirty="0">
                <a:latin typeface="+mn-ea"/>
              </a:rPr>
              <a:t>お互いの戦略が相手に影響する関係（相互依存関係）のある状況において、相手がどのような戦略を選択するか、またそれに対して自分にとって最善となる戦略は何かを分析する理論のこと。</a:t>
            </a:r>
            <a:endParaRPr lang="en-US" altLang="ja-JP" dirty="0">
              <a:latin typeface="+mn-ea"/>
            </a:endParaRPr>
          </a:p>
          <a:p>
            <a:r>
              <a:rPr lang="ja-JP" altLang="en-US" dirty="0">
                <a:latin typeface="+mn-ea"/>
              </a:rPr>
              <a:t>競争する相手がいる地域での販売戦略の策定などに利用できる。</a:t>
            </a:r>
            <a:endParaRPr lang="en-US" altLang="ja-JP" dirty="0">
              <a:latin typeface="+mn-ea"/>
            </a:endParaRPr>
          </a:p>
          <a:p>
            <a:endParaRPr lang="en-US" altLang="ja-JP" dirty="0">
              <a:latin typeface="+mn-ea"/>
            </a:endParaRPr>
          </a:p>
          <a:p>
            <a:endParaRPr lang="en-US" altLang="ja-JP" dirty="0">
              <a:latin typeface="+mn-ea"/>
            </a:endParaRPr>
          </a:p>
        </p:txBody>
      </p:sp>
    </p:spTree>
    <p:extLst>
      <p:ext uri="{BB962C8B-B14F-4D97-AF65-F5344CB8AC3E}">
        <p14:creationId xmlns:p14="http://schemas.microsoft.com/office/powerpoint/2010/main" val="1327203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ソリューションビジネスと</a:t>
            </a:r>
            <a:br>
              <a:rPr kumimoji="1" lang="en-US" altLang="ja-JP" dirty="0"/>
            </a:br>
            <a:r>
              <a:rPr kumimoji="1" lang="en-US" altLang="ja-JP" dirty="0"/>
              <a:t>				</a:t>
            </a:r>
            <a:r>
              <a:rPr kumimoji="1" lang="ja-JP" altLang="en-US" dirty="0"/>
              <a:t>システム活用促進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a:xfrm>
            <a:off x="8610600" y="5985416"/>
            <a:ext cx="2743200" cy="365125"/>
          </a:xfrm>
        </p:spPr>
        <p:txBody>
          <a:bodyPr/>
          <a:lstStyle/>
          <a:p>
            <a:fld id="{F8DEEB91-50FB-4D13-8684-2052AAEB8771}" type="slidenum">
              <a:rPr kumimoji="1" lang="ja-JP" altLang="en-US" smtClean="0"/>
              <a:t>4</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1375675" cy="923330"/>
          </a:xfrm>
          <a:prstGeom prst="rect">
            <a:avLst/>
          </a:prstGeom>
          <a:noFill/>
        </p:spPr>
        <p:txBody>
          <a:bodyPr wrap="square" rtlCol="0">
            <a:spAutoFit/>
          </a:bodyPr>
          <a:lstStyle/>
          <a:p>
            <a:r>
              <a:rPr lang="ja-JP" altLang="en-US" b="1" dirty="0">
                <a:latin typeface="+mn-ea"/>
              </a:rPr>
              <a:t>クラウドコンピューティング</a:t>
            </a:r>
            <a:endParaRPr lang="en-US" altLang="ja-JP" dirty="0"/>
          </a:p>
          <a:p>
            <a:pPr marL="0" indent="0">
              <a:buNone/>
            </a:pPr>
            <a:r>
              <a:rPr lang="en-US" altLang="ja-JP" dirty="0"/>
              <a:t>IaaS</a:t>
            </a:r>
            <a:r>
              <a:rPr lang="ja-JP" altLang="en-US" dirty="0"/>
              <a:t>（</a:t>
            </a:r>
            <a:r>
              <a:rPr lang="en-US" altLang="ja-JP" dirty="0"/>
              <a:t>Infrastructure as a Service</a:t>
            </a:r>
            <a:r>
              <a:rPr lang="ja-JP" altLang="en-US" dirty="0"/>
              <a:t>）・</a:t>
            </a:r>
            <a:r>
              <a:rPr lang="en-US" altLang="ja-JP" dirty="0"/>
              <a:t>PaaS</a:t>
            </a:r>
            <a:r>
              <a:rPr lang="ja-JP" altLang="en-US" dirty="0"/>
              <a:t>（</a:t>
            </a:r>
            <a:r>
              <a:rPr lang="en-US" altLang="ja-JP" dirty="0"/>
              <a:t>Platform as a Service</a:t>
            </a:r>
            <a:r>
              <a:rPr lang="ja-JP" altLang="en-US" dirty="0"/>
              <a:t>）・</a:t>
            </a:r>
            <a:r>
              <a:rPr lang="en-US" altLang="ja-JP" dirty="0"/>
              <a:t>SaaS</a:t>
            </a:r>
            <a:r>
              <a:rPr lang="ja-JP" altLang="en-US" dirty="0"/>
              <a:t>（</a:t>
            </a:r>
            <a:r>
              <a:rPr lang="en-US" altLang="ja-JP" dirty="0"/>
              <a:t>Software as a Service</a:t>
            </a:r>
            <a:r>
              <a:rPr lang="ja-JP" altLang="en-US" dirty="0"/>
              <a:t>）</a:t>
            </a:r>
            <a:endParaRPr lang="en-US" altLang="ja-JP" dirty="0"/>
          </a:p>
          <a:p>
            <a:pPr marL="0" indent="0">
              <a:buNone/>
            </a:pPr>
            <a:endParaRPr lang="en-US" altLang="ja-JP" dirty="0"/>
          </a:p>
        </p:txBody>
      </p:sp>
      <p:graphicFrame>
        <p:nvGraphicFramePr>
          <p:cNvPr id="6" name="表 4">
            <a:extLst>
              <a:ext uri="{FF2B5EF4-FFF2-40B4-BE49-F238E27FC236}">
                <a16:creationId xmlns:a16="http://schemas.microsoft.com/office/drawing/2014/main" id="{1875319B-6D33-7366-CB50-A0092839723F}"/>
              </a:ext>
            </a:extLst>
          </p:cNvPr>
          <p:cNvGraphicFramePr>
            <a:graphicFrameLocks noGrp="1"/>
          </p:cNvGraphicFramePr>
          <p:nvPr>
            <p:extLst>
              <p:ext uri="{D42A27DB-BD31-4B8C-83A1-F6EECF244321}">
                <p14:modId xmlns:p14="http://schemas.microsoft.com/office/powerpoint/2010/main" val="2918716822"/>
              </p:ext>
            </p:extLst>
          </p:nvPr>
        </p:nvGraphicFramePr>
        <p:xfrm>
          <a:off x="643812" y="2291458"/>
          <a:ext cx="11252717" cy="3562685"/>
        </p:xfrm>
        <a:graphic>
          <a:graphicData uri="http://schemas.openxmlformats.org/drawingml/2006/table">
            <a:tbl>
              <a:tblPr firstRow="1">
                <a:tableStyleId>{93296810-A885-4BE3-A3E7-6D5BEEA58F35}</a:tableStyleId>
              </a:tblPr>
              <a:tblGrid>
                <a:gridCol w="2052735">
                  <a:extLst>
                    <a:ext uri="{9D8B030D-6E8A-4147-A177-3AD203B41FA5}">
                      <a16:colId xmlns:a16="http://schemas.microsoft.com/office/drawing/2014/main" val="3318885378"/>
                    </a:ext>
                  </a:extLst>
                </a:gridCol>
                <a:gridCol w="1595535">
                  <a:extLst>
                    <a:ext uri="{9D8B030D-6E8A-4147-A177-3AD203B41FA5}">
                      <a16:colId xmlns:a16="http://schemas.microsoft.com/office/drawing/2014/main" val="2260612873"/>
                    </a:ext>
                  </a:extLst>
                </a:gridCol>
                <a:gridCol w="1632857">
                  <a:extLst>
                    <a:ext uri="{9D8B030D-6E8A-4147-A177-3AD203B41FA5}">
                      <a16:colId xmlns:a16="http://schemas.microsoft.com/office/drawing/2014/main" val="1083821403"/>
                    </a:ext>
                  </a:extLst>
                </a:gridCol>
                <a:gridCol w="1726163">
                  <a:extLst>
                    <a:ext uri="{9D8B030D-6E8A-4147-A177-3AD203B41FA5}">
                      <a16:colId xmlns:a16="http://schemas.microsoft.com/office/drawing/2014/main" val="2117637398"/>
                    </a:ext>
                  </a:extLst>
                </a:gridCol>
                <a:gridCol w="1418253">
                  <a:extLst>
                    <a:ext uri="{9D8B030D-6E8A-4147-A177-3AD203B41FA5}">
                      <a16:colId xmlns:a16="http://schemas.microsoft.com/office/drawing/2014/main" val="2476851878"/>
                    </a:ext>
                  </a:extLst>
                </a:gridCol>
                <a:gridCol w="1371600">
                  <a:extLst>
                    <a:ext uri="{9D8B030D-6E8A-4147-A177-3AD203B41FA5}">
                      <a16:colId xmlns:a16="http://schemas.microsoft.com/office/drawing/2014/main" val="1044090784"/>
                    </a:ext>
                  </a:extLst>
                </a:gridCol>
                <a:gridCol w="1455574">
                  <a:extLst>
                    <a:ext uri="{9D8B030D-6E8A-4147-A177-3AD203B41FA5}">
                      <a16:colId xmlns:a16="http://schemas.microsoft.com/office/drawing/2014/main" val="2441200904"/>
                    </a:ext>
                  </a:extLst>
                </a:gridCol>
              </a:tblGrid>
              <a:tr h="442707">
                <a:tc>
                  <a:txBody>
                    <a:bodyPr/>
                    <a:lstStyle/>
                    <a:p>
                      <a:endParaRPr kumimoji="1" lang="ja-JP" altLang="en-US" dirty="0"/>
                    </a:p>
                  </a:txBody>
                  <a:tcPr>
                    <a:lnB w="12700" cap="flat" cmpd="sng" algn="ctr">
                      <a:solidFill>
                        <a:schemeClr val="tx1"/>
                      </a:solidFill>
                      <a:prstDash val="solid"/>
                      <a:round/>
                      <a:headEnd type="none" w="med" len="med"/>
                      <a:tailEnd type="none" w="med" len="med"/>
                    </a:lnB>
                  </a:tcPr>
                </a:tc>
                <a:tc>
                  <a:txBody>
                    <a:bodyPr/>
                    <a:lstStyle/>
                    <a:p>
                      <a:pPr algn="ctr"/>
                      <a:r>
                        <a:rPr kumimoji="1" lang="ja-JP" altLang="en-US" dirty="0"/>
                        <a:t>オンプレミス</a:t>
                      </a:r>
                    </a:p>
                  </a:txBody>
                  <a:tcPr>
                    <a:lnB w="12700" cap="flat" cmpd="sng" algn="ctr">
                      <a:solidFill>
                        <a:schemeClr val="tx1"/>
                      </a:solidFill>
                      <a:prstDash val="solid"/>
                      <a:round/>
                      <a:headEnd type="none" w="med" len="med"/>
                      <a:tailEnd type="none" w="med" len="med"/>
                    </a:lnB>
                  </a:tcPr>
                </a:tc>
                <a:tc>
                  <a:txBody>
                    <a:bodyPr/>
                    <a:lstStyle/>
                    <a:p>
                      <a:pPr algn="ctr"/>
                      <a:r>
                        <a:rPr kumimoji="1" lang="ja-JP" altLang="en-US" dirty="0"/>
                        <a:t>ハウジングサービス</a:t>
                      </a:r>
                    </a:p>
                  </a:txBody>
                  <a:tcPr>
                    <a:lnB w="12700" cap="flat" cmpd="sng" algn="ctr">
                      <a:solidFill>
                        <a:schemeClr val="tx1"/>
                      </a:solidFill>
                      <a:prstDash val="solid"/>
                      <a:round/>
                      <a:headEnd type="none" w="med" len="med"/>
                      <a:tailEnd type="none" w="med" len="med"/>
                    </a:lnB>
                  </a:tcPr>
                </a:tc>
                <a:tc>
                  <a:txBody>
                    <a:bodyPr/>
                    <a:lstStyle/>
                    <a:p>
                      <a:pPr algn="ctr"/>
                      <a:r>
                        <a:rPr kumimoji="1" lang="ja-JP" altLang="en-US" dirty="0"/>
                        <a:t>ホスティング</a:t>
                      </a:r>
                      <a:endParaRPr kumimoji="1" lang="en-US" altLang="ja-JP" dirty="0"/>
                    </a:p>
                    <a:p>
                      <a:pPr algn="ctr"/>
                      <a:r>
                        <a:rPr kumimoji="1" lang="ja-JP" altLang="en-US" dirty="0"/>
                        <a:t>サービス</a:t>
                      </a: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dirty="0" err="1"/>
                        <a:t>Iaas</a:t>
                      </a:r>
                      <a:endParaRPr kumimoji="1" lang="ja-JP" altLang="en-US" dirty="0"/>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dirty="0" err="1"/>
                        <a:t>Paas</a:t>
                      </a:r>
                      <a:endParaRPr kumimoji="1" lang="ja-JP" altLang="en-US" dirty="0"/>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dirty="0" err="1"/>
                        <a:t>Saas</a:t>
                      </a:r>
                      <a:endParaRPr kumimoji="1" lang="ja-JP" altLang="en-US"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8403968"/>
                  </a:ext>
                </a:extLst>
              </a:tr>
              <a:tr h="456505">
                <a:tc>
                  <a:txBody>
                    <a:bodyPr/>
                    <a:lstStyle/>
                    <a:p>
                      <a:r>
                        <a:rPr kumimoji="1" lang="ja-JP" altLang="en-US" dirty="0"/>
                        <a:t>アプリケーション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838683901"/>
                  </a:ext>
                </a:extLst>
              </a:tr>
              <a:tr h="456505">
                <a:tc>
                  <a:txBody>
                    <a:bodyPr/>
                    <a:lstStyle/>
                    <a:p>
                      <a:r>
                        <a:rPr kumimoji="1" lang="ja-JP" altLang="en-US" dirty="0"/>
                        <a:t>ミドルウェア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338527513"/>
                  </a:ext>
                </a:extLst>
              </a:tr>
              <a:tr h="456505">
                <a:tc>
                  <a:txBody>
                    <a:bodyPr/>
                    <a:lstStyle/>
                    <a:p>
                      <a:r>
                        <a:rPr kumimoji="1" lang="en-US" altLang="ja-JP" dirty="0"/>
                        <a:t>OS</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878061542"/>
                  </a:ext>
                </a:extLst>
              </a:tr>
              <a:tr h="456505">
                <a:tc>
                  <a:txBody>
                    <a:bodyPr/>
                    <a:lstStyle/>
                    <a:p>
                      <a:r>
                        <a:rPr kumimoji="1" lang="ja-JP" altLang="en-US" dirty="0"/>
                        <a:t>仮想サーバ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795882225"/>
                  </a:ext>
                </a:extLst>
              </a:tr>
              <a:tr h="456505">
                <a:tc>
                  <a:txBody>
                    <a:bodyPr/>
                    <a:lstStyle/>
                    <a:p>
                      <a:r>
                        <a:rPr kumimoji="1" lang="ja-JP" altLang="en-US" dirty="0"/>
                        <a:t>物理サーバ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117134347"/>
                  </a:ext>
                </a:extLst>
              </a:tr>
              <a:tr h="456505">
                <a:tc>
                  <a:txBody>
                    <a:bodyPr/>
                    <a:lstStyle/>
                    <a:p>
                      <a:r>
                        <a:rPr kumimoji="1" lang="ja-JP" altLang="en-US" dirty="0"/>
                        <a:t>設置場所・</a:t>
                      </a:r>
                      <a:endParaRPr kumimoji="1" lang="en-US" altLang="ja-JP" dirty="0"/>
                    </a:p>
                    <a:p>
                      <a:r>
                        <a:rPr kumimoji="1" lang="ja-JP" altLang="en-US" dirty="0"/>
                        <a:t>ネットワーク</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12574473"/>
                  </a:ext>
                </a:extLst>
              </a:tr>
            </a:tbl>
          </a:graphicData>
        </a:graphic>
      </p:graphicFrame>
      <p:grpSp>
        <p:nvGrpSpPr>
          <p:cNvPr id="7" name="グループ化 6">
            <a:extLst>
              <a:ext uri="{FF2B5EF4-FFF2-40B4-BE49-F238E27FC236}">
                <a16:creationId xmlns:a16="http://schemas.microsoft.com/office/drawing/2014/main" id="{16F77090-8531-5DB0-B056-2DE21CF12348}"/>
              </a:ext>
            </a:extLst>
          </p:cNvPr>
          <p:cNvGrpSpPr/>
          <p:nvPr/>
        </p:nvGrpSpPr>
        <p:grpSpPr>
          <a:xfrm>
            <a:off x="643812" y="3674334"/>
            <a:ext cx="11252717" cy="2812007"/>
            <a:chOff x="643812" y="2483888"/>
            <a:chExt cx="11252717" cy="2812007"/>
          </a:xfrm>
        </p:grpSpPr>
        <p:sp>
          <p:nvSpPr>
            <p:cNvPr id="8" name="直角三角形 7">
              <a:extLst>
                <a:ext uri="{FF2B5EF4-FFF2-40B4-BE49-F238E27FC236}">
                  <a16:creationId xmlns:a16="http://schemas.microsoft.com/office/drawing/2014/main" id="{6438AA33-AB38-0621-421C-D86AE968E484}"/>
                </a:ext>
              </a:extLst>
            </p:cNvPr>
            <p:cNvSpPr/>
            <p:nvPr/>
          </p:nvSpPr>
          <p:spPr>
            <a:xfrm rot="16200000">
              <a:off x="8131628" y="2169367"/>
              <a:ext cx="419879" cy="1418254"/>
            </a:xfrm>
            <a:prstGeom prst="rtTriangle">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直角三角形 8">
              <a:extLst>
                <a:ext uri="{FF2B5EF4-FFF2-40B4-BE49-F238E27FC236}">
                  <a16:creationId xmlns:a16="http://schemas.microsoft.com/office/drawing/2014/main" id="{01063BDF-8B59-C481-BA56-5E76DA4ED0B0}"/>
                </a:ext>
              </a:extLst>
            </p:cNvPr>
            <p:cNvSpPr/>
            <p:nvPr/>
          </p:nvSpPr>
          <p:spPr>
            <a:xfrm rot="16200000">
              <a:off x="6582748" y="2495943"/>
              <a:ext cx="419880" cy="1679507"/>
            </a:xfrm>
            <a:prstGeom prst="rtTriangle">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A630A1D2-7286-3D02-4584-4477BC9D4C95}"/>
                </a:ext>
              </a:extLst>
            </p:cNvPr>
            <p:cNvSpPr txBox="1"/>
            <p:nvPr/>
          </p:nvSpPr>
          <p:spPr>
            <a:xfrm>
              <a:off x="8500187" y="3387781"/>
              <a:ext cx="2528596" cy="369332"/>
            </a:xfrm>
            <a:prstGeom prst="rect">
              <a:avLst/>
            </a:prstGeom>
            <a:solidFill>
              <a:schemeClr val="accent6">
                <a:lumMod val="20000"/>
                <a:lumOff val="80000"/>
              </a:schemeClr>
            </a:solidFill>
          </p:spPr>
          <p:txBody>
            <a:bodyPr wrap="square" rtlCol="0">
              <a:spAutoFit/>
            </a:bodyPr>
            <a:lstStyle/>
            <a:p>
              <a:pPr algn="ctr"/>
              <a:r>
                <a:rPr kumimoji="1" lang="ja-JP" altLang="en-US" dirty="0"/>
                <a:t>サービス事業者が用意</a:t>
              </a:r>
            </a:p>
          </p:txBody>
        </p:sp>
        <p:sp>
          <p:nvSpPr>
            <p:cNvPr id="11" name="テキスト ボックス 10">
              <a:extLst>
                <a:ext uri="{FF2B5EF4-FFF2-40B4-BE49-F238E27FC236}">
                  <a16:creationId xmlns:a16="http://schemas.microsoft.com/office/drawing/2014/main" id="{AE3E563A-F605-FA30-93E3-7A31A49FFD78}"/>
                </a:ext>
              </a:extLst>
            </p:cNvPr>
            <p:cNvSpPr txBox="1"/>
            <p:nvPr/>
          </p:nvSpPr>
          <p:spPr>
            <a:xfrm>
              <a:off x="3464767" y="2483888"/>
              <a:ext cx="1620419" cy="369332"/>
            </a:xfrm>
            <a:prstGeom prst="rect">
              <a:avLst/>
            </a:prstGeom>
            <a:solidFill>
              <a:schemeClr val="bg1"/>
            </a:solidFill>
          </p:spPr>
          <p:txBody>
            <a:bodyPr wrap="square" rtlCol="0">
              <a:spAutoFit/>
            </a:bodyPr>
            <a:lstStyle/>
            <a:p>
              <a:pPr algn="ctr"/>
              <a:r>
                <a:rPr lang="ja-JP" altLang="en-US" dirty="0"/>
                <a:t>ユーザが用意</a:t>
              </a:r>
              <a:endParaRPr kumimoji="1" lang="ja-JP" altLang="en-US" dirty="0"/>
            </a:p>
          </p:txBody>
        </p:sp>
        <p:cxnSp>
          <p:nvCxnSpPr>
            <p:cNvPr id="12" name="直線矢印コネクタ 11">
              <a:extLst>
                <a:ext uri="{FF2B5EF4-FFF2-40B4-BE49-F238E27FC236}">
                  <a16:creationId xmlns:a16="http://schemas.microsoft.com/office/drawing/2014/main" id="{A675DDA4-695E-57D7-AFD0-2B9EE9EEB3E6}"/>
                </a:ext>
              </a:extLst>
            </p:cNvPr>
            <p:cNvCxnSpPr/>
            <p:nvPr/>
          </p:nvCxnSpPr>
          <p:spPr>
            <a:xfrm>
              <a:off x="643812" y="4786604"/>
              <a:ext cx="11252717" cy="0"/>
            </a:xfrm>
            <a:prstGeom prst="straightConnector1">
              <a:avLst/>
            </a:prstGeom>
            <a:ln w="28575">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E7377DA2-7334-0728-18A5-0278088507C5}"/>
                </a:ext>
              </a:extLst>
            </p:cNvPr>
            <p:cNvSpPr txBox="1"/>
            <p:nvPr/>
          </p:nvSpPr>
          <p:spPr>
            <a:xfrm>
              <a:off x="643812" y="4926563"/>
              <a:ext cx="3974841" cy="369332"/>
            </a:xfrm>
            <a:prstGeom prst="rect">
              <a:avLst/>
            </a:prstGeom>
            <a:noFill/>
          </p:spPr>
          <p:txBody>
            <a:bodyPr wrap="square" rtlCol="0">
              <a:spAutoFit/>
            </a:bodyPr>
            <a:lstStyle/>
            <a:p>
              <a:r>
                <a:rPr kumimoji="1" lang="ja-JP" altLang="en-US" dirty="0"/>
                <a:t>構築時の機器や環境の自由度大</a:t>
              </a:r>
            </a:p>
          </p:txBody>
        </p:sp>
        <p:sp>
          <p:nvSpPr>
            <p:cNvPr id="14" name="テキスト ボックス 13">
              <a:extLst>
                <a:ext uri="{FF2B5EF4-FFF2-40B4-BE49-F238E27FC236}">
                  <a16:creationId xmlns:a16="http://schemas.microsoft.com/office/drawing/2014/main" id="{C18BF3B5-F537-1463-698C-F50C46E9D95D}"/>
                </a:ext>
              </a:extLst>
            </p:cNvPr>
            <p:cNvSpPr txBox="1"/>
            <p:nvPr/>
          </p:nvSpPr>
          <p:spPr>
            <a:xfrm>
              <a:off x="7921688" y="4926563"/>
              <a:ext cx="3974841" cy="369332"/>
            </a:xfrm>
            <a:prstGeom prst="rect">
              <a:avLst/>
            </a:prstGeom>
            <a:noFill/>
          </p:spPr>
          <p:txBody>
            <a:bodyPr wrap="square" rtlCol="0">
              <a:spAutoFit/>
            </a:bodyPr>
            <a:lstStyle/>
            <a:p>
              <a:pPr algn="r"/>
              <a:r>
                <a:rPr kumimoji="1" lang="ja-JP" altLang="en-US" dirty="0"/>
                <a:t>構築時の機器や環境の自由度小</a:t>
              </a:r>
            </a:p>
          </p:txBody>
        </p:sp>
      </p:grpSp>
    </p:spTree>
    <p:extLst>
      <p:ext uri="{BB962C8B-B14F-4D97-AF65-F5344CB8AC3E}">
        <p14:creationId xmlns:p14="http://schemas.microsoft.com/office/powerpoint/2010/main" val="1629071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ソリューションビジネスと</a:t>
            </a:r>
            <a:br>
              <a:rPr kumimoji="1" lang="en-US" altLang="ja-JP" dirty="0"/>
            </a:br>
            <a:r>
              <a:rPr kumimoji="1" lang="en-US" altLang="ja-JP" dirty="0"/>
              <a:t>				</a:t>
            </a:r>
            <a:r>
              <a:rPr kumimoji="1" lang="ja-JP" altLang="en-US" dirty="0"/>
              <a:t>システム活用促進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5</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4524315"/>
          </a:xfrm>
          <a:prstGeom prst="rect">
            <a:avLst/>
          </a:prstGeom>
          <a:noFill/>
        </p:spPr>
        <p:txBody>
          <a:bodyPr wrap="square" rtlCol="0">
            <a:spAutoFit/>
          </a:bodyPr>
          <a:lstStyle/>
          <a:p>
            <a:r>
              <a:rPr lang="en-US" altLang="ja-JP" b="1" dirty="0">
                <a:latin typeface="+mn-ea"/>
              </a:rPr>
              <a:t>SOA</a:t>
            </a:r>
            <a:r>
              <a:rPr lang="ja-JP" altLang="en-US" b="1" dirty="0">
                <a:latin typeface="+mn-ea"/>
              </a:rPr>
              <a:t>（</a:t>
            </a:r>
            <a:r>
              <a:rPr lang="en-US" altLang="ja-JP" b="1" dirty="0">
                <a:latin typeface="+mn-ea"/>
              </a:rPr>
              <a:t>Service Oriented Architecture</a:t>
            </a:r>
            <a:r>
              <a:rPr lang="ja-JP" altLang="en-US" b="1" dirty="0">
                <a:latin typeface="+mn-ea"/>
              </a:rPr>
              <a:t>：サービス指向アーキテクチャ）</a:t>
            </a:r>
            <a:endParaRPr lang="en-US" altLang="ja-JP" dirty="0"/>
          </a:p>
          <a:p>
            <a:pPr marL="0" indent="0">
              <a:buNone/>
            </a:pPr>
            <a:r>
              <a:rPr lang="ja-JP" altLang="en-US" dirty="0"/>
              <a:t>業務プロセスの機能をサービスとして部品化し、そのサービスを組み合わせて、情報システム全体を構築していく考え方を指す。</a:t>
            </a:r>
            <a:endParaRPr lang="en-US" altLang="ja-JP" dirty="0"/>
          </a:p>
          <a:p>
            <a:pPr marL="0" indent="0">
              <a:buNone/>
            </a:pPr>
            <a:endParaRPr lang="en-US" altLang="ja-JP" dirty="0"/>
          </a:p>
          <a:p>
            <a:pPr marL="0" indent="0">
              <a:buNone/>
            </a:pPr>
            <a:endParaRPr lang="en-US" altLang="ja-JP" dirty="0"/>
          </a:p>
          <a:p>
            <a:pPr marL="0" indent="0">
              <a:buNone/>
            </a:pPr>
            <a:r>
              <a:rPr lang="en-US" altLang="ja-JP" dirty="0"/>
              <a:t>【</a:t>
            </a:r>
            <a:r>
              <a:rPr lang="ja-JP" altLang="en-US" dirty="0"/>
              <a:t>補足</a:t>
            </a:r>
            <a:r>
              <a:rPr lang="en-US" altLang="ja-JP" dirty="0"/>
              <a:t>】</a:t>
            </a:r>
          </a:p>
          <a:p>
            <a:pPr marL="0" indent="0">
              <a:buNone/>
            </a:pPr>
            <a:r>
              <a:rPr lang="ja-JP" altLang="en-US" dirty="0"/>
              <a:t>企業は社会に対してサービスを提供する、そして企業はそのために業務を行っていく。しかし企業の業務が長年続いていると、業務を行うことが中心になり、その結果サービスが提供されるといった事態が発生する。</a:t>
            </a:r>
            <a:endParaRPr lang="en-US" altLang="ja-JP" dirty="0"/>
          </a:p>
          <a:p>
            <a:pPr marL="0" indent="0">
              <a:buNone/>
            </a:pPr>
            <a:endParaRPr lang="en-US" altLang="ja-JP" dirty="0"/>
          </a:p>
          <a:p>
            <a:pPr marL="0" indent="0">
              <a:buNone/>
            </a:pPr>
            <a:r>
              <a:rPr lang="en-US" altLang="ja-JP" dirty="0"/>
              <a:t>SOA</a:t>
            </a:r>
            <a:r>
              <a:rPr lang="ja-JP" altLang="en-US" dirty="0"/>
              <a:t>は情報通信技術（</a:t>
            </a:r>
            <a:r>
              <a:rPr lang="en-US" altLang="ja-JP" dirty="0"/>
              <a:t>ICT</a:t>
            </a:r>
            <a:r>
              <a:rPr lang="ja-JP" altLang="en-US" dirty="0"/>
              <a:t>）を導入することで、改めてどのようなサービスを提供するのかを考えるきっかけを作る。そのサービスを提供するために、どのような業務を行い、そして組み合わせて行くべきかを考える機会を作る。</a:t>
            </a:r>
            <a:endParaRPr lang="en-US" altLang="ja-JP" dirty="0"/>
          </a:p>
          <a:p>
            <a:pPr marL="0" indent="0">
              <a:buNone/>
            </a:pPr>
            <a:r>
              <a:rPr lang="en-US" altLang="ja-JP" dirty="0"/>
              <a:t>ICT</a:t>
            </a:r>
            <a:r>
              <a:rPr lang="ja-JP" altLang="en-US" dirty="0"/>
              <a:t>の導入によって膨大な情報を扱い</a:t>
            </a:r>
            <a:r>
              <a:rPr lang="en-US" altLang="ja-JP" dirty="0"/>
              <a:t>SOA</a:t>
            </a:r>
            <a:r>
              <a:rPr lang="ja-JP" altLang="en-US" dirty="0"/>
              <a:t>のような提供するサービスを中心に考えることで、企業が行うべき業務を改めることができるかもしれない。</a:t>
            </a:r>
            <a:endParaRPr lang="en-US" altLang="ja-JP" dirty="0"/>
          </a:p>
          <a:p>
            <a:pPr marL="0" indent="0">
              <a:buNone/>
            </a:pPr>
            <a:endParaRPr lang="en-US" altLang="ja-JP" dirty="0"/>
          </a:p>
        </p:txBody>
      </p:sp>
    </p:spTree>
    <p:extLst>
      <p:ext uri="{BB962C8B-B14F-4D97-AF65-F5344CB8AC3E}">
        <p14:creationId xmlns:p14="http://schemas.microsoft.com/office/powerpoint/2010/main" val="3808387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ソリューションビジネスと</a:t>
            </a:r>
            <a:br>
              <a:rPr kumimoji="1" lang="en-US" altLang="ja-JP" dirty="0"/>
            </a:br>
            <a:r>
              <a:rPr kumimoji="1" lang="en-US" altLang="ja-JP" dirty="0"/>
              <a:t>				</a:t>
            </a:r>
            <a:r>
              <a:rPr kumimoji="1" lang="ja-JP" altLang="en-US" dirty="0"/>
              <a:t>システム活用促進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6</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5078313"/>
          </a:xfrm>
          <a:prstGeom prst="rect">
            <a:avLst/>
          </a:prstGeom>
          <a:noFill/>
        </p:spPr>
        <p:txBody>
          <a:bodyPr wrap="square" rtlCol="0">
            <a:spAutoFit/>
          </a:bodyPr>
          <a:lstStyle/>
          <a:p>
            <a:r>
              <a:rPr lang="ja-JP" altLang="en-US" b="1" dirty="0">
                <a:latin typeface="+mn-ea"/>
              </a:rPr>
              <a:t>システム活用促進</a:t>
            </a:r>
            <a:endParaRPr lang="en-US" altLang="ja-JP" dirty="0"/>
          </a:p>
          <a:p>
            <a:pPr marL="0" indent="0">
              <a:buNone/>
            </a:pPr>
            <a:r>
              <a:rPr lang="en-US" altLang="ja-JP" dirty="0"/>
              <a:t>PC</a:t>
            </a:r>
            <a:r>
              <a:rPr lang="ja-JP" altLang="en-US" dirty="0"/>
              <a:t>を利用して情報の整理や蓄積・分析を行う、インターネット等によって情報を収集・発信するなどの情報を取扱う能力のことを情報リテラシ（</a:t>
            </a:r>
            <a:r>
              <a:rPr lang="en-US" altLang="ja-JP" dirty="0"/>
              <a:t>Literacy</a:t>
            </a:r>
            <a:r>
              <a:rPr lang="ja-JP" altLang="en-US" dirty="0"/>
              <a:t>）と言う。</a:t>
            </a:r>
            <a:endParaRPr lang="en-US" altLang="ja-JP" dirty="0"/>
          </a:p>
          <a:p>
            <a:pPr marL="0" indent="0">
              <a:buNone/>
            </a:pPr>
            <a:r>
              <a:rPr lang="ja-JP" altLang="en-US" dirty="0"/>
              <a:t>システム活用を促進することで、情報理テラスの能力を高め、より情報を有効に活用した企業活動ができるだろう。</a:t>
            </a:r>
            <a:endParaRPr lang="en-US" altLang="ja-JP" dirty="0"/>
          </a:p>
          <a:p>
            <a:pPr marL="0" indent="0">
              <a:buNone/>
            </a:pPr>
            <a:endParaRPr lang="en-US" altLang="ja-JP" dirty="0"/>
          </a:p>
          <a:p>
            <a:pPr marL="285750" indent="-285750">
              <a:buFont typeface="Arial" panose="020B0604020202020204" pitchFamily="34" charset="0"/>
              <a:buChar char="•"/>
            </a:pPr>
            <a:r>
              <a:rPr lang="ja-JP" altLang="en-US" dirty="0"/>
              <a:t>ディジタルディバイド</a:t>
            </a:r>
            <a:br>
              <a:rPr lang="en-US" altLang="ja-JP" dirty="0"/>
            </a:br>
            <a:r>
              <a:rPr lang="en-US" altLang="ja-JP" dirty="0"/>
              <a:t>PC</a:t>
            </a:r>
            <a:r>
              <a:rPr lang="ja-JP" altLang="en-US" dirty="0"/>
              <a:t>やインターネットなどの</a:t>
            </a:r>
            <a:r>
              <a:rPr lang="en-US" altLang="ja-JP" dirty="0"/>
              <a:t>IT</a:t>
            </a:r>
            <a:r>
              <a:rPr lang="ja-JP" altLang="en-US" dirty="0"/>
              <a:t>（</a:t>
            </a:r>
            <a:r>
              <a:rPr lang="en-US" altLang="ja-JP" dirty="0"/>
              <a:t>ICT</a:t>
            </a:r>
            <a:r>
              <a:rPr lang="ja-JP" altLang="en-US" dirty="0"/>
              <a:t>）を利用する能力や機会の違いによって生じる経済的・社会的格差のこと。</a:t>
            </a:r>
            <a:endParaRPr lang="en-US" altLang="ja-JP" dirty="0"/>
          </a:p>
          <a:p>
            <a:pPr marL="0" indent="0">
              <a:buNone/>
            </a:pPr>
            <a:endParaRPr lang="en-US" altLang="ja-JP" dirty="0"/>
          </a:p>
          <a:p>
            <a:pPr marL="0" indent="0">
              <a:buNone/>
            </a:pPr>
            <a:endParaRPr lang="en-US" altLang="ja-JP" dirty="0"/>
          </a:p>
          <a:p>
            <a:pPr marL="0" indent="0">
              <a:buNone/>
            </a:pPr>
            <a:r>
              <a:rPr lang="en-US" altLang="ja-JP" dirty="0"/>
              <a:t>【</a:t>
            </a:r>
            <a:r>
              <a:rPr lang="ja-JP" altLang="en-US" dirty="0"/>
              <a:t>補足</a:t>
            </a:r>
            <a:r>
              <a:rPr lang="en-US" altLang="ja-JP" dirty="0"/>
              <a:t>】</a:t>
            </a:r>
          </a:p>
          <a:p>
            <a:pPr marL="0" indent="0">
              <a:buNone/>
            </a:pPr>
            <a:r>
              <a:rPr lang="ja-JP" altLang="en-US" dirty="0"/>
              <a:t>“リテラシ”の元々の意味は“読解記述力”を指す。本や文書等の読み書き・理解する能力という意味である。</a:t>
            </a:r>
            <a:endParaRPr lang="en-US" altLang="ja-JP" dirty="0"/>
          </a:p>
          <a:p>
            <a:pPr marL="0" indent="0">
              <a:buNone/>
            </a:pPr>
            <a:r>
              <a:rPr lang="ja-JP" altLang="en-US" dirty="0"/>
              <a:t>例えば</a:t>
            </a:r>
            <a:r>
              <a:rPr lang="en-US" altLang="ja-JP" dirty="0"/>
              <a:t>100</a:t>
            </a:r>
            <a:r>
              <a:rPr lang="ja-JP" altLang="en-US" dirty="0"/>
              <a:t>年以上昔の時代で本の読み書きができることは、その人を大きく活躍させるきっかけを作ることになっただろう。今の時代であれば“情報”、特にインターネットをはじめとする</a:t>
            </a:r>
            <a:r>
              <a:rPr lang="en-US" altLang="ja-JP" dirty="0"/>
              <a:t>ICT</a:t>
            </a:r>
            <a:r>
              <a:rPr lang="ja-JP" altLang="en-US" dirty="0"/>
              <a:t>を通じたリテラシが当てはまる。</a:t>
            </a:r>
            <a:endParaRPr lang="en-US" altLang="ja-JP" dirty="0"/>
          </a:p>
          <a:p>
            <a:pPr marL="0" indent="0">
              <a:buNone/>
            </a:pPr>
            <a:r>
              <a:rPr lang="ja-JP" altLang="en-US" dirty="0"/>
              <a:t>情報リテラシの高い低いは、単純に仕事が得られるかどうかだけでなく、社会で活躍できるかどうかまで影響が広がっていく。</a:t>
            </a:r>
            <a:endParaRPr lang="en-US" altLang="ja-JP" dirty="0"/>
          </a:p>
        </p:txBody>
      </p:sp>
    </p:spTree>
    <p:extLst>
      <p:ext uri="{BB962C8B-B14F-4D97-AF65-F5344CB8AC3E}">
        <p14:creationId xmlns:p14="http://schemas.microsoft.com/office/powerpoint/2010/main" val="2607670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経営組織と経営・マーケティング戦略</a:t>
            </a:r>
            <a:r>
              <a:rPr kumimoji="1" lang="en-US" altLang="ja-JP" dirty="0"/>
              <a:t>										</a:t>
            </a:r>
            <a:r>
              <a:rPr kumimoji="1" lang="ja-JP" altLang="en-US" dirty="0"/>
              <a:t>　</a:t>
            </a:r>
            <a:r>
              <a:rPr kumimoji="1" lang="en-US" altLang="ja-JP" dirty="0"/>
              <a:t>p.458</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7</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4801314"/>
          </a:xfrm>
          <a:prstGeom prst="rect">
            <a:avLst/>
          </a:prstGeom>
          <a:noFill/>
        </p:spPr>
        <p:txBody>
          <a:bodyPr wrap="square" rtlCol="0">
            <a:spAutoFit/>
          </a:bodyPr>
          <a:lstStyle/>
          <a:p>
            <a:r>
              <a:rPr lang="ja-JP" altLang="en-US" b="1" dirty="0">
                <a:latin typeface="+mn-ea"/>
              </a:rPr>
              <a:t>経営組織、経営戦略</a:t>
            </a:r>
            <a:endParaRPr lang="en-US" altLang="ja-JP" b="1" dirty="0">
              <a:latin typeface="+mn-ea"/>
            </a:endParaRPr>
          </a:p>
          <a:p>
            <a:r>
              <a:rPr lang="ja-JP" altLang="en-US" dirty="0">
                <a:latin typeface="+mn-ea"/>
              </a:rPr>
              <a:t>経営組織の代表的な形態としては次のようなものがある。</a:t>
            </a:r>
            <a:endParaRPr lang="en-US" altLang="ja-JP" dirty="0">
              <a:latin typeface="+mn-ea"/>
            </a:endParaRPr>
          </a:p>
          <a:p>
            <a:pPr marL="285750" indent="-285750">
              <a:buFont typeface="Arial" panose="020B0604020202020204" pitchFamily="34" charset="0"/>
              <a:buChar char="•"/>
            </a:pPr>
            <a:r>
              <a:rPr lang="ja-JP" altLang="en-US" dirty="0">
                <a:latin typeface="+mn-ea"/>
              </a:rPr>
              <a:t>職能別組織</a:t>
            </a:r>
            <a:endParaRPr lang="en-US" altLang="ja-JP" dirty="0">
              <a:latin typeface="+mn-ea"/>
            </a:endParaRPr>
          </a:p>
          <a:p>
            <a:pPr marL="285750" indent="-285750">
              <a:buFont typeface="Arial" panose="020B0604020202020204" pitchFamily="34" charset="0"/>
              <a:buChar char="•"/>
            </a:pPr>
            <a:r>
              <a:rPr lang="ja-JP" altLang="en-US" dirty="0">
                <a:latin typeface="+mn-ea"/>
              </a:rPr>
              <a:t>事業部制組織</a:t>
            </a:r>
            <a:endParaRPr lang="en-US" altLang="ja-JP" dirty="0">
              <a:latin typeface="+mn-ea"/>
            </a:endParaRPr>
          </a:p>
          <a:p>
            <a:pPr marL="285750" indent="-285750">
              <a:buFont typeface="Arial" panose="020B0604020202020204" pitchFamily="34" charset="0"/>
              <a:buChar char="•"/>
            </a:pPr>
            <a:r>
              <a:rPr lang="ja-JP" altLang="en-US" dirty="0">
                <a:latin typeface="+mn-ea"/>
              </a:rPr>
              <a:t>マトリックス組織</a:t>
            </a:r>
            <a:endParaRPr lang="en-US" altLang="ja-JP" dirty="0">
              <a:latin typeface="+mn-ea"/>
            </a:endParaRPr>
          </a:p>
          <a:p>
            <a:pPr marL="285750" indent="-285750">
              <a:buFont typeface="Arial" panose="020B0604020202020204" pitchFamily="34" charset="0"/>
              <a:buChar char="•"/>
            </a:pPr>
            <a:r>
              <a:rPr lang="ja-JP" altLang="en-US" dirty="0">
                <a:latin typeface="+mn-ea"/>
              </a:rPr>
              <a:t>プロジェクト組織</a:t>
            </a:r>
            <a:endParaRPr lang="en-US" altLang="ja-JP" dirty="0">
              <a:latin typeface="+mn-ea"/>
            </a:endParaRPr>
          </a:p>
          <a:p>
            <a:endParaRPr lang="en-US" altLang="ja-JP" dirty="0">
              <a:latin typeface="+mn-ea"/>
            </a:endParaRPr>
          </a:p>
          <a:p>
            <a:endParaRPr lang="en-US" altLang="ja-JP" dirty="0">
              <a:latin typeface="+mn-ea"/>
            </a:endParaRPr>
          </a:p>
          <a:p>
            <a:r>
              <a:rPr lang="en-US" altLang="ja-JP" dirty="0">
                <a:latin typeface="+mn-ea"/>
              </a:rPr>
              <a:t>【</a:t>
            </a:r>
            <a:r>
              <a:rPr lang="ja-JP" altLang="en-US" dirty="0">
                <a:latin typeface="+mn-ea"/>
              </a:rPr>
              <a:t>補足</a:t>
            </a:r>
            <a:r>
              <a:rPr lang="en-US" altLang="ja-JP" dirty="0">
                <a:latin typeface="+mn-ea"/>
              </a:rPr>
              <a:t>】</a:t>
            </a:r>
          </a:p>
          <a:p>
            <a:r>
              <a:rPr lang="en-US" altLang="ja-JP" dirty="0">
                <a:latin typeface="+mn-ea"/>
              </a:rPr>
              <a:t>IT</a:t>
            </a:r>
            <a:r>
              <a:rPr lang="ja-JP" altLang="en-US" dirty="0">
                <a:latin typeface="+mn-ea"/>
              </a:rPr>
              <a:t>の試験を勉強するはずが、いつのまにか経営の勉強をしている。何故と疑問に思うだろうか？</a:t>
            </a:r>
            <a:endParaRPr lang="en-US" altLang="ja-JP" dirty="0">
              <a:latin typeface="+mn-ea"/>
            </a:endParaRPr>
          </a:p>
          <a:p>
            <a:r>
              <a:rPr lang="ja-JP" altLang="en-US" u="sng" dirty="0">
                <a:latin typeface="+mn-ea"/>
              </a:rPr>
              <a:t>情報は一般社会における組織体の運営やマネジメント等と密接に関係している</a:t>
            </a:r>
            <a:r>
              <a:rPr lang="ja-JP" altLang="en-US" dirty="0">
                <a:latin typeface="+mn-ea"/>
              </a:rPr>
              <a:t>。そのため、情報を取扱うために組織全体を知る必要がある。</a:t>
            </a:r>
            <a:endParaRPr lang="en-US" altLang="ja-JP" dirty="0">
              <a:latin typeface="+mn-ea"/>
            </a:endParaRPr>
          </a:p>
          <a:p>
            <a:endParaRPr lang="en-US" altLang="ja-JP" dirty="0">
              <a:latin typeface="+mn-ea"/>
            </a:endParaRPr>
          </a:p>
          <a:p>
            <a:r>
              <a:rPr lang="ja-JP" altLang="en-US" dirty="0">
                <a:latin typeface="+mn-ea"/>
              </a:rPr>
              <a:t>情報を掴んでいることは、時にはその会社の運命を左右することもある。</a:t>
            </a:r>
            <a:endParaRPr lang="en-US" altLang="ja-JP" dirty="0">
              <a:latin typeface="+mn-ea"/>
            </a:endParaRPr>
          </a:p>
          <a:p>
            <a:r>
              <a:rPr lang="ja-JP" altLang="en-US" dirty="0">
                <a:latin typeface="+mn-ea"/>
              </a:rPr>
              <a:t>そのため情報を取扱う人間は、組織がどのように構成され、機能しているかを知っておく必要がある。</a:t>
            </a:r>
            <a:endParaRPr lang="en-US" altLang="ja-JP" dirty="0">
              <a:latin typeface="+mn-ea"/>
            </a:endParaRPr>
          </a:p>
          <a:p>
            <a:r>
              <a:rPr lang="ja-JP" altLang="en-US" dirty="0">
                <a:latin typeface="+mn-ea"/>
              </a:rPr>
              <a:t>また、</a:t>
            </a:r>
            <a:r>
              <a:rPr lang="ja-JP" altLang="en-US" u="sng" dirty="0">
                <a:latin typeface="+mn-ea"/>
              </a:rPr>
              <a:t>情報を取扱うための倫理観も備えなければならない</a:t>
            </a:r>
            <a:r>
              <a:rPr lang="ja-JP" altLang="en-US" dirty="0">
                <a:latin typeface="+mn-ea"/>
              </a:rPr>
              <a:t>！</a:t>
            </a:r>
            <a:endParaRPr lang="en-US" altLang="ja-JP" dirty="0">
              <a:latin typeface="+mn-ea"/>
            </a:endParaRPr>
          </a:p>
          <a:p>
            <a:endParaRPr lang="en-US" altLang="ja-JP" dirty="0">
              <a:latin typeface="+mn-ea"/>
            </a:endParaRPr>
          </a:p>
        </p:txBody>
      </p:sp>
    </p:spTree>
    <p:extLst>
      <p:ext uri="{BB962C8B-B14F-4D97-AF65-F5344CB8AC3E}">
        <p14:creationId xmlns:p14="http://schemas.microsoft.com/office/powerpoint/2010/main" val="825927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経営組織と経営・マーケティング戦略</a:t>
            </a:r>
            <a:r>
              <a:rPr kumimoji="1" lang="en-US" altLang="ja-JP" dirty="0"/>
              <a:t>										</a:t>
            </a:r>
            <a:r>
              <a:rPr kumimoji="1" lang="ja-JP" altLang="en-US" dirty="0"/>
              <a:t>　</a:t>
            </a:r>
            <a:r>
              <a:rPr kumimoji="1" lang="en-US" altLang="ja-JP" dirty="0"/>
              <a:t>p.458</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8</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4801314"/>
          </a:xfrm>
          <a:prstGeom prst="rect">
            <a:avLst/>
          </a:prstGeom>
          <a:noFill/>
        </p:spPr>
        <p:txBody>
          <a:bodyPr wrap="square" rtlCol="0">
            <a:spAutoFit/>
          </a:bodyPr>
          <a:lstStyle/>
          <a:p>
            <a:r>
              <a:rPr lang="ja-JP" altLang="en-US" b="1" dirty="0">
                <a:latin typeface="+mn-ea"/>
              </a:rPr>
              <a:t>全社戦略、事業戦略、マーケティング</a:t>
            </a:r>
            <a:endParaRPr lang="en-US" altLang="ja-JP" b="1" dirty="0">
              <a:latin typeface="+mn-ea"/>
            </a:endParaRPr>
          </a:p>
          <a:p>
            <a:pPr marL="285750" indent="-285750">
              <a:buFont typeface="Arial" panose="020B0604020202020204" pitchFamily="34" charset="0"/>
              <a:buChar char="•"/>
            </a:pPr>
            <a:r>
              <a:rPr lang="ja-JP" altLang="en-US" dirty="0">
                <a:latin typeface="+mn-ea"/>
              </a:rPr>
              <a:t>全社戦略</a:t>
            </a:r>
            <a:br>
              <a:rPr lang="en-US" altLang="ja-JP" dirty="0">
                <a:latin typeface="+mn-ea"/>
              </a:rPr>
            </a:br>
            <a:r>
              <a:rPr lang="ja-JP" altLang="en-US" dirty="0">
                <a:latin typeface="+mn-ea"/>
              </a:rPr>
              <a:t>企業全体の視点から、その企業が進むべき方向性を示すもの。</a:t>
            </a:r>
            <a:endParaRPr lang="en-US" altLang="ja-JP" dirty="0">
              <a:latin typeface="+mn-ea"/>
            </a:endParaRPr>
          </a:p>
          <a:p>
            <a:pPr marL="285750" indent="-285750">
              <a:buFont typeface="Arial" panose="020B0604020202020204" pitchFamily="34" charset="0"/>
              <a:buChar char="•"/>
            </a:pPr>
            <a:r>
              <a:rPr lang="ja-JP" altLang="en-US" dirty="0">
                <a:latin typeface="+mn-ea"/>
              </a:rPr>
              <a:t>事業戦略</a:t>
            </a:r>
            <a:br>
              <a:rPr lang="en-US" altLang="ja-JP" dirty="0">
                <a:latin typeface="+mn-ea"/>
              </a:rPr>
            </a:br>
            <a:r>
              <a:rPr lang="ja-JP" altLang="en-US" dirty="0">
                <a:latin typeface="+mn-ea"/>
              </a:rPr>
              <a:t>各事業ごとに進むべき方向性を示したもの。</a:t>
            </a:r>
            <a:endParaRPr lang="en-US" altLang="ja-JP" dirty="0">
              <a:latin typeface="+mn-ea"/>
            </a:endParaRPr>
          </a:p>
          <a:p>
            <a:pPr marL="285750" indent="-285750">
              <a:buFont typeface="Arial" panose="020B0604020202020204" pitchFamily="34" charset="0"/>
              <a:buChar char="•"/>
            </a:pPr>
            <a:r>
              <a:rPr lang="ja-JP" altLang="en-US" dirty="0">
                <a:latin typeface="+mn-ea"/>
              </a:rPr>
              <a:t>マーケティング</a:t>
            </a:r>
            <a:br>
              <a:rPr lang="en-US" altLang="ja-JP" dirty="0">
                <a:latin typeface="+mn-ea"/>
              </a:rPr>
            </a:br>
            <a:r>
              <a:rPr lang="ja-JP" altLang="en-US" dirty="0">
                <a:latin typeface="+mn-ea"/>
              </a:rPr>
              <a:t>自社の製品やサービスを顧客に満足させるために、継続的に売れる仕組みを作る一連の活動。マーケティング戦略とも言う。</a:t>
            </a:r>
            <a:endParaRPr lang="en-US" altLang="ja-JP" dirty="0">
              <a:latin typeface="+mn-ea"/>
            </a:endParaRPr>
          </a:p>
          <a:p>
            <a:endParaRPr lang="en-US" altLang="ja-JP" dirty="0">
              <a:latin typeface="+mn-ea"/>
            </a:endParaRPr>
          </a:p>
          <a:p>
            <a:endParaRPr lang="en-US" altLang="ja-JP" dirty="0">
              <a:latin typeface="+mn-ea"/>
            </a:endParaRPr>
          </a:p>
          <a:p>
            <a:r>
              <a:rPr lang="en-US" altLang="ja-JP" dirty="0">
                <a:latin typeface="+mn-ea"/>
              </a:rPr>
              <a:t>【</a:t>
            </a:r>
            <a:r>
              <a:rPr lang="ja-JP" altLang="en-US" dirty="0">
                <a:latin typeface="+mn-ea"/>
              </a:rPr>
              <a:t>補足</a:t>
            </a:r>
            <a:r>
              <a:rPr lang="en-US" altLang="ja-JP" dirty="0">
                <a:latin typeface="+mn-ea"/>
              </a:rPr>
              <a:t>】</a:t>
            </a:r>
          </a:p>
          <a:p>
            <a:r>
              <a:rPr lang="ja-JP" altLang="en-US" dirty="0">
                <a:latin typeface="+mn-ea"/>
              </a:rPr>
              <a:t>これらの戦略は企業の階層ごとに分かれていることに気付くだろうか。</a:t>
            </a:r>
            <a:endParaRPr lang="en-US" altLang="ja-JP" dirty="0">
              <a:latin typeface="+mn-ea"/>
            </a:endParaRPr>
          </a:p>
          <a:p>
            <a:r>
              <a:rPr lang="ja-JP" altLang="en-US" dirty="0">
                <a:latin typeface="+mn-ea"/>
              </a:rPr>
              <a:t>全社戦略はその企業の全体を決め、事業戦略は企業が決めた全社戦略に従って各事業ごとに決める。そしてマーケティング戦略は全社戦略や事業戦略が継続して達成できるための仕組みを作る。</a:t>
            </a:r>
            <a:endParaRPr lang="en-US" altLang="ja-JP" dirty="0">
              <a:latin typeface="+mn-ea"/>
            </a:endParaRPr>
          </a:p>
          <a:p>
            <a:endParaRPr lang="en-US" altLang="ja-JP" dirty="0">
              <a:latin typeface="+mn-ea"/>
            </a:endParaRPr>
          </a:p>
          <a:p>
            <a:r>
              <a:rPr lang="ja-JP" altLang="en-US" dirty="0">
                <a:latin typeface="+mn-ea"/>
              </a:rPr>
              <a:t>企業の規模が大きくなれば、企業の社長から末端の社員までが</a:t>
            </a:r>
            <a:r>
              <a:rPr lang="ja-JP" altLang="en-US" u="sng" dirty="0">
                <a:latin typeface="+mn-ea"/>
              </a:rPr>
              <a:t>戦略を十分に理解して活動をしなければならない</a:t>
            </a:r>
            <a:r>
              <a:rPr lang="ja-JP" altLang="en-US" dirty="0">
                <a:latin typeface="+mn-ea"/>
              </a:rPr>
              <a:t>。全ての社員に情報が十分に伝わらなければならない。情報が果たす役割はとても重要だ。</a:t>
            </a:r>
            <a:endParaRPr lang="en-US" altLang="ja-JP" dirty="0">
              <a:latin typeface="+mn-ea"/>
            </a:endParaRPr>
          </a:p>
        </p:txBody>
      </p:sp>
    </p:spTree>
    <p:extLst>
      <p:ext uri="{BB962C8B-B14F-4D97-AF65-F5344CB8AC3E}">
        <p14:creationId xmlns:p14="http://schemas.microsoft.com/office/powerpoint/2010/main" val="1676506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normAutofit/>
          </a:bodyPr>
          <a:lstStyle/>
          <a:p>
            <a:r>
              <a:rPr kumimoji="1" lang="ja-JP" altLang="en-US" dirty="0"/>
              <a:t>経営組織と経営・マーケティング戦略</a:t>
            </a:r>
            <a:r>
              <a:rPr kumimoji="1" lang="en-US" altLang="ja-JP" dirty="0"/>
              <a:t>										</a:t>
            </a:r>
            <a:r>
              <a:rPr kumimoji="1" lang="ja-JP" altLang="en-US" dirty="0"/>
              <a:t>　</a:t>
            </a:r>
            <a:r>
              <a:rPr kumimoji="1" lang="en-US" altLang="ja-JP" dirty="0"/>
              <a:t>p.458</a:t>
            </a:r>
            <a:endParaRPr kumimoji="1" lang="ja-JP" altLang="en-US" dirty="0"/>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9</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615042" y="1471137"/>
            <a:ext cx="10961915" cy="4801314"/>
          </a:xfrm>
          <a:prstGeom prst="rect">
            <a:avLst/>
          </a:prstGeom>
          <a:noFill/>
        </p:spPr>
        <p:txBody>
          <a:bodyPr wrap="square" rtlCol="0">
            <a:spAutoFit/>
          </a:bodyPr>
          <a:lstStyle/>
          <a:p>
            <a:r>
              <a:rPr lang="ja-JP" altLang="en-US" b="1" dirty="0">
                <a:latin typeface="+mn-ea"/>
              </a:rPr>
              <a:t>全社戦略、事業戦略、マーケティング</a:t>
            </a:r>
            <a:endParaRPr lang="en-US" altLang="ja-JP" b="1" dirty="0">
              <a:latin typeface="+mn-ea"/>
            </a:endParaRPr>
          </a:p>
          <a:p>
            <a:r>
              <a:rPr lang="ja-JP" altLang="en-US" dirty="0">
                <a:latin typeface="+mn-ea"/>
              </a:rPr>
              <a:t>各階層ごとの戦略はどのように定めれば良いだろうか？下記にそのヒントになる用語をまとめる。</a:t>
            </a:r>
            <a:endParaRPr lang="en-US" altLang="ja-JP" dirty="0">
              <a:latin typeface="+mn-ea"/>
            </a:endParaRPr>
          </a:p>
          <a:p>
            <a:pPr marL="285750" indent="-285750">
              <a:buFont typeface="Arial" panose="020B0604020202020204" pitchFamily="34" charset="0"/>
              <a:buChar char="•"/>
            </a:pPr>
            <a:r>
              <a:rPr lang="ja-JP" altLang="en-US" dirty="0">
                <a:latin typeface="+mn-ea"/>
              </a:rPr>
              <a:t>全社戦略</a:t>
            </a:r>
            <a:br>
              <a:rPr lang="en-US" altLang="ja-JP" dirty="0">
                <a:latin typeface="+mn-ea"/>
              </a:rPr>
            </a:br>
            <a:r>
              <a:rPr lang="ja-JP" altLang="en-US" dirty="0">
                <a:latin typeface="+mn-ea"/>
              </a:rPr>
              <a:t>コアコンピタンス、ベンチマーキング、</a:t>
            </a:r>
            <a:r>
              <a:rPr lang="en-US" altLang="ja-JP" dirty="0">
                <a:latin typeface="+mn-ea"/>
              </a:rPr>
              <a:t>PPM</a:t>
            </a:r>
            <a:r>
              <a:rPr lang="ja-JP" altLang="en-US" dirty="0">
                <a:latin typeface="+mn-ea"/>
              </a:rPr>
              <a:t>、</a:t>
            </a:r>
            <a:r>
              <a:rPr lang="en-US" altLang="ja-JP" dirty="0">
                <a:latin typeface="+mn-ea"/>
              </a:rPr>
              <a:t>M&amp;A</a:t>
            </a:r>
            <a:r>
              <a:rPr lang="ja-JP" altLang="en-US" dirty="0">
                <a:latin typeface="+mn-ea"/>
              </a:rPr>
              <a:t>、アライアンス、アウトソーシング</a:t>
            </a:r>
            <a:endParaRPr lang="en-US" altLang="ja-JP" dirty="0">
              <a:latin typeface="+mn-ea"/>
            </a:endParaRPr>
          </a:p>
          <a:p>
            <a:pPr marL="285750" indent="-285750">
              <a:buFont typeface="Arial" panose="020B0604020202020204" pitchFamily="34" charset="0"/>
              <a:buChar char="•"/>
            </a:pPr>
            <a:r>
              <a:rPr lang="ja-JP" altLang="en-US" dirty="0">
                <a:latin typeface="+mn-ea"/>
              </a:rPr>
              <a:t>事業戦略</a:t>
            </a:r>
            <a:br>
              <a:rPr lang="en-US" altLang="ja-JP" dirty="0">
                <a:latin typeface="+mn-ea"/>
              </a:rPr>
            </a:br>
            <a:r>
              <a:rPr lang="en-US" altLang="ja-JP" dirty="0">
                <a:latin typeface="+mn-ea"/>
              </a:rPr>
              <a:t>SWOT</a:t>
            </a:r>
            <a:r>
              <a:rPr lang="ja-JP" altLang="en-US" dirty="0">
                <a:latin typeface="+mn-ea"/>
              </a:rPr>
              <a:t>分析、バリューチェーン分析、成長マトリクス</a:t>
            </a:r>
            <a:endParaRPr lang="en-US" altLang="ja-JP" dirty="0">
              <a:latin typeface="+mn-ea"/>
            </a:endParaRPr>
          </a:p>
          <a:p>
            <a:pPr marL="285750" indent="-285750">
              <a:buFont typeface="Arial" panose="020B0604020202020204" pitchFamily="34" charset="0"/>
              <a:buChar char="•"/>
            </a:pPr>
            <a:r>
              <a:rPr lang="ja-JP" altLang="en-US" dirty="0">
                <a:latin typeface="+mn-ea"/>
              </a:rPr>
              <a:t>マーケティング</a:t>
            </a:r>
            <a:br>
              <a:rPr lang="en-US" altLang="ja-JP" dirty="0">
                <a:latin typeface="+mn-ea"/>
              </a:rPr>
            </a:br>
            <a:r>
              <a:rPr lang="ja-JP" altLang="en-US" dirty="0">
                <a:latin typeface="+mn-ea"/>
              </a:rPr>
              <a:t>プロダクトライフサイクル、</a:t>
            </a:r>
            <a:r>
              <a:rPr lang="en-US" altLang="ja-JP" dirty="0">
                <a:latin typeface="+mn-ea"/>
              </a:rPr>
              <a:t>STP</a:t>
            </a:r>
            <a:r>
              <a:rPr lang="ja-JP" altLang="en-US" dirty="0">
                <a:latin typeface="+mn-ea"/>
              </a:rPr>
              <a:t>分析、コトラーの競争戦略、マーケティングミックス、コストプラス法、イノベータ理論</a:t>
            </a:r>
            <a:endParaRPr lang="en-US" altLang="ja-JP" dirty="0">
              <a:latin typeface="+mn-ea"/>
            </a:endParaRPr>
          </a:p>
          <a:p>
            <a:endParaRPr lang="en-US" altLang="ja-JP" dirty="0">
              <a:latin typeface="+mn-ea"/>
            </a:endParaRPr>
          </a:p>
          <a:p>
            <a:endParaRPr lang="en-US" altLang="ja-JP" dirty="0">
              <a:latin typeface="+mn-ea"/>
            </a:endParaRPr>
          </a:p>
          <a:p>
            <a:r>
              <a:rPr lang="en-US" altLang="ja-JP" dirty="0">
                <a:latin typeface="+mn-ea"/>
              </a:rPr>
              <a:t>【</a:t>
            </a:r>
            <a:r>
              <a:rPr lang="ja-JP" altLang="en-US" dirty="0">
                <a:latin typeface="+mn-ea"/>
              </a:rPr>
              <a:t>補足</a:t>
            </a:r>
            <a:r>
              <a:rPr lang="en-US" altLang="ja-JP" dirty="0">
                <a:latin typeface="+mn-ea"/>
              </a:rPr>
              <a:t>】</a:t>
            </a:r>
          </a:p>
          <a:p>
            <a:r>
              <a:rPr lang="ja-JP" altLang="en-US" dirty="0">
                <a:latin typeface="+mn-ea"/>
              </a:rPr>
              <a:t>会社が持つ情報は膨大である。その情報を整理し、どのような戦略を取って行動するかを決める判断材料を得るために、様々な分析方法がある。これらの言葉はその分析方法の一例だ。</a:t>
            </a:r>
            <a:endParaRPr lang="en-US" altLang="ja-JP" dirty="0">
              <a:latin typeface="+mn-ea"/>
            </a:endParaRPr>
          </a:p>
          <a:p>
            <a:endParaRPr lang="en-US" altLang="ja-JP" dirty="0">
              <a:latin typeface="+mn-ea"/>
            </a:endParaRPr>
          </a:p>
          <a:p>
            <a:r>
              <a:rPr lang="ja-JP" altLang="en-US" dirty="0">
                <a:latin typeface="+mn-ea"/>
              </a:rPr>
              <a:t>今は、“このような分析方法がある”ということを知ってほしい。これら分析方法の使い方は、実際に働きながら身に付けていくことになるだろう。</a:t>
            </a:r>
            <a:endParaRPr lang="en-US" altLang="ja-JP" dirty="0">
              <a:latin typeface="+mn-ea"/>
            </a:endParaRPr>
          </a:p>
        </p:txBody>
      </p:sp>
    </p:spTree>
    <p:extLst>
      <p:ext uri="{BB962C8B-B14F-4D97-AF65-F5344CB8AC3E}">
        <p14:creationId xmlns:p14="http://schemas.microsoft.com/office/powerpoint/2010/main" val="304638868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915</TotalTime>
  <Words>6748</Words>
  <Application>Microsoft Office PowerPoint</Application>
  <PresentationFormat>ワイド画面</PresentationFormat>
  <Paragraphs>793</Paragraphs>
  <Slides>39</Slides>
  <Notes>38</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39</vt:i4>
      </vt:variant>
    </vt:vector>
  </HeadingPairs>
  <TitlesOfParts>
    <vt:vector size="43" baseType="lpstr">
      <vt:lpstr>游ゴシック</vt:lpstr>
      <vt:lpstr>游ゴシック Light</vt:lpstr>
      <vt:lpstr>Arial</vt:lpstr>
      <vt:lpstr>Office テーマ</vt:lpstr>
      <vt:lpstr>ストラテジ系</vt:lpstr>
      <vt:lpstr>ソリューションビジネスと     システム活用促進</vt:lpstr>
      <vt:lpstr>ソリューションビジネスと     システム活用促進　p.452</vt:lpstr>
      <vt:lpstr>ソリューションビジネスと     システム活用促進　</vt:lpstr>
      <vt:lpstr>ソリューションビジネスと     システム活用促進　</vt:lpstr>
      <vt:lpstr>ソリューションビジネスと     システム活用促進　</vt:lpstr>
      <vt:lpstr>経営組織と経営・マーケティング戦略          　p.458</vt:lpstr>
      <vt:lpstr>経営組織と経営・マーケティング戦略          　p.458</vt:lpstr>
      <vt:lpstr>経営組織と経営・マーケティング戦略          　p.458</vt:lpstr>
      <vt:lpstr>PowerPoint プレゼンテーション</vt:lpstr>
      <vt:lpstr>PowerPoint プレゼンテーション</vt:lpstr>
      <vt:lpstr>業務評価と経営管理システム　p.466 </vt:lpstr>
      <vt:lpstr>PowerPoint プレゼンテーション</vt:lpstr>
      <vt:lpstr>業務評価と経営管理システム　 </vt:lpstr>
      <vt:lpstr>技術開発戦略　p.470 </vt:lpstr>
      <vt:lpstr>ビジネスインダストリ　p.474 </vt:lpstr>
      <vt:lpstr>品質管理手法　p.482 </vt:lpstr>
      <vt:lpstr>品質管理手法　p.482 </vt:lpstr>
      <vt:lpstr>品質管理手法　p.482 </vt:lpstr>
      <vt:lpstr>会計・財務　p.486 </vt:lpstr>
      <vt:lpstr>会計・財務　 </vt:lpstr>
      <vt:lpstr>会計・財務　 </vt:lpstr>
      <vt:lpstr>会計・財務　 </vt:lpstr>
      <vt:lpstr>知的財産権とセキュリティ関連法規          p.496 </vt:lpstr>
      <vt:lpstr>知的財産権とセキュリティ関連法規          p.496 </vt:lpstr>
      <vt:lpstr>著作物の例</vt:lpstr>
      <vt:lpstr>著作者の権利</vt:lpstr>
      <vt:lpstr>個人情報とは</vt:lpstr>
      <vt:lpstr>労働・取引関連法規と標準化　p.504 </vt:lpstr>
      <vt:lpstr>労働・取引関連法規と標準化　p.504 </vt:lpstr>
      <vt:lpstr>労働・取引関連法規と標準化 </vt:lpstr>
      <vt:lpstr>労働・取引関連法規と標準化 </vt:lpstr>
      <vt:lpstr>労働・取引関連法規と標準化 </vt:lpstr>
      <vt:lpstr>労働・取引関連法規と標準化 </vt:lpstr>
      <vt:lpstr>労働・取引関連法規と標準化 </vt:lpstr>
      <vt:lpstr>オペレーションズリサーチ　p.510 </vt:lpstr>
      <vt:lpstr>オペレーションズリサーチ　p.510 </vt:lpstr>
      <vt:lpstr>オペレーションズリサーチ　p.510 </vt:lpstr>
      <vt:lpstr>オペレーションズリサーチ　p.510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10章マネジメント系</dc:title>
  <dc:creator>西谷　さやか</dc:creator>
  <cp:lastModifiedBy>tanaka it-salon</cp:lastModifiedBy>
  <cp:revision>133</cp:revision>
  <dcterms:created xsi:type="dcterms:W3CDTF">2022-06-11T14:40:40Z</dcterms:created>
  <dcterms:modified xsi:type="dcterms:W3CDTF">2024-08-12T09:24:21Z</dcterms:modified>
</cp:coreProperties>
</file>