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70" r:id="rId3"/>
    <p:sldId id="271" r:id="rId4"/>
    <p:sldId id="272" r:id="rId5"/>
    <p:sldId id="275" r:id="rId6"/>
    <p:sldId id="273" r:id="rId7"/>
    <p:sldId id="276" r:id="rId8"/>
    <p:sldId id="274" r:id="rId9"/>
    <p:sldId id="277" r:id="rId10"/>
    <p:sldId id="278" r:id="rId11"/>
    <p:sldId id="279" r:id="rId12"/>
    <p:sldId id="280" r:id="rId13"/>
    <p:sldId id="284" r:id="rId14"/>
    <p:sldId id="283" r:id="rId15"/>
    <p:sldId id="281" r:id="rId16"/>
    <p:sldId id="285" r:id="rId17"/>
    <p:sldId id="282" r:id="rId18"/>
    <p:sldId id="287" r:id="rId19"/>
    <p:sldId id="286" r:id="rId2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7071" autoAdjust="0"/>
  </p:normalViewPr>
  <p:slideViewPr>
    <p:cSldViewPr snapToGrid="0">
      <p:cViewPr varScale="1">
        <p:scale>
          <a:sx n="74" d="100"/>
          <a:sy n="74" d="100"/>
        </p:scale>
        <p:origin x="750" y="60"/>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5" d="100"/>
          <a:sy n="85" d="100"/>
        </p:scale>
        <p:origin x="388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994E5ADD-A8E5-6732-201C-F27923B5B5D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A0F06BB8-9818-4688-1925-B1AC546A468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A22E361-88FA-4013-8D6E-9A619D76D3A2}" type="datetimeFigureOut">
              <a:rPr kumimoji="1" lang="ja-JP" altLang="en-US" smtClean="0"/>
              <a:t>2024/8/12</a:t>
            </a:fld>
            <a:endParaRPr kumimoji="1" lang="ja-JP" altLang="en-US"/>
          </a:p>
        </p:txBody>
      </p:sp>
      <p:sp>
        <p:nvSpPr>
          <p:cNvPr id="4" name="フッター プレースホルダー 3">
            <a:extLst>
              <a:ext uri="{FF2B5EF4-FFF2-40B4-BE49-F238E27FC236}">
                <a16:creationId xmlns:a16="http://schemas.microsoft.com/office/drawing/2014/main" id="{04473FDB-38B2-62A0-0D56-439BFF65F9F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41AACE72-72F3-EEBA-850A-C2F957781F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32D2F2E-50A2-402D-AE2B-0737E2A8637A}" type="slidenum">
              <a:rPr kumimoji="1" lang="ja-JP" altLang="en-US" smtClean="0"/>
              <a:t>‹#›</a:t>
            </a:fld>
            <a:endParaRPr kumimoji="1" lang="ja-JP" altLang="en-US"/>
          </a:p>
        </p:txBody>
      </p:sp>
    </p:spTree>
    <p:extLst>
      <p:ext uri="{BB962C8B-B14F-4D97-AF65-F5344CB8AC3E}">
        <p14:creationId xmlns:p14="http://schemas.microsoft.com/office/powerpoint/2010/main" val="1683175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D7A34D-C2FA-4CA4-9363-F18EF8A2D5D2}" type="datetimeFigureOut">
              <a:rPr kumimoji="1" lang="ja-JP" altLang="en-US" smtClean="0"/>
              <a:t>2024/8/12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4E9488-979A-4A2D-A769-857323B42B83}" type="slidenum">
              <a:rPr kumimoji="1" lang="ja-JP" altLang="en-US" smtClean="0"/>
              <a:t>‹#›</a:t>
            </a:fld>
            <a:endParaRPr kumimoji="1" lang="ja-JP" altLang="en-US"/>
          </a:p>
        </p:txBody>
      </p:sp>
    </p:spTree>
    <p:extLst>
      <p:ext uri="{BB962C8B-B14F-4D97-AF65-F5344CB8AC3E}">
        <p14:creationId xmlns:p14="http://schemas.microsoft.com/office/powerpoint/2010/main" val="15365806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第</a:t>
            </a:r>
            <a:r>
              <a:rPr kumimoji="1" lang="en-US" altLang="ja-JP" dirty="0"/>
              <a:t>10</a:t>
            </a:r>
            <a:r>
              <a:rPr kumimoji="1" lang="ja-JP" altLang="en-US" dirty="0"/>
              <a:t>章、</a:t>
            </a:r>
            <a:r>
              <a:rPr lang="ja-JP" altLang="en-US" dirty="0"/>
              <a:t>マネジメント系</a:t>
            </a:r>
            <a:r>
              <a:rPr kumimoji="1" lang="ja-JP" altLang="en-US" dirty="0"/>
              <a:t>について説明します。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近年、高度</a:t>
            </a:r>
            <a:r>
              <a:rPr kumimoji="1" lang="en-US" altLang="ja-JP" dirty="0"/>
              <a:t>IT</a:t>
            </a:r>
            <a:r>
              <a:rPr kumimoji="1" lang="ja-JP" altLang="en-US" dirty="0"/>
              <a:t>人材として、システムの最適化および信頼性向上のためのマネジメント分野での管理の知識が求められています。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684E9488-979A-4A2D-A769-857323B42B83}" type="slidenum">
              <a:rPr kumimoji="1" lang="ja-JP" altLang="en-US" smtClean="0"/>
              <a:t>1</a:t>
            </a:fld>
            <a:endParaRPr kumimoji="1" lang="ja-JP" altLang="en-US"/>
          </a:p>
        </p:txBody>
      </p:sp>
    </p:spTree>
    <p:extLst>
      <p:ext uri="{BB962C8B-B14F-4D97-AF65-F5344CB8AC3E}">
        <p14:creationId xmlns:p14="http://schemas.microsoft.com/office/powerpoint/2010/main" val="33264563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その他に、表のような知識エリアがあります。</a:t>
            </a:r>
            <a:endParaRPr kumimoji="1" lang="en-US" altLang="ja-JP" dirty="0"/>
          </a:p>
          <a:p>
            <a:endParaRPr kumimoji="1" lang="en-US" altLang="ja-JP" dirty="0"/>
          </a:p>
          <a:p>
            <a:r>
              <a:rPr kumimoji="1" lang="ja-JP" altLang="en-US" dirty="0"/>
              <a:t>また、</a:t>
            </a:r>
            <a:r>
              <a:rPr lang="ja-JP" altLang="en-US" b="0" dirty="0"/>
              <a:t>フィージビリティスタディは、</a:t>
            </a:r>
            <a:r>
              <a:rPr lang="ja-JP" altLang="en-US" dirty="0"/>
              <a:t>新しい事業やプロジェクトなどの計画に対して、その実行可能性を評価するために調査・検証することです。実行可能調査と言われます。</a:t>
            </a:r>
            <a:endParaRPr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10</a:t>
            </a:fld>
            <a:endParaRPr kumimoji="1" lang="ja-JP" altLang="en-US"/>
          </a:p>
        </p:txBody>
      </p:sp>
    </p:spTree>
    <p:extLst>
      <p:ext uri="{BB962C8B-B14F-4D97-AF65-F5344CB8AC3E}">
        <p14:creationId xmlns:p14="http://schemas.microsoft.com/office/powerpoint/2010/main" val="1603703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latin typeface="+mn-ea"/>
              </a:rPr>
              <a:t>アローダイアグラム（</a:t>
            </a:r>
            <a:r>
              <a:rPr lang="en-US" altLang="ja-JP" b="0" dirty="0"/>
              <a:t>PERT</a:t>
            </a:r>
            <a:r>
              <a:rPr lang="ja-JP" altLang="en-US" b="0" dirty="0"/>
              <a:t>図）：作業の順序や相互関係をネットワーク上に示した図です。</a:t>
            </a:r>
            <a:endParaRPr lang="en-US" altLang="ja-JP" b="0" dirty="0"/>
          </a:p>
          <a:p>
            <a:r>
              <a:rPr lang="ja-JP" altLang="en-US" b="0" dirty="0"/>
              <a:t>工程管理の際に用いられます。</a:t>
            </a:r>
            <a:endParaRPr lang="en-US" altLang="ja-JP" b="0" dirty="0"/>
          </a:p>
          <a:p>
            <a:endParaRPr lang="en-US" altLang="ja-JP" b="0" dirty="0"/>
          </a:p>
          <a:p>
            <a:endParaRPr lang="en-US" altLang="ja-JP" b="0"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11</a:t>
            </a:fld>
            <a:endParaRPr kumimoji="1" lang="ja-JP" altLang="en-US"/>
          </a:p>
        </p:txBody>
      </p:sp>
    </p:spTree>
    <p:extLst>
      <p:ext uri="{BB962C8B-B14F-4D97-AF65-F5344CB8AC3E}">
        <p14:creationId xmlns:p14="http://schemas.microsoft.com/office/powerpoint/2010/main" val="25994518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latin typeface="+mn-ea"/>
              </a:rPr>
              <a:t>最早開始日（最早結合点時刻）は、全ての先行作業が完了し、最も早く後続作業を開始できる時点です。</a:t>
            </a:r>
            <a:endParaRPr lang="en-US" altLang="ja-JP" b="0" dirty="0">
              <a:latin typeface="+mn-ea"/>
            </a:endParaRPr>
          </a:p>
          <a:p>
            <a:r>
              <a:rPr lang="ja-JP" altLang="en-US" b="0" dirty="0">
                <a:latin typeface="+mn-ea"/>
              </a:rPr>
              <a:t>複数の先行作業が合流する結合点の最早開始日は、最も遅い作業に合わせるのがポイントです。</a:t>
            </a:r>
            <a:endParaRPr lang="en-US" altLang="ja-JP" b="0" dirty="0">
              <a:latin typeface="+mn-ea"/>
            </a:endParaRPr>
          </a:p>
          <a:p>
            <a:endParaRPr lang="en-US" altLang="ja-JP" b="0" dirty="0">
              <a:latin typeface="+mn-ea"/>
            </a:endParaRPr>
          </a:p>
          <a:p>
            <a:r>
              <a:rPr lang="ja-JP" altLang="en-US" b="0" dirty="0">
                <a:latin typeface="+mn-ea"/>
              </a:rPr>
              <a:t>先行作業の完了を待って、後続作業が開始する関係を</a:t>
            </a:r>
            <a:r>
              <a:rPr lang="en-US" altLang="ja-JP" b="0" dirty="0">
                <a:latin typeface="+mn-ea"/>
              </a:rPr>
              <a:t>FS</a:t>
            </a:r>
            <a:r>
              <a:rPr lang="ja-JP" altLang="en-US" b="0" dirty="0">
                <a:latin typeface="+mn-ea"/>
              </a:rPr>
              <a:t>関係（</a:t>
            </a:r>
            <a:r>
              <a:rPr lang="en-US" altLang="ja-JP" b="0" dirty="0">
                <a:latin typeface="+mn-ea"/>
              </a:rPr>
              <a:t>Finish-to Start</a:t>
            </a:r>
            <a:r>
              <a:rPr lang="ja-JP" altLang="en-US" b="0" dirty="0">
                <a:latin typeface="+mn-ea"/>
              </a:rPr>
              <a:t>）と言います。</a:t>
            </a:r>
            <a:endParaRPr lang="en-US" altLang="ja-JP" b="0" dirty="0">
              <a:latin typeface="+mn-ea"/>
            </a:endParaRPr>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12</a:t>
            </a:fld>
            <a:endParaRPr kumimoji="1" lang="ja-JP" altLang="en-US"/>
          </a:p>
        </p:txBody>
      </p:sp>
    </p:spTree>
    <p:extLst>
      <p:ext uri="{BB962C8B-B14F-4D97-AF65-F5344CB8AC3E}">
        <p14:creationId xmlns:p14="http://schemas.microsoft.com/office/powerpoint/2010/main" val="1130150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latin typeface="+mn-ea"/>
              </a:rPr>
              <a:t>最遅開始日（最遅早結合点時刻）は、全ての後続作用の日程が遅れないように、遅くとも先行作業が完了していなくてはならない時点です。</a:t>
            </a:r>
            <a:endParaRPr lang="en-US" altLang="ja-JP" b="0" dirty="0">
              <a:latin typeface="+mn-ea"/>
            </a:endParaRPr>
          </a:p>
          <a:p>
            <a:r>
              <a:rPr lang="ja-JP" altLang="en-US" b="0" dirty="0">
                <a:latin typeface="+mn-ea"/>
              </a:rPr>
              <a:t>複数の後続作業から合流する結合点の最遅開始日は、最も早い作業に合わせるのがポイントです。</a:t>
            </a:r>
            <a:endParaRPr lang="en-US" altLang="ja-JP" b="0" dirty="0">
              <a:latin typeface="+mn-ea"/>
            </a:endParaRPr>
          </a:p>
          <a:p>
            <a:endParaRPr lang="en-US" altLang="ja-JP" b="0" dirty="0">
              <a:latin typeface="+mn-ea"/>
            </a:endParaRPr>
          </a:p>
          <a:p>
            <a:endParaRPr lang="en-US" altLang="ja-JP" b="0" dirty="0">
              <a:latin typeface="+mn-ea"/>
            </a:endParaRPr>
          </a:p>
          <a:p>
            <a:endParaRPr lang="en-US" altLang="ja-JP" b="0" dirty="0">
              <a:latin typeface="+mn-ea"/>
            </a:endParaRPr>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13</a:t>
            </a:fld>
            <a:endParaRPr kumimoji="1" lang="ja-JP" altLang="en-US"/>
          </a:p>
        </p:txBody>
      </p:sp>
    </p:spTree>
    <p:extLst>
      <p:ext uri="{BB962C8B-B14F-4D97-AF65-F5344CB8AC3E}">
        <p14:creationId xmlns:p14="http://schemas.microsoft.com/office/powerpoint/2010/main" val="42189332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n-ea"/>
              </a:rPr>
              <a:t>クリティカルパスは、最早開始日と最遅開始日が等しい結合点を結んだ経路です。</a:t>
            </a:r>
            <a:endParaRPr lang="en-US" altLang="ja-JP" dirty="0">
              <a:latin typeface="+mn-ea"/>
            </a:endParaRPr>
          </a:p>
          <a:p>
            <a:r>
              <a:rPr lang="ja-JP" altLang="en-US" dirty="0">
                <a:latin typeface="+mn-ea"/>
              </a:rPr>
              <a:t>余裕のない経路と訳され、</a:t>
            </a:r>
            <a:r>
              <a:rPr lang="ja-JP" altLang="en-US" b="1" dirty="0">
                <a:latin typeface="+mn-ea"/>
              </a:rPr>
              <a:t>最長の経路</a:t>
            </a:r>
            <a:r>
              <a:rPr lang="ja-JP" altLang="en-US" dirty="0">
                <a:latin typeface="+mn-ea"/>
              </a:rPr>
              <a:t>になっています。</a:t>
            </a:r>
            <a:endParaRPr lang="en-US" altLang="ja-JP" dirty="0">
              <a:latin typeface="+mn-ea"/>
            </a:endParaRPr>
          </a:p>
          <a:p>
            <a:r>
              <a:rPr lang="ja-JP" altLang="en-US" dirty="0">
                <a:latin typeface="+mn-ea"/>
              </a:rPr>
              <a:t>クリティカルパス上の作業が遅れると、プロジェクト全体の遅れにつながります。</a:t>
            </a:r>
            <a:endParaRPr lang="en-US" altLang="ja-JP" dirty="0">
              <a:latin typeface="+mn-ea"/>
            </a:endParaRPr>
          </a:p>
          <a:p>
            <a:endParaRPr lang="en-US" altLang="ja-JP" dirty="0">
              <a:latin typeface="+mn-ea"/>
            </a:endParaRPr>
          </a:p>
          <a:p>
            <a:r>
              <a:rPr lang="ja-JP" altLang="en-US" dirty="0">
                <a:latin typeface="+mn-ea"/>
              </a:rPr>
              <a:t>スケジュール短縮の手段として、コストを上積みしてプロジェクトメンバの時間外勤務を増やしたり、業務内容に精通したプロジェクトメンバを新たに増員したりする</a:t>
            </a:r>
            <a:endParaRPr lang="en-US" altLang="ja-JP" dirty="0">
              <a:latin typeface="+mn-ea"/>
            </a:endParaRPr>
          </a:p>
          <a:p>
            <a:r>
              <a:rPr lang="ja-JP" altLang="en-US" dirty="0"/>
              <a:t>クラッシングが行われます。</a:t>
            </a:r>
            <a:endParaRPr lang="en-US" altLang="ja-JP" dirty="0"/>
          </a:p>
          <a:p>
            <a:r>
              <a:rPr lang="ja-JP" altLang="en-US" dirty="0"/>
              <a:t>また、前工程が完了する前に後工程を開始するファストクラッキングがあります。早期着工と言われます。</a:t>
            </a:r>
            <a:endParaRPr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14</a:t>
            </a:fld>
            <a:endParaRPr kumimoji="1" lang="ja-JP" altLang="en-US"/>
          </a:p>
        </p:txBody>
      </p:sp>
    </p:spTree>
    <p:extLst>
      <p:ext uri="{BB962C8B-B14F-4D97-AF65-F5344CB8AC3E}">
        <p14:creationId xmlns:p14="http://schemas.microsoft.com/office/powerpoint/2010/main" val="21777937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b="0" dirty="0">
                <a:latin typeface="+mn-ea"/>
              </a:rPr>
              <a:t>IT</a:t>
            </a:r>
            <a:r>
              <a:rPr lang="ja-JP" altLang="en-US" b="0" dirty="0">
                <a:latin typeface="+mn-ea"/>
              </a:rPr>
              <a:t>サービスマネジメントは、</a:t>
            </a:r>
            <a:r>
              <a:rPr lang="ja-JP" altLang="en-US" b="0" dirty="0"/>
              <a:t>利用者の視点で</a:t>
            </a:r>
            <a:r>
              <a:rPr lang="en-US" altLang="ja-JP" b="0" dirty="0"/>
              <a:t>IT</a:t>
            </a:r>
            <a:r>
              <a:rPr lang="ja-JP" altLang="en-US" b="0" dirty="0"/>
              <a:t>サービスを効率的に提供できるように管理することです。</a:t>
            </a:r>
            <a:endParaRPr lang="en-US" altLang="ja-JP" b="0" dirty="0"/>
          </a:p>
          <a:p>
            <a:endParaRPr lang="en-US" altLang="ja-JP" b="0" dirty="0"/>
          </a:p>
          <a:p>
            <a:r>
              <a:rPr lang="ja-JP" altLang="en-US" b="0" dirty="0"/>
              <a:t>サービスデスクは、</a:t>
            </a:r>
            <a:r>
              <a:rPr lang="en-US" altLang="ja-JP" b="0" dirty="0"/>
              <a:t>IT</a:t>
            </a:r>
            <a:r>
              <a:rPr lang="ja-JP" altLang="en-US" b="0" dirty="0"/>
              <a:t>サービスを利用する利用者と</a:t>
            </a:r>
            <a:r>
              <a:rPr lang="en-US" altLang="ja-JP" b="0" dirty="0"/>
              <a:t>IT</a:t>
            </a:r>
            <a:r>
              <a:rPr lang="ja-JP" altLang="en-US" b="0" dirty="0"/>
              <a:t>サービスを提供する事業者の間の単一窓口です。</a:t>
            </a:r>
            <a:endParaRPr lang="en-US" altLang="ja-JP" b="0" dirty="0"/>
          </a:p>
          <a:p>
            <a:r>
              <a:rPr lang="ja-JP" altLang="en-US" b="0" dirty="0"/>
              <a:t>ローカルサービスデスクは、利用者の近くにサービスデスクを配置して、利用者との正確な意思疎通や多言語対応を図ります。</a:t>
            </a:r>
            <a:endParaRPr lang="en-US" altLang="ja-JP" b="0" dirty="0"/>
          </a:p>
          <a:p>
            <a:endParaRPr lang="en-US" altLang="ja-JP" b="0" dirty="0"/>
          </a:p>
          <a:p>
            <a:endParaRPr lang="en-US" altLang="ja-JP" b="0" dirty="0"/>
          </a:p>
          <a:p>
            <a:r>
              <a:rPr lang="ja-JP" altLang="en-US" b="0" dirty="0"/>
              <a:t>インシデント管理は、</a:t>
            </a:r>
            <a:r>
              <a:rPr lang="en-US" altLang="ja-JP" b="0" dirty="0"/>
              <a:t>IT</a:t>
            </a:r>
            <a:r>
              <a:rPr lang="ja-JP" altLang="en-US" b="0" dirty="0"/>
              <a:t>サービスを迅速に復旧させることを優先するプロセスです。利用者への悪影響を最小限に抑えます。</a:t>
            </a:r>
            <a:endParaRPr lang="en-US" altLang="ja-JP" b="0" dirty="0"/>
          </a:p>
          <a:p>
            <a:r>
              <a:rPr lang="ja-JP" altLang="en-US" b="0" dirty="0"/>
              <a:t>インシデントとは、</a:t>
            </a:r>
            <a:r>
              <a:rPr lang="en-US" altLang="ja-JP" b="0" dirty="0"/>
              <a:t>IT</a:t>
            </a:r>
            <a:r>
              <a:rPr lang="ja-JP" altLang="en-US" b="0" dirty="0"/>
              <a:t>サービスの停止、処理速度の低下など、利用者にたいする正常な</a:t>
            </a:r>
            <a:r>
              <a:rPr lang="en-US" altLang="ja-JP" b="0" dirty="0"/>
              <a:t>IT</a:t>
            </a:r>
            <a:r>
              <a:rPr lang="ja-JP" altLang="en-US" b="0" dirty="0"/>
              <a:t>サービスの妨げになる事象のことです。</a:t>
            </a:r>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15</a:t>
            </a:fld>
            <a:endParaRPr kumimoji="1" lang="ja-JP" altLang="en-US"/>
          </a:p>
        </p:txBody>
      </p:sp>
    </p:spTree>
    <p:extLst>
      <p:ext uri="{BB962C8B-B14F-4D97-AF65-F5344CB8AC3E}">
        <p14:creationId xmlns:p14="http://schemas.microsoft.com/office/powerpoint/2010/main" val="2472116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latin typeface="+mn-ea"/>
              </a:rPr>
              <a:t>問題管理は、インシデント管理からエスカレーションされたインシデントの根本的な原因を突き止め、再発を防止して恒久的な解決策を提供するプロセスです。</a:t>
            </a:r>
            <a:endParaRPr lang="en-US" altLang="ja-JP" b="0" dirty="0">
              <a:latin typeface="+mn-ea"/>
            </a:endParaRPr>
          </a:p>
          <a:p>
            <a:endParaRPr lang="en-US" altLang="ja-JP" b="0" dirty="0">
              <a:latin typeface="+mn-ea"/>
            </a:endParaRPr>
          </a:p>
          <a:p>
            <a:r>
              <a:rPr lang="ja-JP" altLang="en-US" b="0" dirty="0">
                <a:latin typeface="+mn-ea"/>
              </a:rPr>
              <a:t>変更管理は、インシデントの解決策として、既存</a:t>
            </a:r>
            <a:r>
              <a:rPr lang="en-US" altLang="ja-JP" b="0" dirty="0">
                <a:latin typeface="+mn-ea"/>
              </a:rPr>
              <a:t>IT</a:t>
            </a:r>
            <a:r>
              <a:rPr lang="ja-JP" altLang="en-US" b="0" dirty="0">
                <a:latin typeface="+mn-ea"/>
              </a:rPr>
              <a:t>サービスの変更が必要と判断させた場合に、変更に伴う影響を検証・評価を行った上で、承認または却下の決定を行うプロセスです。</a:t>
            </a:r>
            <a:endParaRPr lang="en-US" altLang="ja-JP" b="0" dirty="0">
              <a:latin typeface="+mn-ea"/>
            </a:endParaRPr>
          </a:p>
          <a:p>
            <a:endParaRPr lang="en-US" altLang="ja-JP" b="0" dirty="0">
              <a:latin typeface="+mn-ea"/>
            </a:endParaRPr>
          </a:p>
          <a:p>
            <a:r>
              <a:rPr lang="ja-JP" altLang="en-US" b="0" dirty="0">
                <a:latin typeface="+mn-ea"/>
              </a:rPr>
              <a:t>リリース管理は、変更管理で承認された変更を、適切な時期に本番環境に適用するプロセスです。</a:t>
            </a:r>
            <a:endParaRPr lang="en-US" altLang="ja-JP" b="0" dirty="0">
              <a:latin typeface="+mn-ea"/>
            </a:endParaRPr>
          </a:p>
          <a:p>
            <a:endParaRPr lang="en-US" altLang="ja-JP" b="0" dirty="0">
              <a:latin typeface="+mn-ea"/>
            </a:endParaRPr>
          </a:p>
          <a:p>
            <a:r>
              <a:rPr lang="ja-JP" altLang="en-US" b="0" dirty="0">
                <a:latin typeface="+mn-ea"/>
              </a:rPr>
              <a:t>構成管理は、構成管理データベース（</a:t>
            </a:r>
            <a:r>
              <a:rPr lang="en-US" altLang="ja-JP" b="0" dirty="0">
                <a:latin typeface="+mn-ea"/>
              </a:rPr>
              <a:t>CMDB</a:t>
            </a:r>
            <a:r>
              <a:rPr lang="ja-JP" altLang="en-US" b="0" dirty="0">
                <a:latin typeface="+mn-ea"/>
              </a:rPr>
              <a:t>）を使用して、</a:t>
            </a:r>
            <a:r>
              <a:rPr lang="en-US" altLang="ja-JP" b="0" dirty="0">
                <a:latin typeface="+mn-ea"/>
              </a:rPr>
              <a:t>IT</a:t>
            </a:r>
            <a:r>
              <a:rPr lang="ja-JP" altLang="en-US" b="0" dirty="0">
                <a:latin typeface="+mn-ea"/>
              </a:rPr>
              <a:t>サービスの提供に必要な</a:t>
            </a:r>
            <a:r>
              <a:rPr lang="en-US" altLang="ja-JP" b="0" dirty="0">
                <a:latin typeface="+mn-ea"/>
              </a:rPr>
              <a:t>IT</a:t>
            </a:r>
            <a:r>
              <a:rPr lang="ja-JP" altLang="en-US" b="0" dirty="0">
                <a:latin typeface="+mn-ea"/>
              </a:rPr>
              <a:t>資産を常に正しく把握し、最新状態に保つプロセスです。</a:t>
            </a:r>
            <a:endParaRPr lang="en-US" altLang="ja-JP" b="0" dirty="0">
              <a:latin typeface="+mn-ea"/>
            </a:endParaRPr>
          </a:p>
          <a:p>
            <a:endParaRPr lang="en-US" altLang="ja-JP" b="0" dirty="0">
              <a:latin typeface="+mn-ea"/>
            </a:endParaRPr>
          </a:p>
          <a:p>
            <a:endParaRPr lang="en-US" altLang="ja-JP" b="0" dirty="0">
              <a:latin typeface="+mn-ea"/>
            </a:endParaRPr>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16</a:t>
            </a:fld>
            <a:endParaRPr kumimoji="1" lang="ja-JP" altLang="en-US"/>
          </a:p>
        </p:txBody>
      </p:sp>
    </p:spTree>
    <p:extLst>
      <p:ext uri="{BB962C8B-B14F-4D97-AF65-F5344CB8AC3E}">
        <p14:creationId xmlns:p14="http://schemas.microsoft.com/office/powerpoint/2010/main" val="9421414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latin typeface="+mn-ea"/>
              </a:rPr>
              <a:t>サービスレベル管理</a:t>
            </a:r>
            <a:endParaRPr lang="en-US" altLang="ja-JP" b="0" dirty="0">
              <a:latin typeface="+mn-ea"/>
            </a:endParaRPr>
          </a:p>
          <a:p>
            <a:endParaRPr lang="en-US" altLang="ja-JP" b="0" dirty="0">
              <a:latin typeface="+mn-ea"/>
            </a:endParaRPr>
          </a:p>
          <a:p>
            <a:r>
              <a:rPr lang="ja-JP" altLang="en-US" b="0" dirty="0">
                <a:latin typeface="+mn-ea"/>
              </a:rPr>
              <a:t>可用性管理は、</a:t>
            </a:r>
            <a:r>
              <a:rPr lang="en-US" altLang="ja-JP" b="0" dirty="0">
                <a:latin typeface="+mn-ea"/>
              </a:rPr>
              <a:t>IT</a:t>
            </a:r>
            <a:r>
              <a:rPr lang="ja-JP" altLang="en-US" b="0" dirty="0">
                <a:latin typeface="+mn-ea"/>
              </a:rPr>
              <a:t>サービスを構成する個々の機能の維持管理を行うプロセスです。</a:t>
            </a:r>
            <a:endParaRPr lang="en-US" altLang="ja-JP" b="0" dirty="0">
              <a:latin typeface="+mn-ea"/>
            </a:endParaRPr>
          </a:p>
          <a:p>
            <a:endParaRPr lang="en-US" altLang="ja-JP" b="0" dirty="0">
              <a:latin typeface="+mn-ea"/>
            </a:endParaRPr>
          </a:p>
          <a:p>
            <a:r>
              <a:rPr lang="ja-JP" altLang="en-US" b="0" dirty="0">
                <a:latin typeface="+mn-ea"/>
              </a:rPr>
              <a:t>キャパシティ管理は、</a:t>
            </a:r>
            <a:r>
              <a:rPr lang="en-US" altLang="ja-JP" b="0" dirty="0">
                <a:latin typeface="+mn-ea"/>
              </a:rPr>
              <a:t>IT</a:t>
            </a:r>
            <a:r>
              <a:rPr lang="ja-JP" altLang="en-US" b="0" dirty="0">
                <a:latin typeface="+mn-ea"/>
              </a:rPr>
              <a:t>サービスに必要なネットワークやシステムなどの容量・能力を管理し、最適なコストで現在および将来のシステムの安定を実現するプロセスです。</a:t>
            </a:r>
            <a:endParaRPr lang="en-US" altLang="ja-JP" b="0" dirty="0">
              <a:latin typeface="+mn-ea"/>
            </a:endParaRPr>
          </a:p>
          <a:p>
            <a:endParaRPr lang="en-US" altLang="ja-JP" b="0" dirty="0">
              <a:latin typeface="+mn-ea"/>
            </a:endParaRPr>
          </a:p>
          <a:p>
            <a:endParaRPr lang="en-US" altLang="ja-JP" b="0" dirty="0">
              <a:latin typeface="+mn-ea"/>
            </a:endParaRPr>
          </a:p>
          <a:p>
            <a:r>
              <a:rPr lang="ja-JP" altLang="en-US" b="0" dirty="0"/>
              <a:t>ファシリティマネジメントは、経営の視点から建物や</a:t>
            </a:r>
            <a:r>
              <a:rPr lang="en-US" altLang="ja-JP" b="0" dirty="0"/>
              <a:t>IT</a:t>
            </a:r>
            <a:r>
              <a:rPr lang="ja-JP" altLang="en-US" b="0" dirty="0"/>
              <a:t>関連設備などの保有・運用・維持管理などについて、常に監視し改善することで最適化していく経営活動です。施設管理ともいわれます。</a:t>
            </a:r>
            <a:endParaRPr lang="en-US" altLang="ja-JP" b="0" dirty="0"/>
          </a:p>
          <a:p>
            <a:r>
              <a:rPr lang="ja-JP" altLang="en-US" b="0" dirty="0"/>
              <a:t>電源の瞬断対策のために</a:t>
            </a:r>
            <a:r>
              <a:rPr lang="en-US" altLang="ja-JP" b="0" dirty="0"/>
              <a:t>UPS</a:t>
            </a:r>
            <a:r>
              <a:rPr lang="ja-JP" altLang="en-US" b="0" dirty="0"/>
              <a:t>を使う、地震対策のために免震床を設置する、落雷によって発生する過電圧を防ぐために、</a:t>
            </a:r>
            <a:r>
              <a:rPr lang="ja-JP" altLang="en-US" b="1" dirty="0"/>
              <a:t>サービス保護デバイス（</a:t>
            </a:r>
            <a:r>
              <a:rPr lang="en-US" altLang="ja-JP" b="1" dirty="0"/>
              <a:t>SPD)</a:t>
            </a:r>
            <a:r>
              <a:rPr lang="ja-JP" altLang="en-US" b="0" dirty="0"/>
              <a:t>を介して通信ケーブルやコンピュータを接続しする、などが挙げられます。</a:t>
            </a:r>
            <a:endParaRPr lang="en-US" altLang="ja-JP" b="0" dirty="0"/>
          </a:p>
          <a:p>
            <a:endParaRPr lang="en-US" altLang="ja-JP" b="0" dirty="0"/>
          </a:p>
          <a:p>
            <a:r>
              <a:rPr lang="en-US" altLang="ja-JP" b="0" dirty="0"/>
              <a:t>UPS</a:t>
            </a:r>
            <a:r>
              <a:rPr lang="ja-JP" altLang="en-US" b="0" dirty="0"/>
              <a:t>（</a:t>
            </a:r>
            <a:r>
              <a:rPr lang="en-US" altLang="ja-JP" b="0" dirty="0"/>
              <a:t>Uninterruptible Power Supply</a:t>
            </a:r>
            <a:r>
              <a:rPr lang="ja-JP" altLang="en-US" b="0" dirty="0"/>
              <a:t>）無停電電源装置とは、</a:t>
            </a:r>
            <a:endParaRPr lang="en-US" altLang="ja-JP" b="0" dirty="0"/>
          </a:p>
          <a:p>
            <a:r>
              <a:rPr lang="ja-JP" altLang="en-US" b="0" dirty="0"/>
              <a:t>電源の瞬断・停電時にシステムを終了させるのに必要な時間だけ電源供給する装置のことです。</a:t>
            </a:r>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17</a:t>
            </a:fld>
            <a:endParaRPr kumimoji="1" lang="ja-JP" altLang="en-US"/>
          </a:p>
        </p:txBody>
      </p:sp>
    </p:spTree>
    <p:extLst>
      <p:ext uri="{BB962C8B-B14F-4D97-AF65-F5344CB8AC3E}">
        <p14:creationId xmlns:p14="http://schemas.microsoft.com/office/powerpoint/2010/main" val="37136736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latin typeface="+mn-ea"/>
              </a:rPr>
              <a:t>システム監査は、システム監査人が、監査対象から独立した立場で行う情報システムの監査です。</a:t>
            </a:r>
            <a:endParaRPr lang="en-US" altLang="ja-JP" b="0" dirty="0">
              <a:latin typeface="+mn-ea"/>
            </a:endParaRPr>
          </a:p>
          <a:p>
            <a:endParaRPr lang="en-US" altLang="ja-JP" b="0" dirty="0">
              <a:latin typeface="+mn-ea"/>
            </a:endParaRPr>
          </a:p>
          <a:p>
            <a:r>
              <a:rPr lang="ja-JP" altLang="en-US" b="0" dirty="0">
                <a:latin typeface="+mn-ea"/>
              </a:rPr>
              <a:t>システム監査の手順は、システム監査計画の作成、システム監査の実施、システム監査の報告、フォローアップの順に実施します。</a:t>
            </a:r>
            <a:endParaRPr lang="en-US" altLang="ja-JP" b="0" dirty="0">
              <a:latin typeface="+mn-ea"/>
            </a:endParaRPr>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18</a:t>
            </a:fld>
            <a:endParaRPr kumimoji="1" lang="ja-JP" altLang="en-US"/>
          </a:p>
        </p:txBody>
      </p:sp>
    </p:spTree>
    <p:extLst>
      <p:ext uri="{BB962C8B-B14F-4D97-AF65-F5344CB8AC3E}">
        <p14:creationId xmlns:p14="http://schemas.microsoft.com/office/powerpoint/2010/main" val="25141950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latin typeface="+mn-ea"/>
              </a:rPr>
              <a:t>内部統制は、企業自らが業務を適正に遂行していくために、経営者の責任で体制を構築して運用する仕組みです。</a:t>
            </a:r>
            <a:endParaRPr lang="en-US" altLang="ja-JP" b="0" dirty="0">
              <a:latin typeface="+mn-ea"/>
            </a:endParaRPr>
          </a:p>
          <a:p>
            <a:endParaRPr lang="en-US" altLang="ja-JP" b="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dirty="0">
                <a:latin typeface="+mn-ea"/>
              </a:rPr>
              <a:t>株主や監査役により企業経営そのものを監督・監視する仕組みは、</a:t>
            </a:r>
            <a:r>
              <a:rPr lang="ja-JP" altLang="en-US" b="1" dirty="0">
                <a:latin typeface="+mn-ea"/>
              </a:rPr>
              <a:t>コーポレートガバナンス</a:t>
            </a:r>
            <a:r>
              <a:rPr lang="ja-JP" altLang="en-US" b="0" dirty="0"/>
              <a:t>と呼ばれます。</a:t>
            </a:r>
            <a:endParaRPr lang="en-US" altLang="ja-JP" b="0"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19</a:t>
            </a:fld>
            <a:endParaRPr kumimoji="1" lang="ja-JP" altLang="en-US"/>
          </a:p>
        </p:txBody>
      </p:sp>
    </p:spTree>
    <p:extLst>
      <p:ext uri="{BB962C8B-B14F-4D97-AF65-F5344CB8AC3E}">
        <p14:creationId xmlns:p14="http://schemas.microsoft.com/office/powerpoint/2010/main" val="3864084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latin typeface="+mn-ea"/>
              </a:rPr>
              <a:t>プロジェクトは、</a:t>
            </a:r>
            <a:r>
              <a:rPr lang="ja-JP" altLang="en-US" b="0" dirty="0"/>
              <a:t>特定の目標を達成するために、専門性の高い人材を集めて編成される組織です。</a:t>
            </a:r>
            <a:endParaRPr lang="en-US" altLang="ja-JP" b="0" dirty="0"/>
          </a:p>
          <a:p>
            <a:r>
              <a:rPr lang="ja-JP" altLang="en-US" b="0" dirty="0"/>
              <a:t>決められた期間と予算で活動し、目標が達成されると解散します。</a:t>
            </a:r>
            <a:endParaRPr lang="en-US" altLang="ja-JP" b="0" dirty="0"/>
          </a:p>
          <a:p>
            <a:endParaRPr lang="en-US" altLang="ja-JP" b="0" dirty="0"/>
          </a:p>
          <a:p>
            <a:r>
              <a:rPr lang="ja-JP" altLang="en-US" b="0" dirty="0"/>
              <a:t>プロジェクトの責任者であるプロジェクトマネージャ（責任者）、プロジェクトメンバ（構成員）、従業員や株主・顧客などのステークホルダ（利害関係者）から構成されます。</a:t>
            </a:r>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a:t>
            </a:fld>
            <a:endParaRPr kumimoji="1" lang="ja-JP" altLang="en-US"/>
          </a:p>
        </p:txBody>
      </p:sp>
    </p:spTree>
    <p:extLst>
      <p:ext uri="{BB962C8B-B14F-4D97-AF65-F5344CB8AC3E}">
        <p14:creationId xmlns:p14="http://schemas.microsoft.com/office/powerpoint/2010/main" val="3791522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PMBOK</a:t>
            </a:r>
            <a:r>
              <a:rPr lang="ja-JP" altLang="en-US" dirty="0"/>
              <a:t>（ピンボック）はプロジェクト管理にひつような知識を体系化したものです。</a:t>
            </a:r>
            <a:endParaRPr lang="en-US" altLang="ja-JP" dirty="0"/>
          </a:p>
          <a:p>
            <a:r>
              <a:rPr kumimoji="1" lang="ja-JP" altLang="en-US" dirty="0"/>
              <a:t>「統合管理」、「スコープ管理」、「スケジュール管理」、「コスト管理」、「品質管理」、「資源管理」、「コミュニケーション管理」、「リスク管理」、「調達管理」、「ステークホルダ管理」の</a:t>
            </a:r>
            <a:r>
              <a:rPr kumimoji="1" lang="en-US" altLang="ja-JP" dirty="0"/>
              <a:t>10</a:t>
            </a:r>
            <a:r>
              <a:rPr kumimoji="1" lang="ja-JP" altLang="en-US" dirty="0"/>
              <a:t>個の知識エリアと、</a:t>
            </a:r>
            <a:endParaRPr kumimoji="1" lang="en-US" altLang="ja-JP" dirty="0"/>
          </a:p>
          <a:p>
            <a:r>
              <a:rPr kumimoji="1" lang="ja-JP" altLang="en-US" dirty="0"/>
              <a:t>「立ち上げ」、「計画」、「実行」、「監視・コントロール」、「終結」の</a:t>
            </a:r>
            <a:r>
              <a:rPr kumimoji="1" lang="en-US" altLang="ja-JP" dirty="0"/>
              <a:t>5</a:t>
            </a:r>
            <a:r>
              <a:rPr kumimoji="1" lang="ja-JP" altLang="en-US" dirty="0"/>
              <a:t>個のプロセスとに分けて体系化しています。</a:t>
            </a:r>
            <a:endParaRPr kumimoji="1" lang="en-US" altLang="ja-JP" dirty="0"/>
          </a:p>
          <a:p>
            <a:endParaRPr kumimoji="1" lang="en-US" altLang="ja-JP" dirty="0"/>
          </a:p>
          <a:p>
            <a:r>
              <a:rPr kumimoji="1" lang="ja-JP" altLang="en-US" dirty="0"/>
              <a:t>ステークホルダは、株主や顧客、利害関係者のことです。</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PDCA</a:t>
            </a:r>
            <a:r>
              <a:rPr lang="ja-JP" altLang="en-US" dirty="0"/>
              <a:t>（</a:t>
            </a:r>
            <a:r>
              <a:rPr lang="en-US" altLang="ja-JP" dirty="0"/>
              <a:t>Plan-Do-Check-Action</a:t>
            </a:r>
            <a:r>
              <a:rPr lang="ja-JP" altLang="en-US" dirty="0"/>
              <a:t>）サイクルは、</a:t>
            </a:r>
            <a:r>
              <a:rPr lang="en-US" altLang="ja-JP" dirty="0"/>
              <a:t>5</a:t>
            </a:r>
            <a:r>
              <a:rPr lang="ja-JP" altLang="en-US" dirty="0"/>
              <a:t>個のプロセスを継続的に改善する活動です。</a:t>
            </a:r>
            <a:endParaRPr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3</a:t>
            </a:fld>
            <a:endParaRPr kumimoji="1" lang="ja-JP" altLang="en-US"/>
          </a:p>
        </p:txBody>
      </p:sp>
    </p:spTree>
    <p:extLst>
      <p:ext uri="{BB962C8B-B14F-4D97-AF65-F5344CB8AC3E}">
        <p14:creationId xmlns:p14="http://schemas.microsoft.com/office/powerpoint/2010/main" val="2045054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プロジェクトの理想は、「ソフトウェアの品質は出来る限り高く、期間は短期間で、予算は少なく」ですが、そう上手くいくとは限りません。</a:t>
            </a:r>
            <a:endParaRPr lang="en-US" altLang="ja-JP" b="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dirty="0">
                <a:latin typeface="+mn-ea"/>
              </a:rPr>
              <a:t>プロジェクト統合マネジメントでは、</a:t>
            </a:r>
            <a:r>
              <a:rPr lang="en-US" altLang="ja-JP" b="0" dirty="0"/>
              <a:t>10</a:t>
            </a:r>
            <a:r>
              <a:rPr lang="ja-JP" altLang="en-US" b="0" dirty="0"/>
              <a:t>の知識エリアを統合的に管理、調整を行います。プロジェクト憲章の作成も含まれます。</a:t>
            </a:r>
            <a:endParaRPr lang="en-US" altLang="ja-JP" b="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dirty="0">
                <a:latin typeface="+mn-ea"/>
              </a:rPr>
              <a:t>また、プロジェクト統合マネジメントの活動の一つに</a:t>
            </a:r>
            <a:r>
              <a:rPr lang="ja-JP" altLang="en-US" b="1" dirty="0"/>
              <a:t>構成管理</a:t>
            </a:r>
            <a:r>
              <a:rPr lang="ja-JP" altLang="en-US" b="0" dirty="0"/>
              <a:t>があります。ドキュメントやソースプログラムなどの成果物が最新の状態をたもつように維持する活動です。</a:t>
            </a:r>
            <a:endParaRPr lang="en-US" altLang="ja-JP"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0" dirty="0"/>
          </a:p>
          <a:p>
            <a:r>
              <a:rPr lang="ja-JP" altLang="en-US" b="0" dirty="0"/>
              <a:t>プロジェクト憲章は、プロジェクトを正式に認可するために必要な文書です。</a:t>
            </a:r>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4</a:t>
            </a:fld>
            <a:endParaRPr kumimoji="1" lang="ja-JP" altLang="en-US"/>
          </a:p>
        </p:txBody>
      </p:sp>
    </p:spTree>
    <p:extLst>
      <p:ext uri="{BB962C8B-B14F-4D97-AF65-F5344CB8AC3E}">
        <p14:creationId xmlns:p14="http://schemas.microsoft.com/office/powerpoint/2010/main" val="3258311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latin typeface="+mn-ea"/>
              </a:rPr>
              <a:t>プロジェクトスコープマネジメントは、</a:t>
            </a:r>
            <a:r>
              <a:rPr lang="ja-JP" altLang="en-US" b="0" dirty="0"/>
              <a:t>プロジェクトの作業範囲（スコープ）を明確にし、プロジェクトが生み出す製品やサービスなどの成果物と、それらを完成するために必要な作業を定義します。</a:t>
            </a:r>
            <a:endParaRPr lang="en-US" altLang="ja-JP" b="0" dirty="0"/>
          </a:p>
          <a:p>
            <a:endParaRPr lang="en-US" altLang="ja-JP" b="0" dirty="0"/>
          </a:p>
          <a:p>
            <a:r>
              <a:rPr lang="en-US" altLang="ja-JP" b="0" dirty="0"/>
              <a:t>WBS</a:t>
            </a:r>
            <a:r>
              <a:rPr lang="ja-JP" altLang="en-US" b="0" dirty="0"/>
              <a:t>（</a:t>
            </a:r>
            <a:r>
              <a:rPr lang="en-US" altLang="ja-JP" b="0" dirty="0"/>
              <a:t>Work Breakdown Structure</a:t>
            </a:r>
            <a:r>
              <a:rPr lang="ja-JP" altLang="en-US" b="0" dirty="0"/>
              <a:t>）は、プロジェクトで行う作業を階層的に分解した図「作業分解構成図」です。プロジェクトの作業をトップダウンに分解することで、作業管理がしやすくなります。</a:t>
            </a:r>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5</a:t>
            </a:fld>
            <a:endParaRPr kumimoji="1" lang="ja-JP" altLang="en-US"/>
          </a:p>
        </p:txBody>
      </p:sp>
    </p:spTree>
    <p:extLst>
      <p:ext uri="{BB962C8B-B14F-4D97-AF65-F5344CB8AC3E}">
        <p14:creationId xmlns:p14="http://schemas.microsoft.com/office/powerpoint/2010/main" val="4250794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latin typeface="+mn-ea"/>
              </a:rPr>
              <a:t>プロジェクトスケジュールマネジメントは、</a:t>
            </a:r>
            <a:r>
              <a:rPr lang="ja-JP" altLang="en-US" b="0" dirty="0"/>
              <a:t>プロジェクトを決められた期間内に完成させるためのスケジュール管理、日程管理を行います。</a:t>
            </a:r>
            <a:endParaRPr lang="en-US" altLang="ja-JP" b="0" dirty="0"/>
          </a:p>
          <a:p>
            <a:endParaRPr lang="en-US" altLang="ja-JP" b="0" dirty="0"/>
          </a:p>
          <a:p>
            <a:r>
              <a:rPr lang="ja-JP" altLang="en-US" b="0" dirty="0"/>
              <a:t>ガンチャートは、図のように作業開始・作業終了の予定や実績や作業中の項目を棒状に表した図です。進捗状況が視覚的に確認できます。</a:t>
            </a:r>
            <a:endParaRPr lang="en-US" altLang="ja-JP" b="0" dirty="0"/>
          </a:p>
          <a:p>
            <a:endParaRPr lang="en-US" altLang="ja-JP" b="0" dirty="0"/>
          </a:p>
          <a:p>
            <a:r>
              <a:rPr lang="ja-JP" altLang="en-US" b="0" dirty="0"/>
              <a:t>マイルストーンとは、プロジェクト全体を幾つかの工程に分割している際の、中間到達地点のことです。</a:t>
            </a:r>
            <a:endParaRPr lang="en-US" altLang="ja-JP" b="0" dirty="0"/>
          </a:p>
          <a:p>
            <a:endParaRPr lang="en-US" altLang="ja-JP" b="0" dirty="0"/>
          </a:p>
          <a:p>
            <a:endParaRPr lang="en-US" altLang="ja-JP" b="0" dirty="0"/>
          </a:p>
          <a:p>
            <a:endParaRPr lang="en-US" altLang="ja-JP" b="0"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6</a:t>
            </a:fld>
            <a:endParaRPr kumimoji="1" lang="ja-JP" altLang="en-US"/>
          </a:p>
        </p:txBody>
      </p:sp>
    </p:spTree>
    <p:extLst>
      <p:ext uri="{BB962C8B-B14F-4D97-AF65-F5344CB8AC3E}">
        <p14:creationId xmlns:p14="http://schemas.microsoft.com/office/powerpoint/2010/main" val="6762657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トレンドチャートは、プロジェクトのコストを意識しながら進捗管理を行うためのツールです。</a:t>
            </a:r>
            <a:endParaRPr kumimoji="1" lang="en-US" altLang="ja-JP" dirty="0"/>
          </a:p>
          <a:p>
            <a:r>
              <a:rPr kumimoji="1" lang="ja-JP" altLang="en-US" dirty="0"/>
              <a:t>横軸に開発期間、縦軸に予算消化率をとり、マイルストーンの予定と実績を比較して、進捗の遅れや費用の超過を把握できます。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7</a:t>
            </a:fld>
            <a:endParaRPr kumimoji="1" lang="ja-JP" altLang="en-US"/>
          </a:p>
        </p:txBody>
      </p:sp>
    </p:spTree>
    <p:extLst>
      <p:ext uri="{BB962C8B-B14F-4D97-AF65-F5344CB8AC3E}">
        <p14:creationId xmlns:p14="http://schemas.microsoft.com/office/powerpoint/2010/main" val="31579294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latin typeface="+mn-ea"/>
              </a:rPr>
              <a:t>プロジェクトコストマネジメントは、</a:t>
            </a:r>
            <a:r>
              <a:rPr lang="ja-JP" altLang="en-US" b="0" dirty="0"/>
              <a:t>プロジェクトを決められた予算内で完了させるために、開発コストを積算して管理します。</a:t>
            </a:r>
            <a:endParaRPr lang="en-US" altLang="ja-JP" b="0" dirty="0"/>
          </a:p>
          <a:p>
            <a:endParaRPr lang="en-US" altLang="ja-JP" b="0" dirty="0"/>
          </a:p>
          <a:p>
            <a:r>
              <a:rPr lang="ja-JP" altLang="en-US" b="0" dirty="0"/>
              <a:t>ファンクションポイント法は、帳票数・画面数・ファイル数などからソフトウェアの機能を定量的に把握し、その機能の難易度を数値化し見積もる方法です。</a:t>
            </a:r>
            <a:endParaRPr lang="en-US" altLang="ja-JP" b="0" dirty="0"/>
          </a:p>
          <a:p>
            <a:r>
              <a:rPr lang="ja-JP" altLang="en-US" dirty="0"/>
              <a:t>帳票数・画素数・ファイル数などからソフトウェアの機能を定量化することによって、ソフトウェアの規模を見積もることができます。</a:t>
            </a:r>
            <a:endParaRPr lang="en-US" altLang="ja-JP" dirty="0"/>
          </a:p>
          <a:p>
            <a:endParaRPr lang="en-US" altLang="ja-JP" b="0" dirty="0"/>
          </a:p>
          <a:p>
            <a:r>
              <a:rPr lang="ja-JP" altLang="en-US" b="0" dirty="0"/>
              <a:t>例えば、次の表の機能と特長をもったプログラムのファンクションポイント値を求めましょう。</a:t>
            </a:r>
            <a:endParaRPr lang="en-US" altLang="ja-JP" b="0" dirty="0"/>
          </a:p>
          <a:p>
            <a:r>
              <a:rPr lang="ja-JP" altLang="en-US" b="0" dirty="0"/>
              <a:t>複雑さの補正係数</a:t>
            </a:r>
            <a:r>
              <a:rPr lang="en-US" altLang="ja-JP" b="0" dirty="0"/>
              <a:t>0.75</a:t>
            </a:r>
            <a:r>
              <a:rPr lang="ja-JP" altLang="en-US" b="0" dirty="0"/>
              <a:t>とします。</a:t>
            </a:r>
            <a:endParaRPr lang="en-US" altLang="ja-JP" b="0" dirty="0"/>
          </a:p>
          <a:p>
            <a:endParaRPr lang="en-US" altLang="ja-JP" b="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dirty="0"/>
              <a:t>ファンクションポイント数は、</a:t>
            </a:r>
            <a:r>
              <a:rPr lang="ja-JP" altLang="en-US" dirty="0"/>
              <a:t>（４</a:t>
            </a:r>
            <a:r>
              <a:rPr lang="en-US" altLang="ja-JP" dirty="0"/>
              <a:t>×</a:t>
            </a:r>
            <a:r>
              <a:rPr lang="ja-JP" altLang="en-US" dirty="0"/>
              <a:t>１＋５</a:t>
            </a:r>
            <a:r>
              <a:rPr lang="en-US" altLang="ja-JP" dirty="0"/>
              <a:t>×</a:t>
            </a:r>
            <a:r>
              <a:rPr lang="ja-JP" altLang="en-US" dirty="0"/>
              <a:t>２＋１０</a:t>
            </a:r>
            <a:r>
              <a:rPr lang="en-US" altLang="ja-JP" dirty="0"/>
              <a:t>×</a:t>
            </a:r>
            <a:r>
              <a:rPr lang="ja-JP" altLang="en-US" dirty="0"/>
              <a:t>１＋７</a:t>
            </a:r>
            <a:r>
              <a:rPr lang="en-US" altLang="ja-JP" dirty="0"/>
              <a:t>×</a:t>
            </a:r>
            <a:r>
              <a:rPr lang="ja-JP" altLang="en-US" dirty="0"/>
              <a:t>０＋４</a:t>
            </a:r>
            <a:r>
              <a:rPr lang="en-US" altLang="ja-JP" dirty="0"/>
              <a:t>×</a:t>
            </a:r>
            <a:r>
              <a:rPr lang="ja-JP" altLang="en-US" dirty="0"/>
              <a:t>０）</a:t>
            </a:r>
            <a:r>
              <a:rPr lang="en-US" altLang="ja-JP" dirty="0"/>
              <a:t>×</a:t>
            </a:r>
            <a:r>
              <a:rPr lang="ja-JP" altLang="en-US" dirty="0"/>
              <a:t>０．７５＝１８となります。</a:t>
            </a:r>
            <a:endParaRPr lang="en-US" altLang="ja-JP"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8</a:t>
            </a:fld>
            <a:endParaRPr kumimoji="1" lang="ja-JP" altLang="en-US"/>
          </a:p>
        </p:txBody>
      </p:sp>
    </p:spTree>
    <p:extLst>
      <p:ext uri="{BB962C8B-B14F-4D97-AF65-F5344CB8AC3E}">
        <p14:creationId xmlns:p14="http://schemas.microsoft.com/office/powerpoint/2010/main" val="11339731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その他の見積もり手法としては、類推見積法、プログラムステップ法、</a:t>
            </a:r>
            <a:r>
              <a:rPr kumimoji="1" lang="en-US" altLang="ja-JP" dirty="0"/>
              <a:t>COCOMO</a:t>
            </a:r>
            <a:r>
              <a:rPr kumimoji="1" lang="ja-JP" altLang="en-US" dirty="0"/>
              <a:t>法、標準タスク法があります。</a:t>
            </a:r>
            <a:endParaRPr kumimoji="1" lang="en-US" altLang="ja-JP" dirty="0"/>
          </a:p>
          <a:p>
            <a:endParaRPr kumimoji="1" lang="en-US" altLang="ja-JP" dirty="0"/>
          </a:p>
          <a:p>
            <a:r>
              <a:rPr kumimoji="1" lang="ja-JP" altLang="en-US" dirty="0"/>
              <a:t>また、開発コストを見積もる際、人数</a:t>
            </a:r>
            <a:r>
              <a:rPr kumimoji="1" lang="en-US" altLang="ja-JP" dirty="0"/>
              <a:t>×</a:t>
            </a:r>
            <a:r>
              <a:rPr kumimoji="1" lang="ja-JP" altLang="en-US" dirty="0"/>
              <a:t>月数＝人月を求め、開発工数とします。</a:t>
            </a:r>
            <a:endParaRPr kumimoji="1" lang="en-US" altLang="ja-JP" dirty="0"/>
          </a:p>
          <a:p>
            <a:endParaRPr kumimoji="1" lang="en-US" altLang="ja-JP" dirty="0"/>
          </a:p>
          <a:p>
            <a:r>
              <a:rPr lang="en-US" altLang="ja-JP" b="1" dirty="0"/>
              <a:t>TCO</a:t>
            </a:r>
            <a:r>
              <a:rPr lang="ja-JP" altLang="en-US" dirty="0"/>
              <a:t>は、システム導入から運用・維持・管理までを含めた総コストです。</a:t>
            </a:r>
            <a:endParaRPr lang="en-US" altLang="ja-JP" dirty="0"/>
          </a:p>
          <a:p>
            <a:r>
              <a:rPr lang="ja-JP" altLang="en-US" dirty="0"/>
              <a:t>システム導入時に発生する費用を初期コスト（イニシャルコスト）、システム導入後に発生する運用・保守・維持完治の費用を運用コスト（ランニングコスト）といいます。</a:t>
            </a:r>
            <a:endParaRPr lang="en-US" altLang="ja-JP" dirty="0"/>
          </a:p>
          <a:p>
            <a:r>
              <a:rPr lang="ja-JP" altLang="en-US" dirty="0"/>
              <a:t>利用部門におけるシステム利用に起因する、埋没原価などの見えない費用も考慮します。</a:t>
            </a:r>
            <a:endParaRPr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9</a:t>
            </a:fld>
            <a:endParaRPr kumimoji="1" lang="ja-JP" altLang="en-US"/>
          </a:p>
        </p:txBody>
      </p:sp>
    </p:spTree>
    <p:extLst>
      <p:ext uri="{BB962C8B-B14F-4D97-AF65-F5344CB8AC3E}">
        <p14:creationId xmlns:p14="http://schemas.microsoft.com/office/powerpoint/2010/main" val="3896981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5BAFE0-6209-99BE-410C-9D5D7FA1C1E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28E5187-A0FE-C5F5-2F4F-9F52116296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087D89F-8B84-3FD7-B111-539C214CCA16}"/>
              </a:ext>
            </a:extLst>
          </p:cNvPr>
          <p:cNvSpPr>
            <a:spLocks noGrp="1"/>
          </p:cNvSpPr>
          <p:nvPr>
            <p:ph type="dt" sz="half" idx="10"/>
          </p:nvPr>
        </p:nvSpPr>
        <p:spPr/>
        <p:txBody>
          <a:bodyPr/>
          <a:lstStyle/>
          <a:p>
            <a:fld id="{A0370B7C-A07E-4C61-9AF7-621036E094A9}" type="datetimeFigureOut">
              <a:rPr kumimoji="1" lang="ja-JP" altLang="en-US" smtClean="0"/>
              <a:t>2024/8/12</a:t>
            </a:fld>
            <a:endParaRPr kumimoji="1" lang="ja-JP" altLang="en-US"/>
          </a:p>
        </p:txBody>
      </p:sp>
      <p:sp>
        <p:nvSpPr>
          <p:cNvPr id="5" name="フッター プレースホルダー 4">
            <a:extLst>
              <a:ext uri="{FF2B5EF4-FFF2-40B4-BE49-F238E27FC236}">
                <a16:creationId xmlns:a16="http://schemas.microsoft.com/office/drawing/2014/main" id="{9D18E8FE-39B0-6D82-3983-2F607ED2957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BD6B5DF-DDF0-14C7-997E-A93FB1C55FD5}"/>
              </a:ext>
            </a:extLst>
          </p:cNvPr>
          <p:cNvSpPr>
            <a:spLocks noGrp="1"/>
          </p:cNvSpPr>
          <p:nvPr>
            <p:ph type="sldNum" sz="quarter" idx="12"/>
          </p:nvPr>
        </p:nvSpPr>
        <p:spPr/>
        <p:txBody>
          <a:bodyPr/>
          <a:lstStyle/>
          <a:p>
            <a:fld id="{83FF4B4D-64FE-41D8-9FA9-B7E264CAFF4E}" type="slidenum">
              <a:rPr kumimoji="1" lang="ja-JP" altLang="en-US" smtClean="0"/>
              <a:t>‹#›</a:t>
            </a:fld>
            <a:endParaRPr kumimoji="1" lang="ja-JP" altLang="en-US"/>
          </a:p>
        </p:txBody>
      </p:sp>
    </p:spTree>
    <p:extLst>
      <p:ext uri="{BB962C8B-B14F-4D97-AF65-F5344CB8AC3E}">
        <p14:creationId xmlns:p14="http://schemas.microsoft.com/office/powerpoint/2010/main" val="4135330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86014-837C-E942-2B14-CA27EA7C49F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C8BE054-83A1-6621-1973-A2B54DE081D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7E7FD9B-AAB1-DEEE-24DF-DDB05C7E5CAB}"/>
              </a:ext>
            </a:extLst>
          </p:cNvPr>
          <p:cNvSpPr>
            <a:spLocks noGrp="1"/>
          </p:cNvSpPr>
          <p:nvPr>
            <p:ph type="dt" sz="half" idx="10"/>
          </p:nvPr>
        </p:nvSpPr>
        <p:spPr/>
        <p:txBody>
          <a:bodyPr/>
          <a:lstStyle/>
          <a:p>
            <a:fld id="{A0370B7C-A07E-4C61-9AF7-621036E094A9}" type="datetimeFigureOut">
              <a:rPr kumimoji="1" lang="ja-JP" altLang="en-US" smtClean="0"/>
              <a:t>2024/8/12</a:t>
            </a:fld>
            <a:endParaRPr kumimoji="1" lang="ja-JP" altLang="en-US"/>
          </a:p>
        </p:txBody>
      </p:sp>
      <p:sp>
        <p:nvSpPr>
          <p:cNvPr id="5" name="フッター プレースホルダー 4">
            <a:extLst>
              <a:ext uri="{FF2B5EF4-FFF2-40B4-BE49-F238E27FC236}">
                <a16:creationId xmlns:a16="http://schemas.microsoft.com/office/drawing/2014/main" id="{638B7737-3E82-FC7E-DDAC-09BBEA7E0C4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F26E7A9-083B-7B2D-9B6F-1B1998CD255F}"/>
              </a:ext>
            </a:extLst>
          </p:cNvPr>
          <p:cNvSpPr>
            <a:spLocks noGrp="1"/>
          </p:cNvSpPr>
          <p:nvPr>
            <p:ph type="sldNum" sz="quarter" idx="12"/>
          </p:nvPr>
        </p:nvSpPr>
        <p:spPr/>
        <p:txBody>
          <a:bodyPr/>
          <a:lstStyle/>
          <a:p>
            <a:fld id="{83FF4B4D-64FE-41D8-9FA9-B7E264CAFF4E}" type="slidenum">
              <a:rPr kumimoji="1" lang="ja-JP" altLang="en-US" smtClean="0"/>
              <a:t>‹#›</a:t>
            </a:fld>
            <a:endParaRPr kumimoji="1" lang="ja-JP" altLang="en-US"/>
          </a:p>
        </p:txBody>
      </p:sp>
    </p:spTree>
    <p:extLst>
      <p:ext uri="{BB962C8B-B14F-4D97-AF65-F5344CB8AC3E}">
        <p14:creationId xmlns:p14="http://schemas.microsoft.com/office/powerpoint/2010/main" val="37775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3F86721-9A4D-C360-49EA-1C2F495942B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F86F646-5C56-C257-4B64-FFF775BA98A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8051B3E-1430-8EB4-EEB3-53A53EDD08C4}"/>
              </a:ext>
            </a:extLst>
          </p:cNvPr>
          <p:cNvSpPr>
            <a:spLocks noGrp="1"/>
          </p:cNvSpPr>
          <p:nvPr>
            <p:ph type="dt" sz="half" idx="10"/>
          </p:nvPr>
        </p:nvSpPr>
        <p:spPr/>
        <p:txBody>
          <a:bodyPr/>
          <a:lstStyle/>
          <a:p>
            <a:fld id="{A0370B7C-A07E-4C61-9AF7-621036E094A9}" type="datetimeFigureOut">
              <a:rPr kumimoji="1" lang="ja-JP" altLang="en-US" smtClean="0"/>
              <a:t>2024/8/12</a:t>
            </a:fld>
            <a:endParaRPr kumimoji="1" lang="ja-JP" altLang="en-US"/>
          </a:p>
        </p:txBody>
      </p:sp>
      <p:sp>
        <p:nvSpPr>
          <p:cNvPr id="5" name="フッター プレースホルダー 4">
            <a:extLst>
              <a:ext uri="{FF2B5EF4-FFF2-40B4-BE49-F238E27FC236}">
                <a16:creationId xmlns:a16="http://schemas.microsoft.com/office/drawing/2014/main" id="{24216694-49F4-C83C-3C71-D857EBA580C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94DE26F-69E0-8B70-61D7-18D8D7A53E09}"/>
              </a:ext>
            </a:extLst>
          </p:cNvPr>
          <p:cNvSpPr>
            <a:spLocks noGrp="1"/>
          </p:cNvSpPr>
          <p:nvPr>
            <p:ph type="sldNum" sz="quarter" idx="12"/>
          </p:nvPr>
        </p:nvSpPr>
        <p:spPr/>
        <p:txBody>
          <a:bodyPr/>
          <a:lstStyle/>
          <a:p>
            <a:fld id="{83FF4B4D-64FE-41D8-9FA9-B7E264CAFF4E}" type="slidenum">
              <a:rPr kumimoji="1" lang="ja-JP" altLang="en-US" smtClean="0"/>
              <a:t>‹#›</a:t>
            </a:fld>
            <a:endParaRPr kumimoji="1" lang="ja-JP" altLang="en-US"/>
          </a:p>
        </p:txBody>
      </p:sp>
    </p:spTree>
    <p:extLst>
      <p:ext uri="{BB962C8B-B14F-4D97-AF65-F5344CB8AC3E}">
        <p14:creationId xmlns:p14="http://schemas.microsoft.com/office/powerpoint/2010/main" val="3832314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07B6F6-E1FB-4474-75E9-015F291767D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B48B262-E405-6C23-E636-0AEBA24E6DB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2D6A42D-69E9-9113-27AC-5D31D0E647C0}"/>
              </a:ext>
            </a:extLst>
          </p:cNvPr>
          <p:cNvSpPr>
            <a:spLocks noGrp="1"/>
          </p:cNvSpPr>
          <p:nvPr>
            <p:ph type="dt" sz="half" idx="10"/>
          </p:nvPr>
        </p:nvSpPr>
        <p:spPr/>
        <p:txBody>
          <a:bodyPr/>
          <a:lstStyle/>
          <a:p>
            <a:fld id="{A0370B7C-A07E-4C61-9AF7-621036E094A9}" type="datetimeFigureOut">
              <a:rPr kumimoji="1" lang="ja-JP" altLang="en-US" smtClean="0"/>
              <a:t>2024/8/12</a:t>
            </a:fld>
            <a:endParaRPr kumimoji="1" lang="ja-JP" altLang="en-US"/>
          </a:p>
        </p:txBody>
      </p:sp>
      <p:sp>
        <p:nvSpPr>
          <p:cNvPr id="5" name="フッター プレースホルダー 4">
            <a:extLst>
              <a:ext uri="{FF2B5EF4-FFF2-40B4-BE49-F238E27FC236}">
                <a16:creationId xmlns:a16="http://schemas.microsoft.com/office/drawing/2014/main" id="{126744F9-DF82-DDE7-8264-337EB72FEBD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9F65A48-27D8-1E68-118F-91F68EAF5CC0}"/>
              </a:ext>
            </a:extLst>
          </p:cNvPr>
          <p:cNvSpPr>
            <a:spLocks noGrp="1"/>
          </p:cNvSpPr>
          <p:nvPr>
            <p:ph type="sldNum" sz="quarter" idx="12"/>
          </p:nvPr>
        </p:nvSpPr>
        <p:spPr/>
        <p:txBody>
          <a:bodyPr/>
          <a:lstStyle/>
          <a:p>
            <a:fld id="{83FF4B4D-64FE-41D8-9FA9-B7E264CAFF4E}" type="slidenum">
              <a:rPr kumimoji="1" lang="ja-JP" altLang="en-US" smtClean="0"/>
              <a:t>‹#›</a:t>
            </a:fld>
            <a:endParaRPr kumimoji="1" lang="ja-JP" altLang="en-US"/>
          </a:p>
        </p:txBody>
      </p:sp>
    </p:spTree>
    <p:extLst>
      <p:ext uri="{BB962C8B-B14F-4D97-AF65-F5344CB8AC3E}">
        <p14:creationId xmlns:p14="http://schemas.microsoft.com/office/powerpoint/2010/main" val="475830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49D213-F61A-F234-7B79-7C6E2C82DCB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2886383-FE86-DA11-FAD2-CB13B89A6B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0F7E336-BF78-3EA6-FC95-B8090CF3799D}"/>
              </a:ext>
            </a:extLst>
          </p:cNvPr>
          <p:cNvSpPr>
            <a:spLocks noGrp="1"/>
          </p:cNvSpPr>
          <p:nvPr>
            <p:ph type="dt" sz="half" idx="10"/>
          </p:nvPr>
        </p:nvSpPr>
        <p:spPr/>
        <p:txBody>
          <a:bodyPr/>
          <a:lstStyle/>
          <a:p>
            <a:fld id="{A0370B7C-A07E-4C61-9AF7-621036E094A9}" type="datetimeFigureOut">
              <a:rPr kumimoji="1" lang="ja-JP" altLang="en-US" smtClean="0"/>
              <a:t>2024/8/12</a:t>
            </a:fld>
            <a:endParaRPr kumimoji="1" lang="ja-JP" altLang="en-US"/>
          </a:p>
        </p:txBody>
      </p:sp>
      <p:sp>
        <p:nvSpPr>
          <p:cNvPr id="5" name="フッター プレースホルダー 4">
            <a:extLst>
              <a:ext uri="{FF2B5EF4-FFF2-40B4-BE49-F238E27FC236}">
                <a16:creationId xmlns:a16="http://schemas.microsoft.com/office/drawing/2014/main" id="{7D04FBF5-7A6F-E687-43D2-27265E7B178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5FF24E5-425D-93F8-3536-688EF5D040D4}"/>
              </a:ext>
            </a:extLst>
          </p:cNvPr>
          <p:cNvSpPr>
            <a:spLocks noGrp="1"/>
          </p:cNvSpPr>
          <p:nvPr>
            <p:ph type="sldNum" sz="quarter" idx="12"/>
          </p:nvPr>
        </p:nvSpPr>
        <p:spPr/>
        <p:txBody>
          <a:bodyPr/>
          <a:lstStyle/>
          <a:p>
            <a:fld id="{83FF4B4D-64FE-41D8-9FA9-B7E264CAFF4E}" type="slidenum">
              <a:rPr kumimoji="1" lang="ja-JP" altLang="en-US" smtClean="0"/>
              <a:t>‹#›</a:t>
            </a:fld>
            <a:endParaRPr kumimoji="1" lang="ja-JP" altLang="en-US"/>
          </a:p>
        </p:txBody>
      </p:sp>
    </p:spTree>
    <p:extLst>
      <p:ext uri="{BB962C8B-B14F-4D97-AF65-F5344CB8AC3E}">
        <p14:creationId xmlns:p14="http://schemas.microsoft.com/office/powerpoint/2010/main" val="152618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31FEAD-03C9-3F75-9350-99D4B09D18D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B62CEAC-CC4F-3D04-B111-57E8561361BA}"/>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7C83C50-FE5A-C8B7-BDCC-540EC7AA4CF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8F6E2D5-903D-E91A-A7A1-CEDF78A14708}"/>
              </a:ext>
            </a:extLst>
          </p:cNvPr>
          <p:cNvSpPr>
            <a:spLocks noGrp="1"/>
          </p:cNvSpPr>
          <p:nvPr>
            <p:ph type="dt" sz="half" idx="10"/>
          </p:nvPr>
        </p:nvSpPr>
        <p:spPr/>
        <p:txBody>
          <a:bodyPr/>
          <a:lstStyle/>
          <a:p>
            <a:fld id="{A0370B7C-A07E-4C61-9AF7-621036E094A9}" type="datetimeFigureOut">
              <a:rPr kumimoji="1" lang="ja-JP" altLang="en-US" smtClean="0"/>
              <a:t>2024/8/12</a:t>
            </a:fld>
            <a:endParaRPr kumimoji="1" lang="ja-JP" altLang="en-US"/>
          </a:p>
        </p:txBody>
      </p:sp>
      <p:sp>
        <p:nvSpPr>
          <p:cNvPr id="6" name="フッター プレースホルダー 5">
            <a:extLst>
              <a:ext uri="{FF2B5EF4-FFF2-40B4-BE49-F238E27FC236}">
                <a16:creationId xmlns:a16="http://schemas.microsoft.com/office/drawing/2014/main" id="{EFD8FA2F-54C9-4999-4497-87DD61F1EEB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B08CD91-02D9-3394-F947-F896AE36BA9E}"/>
              </a:ext>
            </a:extLst>
          </p:cNvPr>
          <p:cNvSpPr>
            <a:spLocks noGrp="1"/>
          </p:cNvSpPr>
          <p:nvPr>
            <p:ph type="sldNum" sz="quarter" idx="12"/>
          </p:nvPr>
        </p:nvSpPr>
        <p:spPr/>
        <p:txBody>
          <a:bodyPr/>
          <a:lstStyle/>
          <a:p>
            <a:fld id="{83FF4B4D-64FE-41D8-9FA9-B7E264CAFF4E}" type="slidenum">
              <a:rPr kumimoji="1" lang="ja-JP" altLang="en-US" smtClean="0"/>
              <a:t>‹#›</a:t>
            </a:fld>
            <a:endParaRPr kumimoji="1" lang="ja-JP" altLang="en-US"/>
          </a:p>
        </p:txBody>
      </p:sp>
    </p:spTree>
    <p:extLst>
      <p:ext uri="{BB962C8B-B14F-4D97-AF65-F5344CB8AC3E}">
        <p14:creationId xmlns:p14="http://schemas.microsoft.com/office/powerpoint/2010/main" val="4294907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5DBFCA-5805-53FE-223A-D938660B0A7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A133796-5E6A-3070-B1FD-A4FC8170BC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A713319-C98C-65CA-646C-E268CD70924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453EE43-EBBF-1C6C-4F38-00C8294157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E3B1421-95E2-FB4F-8F87-F10037AEE7F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E3CD95F-6B24-E4A1-2C57-89C40014019C}"/>
              </a:ext>
            </a:extLst>
          </p:cNvPr>
          <p:cNvSpPr>
            <a:spLocks noGrp="1"/>
          </p:cNvSpPr>
          <p:nvPr>
            <p:ph type="dt" sz="half" idx="10"/>
          </p:nvPr>
        </p:nvSpPr>
        <p:spPr/>
        <p:txBody>
          <a:bodyPr/>
          <a:lstStyle/>
          <a:p>
            <a:fld id="{A0370B7C-A07E-4C61-9AF7-621036E094A9}" type="datetimeFigureOut">
              <a:rPr kumimoji="1" lang="ja-JP" altLang="en-US" smtClean="0"/>
              <a:t>2024/8/12</a:t>
            </a:fld>
            <a:endParaRPr kumimoji="1" lang="ja-JP" altLang="en-US"/>
          </a:p>
        </p:txBody>
      </p:sp>
      <p:sp>
        <p:nvSpPr>
          <p:cNvPr id="8" name="フッター プレースホルダー 7">
            <a:extLst>
              <a:ext uri="{FF2B5EF4-FFF2-40B4-BE49-F238E27FC236}">
                <a16:creationId xmlns:a16="http://schemas.microsoft.com/office/drawing/2014/main" id="{23122929-1A48-057D-2EEF-60B90338EFF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EE22940-8FC6-970F-FD0B-12BDEBAEB48A}"/>
              </a:ext>
            </a:extLst>
          </p:cNvPr>
          <p:cNvSpPr>
            <a:spLocks noGrp="1"/>
          </p:cNvSpPr>
          <p:nvPr>
            <p:ph type="sldNum" sz="quarter" idx="12"/>
          </p:nvPr>
        </p:nvSpPr>
        <p:spPr/>
        <p:txBody>
          <a:bodyPr/>
          <a:lstStyle/>
          <a:p>
            <a:fld id="{83FF4B4D-64FE-41D8-9FA9-B7E264CAFF4E}" type="slidenum">
              <a:rPr kumimoji="1" lang="ja-JP" altLang="en-US" smtClean="0"/>
              <a:t>‹#›</a:t>
            </a:fld>
            <a:endParaRPr kumimoji="1" lang="ja-JP" altLang="en-US"/>
          </a:p>
        </p:txBody>
      </p:sp>
    </p:spTree>
    <p:extLst>
      <p:ext uri="{BB962C8B-B14F-4D97-AF65-F5344CB8AC3E}">
        <p14:creationId xmlns:p14="http://schemas.microsoft.com/office/powerpoint/2010/main" val="2842475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CC4806-14C7-0D98-EDBA-1F55DD32682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FC6E565-36DF-6C16-3BEF-738DE59A61AF}"/>
              </a:ext>
            </a:extLst>
          </p:cNvPr>
          <p:cNvSpPr>
            <a:spLocks noGrp="1"/>
          </p:cNvSpPr>
          <p:nvPr>
            <p:ph type="dt" sz="half" idx="10"/>
          </p:nvPr>
        </p:nvSpPr>
        <p:spPr/>
        <p:txBody>
          <a:bodyPr/>
          <a:lstStyle/>
          <a:p>
            <a:fld id="{A0370B7C-A07E-4C61-9AF7-621036E094A9}" type="datetimeFigureOut">
              <a:rPr kumimoji="1" lang="ja-JP" altLang="en-US" smtClean="0"/>
              <a:t>2024/8/12</a:t>
            </a:fld>
            <a:endParaRPr kumimoji="1" lang="ja-JP" altLang="en-US"/>
          </a:p>
        </p:txBody>
      </p:sp>
      <p:sp>
        <p:nvSpPr>
          <p:cNvPr id="4" name="フッター プレースホルダー 3">
            <a:extLst>
              <a:ext uri="{FF2B5EF4-FFF2-40B4-BE49-F238E27FC236}">
                <a16:creationId xmlns:a16="http://schemas.microsoft.com/office/drawing/2014/main" id="{BB9D3AB4-3F75-C297-71F1-801E6E90DDA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C9608CD-B811-A900-F1F2-F0E40A891EAC}"/>
              </a:ext>
            </a:extLst>
          </p:cNvPr>
          <p:cNvSpPr>
            <a:spLocks noGrp="1"/>
          </p:cNvSpPr>
          <p:nvPr>
            <p:ph type="sldNum" sz="quarter" idx="12"/>
          </p:nvPr>
        </p:nvSpPr>
        <p:spPr/>
        <p:txBody>
          <a:bodyPr/>
          <a:lstStyle/>
          <a:p>
            <a:fld id="{83FF4B4D-64FE-41D8-9FA9-B7E264CAFF4E}" type="slidenum">
              <a:rPr kumimoji="1" lang="ja-JP" altLang="en-US" smtClean="0"/>
              <a:t>‹#›</a:t>
            </a:fld>
            <a:endParaRPr kumimoji="1" lang="ja-JP" altLang="en-US"/>
          </a:p>
        </p:txBody>
      </p:sp>
    </p:spTree>
    <p:extLst>
      <p:ext uri="{BB962C8B-B14F-4D97-AF65-F5344CB8AC3E}">
        <p14:creationId xmlns:p14="http://schemas.microsoft.com/office/powerpoint/2010/main" val="2424676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8111A14-3939-91F1-610B-2D3FC9687772}"/>
              </a:ext>
            </a:extLst>
          </p:cNvPr>
          <p:cNvSpPr>
            <a:spLocks noGrp="1"/>
          </p:cNvSpPr>
          <p:nvPr>
            <p:ph type="dt" sz="half" idx="10"/>
          </p:nvPr>
        </p:nvSpPr>
        <p:spPr/>
        <p:txBody>
          <a:bodyPr/>
          <a:lstStyle/>
          <a:p>
            <a:fld id="{A0370B7C-A07E-4C61-9AF7-621036E094A9}" type="datetimeFigureOut">
              <a:rPr kumimoji="1" lang="ja-JP" altLang="en-US" smtClean="0"/>
              <a:t>2024/8/12</a:t>
            </a:fld>
            <a:endParaRPr kumimoji="1" lang="ja-JP" altLang="en-US"/>
          </a:p>
        </p:txBody>
      </p:sp>
      <p:sp>
        <p:nvSpPr>
          <p:cNvPr id="3" name="フッター プレースホルダー 2">
            <a:extLst>
              <a:ext uri="{FF2B5EF4-FFF2-40B4-BE49-F238E27FC236}">
                <a16:creationId xmlns:a16="http://schemas.microsoft.com/office/drawing/2014/main" id="{39F3F032-4884-19A6-FFAA-ABBC9FD46CD0}"/>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F18D0FD-8C5E-A2AF-687D-7878A000924C}"/>
              </a:ext>
            </a:extLst>
          </p:cNvPr>
          <p:cNvSpPr>
            <a:spLocks noGrp="1"/>
          </p:cNvSpPr>
          <p:nvPr>
            <p:ph type="sldNum" sz="quarter" idx="12"/>
          </p:nvPr>
        </p:nvSpPr>
        <p:spPr/>
        <p:txBody>
          <a:bodyPr/>
          <a:lstStyle/>
          <a:p>
            <a:fld id="{83FF4B4D-64FE-41D8-9FA9-B7E264CAFF4E}" type="slidenum">
              <a:rPr kumimoji="1" lang="ja-JP" altLang="en-US" smtClean="0"/>
              <a:t>‹#›</a:t>
            </a:fld>
            <a:endParaRPr kumimoji="1" lang="ja-JP" altLang="en-US"/>
          </a:p>
        </p:txBody>
      </p:sp>
    </p:spTree>
    <p:extLst>
      <p:ext uri="{BB962C8B-B14F-4D97-AF65-F5344CB8AC3E}">
        <p14:creationId xmlns:p14="http://schemas.microsoft.com/office/powerpoint/2010/main" val="2685847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850E29-AE9E-30F3-79DD-EDC8FD3921F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3B47550-7907-E4D8-8852-013400EFB5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5E2C306-FF53-B937-401F-3E59046DB3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75FE6F5-0091-2CC6-308F-FF75CC3E13F0}"/>
              </a:ext>
            </a:extLst>
          </p:cNvPr>
          <p:cNvSpPr>
            <a:spLocks noGrp="1"/>
          </p:cNvSpPr>
          <p:nvPr>
            <p:ph type="dt" sz="half" idx="10"/>
          </p:nvPr>
        </p:nvSpPr>
        <p:spPr/>
        <p:txBody>
          <a:bodyPr/>
          <a:lstStyle/>
          <a:p>
            <a:fld id="{A0370B7C-A07E-4C61-9AF7-621036E094A9}" type="datetimeFigureOut">
              <a:rPr kumimoji="1" lang="ja-JP" altLang="en-US" smtClean="0"/>
              <a:t>2024/8/12</a:t>
            </a:fld>
            <a:endParaRPr kumimoji="1" lang="ja-JP" altLang="en-US"/>
          </a:p>
        </p:txBody>
      </p:sp>
      <p:sp>
        <p:nvSpPr>
          <p:cNvPr id="6" name="フッター プレースホルダー 5">
            <a:extLst>
              <a:ext uri="{FF2B5EF4-FFF2-40B4-BE49-F238E27FC236}">
                <a16:creationId xmlns:a16="http://schemas.microsoft.com/office/drawing/2014/main" id="{6AC54945-0987-937E-9498-4E4D991D011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03F73ED-99F7-84E2-2856-F5C853C2CABC}"/>
              </a:ext>
            </a:extLst>
          </p:cNvPr>
          <p:cNvSpPr>
            <a:spLocks noGrp="1"/>
          </p:cNvSpPr>
          <p:nvPr>
            <p:ph type="sldNum" sz="quarter" idx="12"/>
          </p:nvPr>
        </p:nvSpPr>
        <p:spPr/>
        <p:txBody>
          <a:bodyPr/>
          <a:lstStyle/>
          <a:p>
            <a:fld id="{83FF4B4D-64FE-41D8-9FA9-B7E264CAFF4E}" type="slidenum">
              <a:rPr kumimoji="1" lang="ja-JP" altLang="en-US" smtClean="0"/>
              <a:t>‹#›</a:t>
            </a:fld>
            <a:endParaRPr kumimoji="1" lang="ja-JP" altLang="en-US"/>
          </a:p>
        </p:txBody>
      </p:sp>
    </p:spTree>
    <p:extLst>
      <p:ext uri="{BB962C8B-B14F-4D97-AF65-F5344CB8AC3E}">
        <p14:creationId xmlns:p14="http://schemas.microsoft.com/office/powerpoint/2010/main" val="136108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33DB27-1348-ADC7-E3BA-43099769A6A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A6E37EE-BB3B-694F-AB52-9B6DE365DA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4530D2B-E5E3-E123-5DCA-5E7AFA37CA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F5B9704-1AFE-429D-20FB-7DD2AD786FE1}"/>
              </a:ext>
            </a:extLst>
          </p:cNvPr>
          <p:cNvSpPr>
            <a:spLocks noGrp="1"/>
          </p:cNvSpPr>
          <p:nvPr>
            <p:ph type="dt" sz="half" idx="10"/>
          </p:nvPr>
        </p:nvSpPr>
        <p:spPr/>
        <p:txBody>
          <a:bodyPr/>
          <a:lstStyle/>
          <a:p>
            <a:fld id="{A0370B7C-A07E-4C61-9AF7-621036E094A9}" type="datetimeFigureOut">
              <a:rPr kumimoji="1" lang="ja-JP" altLang="en-US" smtClean="0"/>
              <a:t>2024/8/12</a:t>
            </a:fld>
            <a:endParaRPr kumimoji="1" lang="ja-JP" altLang="en-US"/>
          </a:p>
        </p:txBody>
      </p:sp>
      <p:sp>
        <p:nvSpPr>
          <p:cNvPr id="6" name="フッター プレースホルダー 5">
            <a:extLst>
              <a:ext uri="{FF2B5EF4-FFF2-40B4-BE49-F238E27FC236}">
                <a16:creationId xmlns:a16="http://schemas.microsoft.com/office/drawing/2014/main" id="{86C988DA-34C6-7DD2-C567-CD7F404679A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4758C70-D16A-5A7E-3F76-9BE562576604}"/>
              </a:ext>
            </a:extLst>
          </p:cNvPr>
          <p:cNvSpPr>
            <a:spLocks noGrp="1"/>
          </p:cNvSpPr>
          <p:nvPr>
            <p:ph type="sldNum" sz="quarter" idx="12"/>
          </p:nvPr>
        </p:nvSpPr>
        <p:spPr/>
        <p:txBody>
          <a:bodyPr/>
          <a:lstStyle/>
          <a:p>
            <a:fld id="{83FF4B4D-64FE-41D8-9FA9-B7E264CAFF4E}" type="slidenum">
              <a:rPr kumimoji="1" lang="ja-JP" altLang="en-US" smtClean="0"/>
              <a:t>‹#›</a:t>
            </a:fld>
            <a:endParaRPr kumimoji="1" lang="ja-JP" altLang="en-US"/>
          </a:p>
        </p:txBody>
      </p:sp>
    </p:spTree>
    <p:extLst>
      <p:ext uri="{BB962C8B-B14F-4D97-AF65-F5344CB8AC3E}">
        <p14:creationId xmlns:p14="http://schemas.microsoft.com/office/powerpoint/2010/main" val="1004545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3D4E194-AD7F-314F-351A-41E5497E28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FABE782-AF3C-5845-40F8-5B0D5D96CD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3C7ED5B-A052-6A79-D393-ED27427070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370B7C-A07E-4C61-9AF7-621036E094A9}" type="datetimeFigureOut">
              <a:rPr kumimoji="1" lang="ja-JP" altLang="en-US" smtClean="0"/>
              <a:t>2024/8/12</a:t>
            </a:fld>
            <a:endParaRPr kumimoji="1" lang="ja-JP" altLang="en-US"/>
          </a:p>
        </p:txBody>
      </p:sp>
      <p:sp>
        <p:nvSpPr>
          <p:cNvPr id="5" name="フッター プレースホルダー 4">
            <a:extLst>
              <a:ext uri="{FF2B5EF4-FFF2-40B4-BE49-F238E27FC236}">
                <a16:creationId xmlns:a16="http://schemas.microsoft.com/office/drawing/2014/main" id="{172D469E-1E44-D42C-9272-64B3D10E71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50B450D-7945-49CF-ADEB-BDF52771F1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FF4B4D-64FE-41D8-9FA9-B7E264CAFF4E}" type="slidenum">
              <a:rPr kumimoji="1" lang="ja-JP" altLang="en-US" smtClean="0"/>
              <a:t>‹#›</a:t>
            </a:fld>
            <a:endParaRPr kumimoji="1" lang="ja-JP" altLang="en-US"/>
          </a:p>
        </p:txBody>
      </p:sp>
    </p:spTree>
    <p:extLst>
      <p:ext uri="{BB962C8B-B14F-4D97-AF65-F5344CB8AC3E}">
        <p14:creationId xmlns:p14="http://schemas.microsoft.com/office/powerpoint/2010/main" val="2314653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B6B34E-2547-4BA0-CB69-9529FA17346A}"/>
              </a:ext>
            </a:extLst>
          </p:cNvPr>
          <p:cNvSpPr>
            <a:spLocks noGrp="1"/>
          </p:cNvSpPr>
          <p:nvPr>
            <p:ph type="ctrTitle"/>
          </p:nvPr>
        </p:nvSpPr>
        <p:spPr/>
        <p:txBody>
          <a:bodyPr/>
          <a:lstStyle/>
          <a:p>
            <a:r>
              <a:rPr kumimoji="1" lang="ja-JP" altLang="en-US" dirty="0"/>
              <a:t>マネジメント系</a:t>
            </a:r>
          </a:p>
        </p:txBody>
      </p:sp>
      <p:sp>
        <p:nvSpPr>
          <p:cNvPr id="3" name="字幕 2">
            <a:extLst>
              <a:ext uri="{FF2B5EF4-FFF2-40B4-BE49-F238E27FC236}">
                <a16:creationId xmlns:a16="http://schemas.microsoft.com/office/drawing/2014/main" id="{4A507B43-BE66-BF4E-66D8-3C4698D18371}"/>
              </a:ext>
            </a:extLst>
          </p:cNvPr>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25570900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プロジェクトマネジメント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10</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4524315"/>
          </a:xfrm>
          <a:prstGeom prst="rect">
            <a:avLst/>
          </a:prstGeom>
          <a:noFill/>
        </p:spPr>
        <p:txBody>
          <a:bodyPr wrap="square" rtlCol="0">
            <a:spAutoFit/>
          </a:bodyPr>
          <a:lstStyle/>
          <a:p>
            <a:r>
              <a:rPr lang="ja-JP" altLang="en-US" dirty="0"/>
              <a:t>その他の知識エリア</a:t>
            </a:r>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r>
              <a:rPr lang="ja-JP" altLang="en-US" b="1" dirty="0"/>
              <a:t>フィージビリティスタディ</a:t>
            </a:r>
            <a:endParaRPr lang="en-US" altLang="ja-JP" b="1" dirty="0"/>
          </a:p>
          <a:p>
            <a:r>
              <a:rPr lang="ja-JP" altLang="en-US" dirty="0"/>
              <a:t>新しい事業やプロジェクトなどの計画に対して、その実行可能性を評価するために調査・検証すること</a:t>
            </a:r>
            <a:endParaRPr lang="en-US" altLang="ja-JP" dirty="0"/>
          </a:p>
        </p:txBody>
      </p:sp>
      <p:graphicFrame>
        <p:nvGraphicFramePr>
          <p:cNvPr id="6" name="表 2">
            <a:extLst>
              <a:ext uri="{FF2B5EF4-FFF2-40B4-BE49-F238E27FC236}">
                <a16:creationId xmlns:a16="http://schemas.microsoft.com/office/drawing/2014/main" id="{B273690C-3FAE-51C3-84C5-984F0780712A}"/>
              </a:ext>
            </a:extLst>
          </p:cNvPr>
          <p:cNvGraphicFramePr>
            <a:graphicFrameLocks noGrp="1"/>
          </p:cNvGraphicFramePr>
          <p:nvPr>
            <p:extLst>
              <p:ext uri="{D42A27DB-BD31-4B8C-83A1-F6EECF244321}">
                <p14:modId xmlns:p14="http://schemas.microsoft.com/office/powerpoint/2010/main" val="2077057182"/>
              </p:ext>
            </p:extLst>
          </p:nvPr>
        </p:nvGraphicFramePr>
        <p:xfrm>
          <a:off x="1378857" y="1861881"/>
          <a:ext cx="9789886" cy="3302000"/>
        </p:xfrm>
        <a:graphic>
          <a:graphicData uri="http://schemas.openxmlformats.org/drawingml/2006/table">
            <a:tbl>
              <a:tblPr>
                <a:tableStyleId>{E8B1032C-EA38-4F05-BA0D-38AFFFC7BED3}</a:tableStyleId>
              </a:tblPr>
              <a:tblGrid>
                <a:gridCol w="4010780">
                  <a:extLst>
                    <a:ext uri="{9D8B030D-6E8A-4147-A177-3AD203B41FA5}">
                      <a16:colId xmlns:a16="http://schemas.microsoft.com/office/drawing/2014/main" val="959420644"/>
                    </a:ext>
                  </a:extLst>
                </a:gridCol>
                <a:gridCol w="5779106">
                  <a:extLst>
                    <a:ext uri="{9D8B030D-6E8A-4147-A177-3AD203B41FA5}">
                      <a16:colId xmlns:a16="http://schemas.microsoft.com/office/drawing/2014/main" val="3886238509"/>
                    </a:ext>
                  </a:extLst>
                </a:gridCol>
              </a:tblGrid>
              <a:tr h="370840">
                <a:tc>
                  <a:txBody>
                    <a:bodyPr/>
                    <a:lstStyle/>
                    <a:p>
                      <a:r>
                        <a:rPr kumimoji="1" lang="ja-JP" altLang="en-US" b="1" dirty="0">
                          <a:solidFill>
                            <a:schemeClr val="accent6"/>
                          </a:solidFill>
                        </a:rPr>
                        <a:t>プロジェクト品質マネジメント</a:t>
                      </a:r>
                    </a:p>
                  </a:txBody>
                  <a:tcPr/>
                </a:tc>
                <a:tc>
                  <a:txBody>
                    <a:bodyPr/>
                    <a:lstStyle/>
                    <a:p>
                      <a:r>
                        <a:rPr kumimoji="1" lang="ja-JP" altLang="en-US" dirty="0">
                          <a:solidFill>
                            <a:schemeClr val="tx1"/>
                          </a:solidFill>
                        </a:rPr>
                        <a:t>プロジェクトが生み出す成果物の品質を管理する</a:t>
                      </a:r>
                      <a:endParaRPr kumimoji="1" lang="en-US" altLang="ja-JP" dirty="0">
                        <a:solidFill>
                          <a:schemeClr val="tx1"/>
                        </a:solidFill>
                      </a:endParaRPr>
                    </a:p>
                  </a:txBody>
                  <a:tcPr/>
                </a:tc>
                <a:extLst>
                  <a:ext uri="{0D108BD9-81ED-4DB2-BD59-A6C34878D82A}">
                    <a16:rowId xmlns:a16="http://schemas.microsoft.com/office/drawing/2014/main" val="1258204753"/>
                  </a:ext>
                </a:extLst>
              </a:tr>
              <a:tr h="370840">
                <a:tc>
                  <a:txBody>
                    <a:bodyPr/>
                    <a:lstStyle/>
                    <a:p>
                      <a:r>
                        <a:rPr kumimoji="1" lang="ja-JP" altLang="en-US" b="1" dirty="0">
                          <a:solidFill>
                            <a:schemeClr val="accent6"/>
                          </a:solidFill>
                        </a:rPr>
                        <a:t>プロジェクト資源マネジメント</a:t>
                      </a:r>
                    </a:p>
                  </a:txBody>
                  <a:tcPr/>
                </a:tc>
                <a:tc>
                  <a:txBody>
                    <a:bodyPr/>
                    <a:lstStyle/>
                    <a:p>
                      <a:r>
                        <a:rPr kumimoji="1" lang="ja-JP" altLang="en-US" dirty="0"/>
                        <a:t>プロジェクトに必要な人的資源・物的資源を管理する</a:t>
                      </a:r>
                    </a:p>
                  </a:txBody>
                  <a:tcPr/>
                </a:tc>
                <a:extLst>
                  <a:ext uri="{0D108BD9-81ED-4DB2-BD59-A6C34878D82A}">
                    <a16:rowId xmlns:a16="http://schemas.microsoft.com/office/drawing/2014/main" val="2304683679"/>
                  </a:ext>
                </a:extLst>
              </a:tr>
              <a:tr h="370840">
                <a:tc>
                  <a:txBody>
                    <a:bodyPr/>
                    <a:lstStyle/>
                    <a:p>
                      <a:r>
                        <a:rPr kumimoji="1" lang="ja-JP" altLang="en-US" b="1" dirty="0">
                          <a:solidFill>
                            <a:schemeClr val="accent6"/>
                          </a:solidFill>
                        </a:rPr>
                        <a:t>プロジェクトコミュニケーション</a:t>
                      </a:r>
                      <a:endParaRPr kumimoji="1" lang="en-US" altLang="ja-JP" b="1" dirty="0">
                        <a:solidFill>
                          <a:schemeClr val="accent6"/>
                        </a:solidFill>
                      </a:endParaRPr>
                    </a:p>
                    <a:p>
                      <a:r>
                        <a:rPr kumimoji="1" lang="ja-JP" altLang="en-US" b="1" dirty="0">
                          <a:solidFill>
                            <a:schemeClr val="accent6"/>
                          </a:solidFill>
                        </a:rPr>
                        <a:t>マネジメント</a:t>
                      </a:r>
                    </a:p>
                  </a:txBody>
                  <a:tcPr/>
                </a:tc>
                <a:tc>
                  <a:txBody>
                    <a:bodyPr/>
                    <a:lstStyle/>
                    <a:p>
                      <a:r>
                        <a:rPr kumimoji="1" lang="ja-JP" altLang="en-US" dirty="0"/>
                        <a:t>プロジェクトにおける適切なコミュニケーション手段を選択する</a:t>
                      </a:r>
                    </a:p>
                  </a:txBody>
                  <a:tcPr/>
                </a:tc>
                <a:extLst>
                  <a:ext uri="{0D108BD9-81ED-4DB2-BD59-A6C34878D82A}">
                    <a16:rowId xmlns:a16="http://schemas.microsoft.com/office/drawing/2014/main" val="1746343108"/>
                  </a:ext>
                </a:extLst>
              </a:tr>
              <a:tr h="370840">
                <a:tc>
                  <a:txBody>
                    <a:bodyPr/>
                    <a:lstStyle/>
                    <a:p>
                      <a:r>
                        <a:rPr kumimoji="1" lang="ja-JP" altLang="en-US" b="1" dirty="0">
                          <a:solidFill>
                            <a:schemeClr val="accent6"/>
                          </a:solidFill>
                        </a:rPr>
                        <a:t>プロジェクトリスクマネジメント</a:t>
                      </a:r>
                    </a:p>
                  </a:txBody>
                  <a:tcPr/>
                </a:tc>
                <a:tc>
                  <a:txBody>
                    <a:bodyPr/>
                    <a:lstStyle/>
                    <a:p>
                      <a:r>
                        <a:rPr kumimoji="1" lang="ja-JP" altLang="en-US" dirty="0"/>
                        <a:t>プロジェクトに利害を及ぼす可能性があるリスクを管理する</a:t>
                      </a:r>
                    </a:p>
                  </a:txBody>
                  <a:tcPr/>
                </a:tc>
                <a:extLst>
                  <a:ext uri="{0D108BD9-81ED-4DB2-BD59-A6C34878D82A}">
                    <a16:rowId xmlns:a16="http://schemas.microsoft.com/office/drawing/2014/main" val="3464762579"/>
                  </a:ext>
                </a:extLst>
              </a:tr>
              <a:tr h="370840">
                <a:tc>
                  <a:txBody>
                    <a:bodyPr/>
                    <a:lstStyle/>
                    <a:p>
                      <a:r>
                        <a:rPr kumimoji="1" lang="ja-JP" altLang="en-US" b="1" dirty="0">
                          <a:solidFill>
                            <a:schemeClr val="accent6"/>
                          </a:solidFill>
                        </a:rPr>
                        <a:t>プロジェクト調達マネジメント</a:t>
                      </a:r>
                    </a:p>
                  </a:txBody>
                  <a:tcPr/>
                </a:tc>
                <a:tc>
                  <a:txBody>
                    <a:bodyPr/>
                    <a:lstStyle/>
                    <a:p>
                      <a:r>
                        <a:rPr kumimoji="1" lang="ja-JP" altLang="en-US" dirty="0"/>
                        <a:t>プロジェクトに必要な外部資源</a:t>
                      </a:r>
                      <a:r>
                        <a:rPr kumimoji="1" lang="en-US" altLang="ja-JP" dirty="0"/>
                        <a:t>(</a:t>
                      </a:r>
                      <a:r>
                        <a:rPr kumimoji="1" lang="ja-JP" altLang="en-US" dirty="0"/>
                        <a:t>サービスや製品など</a:t>
                      </a:r>
                      <a:r>
                        <a:rPr kumimoji="1" lang="en-US" altLang="ja-JP" dirty="0"/>
                        <a:t>)</a:t>
                      </a:r>
                      <a:r>
                        <a:rPr kumimoji="1" lang="ja-JP" altLang="en-US" dirty="0"/>
                        <a:t>の調達や契約を管理する</a:t>
                      </a:r>
                    </a:p>
                  </a:txBody>
                  <a:tcPr/>
                </a:tc>
                <a:extLst>
                  <a:ext uri="{0D108BD9-81ED-4DB2-BD59-A6C34878D82A}">
                    <a16:rowId xmlns:a16="http://schemas.microsoft.com/office/drawing/2014/main" val="892766628"/>
                  </a:ext>
                </a:extLst>
              </a:tr>
              <a:tr h="370840">
                <a:tc>
                  <a:txBody>
                    <a:bodyPr/>
                    <a:lstStyle/>
                    <a:p>
                      <a:r>
                        <a:rPr kumimoji="1" lang="ja-JP" altLang="en-US" b="1" dirty="0">
                          <a:solidFill>
                            <a:schemeClr val="accent6"/>
                          </a:solidFill>
                        </a:rPr>
                        <a:t>プロジェクトステークホルダ</a:t>
                      </a:r>
                      <a:endParaRPr kumimoji="1" lang="en-US" altLang="ja-JP" b="1" dirty="0">
                        <a:solidFill>
                          <a:schemeClr val="accent6"/>
                        </a:solidFill>
                      </a:endParaRPr>
                    </a:p>
                    <a:p>
                      <a:r>
                        <a:rPr kumimoji="1" lang="ja-JP" altLang="en-US" b="1" dirty="0">
                          <a:solidFill>
                            <a:schemeClr val="accent6"/>
                          </a:solidFill>
                        </a:rPr>
                        <a:t>マネジメント</a:t>
                      </a:r>
                    </a:p>
                  </a:txBody>
                  <a:tcPr/>
                </a:tc>
                <a:tc>
                  <a:txBody>
                    <a:bodyPr/>
                    <a:lstStyle/>
                    <a:p>
                      <a:r>
                        <a:rPr kumimoji="1" lang="ja-JP" altLang="en-US" dirty="0"/>
                        <a:t>プロジェクトの利害関係者を調達する</a:t>
                      </a:r>
                    </a:p>
                  </a:txBody>
                  <a:tcPr/>
                </a:tc>
                <a:extLst>
                  <a:ext uri="{0D108BD9-81ED-4DB2-BD59-A6C34878D82A}">
                    <a16:rowId xmlns:a16="http://schemas.microsoft.com/office/drawing/2014/main" val="2895008550"/>
                  </a:ext>
                </a:extLst>
              </a:tr>
            </a:tbl>
          </a:graphicData>
        </a:graphic>
      </p:graphicFrame>
    </p:spTree>
    <p:extLst>
      <p:ext uri="{BB962C8B-B14F-4D97-AF65-F5344CB8AC3E}">
        <p14:creationId xmlns:p14="http://schemas.microsoft.com/office/powerpoint/2010/main" val="194558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工程管理</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11</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1200329"/>
          </a:xfrm>
          <a:prstGeom prst="rect">
            <a:avLst/>
          </a:prstGeom>
          <a:noFill/>
        </p:spPr>
        <p:txBody>
          <a:bodyPr wrap="square" rtlCol="0">
            <a:spAutoFit/>
          </a:bodyPr>
          <a:lstStyle/>
          <a:p>
            <a:r>
              <a:rPr lang="ja-JP" altLang="en-US" b="1" dirty="0">
                <a:latin typeface="+mn-ea"/>
              </a:rPr>
              <a:t>アローダイアグラム（</a:t>
            </a:r>
            <a:r>
              <a:rPr lang="en-US" altLang="ja-JP" b="1" dirty="0">
                <a:latin typeface="+mn-ea"/>
              </a:rPr>
              <a:t>Arrow Diagram</a:t>
            </a:r>
            <a:r>
              <a:rPr lang="ja-JP" altLang="en-US" b="1" dirty="0">
                <a:latin typeface="+mn-ea"/>
              </a:rPr>
              <a:t>）</a:t>
            </a:r>
            <a:endParaRPr lang="en-US" altLang="ja-JP" b="1" dirty="0">
              <a:latin typeface="+mn-ea"/>
            </a:endParaRPr>
          </a:p>
          <a:p>
            <a:r>
              <a:rPr lang="en-US" altLang="ja-JP" dirty="0"/>
              <a:t>PERT</a:t>
            </a:r>
            <a:r>
              <a:rPr lang="ja-JP" altLang="en-US" dirty="0"/>
              <a:t>図：作業の順序や相互関係をネットワーク上に示した図</a:t>
            </a:r>
            <a:endParaRPr lang="en-US" altLang="ja-JP" dirty="0"/>
          </a:p>
          <a:p>
            <a:endParaRPr lang="en-US" altLang="ja-JP" dirty="0"/>
          </a:p>
          <a:p>
            <a:endParaRPr lang="en-US" altLang="ja-JP" dirty="0"/>
          </a:p>
        </p:txBody>
      </p:sp>
      <p:grpSp>
        <p:nvGrpSpPr>
          <p:cNvPr id="6" name="グループ化 5">
            <a:extLst>
              <a:ext uri="{FF2B5EF4-FFF2-40B4-BE49-F238E27FC236}">
                <a16:creationId xmlns:a16="http://schemas.microsoft.com/office/drawing/2014/main" id="{83ED5C82-07D8-9BAA-52BC-06CAA47CA652}"/>
              </a:ext>
            </a:extLst>
          </p:cNvPr>
          <p:cNvGrpSpPr/>
          <p:nvPr/>
        </p:nvGrpSpPr>
        <p:grpSpPr>
          <a:xfrm>
            <a:off x="2057085" y="2334779"/>
            <a:ext cx="8334763" cy="4071828"/>
            <a:chOff x="1618546" y="1690264"/>
            <a:chExt cx="8334763" cy="4071828"/>
          </a:xfrm>
        </p:grpSpPr>
        <p:grpSp>
          <p:nvGrpSpPr>
            <p:cNvPr id="7" name="グループ化 6">
              <a:extLst>
                <a:ext uri="{FF2B5EF4-FFF2-40B4-BE49-F238E27FC236}">
                  <a16:creationId xmlns:a16="http://schemas.microsoft.com/office/drawing/2014/main" id="{29265098-8226-9B35-C1CF-C883051F6779}"/>
                </a:ext>
              </a:extLst>
            </p:cNvPr>
            <p:cNvGrpSpPr/>
            <p:nvPr/>
          </p:nvGrpSpPr>
          <p:grpSpPr>
            <a:xfrm>
              <a:off x="2080727" y="1971870"/>
              <a:ext cx="5949820" cy="2651449"/>
              <a:chOff x="2080727" y="1971870"/>
              <a:chExt cx="5949820" cy="2651449"/>
            </a:xfrm>
          </p:grpSpPr>
          <p:sp>
            <p:nvSpPr>
              <p:cNvPr id="30" name="フローチャート: 結合子 29">
                <a:extLst>
                  <a:ext uri="{FF2B5EF4-FFF2-40B4-BE49-F238E27FC236}">
                    <a16:creationId xmlns:a16="http://schemas.microsoft.com/office/drawing/2014/main" id="{BAA19BF7-CB34-D1F2-DF53-44052082399A}"/>
                  </a:ext>
                </a:extLst>
              </p:cNvPr>
              <p:cNvSpPr/>
              <p:nvPr/>
            </p:nvSpPr>
            <p:spPr>
              <a:xfrm>
                <a:off x="2080727" y="3004457"/>
                <a:ext cx="550506" cy="531845"/>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１</a:t>
                </a:r>
              </a:p>
            </p:txBody>
          </p:sp>
          <p:sp>
            <p:nvSpPr>
              <p:cNvPr id="31" name="フローチャート: 結合子 30">
                <a:extLst>
                  <a:ext uri="{FF2B5EF4-FFF2-40B4-BE49-F238E27FC236}">
                    <a16:creationId xmlns:a16="http://schemas.microsoft.com/office/drawing/2014/main" id="{61BFFA36-1841-5FF0-8042-63DE52753916}"/>
                  </a:ext>
                </a:extLst>
              </p:cNvPr>
              <p:cNvSpPr/>
              <p:nvPr/>
            </p:nvSpPr>
            <p:spPr>
              <a:xfrm>
                <a:off x="3408783" y="1971870"/>
                <a:ext cx="550506" cy="531845"/>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２</a:t>
                </a:r>
                <a:endParaRPr kumimoji="1" lang="ja-JP" altLang="en-US" dirty="0">
                  <a:solidFill>
                    <a:sysClr val="windowText" lastClr="000000"/>
                  </a:solidFill>
                </a:endParaRPr>
              </a:p>
            </p:txBody>
          </p:sp>
          <p:sp>
            <p:nvSpPr>
              <p:cNvPr id="32" name="フローチャート: 結合子 31">
                <a:extLst>
                  <a:ext uri="{FF2B5EF4-FFF2-40B4-BE49-F238E27FC236}">
                    <a16:creationId xmlns:a16="http://schemas.microsoft.com/office/drawing/2014/main" id="{7E6AB45E-C79B-8721-B7DC-8C708F39E762}"/>
                  </a:ext>
                </a:extLst>
              </p:cNvPr>
              <p:cNvSpPr/>
              <p:nvPr/>
            </p:nvSpPr>
            <p:spPr>
              <a:xfrm>
                <a:off x="3821664" y="4091474"/>
                <a:ext cx="550506" cy="531845"/>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３</a:t>
                </a:r>
                <a:endParaRPr kumimoji="1" lang="ja-JP" altLang="en-US" dirty="0">
                  <a:solidFill>
                    <a:sysClr val="windowText" lastClr="000000"/>
                  </a:solidFill>
                </a:endParaRPr>
              </a:p>
            </p:txBody>
          </p:sp>
          <p:sp>
            <p:nvSpPr>
              <p:cNvPr id="33" name="フローチャート: 結合子 32">
                <a:extLst>
                  <a:ext uri="{FF2B5EF4-FFF2-40B4-BE49-F238E27FC236}">
                    <a16:creationId xmlns:a16="http://schemas.microsoft.com/office/drawing/2014/main" id="{F76DB08C-3FE8-D0F9-295E-29B83922C4A5}"/>
                  </a:ext>
                </a:extLst>
              </p:cNvPr>
              <p:cNvSpPr/>
              <p:nvPr/>
            </p:nvSpPr>
            <p:spPr>
              <a:xfrm>
                <a:off x="5439747" y="1971870"/>
                <a:ext cx="550506" cy="531845"/>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４</a:t>
                </a:r>
                <a:endParaRPr kumimoji="1" lang="ja-JP" altLang="en-US" dirty="0">
                  <a:solidFill>
                    <a:sysClr val="windowText" lastClr="000000"/>
                  </a:solidFill>
                </a:endParaRPr>
              </a:p>
            </p:txBody>
          </p:sp>
          <p:sp>
            <p:nvSpPr>
              <p:cNvPr id="34" name="フローチャート: 結合子 33">
                <a:extLst>
                  <a:ext uri="{FF2B5EF4-FFF2-40B4-BE49-F238E27FC236}">
                    <a16:creationId xmlns:a16="http://schemas.microsoft.com/office/drawing/2014/main" id="{46BB97BA-30B9-DE0F-F9E1-5B25D68B3B9F}"/>
                  </a:ext>
                </a:extLst>
              </p:cNvPr>
              <p:cNvSpPr/>
              <p:nvPr/>
            </p:nvSpPr>
            <p:spPr>
              <a:xfrm>
                <a:off x="5900057" y="4091474"/>
                <a:ext cx="550506" cy="531845"/>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５</a:t>
                </a:r>
                <a:endParaRPr kumimoji="1" lang="ja-JP" altLang="en-US" dirty="0">
                  <a:solidFill>
                    <a:sysClr val="windowText" lastClr="000000"/>
                  </a:solidFill>
                </a:endParaRPr>
              </a:p>
            </p:txBody>
          </p:sp>
          <p:sp>
            <p:nvSpPr>
              <p:cNvPr id="35" name="フローチャート: 結合子 34">
                <a:extLst>
                  <a:ext uri="{FF2B5EF4-FFF2-40B4-BE49-F238E27FC236}">
                    <a16:creationId xmlns:a16="http://schemas.microsoft.com/office/drawing/2014/main" id="{39CE2C02-15DC-CB96-FEFC-D8081C472CA7}"/>
                  </a:ext>
                </a:extLst>
              </p:cNvPr>
              <p:cNvSpPr/>
              <p:nvPr/>
            </p:nvSpPr>
            <p:spPr>
              <a:xfrm>
                <a:off x="7480041" y="3004457"/>
                <a:ext cx="550506" cy="531845"/>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６</a:t>
                </a:r>
                <a:endParaRPr kumimoji="1" lang="ja-JP" altLang="en-US" dirty="0">
                  <a:solidFill>
                    <a:sysClr val="windowText" lastClr="000000"/>
                  </a:solidFill>
                </a:endParaRPr>
              </a:p>
            </p:txBody>
          </p:sp>
          <p:cxnSp>
            <p:nvCxnSpPr>
              <p:cNvPr id="36" name="直線矢印コネクタ 35">
                <a:extLst>
                  <a:ext uri="{FF2B5EF4-FFF2-40B4-BE49-F238E27FC236}">
                    <a16:creationId xmlns:a16="http://schemas.microsoft.com/office/drawing/2014/main" id="{BB5BF97E-0BF9-7655-3607-B7C5AF295263}"/>
                  </a:ext>
                </a:extLst>
              </p:cNvPr>
              <p:cNvCxnSpPr>
                <a:cxnSpLocks/>
                <a:stCxn id="30" idx="7"/>
                <a:endCxn id="31" idx="2"/>
              </p:cNvCxnSpPr>
              <p:nvPr/>
            </p:nvCxnSpPr>
            <p:spPr>
              <a:xfrm flipV="1">
                <a:off x="2550613" y="2237793"/>
                <a:ext cx="858170" cy="8445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a:extLst>
                  <a:ext uri="{FF2B5EF4-FFF2-40B4-BE49-F238E27FC236}">
                    <a16:creationId xmlns:a16="http://schemas.microsoft.com/office/drawing/2014/main" id="{96239C5F-1291-7C5F-1DAF-7AA3BCB86958}"/>
                  </a:ext>
                </a:extLst>
              </p:cNvPr>
              <p:cNvCxnSpPr>
                <a:stCxn id="30" idx="5"/>
                <a:endCxn id="32" idx="2"/>
              </p:cNvCxnSpPr>
              <p:nvPr/>
            </p:nvCxnSpPr>
            <p:spPr>
              <a:xfrm>
                <a:off x="2550613" y="3458415"/>
                <a:ext cx="1271051" cy="8989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a:extLst>
                  <a:ext uri="{FF2B5EF4-FFF2-40B4-BE49-F238E27FC236}">
                    <a16:creationId xmlns:a16="http://schemas.microsoft.com/office/drawing/2014/main" id="{63E65B8C-FCE6-3116-BC6D-5D55D6E5243A}"/>
                  </a:ext>
                </a:extLst>
              </p:cNvPr>
              <p:cNvCxnSpPr>
                <a:stCxn id="31" idx="4"/>
                <a:endCxn id="32" idx="0"/>
              </p:cNvCxnSpPr>
              <p:nvPr/>
            </p:nvCxnSpPr>
            <p:spPr>
              <a:xfrm>
                <a:off x="3684036" y="2503715"/>
                <a:ext cx="412881" cy="15877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651D466F-EB67-3862-680D-60942C719741}"/>
                  </a:ext>
                </a:extLst>
              </p:cNvPr>
              <p:cNvCxnSpPr>
                <a:stCxn id="32" idx="6"/>
                <a:endCxn id="34" idx="2"/>
              </p:cNvCxnSpPr>
              <p:nvPr/>
            </p:nvCxnSpPr>
            <p:spPr>
              <a:xfrm>
                <a:off x="4372170" y="4357397"/>
                <a:ext cx="15278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a:extLst>
                  <a:ext uri="{FF2B5EF4-FFF2-40B4-BE49-F238E27FC236}">
                    <a16:creationId xmlns:a16="http://schemas.microsoft.com/office/drawing/2014/main" id="{3FC2A6EA-8E0A-5972-19CC-E5E861D1750B}"/>
                  </a:ext>
                </a:extLst>
              </p:cNvPr>
              <p:cNvCxnSpPr>
                <a:stCxn id="31" idx="5"/>
                <a:endCxn id="34" idx="1"/>
              </p:cNvCxnSpPr>
              <p:nvPr/>
            </p:nvCxnSpPr>
            <p:spPr>
              <a:xfrm>
                <a:off x="3878669" y="2425828"/>
                <a:ext cx="2102008" cy="17435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5487250B-E5F0-AC23-1847-A848AC56F243}"/>
                  </a:ext>
                </a:extLst>
              </p:cNvPr>
              <p:cNvCxnSpPr>
                <a:stCxn id="31" idx="6"/>
                <a:endCxn id="33" idx="2"/>
              </p:cNvCxnSpPr>
              <p:nvPr/>
            </p:nvCxnSpPr>
            <p:spPr>
              <a:xfrm>
                <a:off x="3959289" y="2237793"/>
                <a:ext cx="148045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28ED1BBE-61A7-B1B1-DA64-1682FC634BC7}"/>
                  </a:ext>
                </a:extLst>
              </p:cNvPr>
              <p:cNvCxnSpPr>
                <a:stCxn id="33" idx="4"/>
                <a:endCxn id="34" idx="0"/>
              </p:cNvCxnSpPr>
              <p:nvPr/>
            </p:nvCxnSpPr>
            <p:spPr>
              <a:xfrm>
                <a:off x="5715000" y="2503715"/>
                <a:ext cx="460310" cy="1587759"/>
              </a:xfrm>
              <a:prstGeom prst="straightConnector1">
                <a:avLst/>
              </a:prstGeom>
              <a:ln>
                <a:solidFill>
                  <a:schemeClr val="tx1"/>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a:extLst>
                  <a:ext uri="{FF2B5EF4-FFF2-40B4-BE49-F238E27FC236}">
                    <a16:creationId xmlns:a16="http://schemas.microsoft.com/office/drawing/2014/main" id="{4A83B8CC-5A9B-B5A1-4020-EAFD85874606}"/>
                  </a:ext>
                </a:extLst>
              </p:cNvPr>
              <p:cNvCxnSpPr>
                <a:stCxn id="33" idx="6"/>
                <a:endCxn id="35" idx="1"/>
              </p:cNvCxnSpPr>
              <p:nvPr/>
            </p:nvCxnSpPr>
            <p:spPr>
              <a:xfrm>
                <a:off x="5990253" y="2237793"/>
                <a:ext cx="1570408" cy="8445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a:extLst>
                  <a:ext uri="{FF2B5EF4-FFF2-40B4-BE49-F238E27FC236}">
                    <a16:creationId xmlns:a16="http://schemas.microsoft.com/office/drawing/2014/main" id="{EA2A11D9-D764-B695-922E-E7A187972B0B}"/>
                  </a:ext>
                </a:extLst>
              </p:cNvPr>
              <p:cNvCxnSpPr>
                <a:stCxn id="34" idx="6"/>
                <a:endCxn id="35" idx="3"/>
              </p:cNvCxnSpPr>
              <p:nvPr/>
            </p:nvCxnSpPr>
            <p:spPr>
              <a:xfrm flipV="1">
                <a:off x="6450563" y="3458415"/>
                <a:ext cx="1110098" cy="8989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8" name="テキスト ボックス 7">
              <a:extLst>
                <a:ext uri="{FF2B5EF4-FFF2-40B4-BE49-F238E27FC236}">
                  <a16:creationId xmlns:a16="http://schemas.microsoft.com/office/drawing/2014/main" id="{AD34FB7F-D382-3F7E-53B2-44854A3AF5A6}"/>
                </a:ext>
              </a:extLst>
            </p:cNvPr>
            <p:cNvSpPr txBox="1"/>
            <p:nvPr/>
          </p:nvSpPr>
          <p:spPr>
            <a:xfrm>
              <a:off x="2672494" y="2370116"/>
              <a:ext cx="339155" cy="369332"/>
            </a:xfrm>
            <a:prstGeom prst="rect">
              <a:avLst/>
            </a:prstGeom>
            <a:noFill/>
          </p:spPr>
          <p:txBody>
            <a:bodyPr wrap="square" rtlCol="0">
              <a:spAutoFit/>
            </a:bodyPr>
            <a:lstStyle/>
            <a:p>
              <a:r>
                <a:rPr kumimoji="1" lang="en-US" altLang="ja-JP" dirty="0"/>
                <a:t>A</a:t>
              </a:r>
              <a:endParaRPr kumimoji="1" lang="ja-JP" altLang="en-US" dirty="0"/>
            </a:p>
          </p:txBody>
        </p:sp>
        <p:sp>
          <p:nvSpPr>
            <p:cNvPr id="9" name="テキスト ボックス 8">
              <a:extLst>
                <a:ext uri="{FF2B5EF4-FFF2-40B4-BE49-F238E27FC236}">
                  <a16:creationId xmlns:a16="http://schemas.microsoft.com/office/drawing/2014/main" id="{5CF449DB-948F-6471-590E-BB7178A67F88}"/>
                </a:ext>
              </a:extLst>
            </p:cNvPr>
            <p:cNvSpPr txBox="1"/>
            <p:nvPr/>
          </p:nvSpPr>
          <p:spPr>
            <a:xfrm>
              <a:off x="2898587" y="2687743"/>
              <a:ext cx="469886" cy="369332"/>
            </a:xfrm>
            <a:prstGeom prst="rect">
              <a:avLst/>
            </a:prstGeom>
            <a:noFill/>
          </p:spPr>
          <p:txBody>
            <a:bodyPr wrap="square" rtlCol="0">
              <a:spAutoFit/>
            </a:bodyPr>
            <a:lstStyle/>
            <a:p>
              <a:r>
                <a:rPr kumimoji="1" lang="ja-JP" altLang="en-US" dirty="0"/>
                <a:t>３</a:t>
              </a:r>
            </a:p>
          </p:txBody>
        </p:sp>
        <p:sp>
          <p:nvSpPr>
            <p:cNvPr id="10" name="テキスト ボックス 9">
              <a:extLst>
                <a:ext uri="{FF2B5EF4-FFF2-40B4-BE49-F238E27FC236}">
                  <a16:creationId xmlns:a16="http://schemas.microsoft.com/office/drawing/2014/main" id="{7D21377B-510E-2480-E0CF-2BF3C212EBB8}"/>
                </a:ext>
              </a:extLst>
            </p:cNvPr>
            <p:cNvSpPr txBox="1"/>
            <p:nvPr/>
          </p:nvSpPr>
          <p:spPr>
            <a:xfrm>
              <a:off x="3043345" y="3557160"/>
              <a:ext cx="341078" cy="369332"/>
            </a:xfrm>
            <a:prstGeom prst="rect">
              <a:avLst/>
            </a:prstGeom>
            <a:noFill/>
          </p:spPr>
          <p:txBody>
            <a:bodyPr wrap="square" rtlCol="0">
              <a:spAutoFit/>
            </a:bodyPr>
            <a:lstStyle/>
            <a:p>
              <a:r>
                <a:rPr kumimoji="1" lang="en-US" altLang="ja-JP" dirty="0"/>
                <a:t>B</a:t>
              </a:r>
              <a:endParaRPr kumimoji="1" lang="ja-JP" altLang="en-US" dirty="0"/>
            </a:p>
          </p:txBody>
        </p:sp>
        <p:sp>
          <p:nvSpPr>
            <p:cNvPr id="11" name="テキスト ボックス 10">
              <a:extLst>
                <a:ext uri="{FF2B5EF4-FFF2-40B4-BE49-F238E27FC236}">
                  <a16:creationId xmlns:a16="http://schemas.microsoft.com/office/drawing/2014/main" id="{40CC0A12-F17E-5CD1-6CC0-54FA31E10D66}"/>
                </a:ext>
              </a:extLst>
            </p:cNvPr>
            <p:cNvSpPr txBox="1"/>
            <p:nvPr/>
          </p:nvSpPr>
          <p:spPr>
            <a:xfrm>
              <a:off x="2794640" y="3852378"/>
              <a:ext cx="274987" cy="369332"/>
            </a:xfrm>
            <a:prstGeom prst="rect">
              <a:avLst/>
            </a:prstGeom>
            <a:noFill/>
          </p:spPr>
          <p:txBody>
            <a:bodyPr wrap="square" rtlCol="0">
              <a:spAutoFit/>
            </a:bodyPr>
            <a:lstStyle/>
            <a:p>
              <a:r>
                <a:rPr kumimoji="1" lang="ja-JP" altLang="en-US" dirty="0"/>
                <a:t>２</a:t>
              </a:r>
            </a:p>
          </p:txBody>
        </p:sp>
        <p:sp>
          <p:nvSpPr>
            <p:cNvPr id="12" name="テキスト ボックス 11">
              <a:extLst>
                <a:ext uri="{FF2B5EF4-FFF2-40B4-BE49-F238E27FC236}">
                  <a16:creationId xmlns:a16="http://schemas.microsoft.com/office/drawing/2014/main" id="{A9D4B79B-63A2-80F1-4145-2712A93859F3}"/>
                </a:ext>
              </a:extLst>
            </p:cNvPr>
            <p:cNvSpPr txBox="1"/>
            <p:nvPr/>
          </p:nvSpPr>
          <p:spPr>
            <a:xfrm>
              <a:off x="4507215" y="1916158"/>
              <a:ext cx="464977" cy="369332"/>
            </a:xfrm>
            <a:prstGeom prst="rect">
              <a:avLst/>
            </a:prstGeom>
            <a:noFill/>
          </p:spPr>
          <p:txBody>
            <a:bodyPr wrap="square" rtlCol="0">
              <a:spAutoFit/>
            </a:bodyPr>
            <a:lstStyle/>
            <a:p>
              <a:r>
                <a:rPr kumimoji="1" lang="en-US" altLang="ja-JP" dirty="0"/>
                <a:t>D</a:t>
              </a:r>
              <a:endParaRPr kumimoji="1" lang="ja-JP" altLang="en-US" dirty="0"/>
            </a:p>
          </p:txBody>
        </p:sp>
        <p:sp>
          <p:nvSpPr>
            <p:cNvPr id="13" name="テキスト ボックス 12">
              <a:extLst>
                <a:ext uri="{FF2B5EF4-FFF2-40B4-BE49-F238E27FC236}">
                  <a16:creationId xmlns:a16="http://schemas.microsoft.com/office/drawing/2014/main" id="{CC757CF6-278E-AB05-6CFE-E631F11F0698}"/>
                </a:ext>
              </a:extLst>
            </p:cNvPr>
            <p:cNvSpPr txBox="1"/>
            <p:nvPr/>
          </p:nvSpPr>
          <p:spPr>
            <a:xfrm>
              <a:off x="4482581" y="2304230"/>
              <a:ext cx="484660" cy="369332"/>
            </a:xfrm>
            <a:prstGeom prst="rect">
              <a:avLst/>
            </a:prstGeom>
            <a:noFill/>
          </p:spPr>
          <p:txBody>
            <a:bodyPr wrap="square" rtlCol="0">
              <a:spAutoFit/>
            </a:bodyPr>
            <a:lstStyle/>
            <a:p>
              <a:r>
                <a:rPr kumimoji="1" lang="ja-JP" altLang="en-US" dirty="0"/>
                <a:t>４</a:t>
              </a:r>
            </a:p>
          </p:txBody>
        </p:sp>
        <p:sp>
          <p:nvSpPr>
            <p:cNvPr id="14" name="テキスト ボックス 13">
              <a:extLst>
                <a:ext uri="{FF2B5EF4-FFF2-40B4-BE49-F238E27FC236}">
                  <a16:creationId xmlns:a16="http://schemas.microsoft.com/office/drawing/2014/main" id="{A02126CF-72BD-AC81-C12D-42FE2C4E709F}"/>
                </a:ext>
              </a:extLst>
            </p:cNvPr>
            <p:cNvSpPr txBox="1"/>
            <p:nvPr/>
          </p:nvSpPr>
          <p:spPr>
            <a:xfrm>
              <a:off x="4782595" y="2933753"/>
              <a:ext cx="412881" cy="376071"/>
            </a:xfrm>
            <a:prstGeom prst="rect">
              <a:avLst/>
            </a:prstGeom>
            <a:noFill/>
          </p:spPr>
          <p:txBody>
            <a:bodyPr wrap="square" rtlCol="0">
              <a:spAutoFit/>
            </a:bodyPr>
            <a:lstStyle/>
            <a:p>
              <a:r>
                <a:rPr kumimoji="1" lang="en-US" altLang="ja-JP" dirty="0"/>
                <a:t>E</a:t>
              </a:r>
              <a:endParaRPr kumimoji="1" lang="ja-JP" altLang="en-US" dirty="0"/>
            </a:p>
          </p:txBody>
        </p:sp>
        <p:sp>
          <p:nvSpPr>
            <p:cNvPr id="15" name="テキスト ボックス 14">
              <a:extLst>
                <a:ext uri="{FF2B5EF4-FFF2-40B4-BE49-F238E27FC236}">
                  <a16:creationId xmlns:a16="http://schemas.microsoft.com/office/drawing/2014/main" id="{50A45A47-7F3A-F4F2-9126-26B30B73AC78}"/>
                </a:ext>
              </a:extLst>
            </p:cNvPr>
            <p:cNvSpPr txBox="1"/>
            <p:nvPr/>
          </p:nvSpPr>
          <p:spPr>
            <a:xfrm>
              <a:off x="4509798" y="3193406"/>
              <a:ext cx="341344" cy="369332"/>
            </a:xfrm>
            <a:prstGeom prst="rect">
              <a:avLst/>
            </a:prstGeom>
            <a:noFill/>
          </p:spPr>
          <p:txBody>
            <a:bodyPr wrap="square" rtlCol="0">
              <a:spAutoFit/>
            </a:bodyPr>
            <a:lstStyle/>
            <a:p>
              <a:r>
                <a:rPr kumimoji="1" lang="ja-JP" altLang="en-US" dirty="0"/>
                <a:t>２</a:t>
              </a:r>
            </a:p>
          </p:txBody>
        </p:sp>
        <p:sp>
          <p:nvSpPr>
            <p:cNvPr id="16" name="テキスト ボックス 15">
              <a:extLst>
                <a:ext uri="{FF2B5EF4-FFF2-40B4-BE49-F238E27FC236}">
                  <a16:creationId xmlns:a16="http://schemas.microsoft.com/office/drawing/2014/main" id="{EC838D78-04D9-5559-251D-F372C14DFFBA}"/>
                </a:ext>
              </a:extLst>
            </p:cNvPr>
            <p:cNvSpPr txBox="1"/>
            <p:nvPr/>
          </p:nvSpPr>
          <p:spPr>
            <a:xfrm>
              <a:off x="4873689" y="4037044"/>
              <a:ext cx="484660" cy="369332"/>
            </a:xfrm>
            <a:prstGeom prst="rect">
              <a:avLst/>
            </a:prstGeom>
            <a:noFill/>
          </p:spPr>
          <p:txBody>
            <a:bodyPr wrap="square" rtlCol="0">
              <a:spAutoFit/>
            </a:bodyPr>
            <a:lstStyle/>
            <a:p>
              <a:r>
                <a:rPr kumimoji="1" lang="en-US" altLang="ja-JP" dirty="0"/>
                <a:t>F</a:t>
              </a:r>
              <a:endParaRPr kumimoji="1" lang="ja-JP" altLang="en-US" dirty="0"/>
            </a:p>
          </p:txBody>
        </p:sp>
        <p:sp>
          <p:nvSpPr>
            <p:cNvPr id="17" name="テキスト ボックス 16">
              <a:extLst>
                <a:ext uri="{FF2B5EF4-FFF2-40B4-BE49-F238E27FC236}">
                  <a16:creationId xmlns:a16="http://schemas.microsoft.com/office/drawing/2014/main" id="{837D3858-B7A0-3DB9-69AE-A7E2277A7C87}"/>
                </a:ext>
              </a:extLst>
            </p:cNvPr>
            <p:cNvSpPr txBox="1"/>
            <p:nvPr/>
          </p:nvSpPr>
          <p:spPr>
            <a:xfrm>
              <a:off x="4818362" y="4438653"/>
              <a:ext cx="341345" cy="369332"/>
            </a:xfrm>
            <a:prstGeom prst="rect">
              <a:avLst/>
            </a:prstGeom>
            <a:noFill/>
          </p:spPr>
          <p:txBody>
            <a:bodyPr wrap="square" rtlCol="0">
              <a:spAutoFit/>
            </a:bodyPr>
            <a:lstStyle/>
            <a:p>
              <a:r>
                <a:rPr kumimoji="1" lang="ja-JP" altLang="en-US" dirty="0"/>
                <a:t>２</a:t>
              </a:r>
            </a:p>
          </p:txBody>
        </p:sp>
        <p:sp>
          <p:nvSpPr>
            <p:cNvPr id="18" name="テキスト ボックス 17">
              <a:extLst>
                <a:ext uri="{FF2B5EF4-FFF2-40B4-BE49-F238E27FC236}">
                  <a16:creationId xmlns:a16="http://schemas.microsoft.com/office/drawing/2014/main" id="{E55E654B-27CF-46B6-9A79-31A398D872CD}"/>
                </a:ext>
              </a:extLst>
            </p:cNvPr>
            <p:cNvSpPr txBox="1"/>
            <p:nvPr/>
          </p:nvSpPr>
          <p:spPr>
            <a:xfrm>
              <a:off x="6623956" y="2343680"/>
              <a:ext cx="460310" cy="369332"/>
            </a:xfrm>
            <a:prstGeom prst="rect">
              <a:avLst/>
            </a:prstGeom>
            <a:noFill/>
          </p:spPr>
          <p:txBody>
            <a:bodyPr wrap="square" rtlCol="0">
              <a:spAutoFit/>
            </a:bodyPr>
            <a:lstStyle/>
            <a:p>
              <a:r>
                <a:rPr kumimoji="1" lang="en-US" altLang="ja-JP" dirty="0"/>
                <a:t>G</a:t>
              </a:r>
              <a:endParaRPr kumimoji="1" lang="ja-JP" altLang="en-US" dirty="0"/>
            </a:p>
          </p:txBody>
        </p:sp>
        <p:sp>
          <p:nvSpPr>
            <p:cNvPr id="19" name="テキスト ボックス 18">
              <a:extLst>
                <a:ext uri="{FF2B5EF4-FFF2-40B4-BE49-F238E27FC236}">
                  <a16:creationId xmlns:a16="http://schemas.microsoft.com/office/drawing/2014/main" id="{4FACEEF1-EF04-A388-C95F-85119C11CAE8}"/>
                </a:ext>
              </a:extLst>
            </p:cNvPr>
            <p:cNvSpPr txBox="1"/>
            <p:nvPr/>
          </p:nvSpPr>
          <p:spPr>
            <a:xfrm>
              <a:off x="6514998" y="2687743"/>
              <a:ext cx="350920" cy="369332"/>
            </a:xfrm>
            <a:prstGeom prst="rect">
              <a:avLst/>
            </a:prstGeom>
            <a:noFill/>
          </p:spPr>
          <p:txBody>
            <a:bodyPr wrap="square" rtlCol="0">
              <a:spAutoFit/>
            </a:bodyPr>
            <a:lstStyle/>
            <a:p>
              <a:r>
                <a:rPr kumimoji="1" lang="ja-JP" altLang="en-US" dirty="0"/>
                <a:t>１</a:t>
              </a:r>
            </a:p>
          </p:txBody>
        </p:sp>
        <p:sp>
          <p:nvSpPr>
            <p:cNvPr id="20" name="テキスト ボックス 19">
              <a:extLst>
                <a:ext uri="{FF2B5EF4-FFF2-40B4-BE49-F238E27FC236}">
                  <a16:creationId xmlns:a16="http://schemas.microsoft.com/office/drawing/2014/main" id="{5C43FEE5-6E59-CE57-D703-B5CC6698B2C7}"/>
                </a:ext>
              </a:extLst>
            </p:cNvPr>
            <p:cNvSpPr txBox="1"/>
            <p:nvPr/>
          </p:nvSpPr>
          <p:spPr>
            <a:xfrm>
              <a:off x="6770013" y="3573647"/>
              <a:ext cx="374782" cy="369332"/>
            </a:xfrm>
            <a:prstGeom prst="rect">
              <a:avLst/>
            </a:prstGeom>
            <a:noFill/>
          </p:spPr>
          <p:txBody>
            <a:bodyPr wrap="square" rtlCol="0">
              <a:spAutoFit/>
            </a:bodyPr>
            <a:lstStyle/>
            <a:p>
              <a:r>
                <a:rPr kumimoji="1" lang="en-US" altLang="ja-JP" dirty="0"/>
                <a:t>H</a:t>
              </a:r>
              <a:endParaRPr kumimoji="1" lang="ja-JP" altLang="en-US" dirty="0"/>
            </a:p>
          </p:txBody>
        </p:sp>
        <p:sp>
          <p:nvSpPr>
            <p:cNvPr id="21" name="テキスト ボックス 20">
              <a:extLst>
                <a:ext uri="{FF2B5EF4-FFF2-40B4-BE49-F238E27FC236}">
                  <a16:creationId xmlns:a16="http://schemas.microsoft.com/office/drawing/2014/main" id="{243741B4-D88A-6BB6-6848-5BB8B127EDEA}"/>
                </a:ext>
              </a:extLst>
            </p:cNvPr>
            <p:cNvSpPr txBox="1"/>
            <p:nvPr/>
          </p:nvSpPr>
          <p:spPr>
            <a:xfrm>
              <a:off x="6903340" y="3891274"/>
              <a:ext cx="402771" cy="369332"/>
            </a:xfrm>
            <a:prstGeom prst="rect">
              <a:avLst/>
            </a:prstGeom>
            <a:noFill/>
          </p:spPr>
          <p:txBody>
            <a:bodyPr wrap="square" rtlCol="0">
              <a:spAutoFit/>
            </a:bodyPr>
            <a:lstStyle/>
            <a:p>
              <a:r>
                <a:rPr kumimoji="1" lang="ja-JP" altLang="en-US" dirty="0"/>
                <a:t>２</a:t>
              </a:r>
            </a:p>
          </p:txBody>
        </p:sp>
        <p:cxnSp>
          <p:nvCxnSpPr>
            <p:cNvPr id="22" name="直線矢印コネクタ 21">
              <a:extLst>
                <a:ext uri="{FF2B5EF4-FFF2-40B4-BE49-F238E27FC236}">
                  <a16:creationId xmlns:a16="http://schemas.microsoft.com/office/drawing/2014/main" id="{8AC71FD8-B4F2-E4D8-7888-CC0A056603F1}"/>
                </a:ext>
              </a:extLst>
            </p:cNvPr>
            <p:cNvCxnSpPr>
              <a:cxnSpLocks/>
            </p:cNvCxnSpPr>
            <p:nvPr/>
          </p:nvCxnSpPr>
          <p:spPr>
            <a:xfrm>
              <a:off x="6711161" y="4942115"/>
              <a:ext cx="594950" cy="0"/>
            </a:xfrm>
            <a:prstGeom prst="straightConnector1">
              <a:avLst/>
            </a:prstGeom>
            <a:ln>
              <a:solidFill>
                <a:schemeClr val="tx1"/>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2BE13FEA-DA3E-755E-0414-CCE5D6A1ACBC}"/>
                </a:ext>
              </a:extLst>
            </p:cNvPr>
            <p:cNvSpPr txBox="1"/>
            <p:nvPr/>
          </p:nvSpPr>
          <p:spPr>
            <a:xfrm>
              <a:off x="7210109" y="4807985"/>
              <a:ext cx="2743200" cy="954107"/>
            </a:xfrm>
            <a:prstGeom prst="rect">
              <a:avLst/>
            </a:prstGeom>
            <a:noFill/>
          </p:spPr>
          <p:txBody>
            <a:bodyPr wrap="square" rtlCol="0">
              <a:spAutoFit/>
            </a:bodyPr>
            <a:lstStyle/>
            <a:p>
              <a:r>
                <a:rPr kumimoji="1" lang="ja-JP" altLang="en-US" sz="1400" dirty="0"/>
                <a:t>：ダミー作業</a:t>
              </a:r>
              <a:endParaRPr kumimoji="1" lang="en-US" altLang="ja-JP" sz="1400" dirty="0"/>
            </a:p>
            <a:p>
              <a:r>
                <a:rPr lang="ja-JP" altLang="en-US" sz="1400" dirty="0"/>
                <a:t>（作業順序関係だけを表す。　　</a:t>
              </a:r>
              <a:endParaRPr lang="en-US" altLang="ja-JP" sz="1400" dirty="0"/>
            </a:p>
            <a:p>
              <a:r>
                <a:rPr lang="ja-JP" altLang="en-US" sz="1400" dirty="0"/>
                <a:t>　所要日数０）</a:t>
              </a:r>
              <a:endParaRPr kumimoji="1" lang="ja-JP" altLang="en-US" sz="1400" dirty="0"/>
            </a:p>
            <a:p>
              <a:endParaRPr kumimoji="1" lang="ja-JP" altLang="en-US" sz="1400" dirty="0"/>
            </a:p>
          </p:txBody>
        </p:sp>
        <p:cxnSp>
          <p:nvCxnSpPr>
            <p:cNvPr id="24" name="直線コネクタ 23">
              <a:extLst>
                <a:ext uri="{FF2B5EF4-FFF2-40B4-BE49-F238E27FC236}">
                  <a16:creationId xmlns:a16="http://schemas.microsoft.com/office/drawing/2014/main" id="{DFD4D83E-52E6-3E55-4C61-F9D9D7C5D4D9}"/>
                </a:ext>
              </a:extLst>
            </p:cNvPr>
            <p:cNvCxnSpPr>
              <a:cxnSpLocks/>
            </p:cNvCxnSpPr>
            <p:nvPr/>
          </p:nvCxnSpPr>
          <p:spPr>
            <a:xfrm flipH="1" flipV="1">
              <a:off x="2550613" y="2100824"/>
              <a:ext cx="224467" cy="388072"/>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8EC0E601-156D-EDDC-24C5-09A6B834A189}"/>
                </a:ext>
              </a:extLst>
            </p:cNvPr>
            <p:cNvSpPr txBox="1"/>
            <p:nvPr/>
          </p:nvSpPr>
          <p:spPr>
            <a:xfrm>
              <a:off x="2089075" y="1863860"/>
              <a:ext cx="885958" cy="307777"/>
            </a:xfrm>
            <a:prstGeom prst="rect">
              <a:avLst/>
            </a:prstGeom>
            <a:noFill/>
          </p:spPr>
          <p:txBody>
            <a:bodyPr wrap="square" rtlCol="0">
              <a:spAutoFit/>
            </a:bodyPr>
            <a:lstStyle/>
            <a:p>
              <a:r>
                <a:rPr kumimoji="1" lang="ja-JP" altLang="en-US" sz="1400" dirty="0"/>
                <a:t>作業名</a:t>
              </a:r>
            </a:p>
          </p:txBody>
        </p:sp>
        <p:cxnSp>
          <p:nvCxnSpPr>
            <p:cNvPr id="26" name="直線コネクタ 25">
              <a:extLst>
                <a:ext uri="{FF2B5EF4-FFF2-40B4-BE49-F238E27FC236}">
                  <a16:creationId xmlns:a16="http://schemas.microsoft.com/office/drawing/2014/main" id="{1FB6F8C7-5146-826B-13C6-97C85E5F74D3}"/>
                </a:ext>
              </a:extLst>
            </p:cNvPr>
            <p:cNvCxnSpPr>
              <a:stCxn id="9" idx="0"/>
            </p:cNvCxnSpPr>
            <p:nvPr/>
          </p:nvCxnSpPr>
          <p:spPr>
            <a:xfrm flipV="1">
              <a:off x="3133530" y="1971870"/>
              <a:ext cx="80354" cy="715873"/>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86F6DE90-90D4-4180-E821-2ADBA504540F}"/>
                </a:ext>
              </a:extLst>
            </p:cNvPr>
            <p:cNvSpPr txBox="1"/>
            <p:nvPr/>
          </p:nvSpPr>
          <p:spPr>
            <a:xfrm>
              <a:off x="2801895" y="1690264"/>
              <a:ext cx="1019769" cy="307777"/>
            </a:xfrm>
            <a:prstGeom prst="rect">
              <a:avLst/>
            </a:prstGeom>
            <a:noFill/>
          </p:spPr>
          <p:txBody>
            <a:bodyPr wrap="square" rtlCol="0">
              <a:spAutoFit/>
            </a:bodyPr>
            <a:lstStyle/>
            <a:p>
              <a:r>
                <a:rPr kumimoji="1" lang="ja-JP" altLang="en-US" sz="1400" dirty="0"/>
                <a:t>所有日数</a:t>
              </a:r>
            </a:p>
          </p:txBody>
        </p:sp>
        <p:cxnSp>
          <p:nvCxnSpPr>
            <p:cNvPr id="28" name="直線コネクタ 27">
              <a:extLst>
                <a:ext uri="{FF2B5EF4-FFF2-40B4-BE49-F238E27FC236}">
                  <a16:creationId xmlns:a16="http://schemas.microsoft.com/office/drawing/2014/main" id="{D3327DF5-E77F-FAC3-75C0-F0A01E8FA602}"/>
                </a:ext>
              </a:extLst>
            </p:cNvPr>
            <p:cNvCxnSpPr>
              <a:cxnSpLocks/>
            </p:cNvCxnSpPr>
            <p:nvPr/>
          </p:nvCxnSpPr>
          <p:spPr>
            <a:xfrm flipH="1">
              <a:off x="1940767" y="3309824"/>
              <a:ext cx="293116" cy="542554"/>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0DDDC985-AA50-F4C4-2668-C869B43437D0}"/>
                </a:ext>
              </a:extLst>
            </p:cNvPr>
            <p:cNvSpPr txBox="1"/>
            <p:nvPr/>
          </p:nvSpPr>
          <p:spPr>
            <a:xfrm>
              <a:off x="1618546" y="3841669"/>
              <a:ext cx="1004268" cy="307777"/>
            </a:xfrm>
            <a:prstGeom prst="rect">
              <a:avLst/>
            </a:prstGeom>
            <a:noFill/>
          </p:spPr>
          <p:txBody>
            <a:bodyPr wrap="square" rtlCol="0">
              <a:spAutoFit/>
            </a:bodyPr>
            <a:lstStyle/>
            <a:p>
              <a:r>
                <a:rPr kumimoji="1" lang="ja-JP" altLang="en-US" sz="1400" dirty="0"/>
                <a:t>結合点</a:t>
              </a:r>
            </a:p>
          </p:txBody>
        </p:sp>
      </p:grpSp>
    </p:spTree>
    <p:extLst>
      <p:ext uri="{BB962C8B-B14F-4D97-AF65-F5344CB8AC3E}">
        <p14:creationId xmlns:p14="http://schemas.microsoft.com/office/powerpoint/2010/main" val="4270768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工程管理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12</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1477328"/>
          </a:xfrm>
          <a:prstGeom prst="rect">
            <a:avLst/>
          </a:prstGeom>
          <a:noFill/>
        </p:spPr>
        <p:txBody>
          <a:bodyPr wrap="square" rtlCol="0">
            <a:spAutoFit/>
          </a:bodyPr>
          <a:lstStyle/>
          <a:p>
            <a:r>
              <a:rPr lang="ja-JP" altLang="en-US" b="1" dirty="0">
                <a:latin typeface="+mn-ea"/>
              </a:rPr>
              <a:t>最早開始日（最早結合点時刻）</a:t>
            </a:r>
            <a:endParaRPr lang="en-US" altLang="ja-JP" b="1" dirty="0">
              <a:latin typeface="+mn-ea"/>
            </a:endParaRPr>
          </a:p>
          <a:p>
            <a:r>
              <a:rPr lang="ja-JP" altLang="en-US" dirty="0">
                <a:latin typeface="+mn-ea"/>
              </a:rPr>
              <a:t>全ての先行作業が完了し、</a:t>
            </a:r>
            <a:endParaRPr lang="en-US" altLang="ja-JP" dirty="0">
              <a:latin typeface="+mn-ea"/>
            </a:endParaRPr>
          </a:p>
          <a:p>
            <a:r>
              <a:rPr lang="ja-JP" altLang="en-US" dirty="0">
                <a:latin typeface="+mn-ea"/>
              </a:rPr>
              <a:t>最も早く後続作業を開始できる時点</a:t>
            </a:r>
            <a:endParaRPr lang="en-US" altLang="ja-JP" dirty="0">
              <a:latin typeface="+mn-ea"/>
            </a:endParaRPr>
          </a:p>
          <a:p>
            <a:endParaRPr lang="en-US" altLang="ja-JP" dirty="0"/>
          </a:p>
          <a:p>
            <a:endParaRPr lang="en-US" altLang="ja-JP" dirty="0"/>
          </a:p>
        </p:txBody>
      </p:sp>
      <p:grpSp>
        <p:nvGrpSpPr>
          <p:cNvPr id="6" name="グループ化 5">
            <a:extLst>
              <a:ext uri="{FF2B5EF4-FFF2-40B4-BE49-F238E27FC236}">
                <a16:creationId xmlns:a16="http://schemas.microsoft.com/office/drawing/2014/main" id="{26E93001-A562-B838-1DB7-F30CC743AA10}"/>
              </a:ext>
            </a:extLst>
          </p:cNvPr>
          <p:cNvGrpSpPr/>
          <p:nvPr/>
        </p:nvGrpSpPr>
        <p:grpSpPr>
          <a:xfrm>
            <a:off x="3849345" y="1027906"/>
            <a:ext cx="8004401" cy="5188353"/>
            <a:chOff x="2475192" y="927464"/>
            <a:chExt cx="8004401" cy="5188353"/>
          </a:xfrm>
        </p:grpSpPr>
        <p:grpSp>
          <p:nvGrpSpPr>
            <p:cNvPr id="7" name="グループ化 6">
              <a:extLst>
                <a:ext uri="{FF2B5EF4-FFF2-40B4-BE49-F238E27FC236}">
                  <a16:creationId xmlns:a16="http://schemas.microsoft.com/office/drawing/2014/main" id="{AD9D41E2-319A-4048-623D-6A3AFCD34CB2}"/>
                </a:ext>
              </a:extLst>
            </p:cNvPr>
            <p:cNvGrpSpPr/>
            <p:nvPr/>
          </p:nvGrpSpPr>
          <p:grpSpPr>
            <a:xfrm>
              <a:off x="2475192" y="927464"/>
              <a:ext cx="8004401" cy="5188353"/>
              <a:chOff x="2167282" y="554239"/>
              <a:chExt cx="8004401" cy="5188353"/>
            </a:xfrm>
          </p:grpSpPr>
          <p:grpSp>
            <p:nvGrpSpPr>
              <p:cNvPr id="9" name="グループ化 8">
                <a:extLst>
                  <a:ext uri="{FF2B5EF4-FFF2-40B4-BE49-F238E27FC236}">
                    <a16:creationId xmlns:a16="http://schemas.microsoft.com/office/drawing/2014/main" id="{7154AFA0-2B44-D7CE-E13B-AE98395B3189}"/>
                  </a:ext>
                </a:extLst>
              </p:cNvPr>
              <p:cNvGrpSpPr/>
              <p:nvPr/>
            </p:nvGrpSpPr>
            <p:grpSpPr>
              <a:xfrm>
                <a:off x="2519266" y="2112101"/>
                <a:ext cx="7652417" cy="3630491"/>
                <a:chOff x="2080727" y="1916158"/>
                <a:chExt cx="7652417" cy="3630491"/>
              </a:xfrm>
            </p:grpSpPr>
            <p:grpSp>
              <p:nvGrpSpPr>
                <p:cNvPr id="30" name="グループ化 29">
                  <a:extLst>
                    <a:ext uri="{FF2B5EF4-FFF2-40B4-BE49-F238E27FC236}">
                      <a16:creationId xmlns:a16="http://schemas.microsoft.com/office/drawing/2014/main" id="{29E28A90-4A47-1BEA-1E5F-508B7C8B09E4}"/>
                    </a:ext>
                  </a:extLst>
                </p:cNvPr>
                <p:cNvGrpSpPr/>
                <p:nvPr/>
              </p:nvGrpSpPr>
              <p:grpSpPr>
                <a:xfrm>
                  <a:off x="2080727" y="1971870"/>
                  <a:ext cx="5949820" cy="2651449"/>
                  <a:chOff x="2080727" y="1971870"/>
                  <a:chExt cx="5949820" cy="2651449"/>
                </a:xfrm>
              </p:grpSpPr>
              <p:sp>
                <p:nvSpPr>
                  <p:cNvPr id="47" name="フローチャート: 結合子 46">
                    <a:extLst>
                      <a:ext uri="{FF2B5EF4-FFF2-40B4-BE49-F238E27FC236}">
                        <a16:creationId xmlns:a16="http://schemas.microsoft.com/office/drawing/2014/main" id="{3371B6CC-829D-3E6F-CFF2-D69A1BDFB5B4}"/>
                      </a:ext>
                    </a:extLst>
                  </p:cNvPr>
                  <p:cNvSpPr/>
                  <p:nvPr/>
                </p:nvSpPr>
                <p:spPr>
                  <a:xfrm>
                    <a:off x="2080727" y="3004457"/>
                    <a:ext cx="550506" cy="531845"/>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１</a:t>
                    </a:r>
                  </a:p>
                </p:txBody>
              </p:sp>
              <p:sp>
                <p:nvSpPr>
                  <p:cNvPr id="48" name="フローチャート: 結合子 47">
                    <a:extLst>
                      <a:ext uri="{FF2B5EF4-FFF2-40B4-BE49-F238E27FC236}">
                        <a16:creationId xmlns:a16="http://schemas.microsoft.com/office/drawing/2014/main" id="{72059A2C-6EAF-AC36-D7D9-A5C2307AC4E4}"/>
                      </a:ext>
                    </a:extLst>
                  </p:cNvPr>
                  <p:cNvSpPr/>
                  <p:nvPr/>
                </p:nvSpPr>
                <p:spPr>
                  <a:xfrm>
                    <a:off x="3408783" y="1971870"/>
                    <a:ext cx="550506" cy="531845"/>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２</a:t>
                    </a:r>
                    <a:endParaRPr kumimoji="1" lang="ja-JP" altLang="en-US" dirty="0">
                      <a:solidFill>
                        <a:sysClr val="windowText" lastClr="000000"/>
                      </a:solidFill>
                    </a:endParaRPr>
                  </a:p>
                </p:txBody>
              </p:sp>
              <p:sp>
                <p:nvSpPr>
                  <p:cNvPr id="49" name="フローチャート: 結合子 48">
                    <a:extLst>
                      <a:ext uri="{FF2B5EF4-FFF2-40B4-BE49-F238E27FC236}">
                        <a16:creationId xmlns:a16="http://schemas.microsoft.com/office/drawing/2014/main" id="{D822C3C9-E875-A26C-022C-B52EC6CA6D82}"/>
                      </a:ext>
                    </a:extLst>
                  </p:cNvPr>
                  <p:cNvSpPr/>
                  <p:nvPr/>
                </p:nvSpPr>
                <p:spPr>
                  <a:xfrm>
                    <a:off x="3821664" y="4091474"/>
                    <a:ext cx="550506" cy="531845"/>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３</a:t>
                    </a:r>
                    <a:endParaRPr kumimoji="1" lang="ja-JP" altLang="en-US" dirty="0">
                      <a:solidFill>
                        <a:sysClr val="windowText" lastClr="000000"/>
                      </a:solidFill>
                    </a:endParaRPr>
                  </a:p>
                </p:txBody>
              </p:sp>
              <p:sp>
                <p:nvSpPr>
                  <p:cNvPr id="50" name="フローチャート: 結合子 49">
                    <a:extLst>
                      <a:ext uri="{FF2B5EF4-FFF2-40B4-BE49-F238E27FC236}">
                        <a16:creationId xmlns:a16="http://schemas.microsoft.com/office/drawing/2014/main" id="{DD8A9A54-9F70-FDF0-4860-DCD251E2126E}"/>
                      </a:ext>
                    </a:extLst>
                  </p:cNvPr>
                  <p:cNvSpPr/>
                  <p:nvPr/>
                </p:nvSpPr>
                <p:spPr>
                  <a:xfrm>
                    <a:off x="5439747" y="1971870"/>
                    <a:ext cx="550506" cy="531845"/>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４</a:t>
                    </a:r>
                    <a:endParaRPr kumimoji="1" lang="ja-JP" altLang="en-US" dirty="0">
                      <a:solidFill>
                        <a:sysClr val="windowText" lastClr="000000"/>
                      </a:solidFill>
                    </a:endParaRPr>
                  </a:p>
                </p:txBody>
              </p:sp>
              <p:sp>
                <p:nvSpPr>
                  <p:cNvPr id="51" name="フローチャート: 結合子 50">
                    <a:extLst>
                      <a:ext uri="{FF2B5EF4-FFF2-40B4-BE49-F238E27FC236}">
                        <a16:creationId xmlns:a16="http://schemas.microsoft.com/office/drawing/2014/main" id="{DF313DFB-9092-7923-D62E-3B64BD97988A}"/>
                      </a:ext>
                    </a:extLst>
                  </p:cNvPr>
                  <p:cNvSpPr/>
                  <p:nvPr/>
                </p:nvSpPr>
                <p:spPr>
                  <a:xfrm>
                    <a:off x="5900057" y="4091474"/>
                    <a:ext cx="550506" cy="531845"/>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５</a:t>
                    </a:r>
                    <a:endParaRPr kumimoji="1" lang="ja-JP" altLang="en-US" dirty="0">
                      <a:solidFill>
                        <a:sysClr val="windowText" lastClr="000000"/>
                      </a:solidFill>
                    </a:endParaRPr>
                  </a:p>
                </p:txBody>
              </p:sp>
              <p:sp>
                <p:nvSpPr>
                  <p:cNvPr id="52" name="フローチャート: 結合子 51">
                    <a:extLst>
                      <a:ext uri="{FF2B5EF4-FFF2-40B4-BE49-F238E27FC236}">
                        <a16:creationId xmlns:a16="http://schemas.microsoft.com/office/drawing/2014/main" id="{C8E851A1-E7D6-5D55-4DBA-4809DCD11D2E}"/>
                      </a:ext>
                    </a:extLst>
                  </p:cNvPr>
                  <p:cNvSpPr/>
                  <p:nvPr/>
                </p:nvSpPr>
                <p:spPr>
                  <a:xfrm>
                    <a:off x="7480041" y="3004457"/>
                    <a:ext cx="550506" cy="531845"/>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６</a:t>
                    </a:r>
                    <a:endParaRPr kumimoji="1" lang="ja-JP" altLang="en-US" dirty="0">
                      <a:solidFill>
                        <a:sysClr val="windowText" lastClr="000000"/>
                      </a:solidFill>
                    </a:endParaRPr>
                  </a:p>
                </p:txBody>
              </p:sp>
              <p:cxnSp>
                <p:nvCxnSpPr>
                  <p:cNvPr id="53" name="直線矢印コネクタ 52">
                    <a:extLst>
                      <a:ext uri="{FF2B5EF4-FFF2-40B4-BE49-F238E27FC236}">
                        <a16:creationId xmlns:a16="http://schemas.microsoft.com/office/drawing/2014/main" id="{0CB8BAFA-948A-7170-393A-E84C547AEB17}"/>
                      </a:ext>
                    </a:extLst>
                  </p:cNvPr>
                  <p:cNvCxnSpPr>
                    <a:cxnSpLocks/>
                    <a:stCxn id="47" idx="7"/>
                    <a:endCxn id="48" idx="2"/>
                  </p:cNvCxnSpPr>
                  <p:nvPr/>
                </p:nvCxnSpPr>
                <p:spPr>
                  <a:xfrm flipV="1">
                    <a:off x="2550613" y="2237793"/>
                    <a:ext cx="858170" cy="8445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直線矢印コネクタ 53">
                    <a:extLst>
                      <a:ext uri="{FF2B5EF4-FFF2-40B4-BE49-F238E27FC236}">
                        <a16:creationId xmlns:a16="http://schemas.microsoft.com/office/drawing/2014/main" id="{21C30CAF-7188-2F4B-807C-5E1669597A2F}"/>
                      </a:ext>
                    </a:extLst>
                  </p:cNvPr>
                  <p:cNvCxnSpPr>
                    <a:stCxn id="47" idx="5"/>
                    <a:endCxn id="49" idx="2"/>
                  </p:cNvCxnSpPr>
                  <p:nvPr/>
                </p:nvCxnSpPr>
                <p:spPr>
                  <a:xfrm>
                    <a:off x="2550613" y="3458415"/>
                    <a:ext cx="1271051" cy="8989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a:extLst>
                      <a:ext uri="{FF2B5EF4-FFF2-40B4-BE49-F238E27FC236}">
                        <a16:creationId xmlns:a16="http://schemas.microsoft.com/office/drawing/2014/main" id="{1E1D5093-5C1C-B583-05C2-D30511208474}"/>
                      </a:ext>
                    </a:extLst>
                  </p:cNvPr>
                  <p:cNvCxnSpPr>
                    <a:stCxn id="48" idx="4"/>
                    <a:endCxn id="49" idx="0"/>
                  </p:cNvCxnSpPr>
                  <p:nvPr/>
                </p:nvCxnSpPr>
                <p:spPr>
                  <a:xfrm>
                    <a:off x="3684036" y="2503715"/>
                    <a:ext cx="412881" cy="15877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直線矢印コネクタ 55">
                    <a:extLst>
                      <a:ext uri="{FF2B5EF4-FFF2-40B4-BE49-F238E27FC236}">
                        <a16:creationId xmlns:a16="http://schemas.microsoft.com/office/drawing/2014/main" id="{B2E09466-980D-851A-2970-4CEAD55D2083}"/>
                      </a:ext>
                    </a:extLst>
                  </p:cNvPr>
                  <p:cNvCxnSpPr>
                    <a:stCxn id="49" idx="6"/>
                    <a:endCxn id="51" idx="2"/>
                  </p:cNvCxnSpPr>
                  <p:nvPr/>
                </p:nvCxnSpPr>
                <p:spPr>
                  <a:xfrm>
                    <a:off x="4372170" y="4357397"/>
                    <a:ext cx="15278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a:extLst>
                      <a:ext uri="{FF2B5EF4-FFF2-40B4-BE49-F238E27FC236}">
                        <a16:creationId xmlns:a16="http://schemas.microsoft.com/office/drawing/2014/main" id="{DC6E20E2-D578-C486-AB8C-33E752C68F39}"/>
                      </a:ext>
                    </a:extLst>
                  </p:cNvPr>
                  <p:cNvCxnSpPr>
                    <a:stCxn id="48" idx="5"/>
                    <a:endCxn id="51" idx="1"/>
                  </p:cNvCxnSpPr>
                  <p:nvPr/>
                </p:nvCxnSpPr>
                <p:spPr>
                  <a:xfrm>
                    <a:off x="3878669" y="2425828"/>
                    <a:ext cx="2102008" cy="17435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a:extLst>
                      <a:ext uri="{FF2B5EF4-FFF2-40B4-BE49-F238E27FC236}">
                        <a16:creationId xmlns:a16="http://schemas.microsoft.com/office/drawing/2014/main" id="{A6677C64-208C-4473-4FB0-0182EEDD42B6}"/>
                      </a:ext>
                    </a:extLst>
                  </p:cNvPr>
                  <p:cNvCxnSpPr>
                    <a:stCxn id="48" idx="6"/>
                    <a:endCxn id="50" idx="2"/>
                  </p:cNvCxnSpPr>
                  <p:nvPr/>
                </p:nvCxnSpPr>
                <p:spPr>
                  <a:xfrm>
                    <a:off x="3959289" y="2237793"/>
                    <a:ext cx="148045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直線矢印コネクタ 58">
                    <a:extLst>
                      <a:ext uri="{FF2B5EF4-FFF2-40B4-BE49-F238E27FC236}">
                        <a16:creationId xmlns:a16="http://schemas.microsoft.com/office/drawing/2014/main" id="{D34A0FDD-BC87-EE56-5E39-BB1AADF53889}"/>
                      </a:ext>
                    </a:extLst>
                  </p:cNvPr>
                  <p:cNvCxnSpPr>
                    <a:stCxn id="50" idx="4"/>
                    <a:endCxn id="51" idx="0"/>
                  </p:cNvCxnSpPr>
                  <p:nvPr/>
                </p:nvCxnSpPr>
                <p:spPr>
                  <a:xfrm>
                    <a:off x="5715000" y="2503715"/>
                    <a:ext cx="460310" cy="1587759"/>
                  </a:xfrm>
                  <a:prstGeom prst="straightConnector1">
                    <a:avLst/>
                  </a:prstGeom>
                  <a:ln>
                    <a:solidFill>
                      <a:schemeClr val="tx1"/>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59">
                    <a:extLst>
                      <a:ext uri="{FF2B5EF4-FFF2-40B4-BE49-F238E27FC236}">
                        <a16:creationId xmlns:a16="http://schemas.microsoft.com/office/drawing/2014/main" id="{0896312C-9A69-6B48-5812-E3D63B0F9ACF}"/>
                      </a:ext>
                    </a:extLst>
                  </p:cNvPr>
                  <p:cNvCxnSpPr>
                    <a:stCxn id="50" idx="6"/>
                    <a:endCxn id="52" idx="1"/>
                  </p:cNvCxnSpPr>
                  <p:nvPr/>
                </p:nvCxnSpPr>
                <p:spPr>
                  <a:xfrm>
                    <a:off x="5990253" y="2237793"/>
                    <a:ext cx="1570408" cy="8445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直線矢印コネクタ 60">
                    <a:extLst>
                      <a:ext uri="{FF2B5EF4-FFF2-40B4-BE49-F238E27FC236}">
                        <a16:creationId xmlns:a16="http://schemas.microsoft.com/office/drawing/2014/main" id="{0E778D12-F8AD-044E-C9FD-F6E96296579C}"/>
                      </a:ext>
                    </a:extLst>
                  </p:cNvPr>
                  <p:cNvCxnSpPr>
                    <a:stCxn id="51" idx="6"/>
                    <a:endCxn id="52" idx="3"/>
                  </p:cNvCxnSpPr>
                  <p:nvPr/>
                </p:nvCxnSpPr>
                <p:spPr>
                  <a:xfrm flipV="1">
                    <a:off x="6450563" y="3458415"/>
                    <a:ext cx="1110098" cy="8989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1" name="テキスト ボックス 30">
                  <a:extLst>
                    <a:ext uri="{FF2B5EF4-FFF2-40B4-BE49-F238E27FC236}">
                      <a16:creationId xmlns:a16="http://schemas.microsoft.com/office/drawing/2014/main" id="{1CFDAC53-D99E-72AC-3DA2-DE8D18A5BB7B}"/>
                    </a:ext>
                  </a:extLst>
                </p:cNvPr>
                <p:cNvSpPr txBox="1"/>
                <p:nvPr/>
              </p:nvSpPr>
              <p:spPr>
                <a:xfrm>
                  <a:off x="2672494" y="2370116"/>
                  <a:ext cx="339155" cy="369332"/>
                </a:xfrm>
                <a:prstGeom prst="rect">
                  <a:avLst/>
                </a:prstGeom>
                <a:noFill/>
              </p:spPr>
              <p:txBody>
                <a:bodyPr wrap="square" rtlCol="0">
                  <a:spAutoFit/>
                </a:bodyPr>
                <a:lstStyle/>
                <a:p>
                  <a:r>
                    <a:rPr kumimoji="1" lang="en-US" altLang="ja-JP" dirty="0"/>
                    <a:t>A</a:t>
                  </a:r>
                  <a:endParaRPr kumimoji="1" lang="ja-JP" altLang="en-US" dirty="0"/>
                </a:p>
              </p:txBody>
            </p:sp>
            <p:sp>
              <p:nvSpPr>
                <p:cNvPr id="32" name="テキスト ボックス 31">
                  <a:extLst>
                    <a:ext uri="{FF2B5EF4-FFF2-40B4-BE49-F238E27FC236}">
                      <a16:creationId xmlns:a16="http://schemas.microsoft.com/office/drawing/2014/main" id="{CA313BE5-1597-514A-338B-093750F1470B}"/>
                    </a:ext>
                  </a:extLst>
                </p:cNvPr>
                <p:cNvSpPr txBox="1"/>
                <p:nvPr/>
              </p:nvSpPr>
              <p:spPr>
                <a:xfrm>
                  <a:off x="2898587" y="2687743"/>
                  <a:ext cx="469886" cy="369332"/>
                </a:xfrm>
                <a:prstGeom prst="rect">
                  <a:avLst/>
                </a:prstGeom>
                <a:noFill/>
              </p:spPr>
              <p:txBody>
                <a:bodyPr wrap="square" rtlCol="0">
                  <a:spAutoFit/>
                </a:bodyPr>
                <a:lstStyle/>
                <a:p>
                  <a:r>
                    <a:rPr kumimoji="1" lang="ja-JP" altLang="en-US" dirty="0"/>
                    <a:t>３</a:t>
                  </a:r>
                </a:p>
              </p:txBody>
            </p:sp>
            <p:sp>
              <p:nvSpPr>
                <p:cNvPr id="33" name="テキスト ボックス 32">
                  <a:extLst>
                    <a:ext uri="{FF2B5EF4-FFF2-40B4-BE49-F238E27FC236}">
                      <a16:creationId xmlns:a16="http://schemas.microsoft.com/office/drawing/2014/main" id="{35E1A188-E0CC-1E72-64E3-7AA36105E808}"/>
                    </a:ext>
                  </a:extLst>
                </p:cNvPr>
                <p:cNvSpPr txBox="1"/>
                <p:nvPr/>
              </p:nvSpPr>
              <p:spPr>
                <a:xfrm>
                  <a:off x="3043345" y="3557160"/>
                  <a:ext cx="341078" cy="369332"/>
                </a:xfrm>
                <a:prstGeom prst="rect">
                  <a:avLst/>
                </a:prstGeom>
                <a:noFill/>
              </p:spPr>
              <p:txBody>
                <a:bodyPr wrap="square" rtlCol="0">
                  <a:spAutoFit/>
                </a:bodyPr>
                <a:lstStyle/>
                <a:p>
                  <a:r>
                    <a:rPr kumimoji="1" lang="en-US" altLang="ja-JP" dirty="0"/>
                    <a:t>B</a:t>
                  </a:r>
                  <a:endParaRPr kumimoji="1" lang="ja-JP" altLang="en-US" dirty="0"/>
                </a:p>
              </p:txBody>
            </p:sp>
            <p:sp>
              <p:nvSpPr>
                <p:cNvPr id="34" name="テキスト ボックス 33">
                  <a:extLst>
                    <a:ext uri="{FF2B5EF4-FFF2-40B4-BE49-F238E27FC236}">
                      <a16:creationId xmlns:a16="http://schemas.microsoft.com/office/drawing/2014/main" id="{083F7AF6-C228-61C8-FC3F-65A4CB9854F4}"/>
                    </a:ext>
                  </a:extLst>
                </p:cNvPr>
                <p:cNvSpPr txBox="1"/>
                <p:nvPr/>
              </p:nvSpPr>
              <p:spPr>
                <a:xfrm>
                  <a:off x="2794640" y="3852378"/>
                  <a:ext cx="274987" cy="369332"/>
                </a:xfrm>
                <a:prstGeom prst="rect">
                  <a:avLst/>
                </a:prstGeom>
                <a:noFill/>
              </p:spPr>
              <p:txBody>
                <a:bodyPr wrap="square" rtlCol="0">
                  <a:spAutoFit/>
                </a:bodyPr>
                <a:lstStyle/>
                <a:p>
                  <a:r>
                    <a:rPr kumimoji="1" lang="ja-JP" altLang="en-US" dirty="0"/>
                    <a:t>２</a:t>
                  </a:r>
                </a:p>
              </p:txBody>
            </p:sp>
            <p:sp>
              <p:nvSpPr>
                <p:cNvPr id="35" name="テキスト ボックス 34">
                  <a:extLst>
                    <a:ext uri="{FF2B5EF4-FFF2-40B4-BE49-F238E27FC236}">
                      <a16:creationId xmlns:a16="http://schemas.microsoft.com/office/drawing/2014/main" id="{C71A1EEE-40D3-4B50-FC51-E67A32FABF14}"/>
                    </a:ext>
                  </a:extLst>
                </p:cNvPr>
                <p:cNvSpPr txBox="1"/>
                <p:nvPr/>
              </p:nvSpPr>
              <p:spPr>
                <a:xfrm>
                  <a:off x="4507215" y="1916158"/>
                  <a:ext cx="464977" cy="369332"/>
                </a:xfrm>
                <a:prstGeom prst="rect">
                  <a:avLst/>
                </a:prstGeom>
                <a:noFill/>
              </p:spPr>
              <p:txBody>
                <a:bodyPr wrap="square" rtlCol="0">
                  <a:spAutoFit/>
                </a:bodyPr>
                <a:lstStyle/>
                <a:p>
                  <a:r>
                    <a:rPr kumimoji="1" lang="en-US" altLang="ja-JP" dirty="0"/>
                    <a:t>D</a:t>
                  </a:r>
                  <a:endParaRPr kumimoji="1" lang="ja-JP" altLang="en-US" dirty="0"/>
                </a:p>
              </p:txBody>
            </p:sp>
            <p:sp>
              <p:nvSpPr>
                <p:cNvPr id="36" name="テキスト ボックス 35">
                  <a:extLst>
                    <a:ext uri="{FF2B5EF4-FFF2-40B4-BE49-F238E27FC236}">
                      <a16:creationId xmlns:a16="http://schemas.microsoft.com/office/drawing/2014/main" id="{129DEDE9-1DE6-EAE4-8FBC-AEF0D31E3BCB}"/>
                    </a:ext>
                  </a:extLst>
                </p:cNvPr>
                <p:cNvSpPr txBox="1"/>
                <p:nvPr/>
              </p:nvSpPr>
              <p:spPr>
                <a:xfrm>
                  <a:off x="4482581" y="2304230"/>
                  <a:ext cx="484660" cy="369332"/>
                </a:xfrm>
                <a:prstGeom prst="rect">
                  <a:avLst/>
                </a:prstGeom>
                <a:noFill/>
              </p:spPr>
              <p:txBody>
                <a:bodyPr wrap="square" rtlCol="0">
                  <a:spAutoFit/>
                </a:bodyPr>
                <a:lstStyle/>
                <a:p>
                  <a:r>
                    <a:rPr kumimoji="1" lang="ja-JP" altLang="en-US" dirty="0"/>
                    <a:t>４</a:t>
                  </a:r>
                </a:p>
              </p:txBody>
            </p:sp>
            <p:sp>
              <p:nvSpPr>
                <p:cNvPr id="37" name="テキスト ボックス 36">
                  <a:extLst>
                    <a:ext uri="{FF2B5EF4-FFF2-40B4-BE49-F238E27FC236}">
                      <a16:creationId xmlns:a16="http://schemas.microsoft.com/office/drawing/2014/main" id="{33FCC6E8-E383-E665-5C47-5974D6B8B2F4}"/>
                    </a:ext>
                  </a:extLst>
                </p:cNvPr>
                <p:cNvSpPr txBox="1"/>
                <p:nvPr/>
              </p:nvSpPr>
              <p:spPr>
                <a:xfrm>
                  <a:off x="4782595" y="2933753"/>
                  <a:ext cx="412881" cy="376071"/>
                </a:xfrm>
                <a:prstGeom prst="rect">
                  <a:avLst/>
                </a:prstGeom>
                <a:noFill/>
              </p:spPr>
              <p:txBody>
                <a:bodyPr wrap="square" rtlCol="0">
                  <a:spAutoFit/>
                </a:bodyPr>
                <a:lstStyle/>
                <a:p>
                  <a:r>
                    <a:rPr kumimoji="1" lang="en-US" altLang="ja-JP" dirty="0"/>
                    <a:t>E</a:t>
                  </a:r>
                  <a:endParaRPr kumimoji="1" lang="ja-JP" altLang="en-US" dirty="0"/>
                </a:p>
              </p:txBody>
            </p:sp>
            <p:sp>
              <p:nvSpPr>
                <p:cNvPr id="38" name="テキスト ボックス 37">
                  <a:extLst>
                    <a:ext uri="{FF2B5EF4-FFF2-40B4-BE49-F238E27FC236}">
                      <a16:creationId xmlns:a16="http://schemas.microsoft.com/office/drawing/2014/main" id="{E44DE61E-FECF-A6C1-106A-0EED6C63A79F}"/>
                    </a:ext>
                  </a:extLst>
                </p:cNvPr>
                <p:cNvSpPr txBox="1"/>
                <p:nvPr/>
              </p:nvSpPr>
              <p:spPr>
                <a:xfrm>
                  <a:off x="4509798" y="3193406"/>
                  <a:ext cx="341344" cy="369332"/>
                </a:xfrm>
                <a:prstGeom prst="rect">
                  <a:avLst/>
                </a:prstGeom>
                <a:noFill/>
              </p:spPr>
              <p:txBody>
                <a:bodyPr wrap="square" rtlCol="0">
                  <a:spAutoFit/>
                </a:bodyPr>
                <a:lstStyle/>
                <a:p>
                  <a:r>
                    <a:rPr kumimoji="1" lang="ja-JP" altLang="en-US" dirty="0"/>
                    <a:t>２</a:t>
                  </a:r>
                </a:p>
              </p:txBody>
            </p:sp>
            <p:sp>
              <p:nvSpPr>
                <p:cNvPr id="39" name="テキスト ボックス 38">
                  <a:extLst>
                    <a:ext uri="{FF2B5EF4-FFF2-40B4-BE49-F238E27FC236}">
                      <a16:creationId xmlns:a16="http://schemas.microsoft.com/office/drawing/2014/main" id="{8DE43DB9-B924-4F35-5D80-E7C30A87EB1F}"/>
                    </a:ext>
                  </a:extLst>
                </p:cNvPr>
                <p:cNvSpPr txBox="1"/>
                <p:nvPr/>
              </p:nvSpPr>
              <p:spPr>
                <a:xfrm>
                  <a:off x="4873689" y="4037044"/>
                  <a:ext cx="484660" cy="369332"/>
                </a:xfrm>
                <a:prstGeom prst="rect">
                  <a:avLst/>
                </a:prstGeom>
                <a:noFill/>
              </p:spPr>
              <p:txBody>
                <a:bodyPr wrap="square" rtlCol="0">
                  <a:spAutoFit/>
                </a:bodyPr>
                <a:lstStyle/>
                <a:p>
                  <a:r>
                    <a:rPr kumimoji="1" lang="en-US" altLang="ja-JP" dirty="0"/>
                    <a:t>F</a:t>
                  </a:r>
                  <a:endParaRPr kumimoji="1" lang="ja-JP" altLang="en-US" dirty="0"/>
                </a:p>
              </p:txBody>
            </p:sp>
            <p:sp>
              <p:nvSpPr>
                <p:cNvPr id="40" name="テキスト ボックス 39">
                  <a:extLst>
                    <a:ext uri="{FF2B5EF4-FFF2-40B4-BE49-F238E27FC236}">
                      <a16:creationId xmlns:a16="http://schemas.microsoft.com/office/drawing/2014/main" id="{A3335365-D847-B89F-B67D-8E6C68C8F3BF}"/>
                    </a:ext>
                  </a:extLst>
                </p:cNvPr>
                <p:cNvSpPr txBox="1"/>
                <p:nvPr/>
              </p:nvSpPr>
              <p:spPr>
                <a:xfrm>
                  <a:off x="4818362" y="4438653"/>
                  <a:ext cx="341345" cy="369332"/>
                </a:xfrm>
                <a:prstGeom prst="rect">
                  <a:avLst/>
                </a:prstGeom>
                <a:noFill/>
              </p:spPr>
              <p:txBody>
                <a:bodyPr wrap="square" rtlCol="0">
                  <a:spAutoFit/>
                </a:bodyPr>
                <a:lstStyle/>
                <a:p>
                  <a:r>
                    <a:rPr kumimoji="1" lang="ja-JP" altLang="en-US" dirty="0"/>
                    <a:t>２</a:t>
                  </a:r>
                </a:p>
              </p:txBody>
            </p:sp>
            <p:sp>
              <p:nvSpPr>
                <p:cNvPr id="41" name="テキスト ボックス 40">
                  <a:extLst>
                    <a:ext uri="{FF2B5EF4-FFF2-40B4-BE49-F238E27FC236}">
                      <a16:creationId xmlns:a16="http://schemas.microsoft.com/office/drawing/2014/main" id="{5D4B768D-9108-5930-742D-99331C031E94}"/>
                    </a:ext>
                  </a:extLst>
                </p:cNvPr>
                <p:cNvSpPr txBox="1"/>
                <p:nvPr/>
              </p:nvSpPr>
              <p:spPr>
                <a:xfrm>
                  <a:off x="6623956" y="2343680"/>
                  <a:ext cx="460310" cy="369332"/>
                </a:xfrm>
                <a:prstGeom prst="rect">
                  <a:avLst/>
                </a:prstGeom>
                <a:noFill/>
              </p:spPr>
              <p:txBody>
                <a:bodyPr wrap="square" rtlCol="0">
                  <a:spAutoFit/>
                </a:bodyPr>
                <a:lstStyle/>
                <a:p>
                  <a:r>
                    <a:rPr kumimoji="1" lang="en-US" altLang="ja-JP" dirty="0"/>
                    <a:t>G</a:t>
                  </a:r>
                  <a:endParaRPr kumimoji="1" lang="ja-JP" altLang="en-US" dirty="0"/>
                </a:p>
              </p:txBody>
            </p:sp>
            <p:sp>
              <p:nvSpPr>
                <p:cNvPr id="42" name="テキスト ボックス 41">
                  <a:extLst>
                    <a:ext uri="{FF2B5EF4-FFF2-40B4-BE49-F238E27FC236}">
                      <a16:creationId xmlns:a16="http://schemas.microsoft.com/office/drawing/2014/main" id="{F8C6849C-B46E-BE2E-6AC4-DB69FB75135E}"/>
                    </a:ext>
                  </a:extLst>
                </p:cNvPr>
                <p:cNvSpPr txBox="1"/>
                <p:nvPr/>
              </p:nvSpPr>
              <p:spPr>
                <a:xfrm>
                  <a:off x="6514998" y="2687743"/>
                  <a:ext cx="350920" cy="369332"/>
                </a:xfrm>
                <a:prstGeom prst="rect">
                  <a:avLst/>
                </a:prstGeom>
                <a:noFill/>
              </p:spPr>
              <p:txBody>
                <a:bodyPr wrap="square" rtlCol="0">
                  <a:spAutoFit/>
                </a:bodyPr>
                <a:lstStyle/>
                <a:p>
                  <a:r>
                    <a:rPr kumimoji="1" lang="ja-JP" altLang="en-US" dirty="0"/>
                    <a:t>１</a:t>
                  </a:r>
                </a:p>
              </p:txBody>
            </p:sp>
            <p:sp>
              <p:nvSpPr>
                <p:cNvPr id="43" name="テキスト ボックス 42">
                  <a:extLst>
                    <a:ext uri="{FF2B5EF4-FFF2-40B4-BE49-F238E27FC236}">
                      <a16:creationId xmlns:a16="http://schemas.microsoft.com/office/drawing/2014/main" id="{591B8E1E-D743-F459-408D-BDD27F320F5C}"/>
                    </a:ext>
                  </a:extLst>
                </p:cNvPr>
                <p:cNvSpPr txBox="1"/>
                <p:nvPr/>
              </p:nvSpPr>
              <p:spPr>
                <a:xfrm>
                  <a:off x="6770013" y="3573647"/>
                  <a:ext cx="374782" cy="369332"/>
                </a:xfrm>
                <a:prstGeom prst="rect">
                  <a:avLst/>
                </a:prstGeom>
                <a:noFill/>
              </p:spPr>
              <p:txBody>
                <a:bodyPr wrap="square" rtlCol="0">
                  <a:spAutoFit/>
                </a:bodyPr>
                <a:lstStyle/>
                <a:p>
                  <a:r>
                    <a:rPr kumimoji="1" lang="en-US" altLang="ja-JP" dirty="0"/>
                    <a:t>H</a:t>
                  </a:r>
                  <a:endParaRPr kumimoji="1" lang="ja-JP" altLang="en-US" dirty="0"/>
                </a:p>
              </p:txBody>
            </p:sp>
            <p:sp>
              <p:nvSpPr>
                <p:cNvPr id="44" name="テキスト ボックス 43">
                  <a:extLst>
                    <a:ext uri="{FF2B5EF4-FFF2-40B4-BE49-F238E27FC236}">
                      <a16:creationId xmlns:a16="http://schemas.microsoft.com/office/drawing/2014/main" id="{0D39DA07-CABB-21A5-C26B-73A9EA10E75A}"/>
                    </a:ext>
                  </a:extLst>
                </p:cNvPr>
                <p:cNvSpPr txBox="1"/>
                <p:nvPr/>
              </p:nvSpPr>
              <p:spPr>
                <a:xfrm>
                  <a:off x="6903340" y="3891274"/>
                  <a:ext cx="402771" cy="369332"/>
                </a:xfrm>
                <a:prstGeom prst="rect">
                  <a:avLst/>
                </a:prstGeom>
                <a:noFill/>
              </p:spPr>
              <p:txBody>
                <a:bodyPr wrap="square" rtlCol="0">
                  <a:spAutoFit/>
                </a:bodyPr>
                <a:lstStyle/>
                <a:p>
                  <a:r>
                    <a:rPr kumimoji="1" lang="ja-JP" altLang="en-US" dirty="0"/>
                    <a:t>２</a:t>
                  </a:r>
                </a:p>
              </p:txBody>
            </p:sp>
            <p:cxnSp>
              <p:nvCxnSpPr>
                <p:cNvPr id="45" name="直線矢印コネクタ 44">
                  <a:extLst>
                    <a:ext uri="{FF2B5EF4-FFF2-40B4-BE49-F238E27FC236}">
                      <a16:creationId xmlns:a16="http://schemas.microsoft.com/office/drawing/2014/main" id="{0520EE66-3BFA-1AFF-AD93-E5901CDF9F88}"/>
                    </a:ext>
                  </a:extLst>
                </p:cNvPr>
                <p:cNvCxnSpPr>
                  <a:cxnSpLocks/>
                </p:cNvCxnSpPr>
                <p:nvPr/>
              </p:nvCxnSpPr>
              <p:spPr>
                <a:xfrm>
                  <a:off x="6711161" y="4942115"/>
                  <a:ext cx="594950" cy="0"/>
                </a:xfrm>
                <a:prstGeom prst="straightConnector1">
                  <a:avLst/>
                </a:prstGeom>
                <a:ln>
                  <a:solidFill>
                    <a:schemeClr val="tx1"/>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46" name="テキスト ボックス 45">
                  <a:extLst>
                    <a:ext uri="{FF2B5EF4-FFF2-40B4-BE49-F238E27FC236}">
                      <a16:creationId xmlns:a16="http://schemas.microsoft.com/office/drawing/2014/main" id="{3000F03C-5DC9-54B8-7799-965F97548173}"/>
                    </a:ext>
                  </a:extLst>
                </p:cNvPr>
                <p:cNvSpPr txBox="1"/>
                <p:nvPr/>
              </p:nvSpPr>
              <p:spPr>
                <a:xfrm>
                  <a:off x="7210108" y="4807985"/>
                  <a:ext cx="2523036" cy="738664"/>
                </a:xfrm>
                <a:prstGeom prst="rect">
                  <a:avLst/>
                </a:prstGeom>
                <a:noFill/>
              </p:spPr>
              <p:txBody>
                <a:bodyPr wrap="square" rtlCol="0">
                  <a:spAutoFit/>
                </a:bodyPr>
                <a:lstStyle/>
                <a:p>
                  <a:r>
                    <a:rPr kumimoji="1" lang="ja-JP" altLang="en-US" sz="1400" dirty="0"/>
                    <a:t>：ダミー作業</a:t>
                  </a:r>
                  <a:endParaRPr kumimoji="1" lang="en-US" altLang="ja-JP" sz="1400" dirty="0"/>
                </a:p>
                <a:p>
                  <a:r>
                    <a:rPr lang="ja-JP" altLang="en-US" sz="1400" dirty="0"/>
                    <a:t>（作業順序関係だけを表す。　　</a:t>
                  </a:r>
                  <a:endParaRPr lang="en-US" altLang="ja-JP" sz="1400" dirty="0"/>
                </a:p>
                <a:p>
                  <a:r>
                    <a:rPr lang="ja-JP" altLang="en-US" sz="1400" dirty="0"/>
                    <a:t>　所要日数０）</a:t>
                  </a:r>
                  <a:endParaRPr kumimoji="1" lang="ja-JP" altLang="en-US" sz="1400" dirty="0"/>
                </a:p>
              </p:txBody>
            </p:sp>
          </p:grpSp>
          <p:grpSp>
            <p:nvGrpSpPr>
              <p:cNvPr id="10" name="グループ化 9">
                <a:extLst>
                  <a:ext uri="{FF2B5EF4-FFF2-40B4-BE49-F238E27FC236}">
                    <a16:creationId xmlns:a16="http://schemas.microsoft.com/office/drawing/2014/main" id="{A9498C9A-8009-5352-0B83-0CA20CAD173C}"/>
                  </a:ext>
                </a:extLst>
              </p:cNvPr>
              <p:cNvGrpSpPr/>
              <p:nvPr/>
            </p:nvGrpSpPr>
            <p:grpSpPr>
              <a:xfrm>
                <a:off x="3807012" y="1231641"/>
                <a:ext cx="590938" cy="715673"/>
                <a:chOff x="3807012" y="1231641"/>
                <a:chExt cx="590938" cy="715673"/>
              </a:xfrm>
            </p:grpSpPr>
            <p:sp>
              <p:nvSpPr>
                <p:cNvPr id="28" name="正方形/長方形 27">
                  <a:extLst>
                    <a:ext uri="{FF2B5EF4-FFF2-40B4-BE49-F238E27FC236}">
                      <a16:creationId xmlns:a16="http://schemas.microsoft.com/office/drawing/2014/main" id="{9DEE457A-F071-31CF-1319-B6D65BD32B89}"/>
                    </a:ext>
                  </a:extLst>
                </p:cNvPr>
                <p:cNvSpPr/>
                <p:nvPr/>
              </p:nvSpPr>
              <p:spPr>
                <a:xfrm>
                  <a:off x="3807012" y="1231641"/>
                  <a:ext cx="590816" cy="3575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３</a:t>
                  </a:r>
                </a:p>
              </p:txBody>
            </p:sp>
            <p:sp>
              <p:nvSpPr>
                <p:cNvPr id="29" name="正方形/長方形 28">
                  <a:extLst>
                    <a:ext uri="{FF2B5EF4-FFF2-40B4-BE49-F238E27FC236}">
                      <a16:creationId xmlns:a16="http://schemas.microsoft.com/office/drawing/2014/main" id="{F4962DF5-88D1-D53D-8CA3-AEC9294C370F}"/>
                    </a:ext>
                  </a:extLst>
                </p:cNvPr>
                <p:cNvSpPr/>
                <p:nvPr/>
              </p:nvSpPr>
              <p:spPr>
                <a:xfrm>
                  <a:off x="3807134" y="1589771"/>
                  <a:ext cx="590816" cy="3575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 name="グループ化 10">
                <a:extLst>
                  <a:ext uri="{FF2B5EF4-FFF2-40B4-BE49-F238E27FC236}">
                    <a16:creationId xmlns:a16="http://schemas.microsoft.com/office/drawing/2014/main" id="{CCC3F9A0-F93E-B087-5063-222A5DC1BCE6}"/>
                  </a:ext>
                </a:extLst>
              </p:cNvPr>
              <p:cNvGrpSpPr/>
              <p:nvPr/>
            </p:nvGrpSpPr>
            <p:grpSpPr>
              <a:xfrm>
                <a:off x="2167282" y="2302121"/>
                <a:ext cx="590938" cy="715673"/>
                <a:chOff x="3807012" y="1231641"/>
                <a:chExt cx="590938" cy="715673"/>
              </a:xfrm>
            </p:grpSpPr>
            <p:sp>
              <p:nvSpPr>
                <p:cNvPr id="26" name="正方形/長方形 25">
                  <a:extLst>
                    <a:ext uri="{FF2B5EF4-FFF2-40B4-BE49-F238E27FC236}">
                      <a16:creationId xmlns:a16="http://schemas.microsoft.com/office/drawing/2014/main" id="{DDBDA564-8EB7-543E-73F0-43B85A7B9B39}"/>
                    </a:ext>
                  </a:extLst>
                </p:cNvPr>
                <p:cNvSpPr/>
                <p:nvPr/>
              </p:nvSpPr>
              <p:spPr>
                <a:xfrm>
                  <a:off x="3807012" y="1231641"/>
                  <a:ext cx="590816" cy="3575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０</a:t>
                  </a:r>
                  <a:endParaRPr kumimoji="1" lang="ja-JP" altLang="en-US" dirty="0">
                    <a:solidFill>
                      <a:sysClr val="windowText" lastClr="000000"/>
                    </a:solidFill>
                  </a:endParaRPr>
                </a:p>
              </p:txBody>
            </p:sp>
            <p:sp>
              <p:nvSpPr>
                <p:cNvPr id="27" name="正方形/長方形 26">
                  <a:extLst>
                    <a:ext uri="{FF2B5EF4-FFF2-40B4-BE49-F238E27FC236}">
                      <a16:creationId xmlns:a16="http://schemas.microsoft.com/office/drawing/2014/main" id="{8F26B156-A7A5-E882-8694-6D876012901F}"/>
                    </a:ext>
                  </a:extLst>
                </p:cNvPr>
                <p:cNvSpPr/>
                <p:nvPr/>
              </p:nvSpPr>
              <p:spPr>
                <a:xfrm>
                  <a:off x="3807134" y="1589771"/>
                  <a:ext cx="590816" cy="3575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45B16475-AF46-7880-0534-21F07E87CB98}"/>
                  </a:ext>
                </a:extLst>
              </p:cNvPr>
              <p:cNvGrpSpPr/>
              <p:nvPr/>
            </p:nvGrpSpPr>
            <p:grpSpPr>
              <a:xfrm>
                <a:off x="4221082" y="4953574"/>
                <a:ext cx="590938" cy="715673"/>
                <a:chOff x="3807012" y="1231641"/>
                <a:chExt cx="590938" cy="715673"/>
              </a:xfrm>
            </p:grpSpPr>
            <p:sp>
              <p:nvSpPr>
                <p:cNvPr id="24" name="正方形/長方形 23">
                  <a:extLst>
                    <a:ext uri="{FF2B5EF4-FFF2-40B4-BE49-F238E27FC236}">
                      <a16:creationId xmlns:a16="http://schemas.microsoft.com/office/drawing/2014/main" id="{5D519336-1B1F-DCD9-9E1E-37DB6EBC56E1}"/>
                    </a:ext>
                  </a:extLst>
                </p:cNvPr>
                <p:cNvSpPr/>
                <p:nvPr/>
              </p:nvSpPr>
              <p:spPr>
                <a:xfrm>
                  <a:off x="3807012" y="1231641"/>
                  <a:ext cx="590816" cy="3575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４</a:t>
                  </a:r>
                  <a:endParaRPr kumimoji="1" lang="ja-JP" altLang="en-US" dirty="0">
                    <a:solidFill>
                      <a:sysClr val="windowText" lastClr="000000"/>
                    </a:solidFill>
                  </a:endParaRPr>
                </a:p>
              </p:txBody>
            </p:sp>
            <p:sp>
              <p:nvSpPr>
                <p:cNvPr id="25" name="正方形/長方形 24">
                  <a:extLst>
                    <a:ext uri="{FF2B5EF4-FFF2-40B4-BE49-F238E27FC236}">
                      <a16:creationId xmlns:a16="http://schemas.microsoft.com/office/drawing/2014/main" id="{ADE3BF27-7D7A-E346-C57C-F8D8AADB42A9}"/>
                    </a:ext>
                  </a:extLst>
                </p:cNvPr>
                <p:cNvSpPr/>
                <p:nvPr/>
              </p:nvSpPr>
              <p:spPr>
                <a:xfrm>
                  <a:off x="3807134" y="1589771"/>
                  <a:ext cx="590816" cy="3575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 name="グループ化 12">
                <a:extLst>
                  <a:ext uri="{FF2B5EF4-FFF2-40B4-BE49-F238E27FC236}">
                    <a16:creationId xmlns:a16="http://schemas.microsoft.com/office/drawing/2014/main" id="{7F3C0D05-B9C9-7D0D-0A3B-AEE95DCBDA90}"/>
                  </a:ext>
                </a:extLst>
              </p:cNvPr>
              <p:cNvGrpSpPr/>
              <p:nvPr/>
            </p:nvGrpSpPr>
            <p:grpSpPr>
              <a:xfrm>
                <a:off x="6281202" y="4953868"/>
                <a:ext cx="590938" cy="715673"/>
                <a:chOff x="3807012" y="1231641"/>
                <a:chExt cx="590938" cy="715673"/>
              </a:xfrm>
            </p:grpSpPr>
            <p:sp>
              <p:nvSpPr>
                <p:cNvPr id="22" name="正方形/長方形 21">
                  <a:extLst>
                    <a:ext uri="{FF2B5EF4-FFF2-40B4-BE49-F238E27FC236}">
                      <a16:creationId xmlns:a16="http://schemas.microsoft.com/office/drawing/2014/main" id="{92501029-5DC0-453E-D5FD-C9C92507AC64}"/>
                    </a:ext>
                  </a:extLst>
                </p:cNvPr>
                <p:cNvSpPr/>
                <p:nvPr/>
              </p:nvSpPr>
              <p:spPr>
                <a:xfrm>
                  <a:off x="3807012" y="1231641"/>
                  <a:ext cx="590816" cy="3575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７</a:t>
                  </a:r>
                  <a:endParaRPr kumimoji="1" lang="ja-JP" altLang="en-US" dirty="0">
                    <a:solidFill>
                      <a:sysClr val="windowText" lastClr="000000"/>
                    </a:solidFill>
                  </a:endParaRPr>
                </a:p>
              </p:txBody>
            </p:sp>
            <p:sp>
              <p:nvSpPr>
                <p:cNvPr id="23" name="正方形/長方形 22">
                  <a:extLst>
                    <a:ext uri="{FF2B5EF4-FFF2-40B4-BE49-F238E27FC236}">
                      <a16:creationId xmlns:a16="http://schemas.microsoft.com/office/drawing/2014/main" id="{0BF76CD9-169F-A253-89DE-DC9A9E739BF5}"/>
                    </a:ext>
                  </a:extLst>
                </p:cNvPr>
                <p:cNvSpPr/>
                <p:nvPr/>
              </p:nvSpPr>
              <p:spPr>
                <a:xfrm>
                  <a:off x="3807134" y="1589771"/>
                  <a:ext cx="590816" cy="3575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 name="グループ化 13">
                <a:extLst>
                  <a:ext uri="{FF2B5EF4-FFF2-40B4-BE49-F238E27FC236}">
                    <a16:creationId xmlns:a16="http://schemas.microsoft.com/office/drawing/2014/main" id="{7E7162F7-000F-984D-3243-A1D292F76732}"/>
                  </a:ext>
                </a:extLst>
              </p:cNvPr>
              <p:cNvGrpSpPr/>
              <p:nvPr/>
            </p:nvGrpSpPr>
            <p:grpSpPr>
              <a:xfrm>
                <a:off x="5881152" y="1247470"/>
                <a:ext cx="590938" cy="715673"/>
                <a:chOff x="3807012" y="1231641"/>
                <a:chExt cx="590938" cy="715673"/>
              </a:xfrm>
            </p:grpSpPr>
            <p:sp>
              <p:nvSpPr>
                <p:cNvPr id="20" name="正方形/長方形 19">
                  <a:extLst>
                    <a:ext uri="{FF2B5EF4-FFF2-40B4-BE49-F238E27FC236}">
                      <a16:creationId xmlns:a16="http://schemas.microsoft.com/office/drawing/2014/main" id="{8EA88602-37B6-C13D-169A-BAA38743E959}"/>
                    </a:ext>
                  </a:extLst>
                </p:cNvPr>
                <p:cNvSpPr/>
                <p:nvPr/>
              </p:nvSpPr>
              <p:spPr>
                <a:xfrm>
                  <a:off x="3807012" y="1231641"/>
                  <a:ext cx="590816" cy="3575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７</a:t>
                  </a:r>
                  <a:endParaRPr kumimoji="1" lang="ja-JP" altLang="en-US" dirty="0">
                    <a:solidFill>
                      <a:sysClr val="windowText" lastClr="000000"/>
                    </a:solidFill>
                  </a:endParaRPr>
                </a:p>
              </p:txBody>
            </p:sp>
            <p:sp>
              <p:nvSpPr>
                <p:cNvPr id="21" name="正方形/長方形 20">
                  <a:extLst>
                    <a:ext uri="{FF2B5EF4-FFF2-40B4-BE49-F238E27FC236}">
                      <a16:creationId xmlns:a16="http://schemas.microsoft.com/office/drawing/2014/main" id="{EF3916B0-BDEB-03F3-6DC0-37598F3B7C13}"/>
                    </a:ext>
                  </a:extLst>
                </p:cNvPr>
                <p:cNvSpPr/>
                <p:nvPr/>
              </p:nvSpPr>
              <p:spPr>
                <a:xfrm>
                  <a:off x="3807134" y="1589771"/>
                  <a:ext cx="590816" cy="3575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5" name="グループ化 14">
                <a:extLst>
                  <a:ext uri="{FF2B5EF4-FFF2-40B4-BE49-F238E27FC236}">
                    <a16:creationId xmlns:a16="http://schemas.microsoft.com/office/drawing/2014/main" id="{082FDAC2-FF24-A56A-77F0-7ECA63896E35}"/>
                  </a:ext>
                </a:extLst>
              </p:cNvPr>
              <p:cNvGrpSpPr/>
              <p:nvPr/>
            </p:nvGrpSpPr>
            <p:grpSpPr>
              <a:xfrm>
                <a:off x="7938814" y="2208222"/>
                <a:ext cx="590938" cy="715673"/>
                <a:chOff x="3807012" y="1231641"/>
                <a:chExt cx="590938" cy="715673"/>
              </a:xfrm>
            </p:grpSpPr>
            <p:sp>
              <p:nvSpPr>
                <p:cNvPr id="18" name="正方形/長方形 17">
                  <a:extLst>
                    <a:ext uri="{FF2B5EF4-FFF2-40B4-BE49-F238E27FC236}">
                      <a16:creationId xmlns:a16="http://schemas.microsoft.com/office/drawing/2014/main" id="{5C946FBE-2719-0AE6-57A0-87E4ED661E5B}"/>
                    </a:ext>
                  </a:extLst>
                </p:cNvPr>
                <p:cNvSpPr/>
                <p:nvPr/>
              </p:nvSpPr>
              <p:spPr>
                <a:xfrm>
                  <a:off x="3807012" y="1231641"/>
                  <a:ext cx="590816" cy="3575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９</a:t>
                  </a:r>
                  <a:endParaRPr kumimoji="1" lang="ja-JP" altLang="en-US" dirty="0">
                    <a:solidFill>
                      <a:sysClr val="windowText" lastClr="000000"/>
                    </a:solidFill>
                  </a:endParaRPr>
                </a:p>
              </p:txBody>
            </p:sp>
            <p:sp>
              <p:nvSpPr>
                <p:cNvPr id="19" name="正方形/長方形 18">
                  <a:extLst>
                    <a:ext uri="{FF2B5EF4-FFF2-40B4-BE49-F238E27FC236}">
                      <a16:creationId xmlns:a16="http://schemas.microsoft.com/office/drawing/2014/main" id="{C4A2CFEF-E280-842A-D201-0666EB12CA76}"/>
                    </a:ext>
                  </a:extLst>
                </p:cNvPr>
                <p:cNvSpPr/>
                <p:nvPr/>
              </p:nvSpPr>
              <p:spPr>
                <a:xfrm>
                  <a:off x="3807134" y="1589771"/>
                  <a:ext cx="590816" cy="3575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6" name="直線矢印コネクタ 15">
                <a:extLst>
                  <a:ext uri="{FF2B5EF4-FFF2-40B4-BE49-F238E27FC236}">
                    <a16:creationId xmlns:a16="http://schemas.microsoft.com/office/drawing/2014/main" id="{60C13C2D-C426-7635-BE0F-2FAB8087CF9F}"/>
                  </a:ext>
                </a:extLst>
              </p:cNvPr>
              <p:cNvCxnSpPr>
                <a:cxnSpLocks/>
              </p:cNvCxnSpPr>
              <p:nvPr/>
            </p:nvCxnSpPr>
            <p:spPr>
              <a:xfrm flipV="1">
                <a:off x="2507482" y="885353"/>
                <a:ext cx="5961604" cy="34555"/>
              </a:xfrm>
              <a:prstGeom prst="straightConnector1">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12E83DCE-3279-A23D-45EF-E7F43A962CD9}"/>
                  </a:ext>
                </a:extLst>
              </p:cNvPr>
              <p:cNvSpPr txBox="1"/>
              <p:nvPr/>
            </p:nvSpPr>
            <p:spPr>
              <a:xfrm>
                <a:off x="4250751" y="554239"/>
                <a:ext cx="2766527" cy="369332"/>
              </a:xfrm>
              <a:prstGeom prst="rect">
                <a:avLst/>
              </a:prstGeom>
              <a:noFill/>
            </p:spPr>
            <p:txBody>
              <a:bodyPr wrap="square" rtlCol="0">
                <a:spAutoFit/>
              </a:bodyPr>
              <a:lstStyle/>
              <a:p>
                <a:r>
                  <a:rPr kumimoji="1" lang="ja-JP" altLang="en-US" dirty="0"/>
                  <a:t>最早開始日を求める方向</a:t>
                </a:r>
              </a:p>
            </p:txBody>
          </p:sp>
        </p:grpSp>
        <p:sp>
          <p:nvSpPr>
            <p:cNvPr id="8" name="吹き出し: 角を丸めた四角形 7">
              <a:extLst>
                <a:ext uri="{FF2B5EF4-FFF2-40B4-BE49-F238E27FC236}">
                  <a16:creationId xmlns:a16="http://schemas.microsoft.com/office/drawing/2014/main" id="{F11334AC-5D6E-1023-CA92-24500DF0928A}"/>
                </a:ext>
              </a:extLst>
            </p:cNvPr>
            <p:cNvSpPr/>
            <p:nvPr/>
          </p:nvSpPr>
          <p:spPr>
            <a:xfrm>
              <a:off x="8957388" y="2127783"/>
              <a:ext cx="1418253" cy="357543"/>
            </a:xfrm>
            <a:prstGeom prst="wedgeRoundRectCallout">
              <a:avLst>
                <a:gd name="adj1" fmla="val -49942"/>
                <a:gd name="adj2" fmla="val 101644"/>
                <a:gd name="adj3" fmla="val 16667"/>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最早開始日</a:t>
              </a:r>
            </a:p>
          </p:txBody>
        </p:sp>
      </p:grpSp>
      <p:cxnSp>
        <p:nvCxnSpPr>
          <p:cNvPr id="62" name="直線コネクタ 61">
            <a:extLst>
              <a:ext uri="{FF2B5EF4-FFF2-40B4-BE49-F238E27FC236}">
                <a16:creationId xmlns:a16="http://schemas.microsoft.com/office/drawing/2014/main" id="{05733CA5-A83E-7380-533F-1E15E23A79E2}"/>
              </a:ext>
            </a:extLst>
          </p:cNvPr>
          <p:cNvCxnSpPr>
            <a:cxnSpLocks/>
            <a:stCxn id="32" idx="0"/>
          </p:cNvCxnSpPr>
          <p:nvPr/>
        </p:nvCxnSpPr>
        <p:spPr>
          <a:xfrm flipH="1" flipV="1">
            <a:off x="5126616" y="2684834"/>
            <a:ext cx="127516" cy="672519"/>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63" name="テキスト ボックス 62">
            <a:extLst>
              <a:ext uri="{FF2B5EF4-FFF2-40B4-BE49-F238E27FC236}">
                <a16:creationId xmlns:a16="http://schemas.microsoft.com/office/drawing/2014/main" id="{703017F1-F3BA-CB61-A15D-D3106502B0FC}"/>
              </a:ext>
            </a:extLst>
          </p:cNvPr>
          <p:cNvSpPr txBox="1"/>
          <p:nvPr/>
        </p:nvSpPr>
        <p:spPr>
          <a:xfrm>
            <a:off x="4714627" y="2403228"/>
            <a:ext cx="1019769" cy="307777"/>
          </a:xfrm>
          <a:prstGeom prst="rect">
            <a:avLst/>
          </a:prstGeom>
          <a:noFill/>
        </p:spPr>
        <p:txBody>
          <a:bodyPr wrap="square" rtlCol="0">
            <a:spAutoFit/>
          </a:bodyPr>
          <a:lstStyle/>
          <a:p>
            <a:r>
              <a:rPr kumimoji="1" lang="ja-JP" altLang="en-US" sz="1400" dirty="0"/>
              <a:t>所有日数</a:t>
            </a:r>
          </a:p>
        </p:txBody>
      </p:sp>
    </p:spTree>
    <p:extLst>
      <p:ext uri="{BB962C8B-B14F-4D97-AF65-F5344CB8AC3E}">
        <p14:creationId xmlns:p14="http://schemas.microsoft.com/office/powerpoint/2010/main" val="3878556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工程管理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13</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1754326"/>
          </a:xfrm>
          <a:prstGeom prst="rect">
            <a:avLst/>
          </a:prstGeom>
          <a:noFill/>
        </p:spPr>
        <p:txBody>
          <a:bodyPr wrap="square" rtlCol="0">
            <a:spAutoFit/>
          </a:bodyPr>
          <a:lstStyle/>
          <a:p>
            <a:r>
              <a:rPr lang="ja-JP" altLang="en-US" b="1" dirty="0">
                <a:latin typeface="+mn-ea"/>
              </a:rPr>
              <a:t>最遅開始日（最遅早結合点時刻）</a:t>
            </a:r>
            <a:endParaRPr lang="en-US" altLang="ja-JP" b="1" dirty="0">
              <a:latin typeface="+mn-ea"/>
            </a:endParaRPr>
          </a:p>
          <a:p>
            <a:r>
              <a:rPr lang="ja-JP" altLang="en-US" dirty="0">
                <a:latin typeface="+mn-ea"/>
              </a:rPr>
              <a:t>全ての後続作用の日程が遅れないように、</a:t>
            </a:r>
            <a:endParaRPr lang="en-US" altLang="ja-JP" dirty="0">
              <a:latin typeface="+mn-ea"/>
            </a:endParaRPr>
          </a:p>
          <a:p>
            <a:r>
              <a:rPr lang="ja-JP" altLang="en-US" dirty="0">
                <a:latin typeface="+mn-ea"/>
              </a:rPr>
              <a:t>遅くとも先行作業が完了していなくては</a:t>
            </a:r>
            <a:endParaRPr lang="en-US" altLang="ja-JP" dirty="0">
              <a:latin typeface="+mn-ea"/>
            </a:endParaRPr>
          </a:p>
          <a:p>
            <a:r>
              <a:rPr lang="ja-JP" altLang="en-US" dirty="0">
                <a:latin typeface="+mn-ea"/>
              </a:rPr>
              <a:t>ならない時点</a:t>
            </a:r>
            <a:endParaRPr lang="en-US" altLang="ja-JP" dirty="0">
              <a:latin typeface="+mn-ea"/>
            </a:endParaRPr>
          </a:p>
          <a:p>
            <a:endParaRPr lang="en-US" altLang="ja-JP" dirty="0"/>
          </a:p>
          <a:p>
            <a:endParaRPr lang="en-US" altLang="ja-JP" dirty="0"/>
          </a:p>
        </p:txBody>
      </p:sp>
      <p:grpSp>
        <p:nvGrpSpPr>
          <p:cNvPr id="62" name="グループ化 61">
            <a:extLst>
              <a:ext uri="{FF2B5EF4-FFF2-40B4-BE49-F238E27FC236}">
                <a16:creationId xmlns:a16="http://schemas.microsoft.com/office/drawing/2014/main" id="{ABA7E90C-EA2F-A60A-9556-7379B1AF6CF1}"/>
              </a:ext>
            </a:extLst>
          </p:cNvPr>
          <p:cNvGrpSpPr/>
          <p:nvPr/>
        </p:nvGrpSpPr>
        <p:grpSpPr>
          <a:xfrm>
            <a:off x="3898541" y="1032455"/>
            <a:ext cx="7950742" cy="5062067"/>
            <a:chOff x="2475192" y="980699"/>
            <a:chExt cx="7950742" cy="5062067"/>
          </a:xfrm>
        </p:grpSpPr>
        <p:grpSp>
          <p:nvGrpSpPr>
            <p:cNvPr id="63" name="グループ化 62">
              <a:extLst>
                <a:ext uri="{FF2B5EF4-FFF2-40B4-BE49-F238E27FC236}">
                  <a16:creationId xmlns:a16="http://schemas.microsoft.com/office/drawing/2014/main" id="{1E09A5C7-A22E-751D-E629-A6D40C736767}"/>
                </a:ext>
              </a:extLst>
            </p:cNvPr>
            <p:cNvGrpSpPr/>
            <p:nvPr/>
          </p:nvGrpSpPr>
          <p:grpSpPr>
            <a:xfrm>
              <a:off x="2475192" y="980699"/>
              <a:ext cx="6752780" cy="5062067"/>
              <a:chOff x="2167282" y="607474"/>
              <a:chExt cx="6752780" cy="5062067"/>
            </a:xfrm>
          </p:grpSpPr>
          <p:grpSp>
            <p:nvGrpSpPr>
              <p:cNvPr id="65" name="グループ化 64">
                <a:extLst>
                  <a:ext uri="{FF2B5EF4-FFF2-40B4-BE49-F238E27FC236}">
                    <a16:creationId xmlns:a16="http://schemas.microsoft.com/office/drawing/2014/main" id="{5A042523-2430-4240-D0C1-F88B90F07E3E}"/>
                  </a:ext>
                </a:extLst>
              </p:cNvPr>
              <p:cNvGrpSpPr/>
              <p:nvPr/>
            </p:nvGrpSpPr>
            <p:grpSpPr>
              <a:xfrm>
                <a:off x="2519266" y="2112101"/>
                <a:ext cx="6400796" cy="3199604"/>
                <a:chOff x="2080727" y="1916158"/>
                <a:chExt cx="6400796" cy="3199604"/>
              </a:xfrm>
            </p:grpSpPr>
            <p:grpSp>
              <p:nvGrpSpPr>
                <p:cNvPr id="86" name="グループ化 85">
                  <a:extLst>
                    <a:ext uri="{FF2B5EF4-FFF2-40B4-BE49-F238E27FC236}">
                      <a16:creationId xmlns:a16="http://schemas.microsoft.com/office/drawing/2014/main" id="{8C36D2AB-DAE4-4C2D-FE1A-F8CED4988E1C}"/>
                    </a:ext>
                  </a:extLst>
                </p:cNvPr>
                <p:cNvGrpSpPr/>
                <p:nvPr/>
              </p:nvGrpSpPr>
              <p:grpSpPr>
                <a:xfrm>
                  <a:off x="2080727" y="1971870"/>
                  <a:ext cx="5949820" cy="2651449"/>
                  <a:chOff x="2080727" y="1971870"/>
                  <a:chExt cx="5949820" cy="2651449"/>
                </a:xfrm>
              </p:grpSpPr>
              <p:sp>
                <p:nvSpPr>
                  <p:cNvPr id="103" name="フローチャート: 結合子 102">
                    <a:extLst>
                      <a:ext uri="{FF2B5EF4-FFF2-40B4-BE49-F238E27FC236}">
                        <a16:creationId xmlns:a16="http://schemas.microsoft.com/office/drawing/2014/main" id="{4356BDF2-2361-FA2F-E108-E9256B72ABBB}"/>
                      </a:ext>
                    </a:extLst>
                  </p:cNvPr>
                  <p:cNvSpPr/>
                  <p:nvPr/>
                </p:nvSpPr>
                <p:spPr>
                  <a:xfrm>
                    <a:off x="2080727" y="3004457"/>
                    <a:ext cx="550506" cy="531845"/>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１</a:t>
                    </a:r>
                  </a:p>
                </p:txBody>
              </p:sp>
              <p:sp>
                <p:nvSpPr>
                  <p:cNvPr id="104" name="フローチャート: 結合子 103">
                    <a:extLst>
                      <a:ext uri="{FF2B5EF4-FFF2-40B4-BE49-F238E27FC236}">
                        <a16:creationId xmlns:a16="http://schemas.microsoft.com/office/drawing/2014/main" id="{882DCE52-95B2-44F5-D213-A0D7ED201B94}"/>
                      </a:ext>
                    </a:extLst>
                  </p:cNvPr>
                  <p:cNvSpPr/>
                  <p:nvPr/>
                </p:nvSpPr>
                <p:spPr>
                  <a:xfrm>
                    <a:off x="3408783" y="1971870"/>
                    <a:ext cx="550506" cy="531845"/>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２</a:t>
                    </a:r>
                    <a:endParaRPr kumimoji="1" lang="ja-JP" altLang="en-US" dirty="0">
                      <a:solidFill>
                        <a:sysClr val="windowText" lastClr="000000"/>
                      </a:solidFill>
                    </a:endParaRPr>
                  </a:p>
                </p:txBody>
              </p:sp>
              <p:sp>
                <p:nvSpPr>
                  <p:cNvPr id="105" name="フローチャート: 結合子 104">
                    <a:extLst>
                      <a:ext uri="{FF2B5EF4-FFF2-40B4-BE49-F238E27FC236}">
                        <a16:creationId xmlns:a16="http://schemas.microsoft.com/office/drawing/2014/main" id="{D50EFE18-7577-514E-0155-F59FB4ADB445}"/>
                      </a:ext>
                    </a:extLst>
                  </p:cNvPr>
                  <p:cNvSpPr/>
                  <p:nvPr/>
                </p:nvSpPr>
                <p:spPr>
                  <a:xfrm>
                    <a:off x="3821664" y="4091474"/>
                    <a:ext cx="550506" cy="531845"/>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３</a:t>
                    </a:r>
                    <a:endParaRPr kumimoji="1" lang="ja-JP" altLang="en-US" dirty="0">
                      <a:solidFill>
                        <a:sysClr val="windowText" lastClr="000000"/>
                      </a:solidFill>
                    </a:endParaRPr>
                  </a:p>
                </p:txBody>
              </p:sp>
              <p:sp>
                <p:nvSpPr>
                  <p:cNvPr id="106" name="フローチャート: 結合子 105">
                    <a:extLst>
                      <a:ext uri="{FF2B5EF4-FFF2-40B4-BE49-F238E27FC236}">
                        <a16:creationId xmlns:a16="http://schemas.microsoft.com/office/drawing/2014/main" id="{5E3D1DEE-E96A-3685-9F9B-D33B2509A451}"/>
                      </a:ext>
                    </a:extLst>
                  </p:cNvPr>
                  <p:cNvSpPr/>
                  <p:nvPr/>
                </p:nvSpPr>
                <p:spPr>
                  <a:xfrm>
                    <a:off x="5439747" y="1971870"/>
                    <a:ext cx="550506" cy="531845"/>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４</a:t>
                    </a:r>
                    <a:endParaRPr kumimoji="1" lang="ja-JP" altLang="en-US" dirty="0">
                      <a:solidFill>
                        <a:sysClr val="windowText" lastClr="000000"/>
                      </a:solidFill>
                    </a:endParaRPr>
                  </a:p>
                </p:txBody>
              </p:sp>
              <p:sp>
                <p:nvSpPr>
                  <p:cNvPr id="107" name="フローチャート: 結合子 106">
                    <a:extLst>
                      <a:ext uri="{FF2B5EF4-FFF2-40B4-BE49-F238E27FC236}">
                        <a16:creationId xmlns:a16="http://schemas.microsoft.com/office/drawing/2014/main" id="{D588DF1A-7501-4646-BA41-97CF4B24F19C}"/>
                      </a:ext>
                    </a:extLst>
                  </p:cNvPr>
                  <p:cNvSpPr/>
                  <p:nvPr/>
                </p:nvSpPr>
                <p:spPr>
                  <a:xfrm>
                    <a:off x="5900057" y="4091474"/>
                    <a:ext cx="550506" cy="531845"/>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５</a:t>
                    </a:r>
                    <a:endParaRPr kumimoji="1" lang="ja-JP" altLang="en-US" dirty="0">
                      <a:solidFill>
                        <a:sysClr val="windowText" lastClr="000000"/>
                      </a:solidFill>
                    </a:endParaRPr>
                  </a:p>
                </p:txBody>
              </p:sp>
              <p:sp>
                <p:nvSpPr>
                  <p:cNvPr id="108" name="フローチャート: 結合子 107">
                    <a:extLst>
                      <a:ext uri="{FF2B5EF4-FFF2-40B4-BE49-F238E27FC236}">
                        <a16:creationId xmlns:a16="http://schemas.microsoft.com/office/drawing/2014/main" id="{BC5E555E-6F77-3AD4-D6BA-B63AE80FF355}"/>
                      </a:ext>
                    </a:extLst>
                  </p:cNvPr>
                  <p:cNvSpPr/>
                  <p:nvPr/>
                </p:nvSpPr>
                <p:spPr>
                  <a:xfrm>
                    <a:off x="7480041" y="3004457"/>
                    <a:ext cx="550506" cy="531845"/>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６</a:t>
                    </a:r>
                    <a:endParaRPr kumimoji="1" lang="ja-JP" altLang="en-US" dirty="0">
                      <a:solidFill>
                        <a:sysClr val="windowText" lastClr="000000"/>
                      </a:solidFill>
                    </a:endParaRPr>
                  </a:p>
                </p:txBody>
              </p:sp>
              <p:cxnSp>
                <p:nvCxnSpPr>
                  <p:cNvPr id="109" name="直線矢印コネクタ 108">
                    <a:extLst>
                      <a:ext uri="{FF2B5EF4-FFF2-40B4-BE49-F238E27FC236}">
                        <a16:creationId xmlns:a16="http://schemas.microsoft.com/office/drawing/2014/main" id="{81C019A9-6DEC-0CD9-D226-D7801716434C}"/>
                      </a:ext>
                    </a:extLst>
                  </p:cNvPr>
                  <p:cNvCxnSpPr>
                    <a:cxnSpLocks/>
                    <a:stCxn id="103" idx="7"/>
                    <a:endCxn id="104" idx="2"/>
                  </p:cNvCxnSpPr>
                  <p:nvPr/>
                </p:nvCxnSpPr>
                <p:spPr>
                  <a:xfrm flipV="1">
                    <a:off x="2550613" y="2237793"/>
                    <a:ext cx="858170" cy="8445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直線矢印コネクタ 109">
                    <a:extLst>
                      <a:ext uri="{FF2B5EF4-FFF2-40B4-BE49-F238E27FC236}">
                        <a16:creationId xmlns:a16="http://schemas.microsoft.com/office/drawing/2014/main" id="{1E583446-42D1-FB99-7B31-63C238C96AA0}"/>
                      </a:ext>
                    </a:extLst>
                  </p:cNvPr>
                  <p:cNvCxnSpPr>
                    <a:stCxn id="103" idx="5"/>
                    <a:endCxn id="105" idx="2"/>
                  </p:cNvCxnSpPr>
                  <p:nvPr/>
                </p:nvCxnSpPr>
                <p:spPr>
                  <a:xfrm>
                    <a:off x="2550613" y="3458415"/>
                    <a:ext cx="1271051" cy="8989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直線矢印コネクタ 110">
                    <a:extLst>
                      <a:ext uri="{FF2B5EF4-FFF2-40B4-BE49-F238E27FC236}">
                        <a16:creationId xmlns:a16="http://schemas.microsoft.com/office/drawing/2014/main" id="{983B657D-B801-5B7C-5BE0-38BF28EA1174}"/>
                      </a:ext>
                    </a:extLst>
                  </p:cNvPr>
                  <p:cNvCxnSpPr>
                    <a:stCxn id="104" idx="4"/>
                    <a:endCxn id="105" idx="0"/>
                  </p:cNvCxnSpPr>
                  <p:nvPr/>
                </p:nvCxnSpPr>
                <p:spPr>
                  <a:xfrm>
                    <a:off x="3684036" y="2503715"/>
                    <a:ext cx="412881" cy="15877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2" name="直線矢印コネクタ 111">
                    <a:extLst>
                      <a:ext uri="{FF2B5EF4-FFF2-40B4-BE49-F238E27FC236}">
                        <a16:creationId xmlns:a16="http://schemas.microsoft.com/office/drawing/2014/main" id="{606569A5-84D9-3805-CE4A-459B07DF903B}"/>
                      </a:ext>
                    </a:extLst>
                  </p:cNvPr>
                  <p:cNvCxnSpPr>
                    <a:stCxn id="105" idx="6"/>
                    <a:endCxn id="107" idx="2"/>
                  </p:cNvCxnSpPr>
                  <p:nvPr/>
                </p:nvCxnSpPr>
                <p:spPr>
                  <a:xfrm>
                    <a:off x="4372170" y="4357397"/>
                    <a:ext cx="15278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直線矢印コネクタ 112">
                    <a:extLst>
                      <a:ext uri="{FF2B5EF4-FFF2-40B4-BE49-F238E27FC236}">
                        <a16:creationId xmlns:a16="http://schemas.microsoft.com/office/drawing/2014/main" id="{8D177FC2-E514-58FB-BBE4-376BEEDC6FCE}"/>
                      </a:ext>
                    </a:extLst>
                  </p:cNvPr>
                  <p:cNvCxnSpPr>
                    <a:stCxn id="104" idx="5"/>
                    <a:endCxn id="107" idx="1"/>
                  </p:cNvCxnSpPr>
                  <p:nvPr/>
                </p:nvCxnSpPr>
                <p:spPr>
                  <a:xfrm>
                    <a:off x="3878669" y="2425828"/>
                    <a:ext cx="2102008" cy="17435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直線矢印コネクタ 113">
                    <a:extLst>
                      <a:ext uri="{FF2B5EF4-FFF2-40B4-BE49-F238E27FC236}">
                        <a16:creationId xmlns:a16="http://schemas.microsoft.com/office/drawing/2014/main" id="{8D5B1FF4-634A-846F-ADB4-6608DF77892D}"/>
                      </a:ext>
                    </a:extLst>
                  </p:cNvPr>
                  <p:cNvCxnSpPr>
                    <a:stCxn id="104" idx="6"/>
                    <a:endCxn id="106" idx="2"/>
                  </p:cNvCxnSpPr>
                  <p:nvPr/>
                </p:nvCxnSpPr>
                <p:spPr>
                  <a:xfrm>
                    <a:off x="3959289" y="2237793"/>
                    <a:ext cx="148045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5" name="直線矢印コネクタ 114">
                    <a:extLst>
                      <a:ext uri="{FF2B5EF4-FFF2-40B4-BE49-F238E27FC236}">
                        <a16:creationId xmlns:a16="http://schemas.microsoft.com/office/drawing/2014/main" id="{AC3AB862-7E89-BC1B-EA0D-D7DBB3A6D143}"/>
                      </a:ext>
                    </a:extLst>
                  </p:cNvPr>
                  <p:cNvCxnSpPr>
                    <a:stCxn id="106" idx="4"/>
                    <a:endCxn id="107" idx="0"/>
                  </p:cNvCxnSpPr>
                  <p:nvPr/>
                </p:nvCxnSpPr>
                <p:spPr>
                  <a:xfrm>
                    <a:off x="5715000" y="2503715"/>
                    <a:ext cx="460310" cy="1587759"/>
                  </a:xfrm>
                  <a:prstGeom prst="straightConnector1">
                    <a:avLst/>
                  </a:prstGeom>
                  <a:ln>
                    <a:solidFill>
                      <a:schemeClr val="tx1"/>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116" name="直線矢印コネクタ 115">
                    <a:extLst>
                      <a:ext uri="{FF2B5EF4-FFF2-40B4-BE49-F238E27FC236}">
                        <a16:creationId xmlns:a16="http://schemas.microsoft.com/office/drawing/2014/main" id="{7C3DF69D-4D2E-8D57-8D66-3F03FA56B067}"/>
                      </a:ext>
                    </a:extLst>
                  </p:cNvPr>
                  <p:cNvCxnSpPr>
                    <a:stCxn id="106" idx="6"/>
                    <a:endCxn id="108" idx="1"/>
                  </p:cNvCxnSpPr>
                  <p:nvPr/>
                </p:nvCxnSpPr>
                <p:spPr>
                  <a:xfrm>
                    <a:off x="5990253" y="2237793"/>
                    <a:ext cx="1570408" cy="8445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直線矢印コネクタ 116">
                    <a:extLst>
                      <a:ext uri="{FF2B5EF4-FFF2-40B4-BE49-F238E27FC236}">
                        <a16:creationId xmlns:a16="http://schemas.microsoft.com/office/drawing/2014/main" id="{012D1FA1-6155-939C-4AFC-3549214B6069}"/>
                      </a:ext>
                    </a:extLst>
                  </p:cNvPr>
                  <p:cNvCxnSpPr>
                    <a:stCxn id="107" idx="6"/>
                    <a:endCxn id="108" idx="3"/>
                  </p:cNvCxnSpPr>
                  <p:nvPr/>
                </p:nvCxnSpPr>
                <p:spPr>
                  <a:xfrm flipV="1">
                    <a:off x="6450563" y="3458415"/>
                    <a:ext cx="1110098" cy="8989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87" name="テキスト ボックス 86">
                  <a:extLst>
                    <a:ext uri="{FF2B5EF4-FFF2-40B4-BE49-F238E27FC236}">
                      <a16:creationId xmlns:a16="http://schemas.microsoft.com/office/drawing/2014/main" id="{70566DCE-2434-E00B-0333-24F7C9259598}"/>
                    </a:ext>
                  </a:extLst>
                </p:cNvPr>
                <p:cNvSpPr txBox="1"/>
                <p:nvPr/>
              </p:nvSpPr>
              <p:spPr>
                <a:xfrm>
                  <a:off x="2672494" y="2370116"/>
                  <a:ext cx="339155" cy="369332"/>
                </a:xfrm>
                <a:prstGeom prst="rect">
                  <a:avLst/>
                </a:prstGeom>
                <a:noFill/>
              </p:spPr>
              <p:txBody>
                <a:bodyPr wrap="square" rtlCol="0">
                  <a:spAutoFit/>
                </a:bodyPr>
                <a:lstStyle/>
                <a:p>
                  <a:r>
                    <a:rPr kumimoji="1" lang="en-US" altLang="ja-JP" dirty="0"/>
                    <a:t>A</a:t>
                  </a:r>
                  <a:endParaRPr kumimoji="1" lang="ja-JP" altLang="en-US" dirty="0"/>
                </a:p>
              </p:txBody>
            </p:sp>
            <p:sp>
              <p:nvSpPr>
                <p:cNvPr id="88" name="テキスト ボックス 87">
                  <a:extLst>
                    <a:ext uri="{FF2B5EF4-FFF2-40B4-BE49-F238E27FC236}">
                      <a16:creationId xmlns:a16="http://schemas.microsoft.com/office/drawing/2014/main" id="{E6762CAB-1020-F56E-D29C-4EEB1FB38AA7}"/>
                    </a:ext>
                  </a:extLst>
                </p:cNvPr>
                <p:cNvSpPr txBox="1"/>
                <p:nvPr/>
              </p:nvSpPr>
              <p:spPr>
                <a:xfrm>
                  <a:off x="2898587" y="2687743"/>
                  <a:ext cx="469886" cy="369332"/>
                </a:xfrm>
                <a:prstGeom prst="rect">
                  <a:avLst/>
                </a:prstGeom>
                <a:noFill/>
              </p:spPr>
              <p:txBody>
                <a:bodyPr wrap="square" rtlCol="0">
                  <a:spAutoFit/>
                </a:bodyPr>
                <a:lstStyle/>
                <a:p>
                  <a:r>
                    <a:rPr kumimoji="1" lang="ja-JP" altLang="en-US" dirty="0"/>
                    <a:t>３</a:t>
                  </a:r>
                </a:p>
              </p:txBody>
            </p:sp>
            <p:sp>
              <p:nvSpPr>
                <p:cNvPr id="89" name="テキスト ボックス 88">
                  <a:extLst>
                    <a:ext uri="{FF2B5EF4-FFF2-40B4-BE49-F238E27FC236}">
                      <a16:creationId xmlns:a16="http://schemas.microsoft.com/office/drawing/2014/main" id="{1F9A3504-6224-DF29-E85E-44A4EFD8B0CD}"/>
                    </a:ext>
                  </a:extLst>
                </p:cNvPr>
                <p:cNvSpPr txBox="1"/>
                <p:nvPr/>
              </p:nvSpPr>
              <p:spPr>
                <a:xfrm>
                  <a:off x="3043345" y="3557160"/>
                  <a:ext cx="341078" cy="369332"/>
                </a:xfrm>
                <a:prstGeom prst="rect">
                  <a:avLst/>
                </a:prstGeom>
                <a:noFill/>
              </p:spPr>
              <p:txBody>
                <a:bodyPr wrap="square" rtlCol="0">
                  <a:spAutoFit/>
                </a:bodyPr>
                <a:lstStyle/>
                <a:p>
                  <a:r>
                    <a:rPr kumimoji="1" lang="en-US" altLang="ja-JP" dirty="0"/>
                    <a:t>B</a:t>
                  </a:r>
                  <a:endParaRPr kumimoji="1" lang="ja-JP" altLang="en-US" dirty="0"/>
                </a:p>
              </p:txBody>
            </p:sp>
            <p:sp>
              <p:nvSpPr>
                <p:cNvPr id="90" name="テキスト ボックス 89">
                  <a:extLst>
                    <a:ext uri="{FF2B5EF4-FFF2-40B4-BE49-F238E27FC236}">
                      <a16:creationId xmlns:a16="http://schemas.microsoft.com/office/drawing/2014/main" id="{AA8D12EA-1553-6C10-B99C-49727D259A70}"/>
                    </a:ext>
                  </a:extLst>
                </p:cNvPr>
                <p:cNvSpPr txBox="1"/>
                <p:nvPr/>
              </p:nvSpPr>
              <p:spPr>
                <a:xfrm>
                  <a:off x="2794640" y="3852378"/>
                  <a:ext cx="274987" cy="369332"/>
                </a:xfrm>
                <a:prstGeom prst="rect">
                  <a:avLst/>
                </a:prstGeom>
                <a:noFill/>
              </p:spPr>
              <p:txBody>
                <a:bodyPr wrap="square" rtlCol="0">
                  <a:spAutoFit/>
                </a:bodyPr>
                <a:lstStyle/>
                <a:p>
                  <a:r>
                    <a:rPr kumimoji="1" lang="ja-JP" altLang="en-US" dirty="0"/>
                    <a:t>２</a:t>
                  </a:r>
                </a:p>
              </p:txBody>
            </p:sp>
            <p:sp>
              <p:nvSpPr>
                <p:cNvPr id="91" name="テキスト ボックス 90">
                  <a:extLst>
                    <a:ext uri="{FF2B5EF4-FFF2-40B4-BE49-F238E27FC236}">
                      <a16:creationId xmlns:a16="http://schemas.microsoft.com/office/drawing/2014/main" id="{E2C8A301-0734-52C1-0FD2-11B8AFF80D29}"/>
                    </a:ext>
                  </a:extLst>
                </p:cNvPr>
                <p:cNvSpPr txBox="1"/>
                <p:nvPr/>
              </p:nvSpPr>
              <p:spPr>
                <a:xfrm>
                  <a:off x="4507215" y="1916158"/>
                  <a:ext cx="464977" cy="369332"/>
                </a:xfrm>
                <a:prstGeom prst="rect">
                  <a:avLst/>
                </a:prstGeom>
                <a:noFill/>
              </p:spPr>
              <p:txBody>
                <a:bodyPr wrap="square" rtlCol="0">
                  <a:spAutoFit/>
                </a:bodyPr>
                <a:lstStyle/>
                <a:p>
                  <a:r>
                    <a:rPr kumimoji="1" lang="en-US" altLang="ja-JP" dirty="0"/>
                    <a:t>D</a:t>
                  </a:r>
                  <a:endParaRPr kumimoji="1" lang="ja-JP" altLang="en-US" dirty="0"/>
                </a:p>
              </p:txBody>
            </p:sp>
            <p:sp>
              <p:nvSpPr>
                <p:cNvPr id="92" name="テキスト ボックス 91">
                  <a:extLst>
                    <a:ext uri="{FF2B5EF4-FFF2-40B4-BE49-F238E27FC236}">
                      <a16:creationId xmlns:a16="http://schemas.microsoft.com/office/drawing/2014/main" id="{065F05F9-7B3B-62FC-B6C1-E50B3896D349}"/>
                    </a:ext>
                  </a:extLst>
                </p:cNvPr>
                <p:cNvSpPr txBox="1"/>
                <p:nvPr/>
              </p:nvSpPr>
              <p:spPr>
                <a:xfrm>
                  <a:off x="4482581" y="2304230"/>
                  <a:ext cx="484660" cy="369332"/>
                </a:xfrm>
                <a:prstGeom prst="rect">
                  <a:avLst/>
                </a:prstGeom>
                <a:noFill/>
              </p:spPr>
              <p:txBody>
                <a:bodyPr wrap="square" rtlCol="0">
                  <a:spAutoFit/>
                </a:bodyPr>
                <a:lstStyle/>
                <a:p>
                  <a:r>
                    <a:rPr kumimoji="1" lang="ja-JP" altLang="en-US" dirty="0"/>
                    <a:t>４</a:t>
                  </a:r>
                </a:p>
              </p:txBody>
            </p:sp>
            <p:sp>
              <p:nvSpPr>
                <p:cNvPr id="93" name="テキスト ボックス 92">
                  <a:extLst>
                    <a:ext uri="{FF2B5EF4-FFF2-40B4-BE49-F238E27FC236}">
                      <a16:creationId xmlns:a16="http://schemas.microsoft.com/office/drawing/2014/main" id="{3BF2741B-36FB-2719-FFBF-7942D749F28D}"/>
                    </a:ext>
                  </a:extLst>
                </p:cNvPr>
                <p:cNvSpPr txBox="1"/>
                <p:nvPr/>
              </p:nvSpPr>
              <p:spPr>
                <a:xfrm>
                  <a:off x="4782595" y="2933753"/>
                  <a:ext cx="412881" cy="376071"/>
                </a:xfrm>
                <a:prstGeom prst="rect">
                  <a:avLst/>
                </a:prstGeom>
                <a:noFill/>
              </p:spPr>
              <p:txBody>
                <a:bodyPr wrap="square" rtlCol="0">
                  <a:spAutoFit/>
                </a:bodyPr>
                <a:lstStyle/>
                <a:p>
                  <a:r>
                    <a:rPr kumimoji="1" lang="en-US" altLang="ja-JP" dirty="0"/>
                    <a:t>E</a:t>
                  </a:r>
                  <a:endParaRPr kumimoji="1" lang="ja-JP" altLang="en-US" dirty="0"/>
                </a:p>
              </p:txBody>
            </p:sp>
            <p:sp>
              <p:nvSpPr>
                <p:cNvPr id="94" name="テキスト ボックス 93">
                  <a:extLst>
                    <a:ext uri="{FF2B5EF4-FFF2-40B4-BE49-F238E27FC236}">
                      <a16:creationId xmlns:a16="http://schemas.microsoft.com/office/drawing/2014/main" id="{55A1C13D-9D74-4C00-46C2-5747BBD1B630}"/>
                    </a:ext>
                  </a:extLst>
                </p:cNvPr>
                <p:cNvSpPr txBox="1"/>
                <p:nvPr/>
              </p:nvSpPr>
              <p:spPr>
                <a:xfrm>
                  <a:off x="4509798" y="3193406"/>
                  <a:ext cx="341344" cy="369332"/>
                </a:xfrm>
                <a:prstGeom prst="rect">
                  <a:avLst/>
                </a:prstGeom>
                <a:noFill/>
              </p:spPr>
              <p:txBody>
                <a:bodyPr wrap="square" rtlCol="0">
                  <a:spAutoFit/>
                </a:bodyPr>
                <a:lstStyle/>
                <a:p>
                  <a:r>
                    <a:rPr kumimoji="1" lang="ja-JP" altLang="en-US" dirty="0"/>
                    <a:t>２</a:t>
                  </a:r>
                </a:p>
              </p:txBody>
            </p:sp>
            <p:sp>
              <p:nvSpPr>
                <p:cNvPr id="95" name="テキスト ボックス 94">
                  <a:extLst>
                    <a:ext uri="{FF2B5EF4-FFF2-40B4-BE49-F238E27FC236}">
                      <a16:creationId xmlns:a16="http://schemas.microsoft.com/office/drawing/2014/main" id="{B95ECCA7-E72B-47DF-BB72-4BE65E733F71}"/>
                    </a:ext>
                  </a:extLst>
                </p:cNvPr>
                <p:cNvSpPr txBox="1"/>
                <p:nvPr/>
              </p:nvSpPr>
              <p:spPr>
                <a:xfrm>
                  <a:off x="4873689" y="4037044"/>
                  <a:ext cx="484660" cy="369332"/>
                </a:xfrm>
                <a:prstGeom prst="rect">
                  <a:avLst/>
                </a:prstGeom>
                <a:noFill/>
              </p:spPr>
              <p:txBody>
                <a:bodyPr wrap="square" rtlCol="0">
                  <a:spAutoFit/>
                </a:bodyPr>
                <a:lstStyle/>
                <a:p>
                  <a:r>
                    <a:rPr kumimoji="1" lang="en-US" altLang="ja-JP" dirty="0"/>
                    <a:t>F</a:t>
                  </a:r>
                  <a:endParaRPr kumimoji="1" lang="ja-JP" altLang="en-US" dirty="0"/>
                </a:p>
              </p:txBody>
            </p:sp>
            <p:sp>
              <p:nvSpPr>
                <p:cNvPr id="96" name="テキスト ボックス 95">
                  <a:extLst>
                    <a:ext uri="{FF2B5EF4-FFF2-40B4-BE49-F238E27FC236}">
                      <a16:creationId xmlns:a16="http://schemas.microsoft.com/office/drawing/2014/main" id="{39D7ABAD-FAA0-7AAF-2042-CAC0DDB0E3E3}"/>
                    </a:ext>
                  </a:extLst>
                </p:cNvPr>
                <p:cNvSpPr txBox="1"/>
                <p:nvPr/>
              </p:nvSpPr>
              <p:spPr>
                <a:xfrm>
                  <a:off x="4818362" y="4438653"/>
                  <a:ext cx="341345" cy="369332"/>
                </a:xfrm>
                <a:prstGeom prst="rect">
                  <a:avLst/>
                </a:prstGeom>
                <a:noFill/>
              </p:spPr>
              <p:txBody>
                <a:bodyPr wrap="square" rtlCol="0">
                  <a:spAutoFit/>
                </a:bodyPr>
                <a:lstStyle/>
                <a:p>
                  <a:r>
                    <a:rPr kumimoji="1" lang="ja-JP" altLang="en-US" dirty="0"/>
                    <a:t>２</a:t>
                  </a:r>
                </a:p>
              </p:txBody>
            </p:sp>
            <p:sp>
              <p:nvSpPr>
                <p:cNvPr id="97" name="テキスト ボックス 96">
                  <a:extLst>
                    <a:ext uri="{FF2B5EF4-FFF2-40B4-BE49-F238E27FC236}">
                      <a16:creationId xmlns:a16="http://schemas.microsoft.com/office/drawing/2014/main" id="{A71DAA1C-4DD9-C152-D2CA-6BBB1F522980}"/>
                    </a:ext>
                  </a:extLst>
                </p:cNvPr>
                <p:cNvSpPr txBox="1"/>
                <p:nvPr/>
              </p:nvSpPr>
              <p:spPr>
                <a:xfrm>
                  <a:off x="6623956" y="2343680"/>
                  <a:ext cx="460310" cy="369332"/>
                </a:xfrm>
                <a:prstGeom prst="rect">
                  <a:avLst/>
                </a:prstGeom>
                <a:noFill/>
              </p:spPr>
              <p:txBody>
                <a:bodyPr wrap="square" rtlCol="0">
                  <a:spAutoFit/>
                </a:bodyPr>
                <a:lstStyle/>
                <a:p>
                  <a:r>
                    <a:rPr kumimoji="1" lang="en-US" altLang="ja-JP" dirty="0"/>
                    <a:t>G</a:t>
                  </a:r>
                  <a:endParaRPr kumimoji="1" lang="ja-JP" altLang="en-US" dirty="0"/>
                </a:p>
              </p:txBody>
            </p:sp>
            <p:sp>
              <p:nvSpPr>
                <p:cNvPr id="98" name="テキスト ボックス 97">
                  <a:extLst>
                    <a:ext uri="{FF2B5EF4-FFF2-40B4-BE49-F238E27FC236}">
                      <a16:creationId xmlns:a16="http://schemas.microsoft.com/office/drawing/2014/main" id="{4500C78F-5A72-153E-768F-F63CD53FB04B}"/>
                    </a:ext>
                  </a:extLst>
                </p:cNvPr>
                <p:cNvSpPr txBox="1"/>
                <p:nvPr/>
              </p:nvSpPr>
              <p:spPr>
                <a:xfrm>
                  <a:off x="6514998" y="2687743"/>
                  <a:ext cx="350920" cy="369332"/>
                </a:xfrm>
                <a:prstGeom prst="rect">
                  <a:avLst/>
                </a:prstGeom>
                <a:noFill/>
              </p:spPr>
              <p:txBody>
                <a:bodyPr wrap="square" rtlCol="0">
                  <a:spAutoFit/>
                </a:bodyPr>
                <a:lstStyle/>
                <a:p>
                  <a:r>
                    <a:rPr kumimoji="1" lang="ja-JP" altLang="en-US" dirty="0"/>
                    <a:t>１</a:t>
                  </a:r>
                </a:p>
              </p:txBody>
            </p:sp>
            <p:sp>
              <p:nvSpPr>
                <p:cNvPr id="99" name="テキスト ボックス 98">
                  <a:extLst>
                    <a:ext uri="{FF2B5EF4-FFF2-40B4-BE49-F238E27FC236}">
                      <a16:creationId xmlns:a16="http://schemas.microsoft.com/office/drawing/2014/main" id="{0E8CB9C7-46DD-1842-07FA-1780272D6E5D}"/>
                    </a:ext>
                  </a:extLst>
                </p:cNvPr>
                <p:cNvSpPr txBox="1"/>
                <p:nvPr/>
              </p:nvSpPr>
              <p:spPr>
                <a:xfrm>
                  <a:off x="6770013" y="3573647"/>
                  <a:ext cx="374782" cy="369332"/>
                </a:xfrm>
                <a:prstGeom prst="rect">
                  <a:avLst/>
                </a:prstGeom>
                <a:noFill/>
              </p:spPr>
              <p:txBody>
                <a:bodyPr wrap="square" rtlCol="0">
                  <a:spAutoFit/>
                </a:bodyPr>
                <a:lstStyle/>
                <a:p>
                  <a:r>
                    <a:rPr kumimoji="1" lang="en-US" altLang="ja-JP" dirty="0"/>
                    <a:t>H</a:t>
                  </a:r>
                  <a:endParaRPr kumimoji="1" lang="ja-JP" altLang="en-US" dirty="0"/>
                </a:p>
              </p:txBody>
            </p:sp>
            <p:sp>
              <p:nvSpPr>
                <p:cNvPr id="100" name="テキスト ボックス 99">
                  <a:extLst>
                    <a:ext uri="{FF2B5EF4-FFF2-40B4-BE49-F238E27FC236}">
                      <a16:creationId xmlns:a16="http://schemas.microsoft.com/office/drawing/2014/main" id="{71B53838-E72F-AC44-A8A1-2650D4D67368}"/>
                    </a:ext>
                  </a:extLst>
                </p:cNvPr>
                <p:cNvSpPr txBox="1"/>
                <p:nvPr/>
              </p:nvSpPr>
              <p:spPr>
                <a:xfrm>
                  <a:off x="6903340" y="3891274"/>
                  <a:ext cx="402771" cy="369332"/>
                </a:xfrm>
                <a:prstGeom prst="rect">
                  <a:avLst/>
                </a:prstGeom>
                <a:noFill/>
              </p:spPr>
              <p:txBody>
                <a:bodyPr wrap="square" rtlCol="0">
                  <a:spAutoFit/>
                </a:bodyPr>
                <a:lstStyle/>
                <a:p>
                  <a:r>
                    <a:rPr kumimoji="1" lang="ja-JP" altLang="en-US" dirty="0"/>
                    <a:t>２</a:t>
                  </a:r>
                </a:p>
              </p:txBody>
            </p:sp>
            <p:cxnSp>
              <p:nvCxnSpPr>
                <p:cNvPr id="101" name="直線矢印コネクタ 100">
                  <a:extLst>
                    <a:ext uri="{FF2B5EF4-FFF2-40B4-BE49-F238E27FC236}">
                      <a16:creationId xmlns:a16="http://schemas.microsoft.com/office/drawing/2014/main" id="{49754780-3498-D048-2B94-2EA34B852243}"/>
                    </a:ext>
                  </a:extLst>
                </p:cNvPr>
                <p:cNvCxnSpPr>
                  <a:cxnSpLocks/>
                </p:cNvCxnSpPr>
                <p:nvPr/>
              </p:nvCxnSpPr>
              <p:spPr>
                <a:xfrm>
                  <a:off x="6711161" y="4942115"/>
                  <a:ext cx="594950" cy="0"/>
                </a:xfrm>
                <a:prstGeom prst="straightConnector1">
                  <a:avLst/>
                </a:prstGeom>
                <a:ln>
                  <a:solidFill>
                    <a:schemeClr val="tx1"/>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102" name="テキスト ボックス 101">
                  <a:extLst>
                    <a:ext uri="{FF2B5EF4-FFF2-40B4-BE49-F238E27FC236}">
                      <a16:creationId xmlns:a16="http://schemas.microsoft.com/office/drawing/2014/main" id="{392E93F7-A915-6CBB-9E1D-97E19C3D1895}"/>
                    </a:ext>
                  </a:extLst>
                </p:cNvPr>
                <p:cNvSpPr txBox="1"/>
                <p:nvPr/>
              </p:nvSpPr>
              <p:spPr>
                <a:xfrm>
                  <a:off x="7210109" y="4807985"/>
                  <a:ext cx="1271414" cy="307777"/>
                </a:xfrm>
                <a:prstGeom prst="rect">
                  <a:avLst/>
                </a:prstGeom>
                <a:noFill/>
              </p:spPr>
              <p:txBody>
                <a:bodyPr wrap="square" rtlCol="0">
                  <a:spAutoFit/>
                </a:bodyPr>
                <a:lstStyle/>
                <a:p>
                  <a:r>
                    <a:rPr kumimoji="1" lang="ja-JP" altLang="en-US" sz="1400" dirty="0"/>
                    <a:t>：ダミー作業</a:t>
                  </a:r>
                </a:p>
              </p:txBody>
            </p:sp>
          </p:grpSp>
          <p:grpSp>
            <p:nvGrpSpPr>
              <p:cNvPr id="66" name="グループ化 65">
                <a:extLst>
                  <a:ext uri="{FF2B5EF4-FFF2-40B4-BE49-F238E27FC236}">
                    <a16:creationId xmlns:a16="http://schemas.microsoft.com/office/drawing/2014/main" id="{EDBACFE5-50E7-C2C5-CC12-CA005A58ACE9}"/>
                  </a:ext>
                </a:extLst>
              </p:cNvPr>
              <p:cNvGrpSpPr/>
              <p:nvPr/>
            </p:nvGrpSpPr>
            <p:grpSpPr>
              <a:xfrm>
                <a:off x="3807012" y="1231641"/>
                <a:ext cx="590938" cy="715673"/>
                <a:chOff x="3807012" y="1231641"/>
                <a:chExt cx="590938" cy="715673"/>
              </a:xfrm>
            </p:grpSpPr>
            <p:sp>
              <p:nvSpPr>
                <p:cNvPr id="84" name="正方形/長方形 83">
                  <a:extLst>
                    <a:ext uri="{FF2B5EF4-FFF2-40B4-BE49-F238E27FC236}">
                      <a16:creationId xmlns:a16="http://schemas.microsoft.com/office/drawing/2014/main" id="{16868FD0-7051-8B4B-1455-BA2140F1A583}"/>
                    </a:ext>
                  </a:extLst>
                </p:cNvPr>
                <p:cNvSpPr/>
                <p:nvPr/>
              </p:nvSpPr>
              <p:spPr>
                <a:xfrm>
                  <a:off x="3807012" y="1231641"/>
                  <a:ext cx="590816" cy="3575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３</a:t>
                  </a:r>
                </a:p>
              </p:txBody>
            </p:sp>
            <p:sp>
              <p:nvSpPr>
                <p:cNvPr id="85" name="正方形/長方形 84">
                  <a:extLst>
                    <a:ext uri="{FF2B5EF4-FFF2-40B4-BE49-F238E27FC236}">
                      <a16:creationId xmlns:a16="http://schemas.microsoft.com/office/drawing/2014/main" id="{29451ED8-B1DF-DBCA-842B-BB3063E77ACF}"/>
                    </a:ext>
                  </a:extLst>
                </p:cNvPr>
                <p:cNvSpPr/>
                <p:nvPr/>
              </p:nvSpPr>
              <p:spPr>
                <a:xfrm>
                  <a:off x="3807134" y="1589771"/>
                  <a:ext cx="590816" cy="3575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accent6"/>
                      </a:solidFill>
                    </a:rPr>
                    <a:t>３</a:t>
                  </a:r>
                  <a:endParaRPr kumimoji="1" lang="ja-JP" altLang="en-US" dirty="0">
                    <a:solidFill>
                      <a:schemeClr val="accent6"/>
                    </a:solidFill>
                  </a:endParaRPr>
                </a:p>
              </p:txBody>
            </p:sp>
          </p:grpSp>
          <p:grpSp>
            <p:nvGrpSpPr>
              <p:cNvPr id="67" name="グループ化 66">
                <a:extLst>
                  <a:ext uri="{FF2B5EF4-FFF2-40B4-BE49-F238E27FC236}">
                    <a16:creationId xmlns:a16="http://schemas.microsoft.com/office/drawing/2014/main" id="{5B655B7F-CCF1-DA33-C054-D55F55CB4B9D}"/>
                  </a:ext>
                </a:extLst>
              </p:cNvPr>
              <p:cNvGrpSpPr/>
              <p:nvPr/>
            </p:nvGrpSpPr>
            <p:grpSpPr>
              <a:xfrm>
                <a:off x="2167282" y="2302121"/>
                <a:ext cx="590938" cy="715673"/>
                <a:chOff x="3807012" y="1231641"/>
                <a:chExt cx="590938" cy="715673"/>
              </a:xfrm>
            </p:grpSpPr>
            <p:sp>
              <p:nvSpPr>
                <p:cNvPr id="82" name="正方形/長方形 81">
                  <a:extLst>
                    <a:ext uri="{FF2B5EF4-FFF2-40B4-BE49-F238E27FC236}">
                      <a16:creationId xmlns:a16="http://schemas.microsoft.com/office/drawing/2014/main" id="{911FAEB0-E948-0E28-4EBC-0C6E9A0B8C57}"/>
                    </a:ext>
                  </a:extLst>
                </p:cNvPr>
                <p:cNvSpPr/>
                <p:nvPr/>
              </p:nvSpPr>
              <p:spPr>
                <a:xfrm>
                  <a:off x="3807012" y="1231641"/>
                  <a:ext cx="590816" cy="3575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０</a:t>
                  </a:r>
                  <a:endParaRPr kumimoji="1" lang="ja-JP" altLang="en-US" dirty="0">
                    <a:solidFill>
                      <a:sysClr val="windowText" lastClr="000000"/>
                    </a:solidFill>
                  </a:endParaRPr>
                </a:p>
              </p:txBody>
            </p:sp>
            <p:sp>
              <p:nvSpPr>
                <p:cNvPr id="83" name="正方形/長方形 82">
                  <a:extLst>
                    <a:ext uri="{FF2B5EF4-FFF2-40B4-BE49-F238E27FC236}">
                      <a16:creationId xmlns:a16="http://schemas.microsoft.com/office/drawing/2014/main" id="{DE312728-5316-2453-ACCD-AF1D644654D2}"/>
                    </a:ext>
                  </a:extLst>
                </p:cNvPr>
                <p:cNvSpPr/>
                <p:nvPr/>
              </p:nvSpPr>
              <p:spPr>
                <a:xfrm>
                  <a:off x="3807134" y="1589771"/>
                  <a:ext cx="590816" cy="3575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accent6"/>
                      </a:solidFill>
                    </a:rPr>
                    <a:t>０</a:t>
                  </a:r>
                </a:p>
              </p:txBody>
            </p:sp>
          </p:grpSp>
          <p:grpSp>
            <p:nvGrpSpPr>
              <p:cNvPr id="68" name="グループ化 67">
                <a:extLst>
                  <a:ext uri="{FF2B5EF4-FFF2-40B4-BE49-F238E27FC236}">
                    <a16:creationId xmlns:a16="http://schemas.microsoft.com/office/drawing/2014/main" id="{3738459A-74BF-12F7-3567-A5202C92828C}"/>
                  </a:ext>
                </a:extLst>
              </p:cNvPr>
              <p:cNvGrpSpPr/>
              <p:nvPr/>
            </p:nvGrpSpPr>
            <p:grpSpPr>
              <a:xfrm>
                <a:off x="4221082" y="4953574"/>
                <a:ext cx="590938" cy="715673"/>
                <a:chOff x="3807012" y="1231641"/>
                <a:chExt cx="590938" cy="715673"/>
              </a:xfrm>
            </p:grpSpPr>
            <p:sp>
              <p:nvSpPr>
                <p:cNvPr id="80" name="正方形/長方形 79">
                  <a:extLst>
                    <a:ext uri="{FF2B5EF4-FFF2-40B4-BE49-F238E27FC236}">
                      <a16:creationId xmlns:a16="http://schemas.microsoft.com/office/drawing/2014/main" id="{83BB2C96-BD9C-205F-5849-655B91434E66}"/>
                    </a:ext>
                  </a:extLst>
                </p:cNvPr>
                <p:cNvSpPr/>
                <p:nvPr/>
              </p:nvSpPr>
              <p:spPr>
                <a:xfrm>
                  <a:off x="3807012" y="1231641"/>
                  <a:ext cx="590816" cy="3575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４</a:t>
                  </a:r>
                  <a:endParaRPr kumimoji="1" lang="ja-JP" altLang="en-US" dirty="0">
                    <a:solidFill>
                      <a:sysClr val="windowText" lastClr="000000"/>
                    </a:solidFill>
                  </a:endParaRPr>
                </a:p>
              </p:txBody>
            </p:sp>
            <p:sp>
              <p:nvSpPr>
                <p:cNvPr id="81" name="正方形/長方形 80">
                  <a:extLst>
                    <a:ext uri="{FF2B5EF4-FFF2-40B4-BE49-F238E27FC236}">
                      <a16:creationId xmlns:a16="http://schemas.microsoft.com/office/drawing/2014/main" id="{2B9E2CBB-8353-F421-EBDD-2C1581FDE568}"/>
                    </a:ext>
                  </a:extLst>
                </p:cNvPr>
                <p:cNvSpPr/>
                <p:nvPr/>
              </p:nvSpPr>
              <p:spPr>
                <a:xfrm>
                  <a:off x="3807134" y="1589771"/>
                  <a:ext cx="590816" cy="3575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accent6"/>
                      </a:solidFill>
                    </a:rPr>
                    <a:t>５</a:t>
                  </a:r>
                </a:p>
              </p:txBody>
            </p:sp>
          </p:grpSp>
          <p:grpSp>
            <p:nvGrpSpPr>
              <p:cNvPr id="69" name="グループ化 68">
                <a:extLst>
                  <a:ext uri="{FF2B5EF4-FFF2-40B4-BE49-F238E27FC236}">
                    <a16:creationId xmlns:a16="http://schemas.microsoft.com/office/drawing/2014/main" id="{41A5516F-1C09-F62C-2649-5FC957CE7B73}"/>
                  </a:ext>
                </a:extLst>
              </p:cNvPr>
              <p:cNvGrpSpPr/>
              <p:nvPr/>
            </p:nvGrpSpPr>
            <p:grpSpPr>
              <a:xfrm>
                <a:off x="6281202" y="4953868"/>
                <a:ext cx="590938" cy="715673"/>
                <a:chOff x="3807012" y="1231641"/>
                <a:chExt cx="590938" cy="715673"/>
              </a:xfrm>
            </p:grpSpPr>
            <p:sp>
              <p:nvSpPr>
                <p:cNvPr id="78" name="正方形/長方形 77">
                  <a:extLst>
                    <a:ext uri="{FF2B5EF4-FFF2-40B4-BE49-F238E27FC236}">
                      <a16:creationId xmlns:a16="http://schemas.microsoft.com/office/drawing/2014/main" id="{92F83C86-41CA-F001-4862-420879F4E343}"/>
                    </a:ext>
                  </a:extLst>
                </p:cNvPr>
                <p:cNvSpPr/>
                <p:nvPr/>
              </p:nvSpPr>
              <p:spPr>
                <a:xfrm>
                  <a:off x="3807012" y="1231641"/>
                  <a:ext cx="590816" cy="3575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７</a:t>
                  </a:r>
                  <a:endParaRPr kumimoji="1" lang="ja-JP" altLang="en-US" dirty="0">
                    <a:solidFill>
                      <a:sysClr val="windowText" lastClr="000000"/>
                    </a:solidFill>
                  </a:endParaRPr>
                </a:p>
              </p:txBody>
            </p:sp>
            <p:sp>
              <p:nvSpPr>
                <p:cNvPr id="79" name="正方形/長方形 78">
                  <a:extLst>
                    <a:ext uri="{FF2B5EF4-FFF2-40B4-BE49-F238E27FC236}">
                      <a16:creationId xmlns:a16="http://schemas.microsoft.com/office/drawing/2014/main" id="{63CF2F95-4909-C7DE-9501-432AF80A57CE}"/>
                    </a:ext>
                  </a:extLst>
                </p:cNvPr>
                <p:cNvSpPr/>
                <p:nvPr/>
              </p:nvSpPr>
              <p:spPr>
                <a:xfrm>
                  <a:off x="3807134" y="1589771"/>
                  <a:ext cx="590816" cy="3575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accent6"/>
                      </a:solidFill>
                    </a:rPr>
                    <a:t>７</a:t>
                  </a:r>
                </a:p>
              </p:txBody>
            </p:sp>
          </p:grpSp>
          <p:grpSp>
            <p:nvGrpSpPr>
              <p:cNvPr id="70" name="グループ化 69">
                <a:extLst>
                  <a:ext uri="{FF2B5EF4-FFF2-40B4-BE49-F238E27FC236}">
                    <a16:creationId xmlns:a16="http://schemas.microsoft.com/office/drawing/2014/main" id="{3EA8CE03-3DEE-B33D-2E73-AB81079459EE}"/>
                  </a:ext>
                </a:extLst>
              </p:cNvPr>
              <p:cNvGrpSpPr/>
              <p:nvPr/>
            </p:nvGrpSpPr>
            <p:grpSpPr>
              <a:xfrm>
                <a:off x="5881152" y="1247470"/>
                <a:ext cx="590938" cy="715673"/>
                <a:chOff x="3807012" y="1231641"/>
                <a:chExt cx="590938" cy="715673"/>
              </a:xfrm>
            </p:grpSpPr>
            <p:sp>
              <p:nvSpPr>
                <p:cNvPr id="76" name="正方形/長方形 75">
                  <a:extLst>
                    <a:ext uri="{FF2B5EF4-FFF2-40B4-BE49-F238E27FC236}">
                      <a16:creationId xmlns:a16="http://schemas.microsoft.com/office/drawing/2014/main" id="{AE5AABCD-9EF2-C33C-F969-FFBD7E75736B}"/>
                    </a:ext>
                  </a:extLst>
                </p:cNvPr>
                <p:cNvSpPr/>
                <p:nvPr/>
              </p:nvSpPr>
              <p:spPr>
                <a:xfrm>
                  <a:off x="3807012" y="1231641"/>
                  <a:ext cx="590816" cy="3575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７</a:t>
                  </a:r>
                  <a:endParaRPr kumimoji="1" lang="ja-JP" altLang="en-US" dirty="0">
                    <a:solidFill>
                      <a:sysClr val="windowText" lastClr="000000"/>
                    </a:solidFill>
                  </a:endParaRPr>
                </a:p>
              </p:txBody>
            </p:sp>
            <p:sp>
              <p:nvSpPr>
                <p:cNvPr id="77" name="正方形/長方形 76">
                  <a:extLst>
                    <a:ext uri="{FF2B5EF4-FFF2-40B4-BE49-F238E27FC236}">
                      <a16:creationId xmlns:a16="http://schemas.microsoft.com/office/drawing/2014/main" id="{3CCB76BA-279F-AD27-7518-F0EDED241D2F}"/>
                    </a:ext>
                  </a:extLst>
                </p:cNvPr>
                <p:cNvSpPr/>
                <p:nvPr/>
              </p:nvSpPr>
              <p:spPr>
                <a:xfrm>
                  <a:off x="3807134" y="1589771"/>
                  <a:ext cx="590816" cy="3575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accent6"/>
                      </a:solidFill>
                    </a:rPr>
                    <a:t>７</a:t>
                  </a:r>
                </a:p>
              </p:txBody>
            </p:sp>
          </p:grpSp>
          <p:grpSp>
            <p:nvGrpSpPr>
              <p:cNvPr id="71" name="グループ化 70">
                <a:extLst>
                  <a:ext uri="{FF2B5EF4-FFF2-40B4-BE49-F238E27FC236}">
                    <a16:creationId xmlns:a16="http://schemas.microsoft.com/office/drawing/2014/main" id="{35BEBFC7-E6B3-07CA-F0E8-F7C259D0ED47}"/>
                  </a:ext>
                </a:extLst>
              </p:cNvPr>
              <p:cNvGrpSpPr/>
              <p:nvPr/>
            </p:nvGrpSpPr>
            <p:grpSpPr>
              <a:xfrm>
                <a:off x="7938814" y="2208222"/>
                <a:ext cx="590938" cy="715673"/>
                <a:chOff x="3807012" y="1231641"/>
                <a:chExt cx="590938" cy="715673"/>
              </a:xfrm>
            </p:grpSpPr>
            <p:sp>
              <p:nvSpPr>
                <p:cNvPr id="74" name="正方形/長方形 73">
                  <a:extLst>
                    <a:ext uri="{FF2B5EF4-FFF2-40B4-BE49-F238E27FC236}">
                      <a16:creationId xmlns:a16="http://schemas.microsoft.com/office/drawing/2014/main" id="{1277BD9F-11BA-7981-11A7-A8CAF54DF0F4}"/>
                    </a:ext>
                  </a:extLst>
                </p:cNvPr>
                <p:cNvSpPr/>
                <p:nvPr/>
              </p:nvSpPr>
              <p:spPr>
                <a:xfrm>
                  <a:off x="3807012" y="1231641"/>
                  <a:ext cx="590816" cy="3575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９</a:t>
                  </a:r>
                  <a:endParaRPr kumimoji="1" lang="ja-JP" altLang="en-US" dirty="0">
                    <a:solidFill>
                      <a:sysClr val="windowText" lastClr="000000"/>
                    </a:solidFill>
                  </a:endParaRPr>
                </a:p>
              </p:txBody>
            </p:sp>
            <p:sp>
              <p:nvSpPr>
                <p:cNvPr id="75" name="正方形/長方形 74">
                  <a:extLst>
                    <a:ext uri="{FF2B5EF4-FFF2-40B4-BE49-F238E27FC236}">
                      <a16:creationId xmlns:a16="http://schemas.microsoft.com/office/drawing/2014/main" id="{C1F61896-C2EE-F758-81A9-9345A0A36D5D}"/>
                    </a:ext>
                  </a:extLst>
                </p:cNvPr>
                <p:cNvSpPr/>
                <p:nvPr/>
              </p:nvSpPr>
              <p:spPr>
                <a:xfrm>
                  <a:off x="3807134" y="1589771"/>
                  <a:ext cx="590816" cy="3575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accent6"/>
                      </a:solidFill>
                    </a:rPr>
                    <a:t>９</a:t>
                  </a:r>
                </a:p>
              </p:txBody>
            </p:sp>
          </p:grpSp>
          <p:cxnSp>
            <p:nvCxnSpPr>
              <p:cNvPr id="72" name="直線矢印コネクタ 71">
                <a:extLst>
                  <a:ext uri="{FF2B5EF4-FFF2-40B4-BE49-F238E27FC236}">
                    <a16:creationId xmlns:a16="http://schemas.microsoft.com/office/drawing/2014/main" id="{31FF39A7-05EE-D3B7-3926-1FCAF97014FB}"/>
                  </a:ext>
                </a:extLst>
              </p:cNvPr>
              <p:cNvCxnSpPr>
                <a:cxnSpLocks/>
              </p:cNvCxnSpPr>
              <p:nvPr/>
            </p:nvCxnSpPr>
            <p:spPr>
              <a:xfrm flipH="1">
                <a:off x="2440609" y="964568"/>
                <a:ext cx="5906277" cy="0"/>
              </a:xfrm>
              <a:prstGeom prst="straightConnector1">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73" name="テキスト ボックス 72">
                <a:extLst>
                  <a:ext uri="{FF2B5EF4-FFF2-40B4-BE49-F238E27FC236}">
                    <a16:creationId xmlns:a16="http://schemas.microsoft.com/office/drawing/2014/main" id="{9A7D63B7-24B0-3550-BFE2-358576206D82}"/>
                  </a:ext>
                </a:extLst>
              </p:cNvPr>
              <p:cNvSpPr txBox="1"/>
              <p:nvPr/>
            </p:nvSpPr>
            <p:spPr>
              <a:xfrm>
                <a:off x="4250751" y="607474"/>
                <a:ext cx="2766527" cy="369332"/>
              </a:xfrm>
              <a:prstGeom prst="rect">
                <a:avLst/>
              </a:prstGeom>
              <a:noFill/>
            </p:spPr>
            <p:txBody>
              <a:bodyPr wrap="square" rtlCol="0">
                <a:spAutoFit/>
              </a:bodyPr>
              <a:lstStyle/>
              <a:p>
                <a:r>
                  <a:rPr kumimoji="1" lang="ja-JP" altLang="en-US" dirty="0"/>
                  <a:t>最遅開始日を求める方向</a:t>
                </a:r>
              </a:p>
            </p:txBody>
          </p:sp>
        </p:grpSp>
        <p:sp>
          <p:nvSpPr>
            <p:cNvPr id="64" name="吹き出し: 角を丸めた四角形 63">
              <a:extLst>
                <a:ext uri="{FF2B5EF4-FFF2-40B4-BE49-F238E27FC236}">
                  <a16:creationId xmlns:a16="http://schemas.microsoft.com/office/drawing/2014/main" id="{732D2BAE-AE83-F736-F068-43AF625974CF}"/>
                </a:ext>
              </a:extLst>
            </p:cNvPr>
            <p:cNvSpPr/>
            <p:nvPr/>
          </p:nvSpPr>
          <p:spPr>
            <a:xfrm>
              <a:off x="9007681" y="2555305"/>
              <a:ext cx="1418253" cy="357543"/>
            </a:xfrm>
            <a:prstGeom prst="wedgeRoundRectCallout">
              <a:avLst>
                <a:gd name="adj1" fmla="val -49942"/>
                <a:gd name="adj2" fmla="val 101644"/>
                <a:gd name="adj3" fmla="val 16667"/>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最遅開始日</a:t>
              </a:r>
            </a:p>
          </p:txBody>
        </p:sp>
      </p:grpSp>
    </p:spTree>
    <p:extLst>
      <p:ext uri="{BB962C8B-B14F-4D97-AF65-F5344CB8AC3E}">
        <p14:creationId xmlns:p14="http://schemas.microsoft.com/office/powerpoint/2010/main" val="3360638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工程管理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14</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2031325"/>
          </a:xfrm>
          <a:prstGeom prst="rect">
            <a:avLst/>
          </a:prstGeom>
          <a:noFill/>
        </p:spPr>
        <p:txBody>
          <a:bodyPr wrap="square" rtlCol="0">
            <a:spAutoFit/>
          </a:bodyPr>
          <a:lstStyle/>
          <a:p>
            <a:r>
              <a:rPr lang="ja-JP" altLang="en-US" dirty="0">
                <a:latin typeface="+mn-ea"/>
              </a:rPr>
              <a:t>クリティカルパス</a:t>
            </a:r>
            <a:endParaRPr lang="en-US" altLang="ja-JP" dirty="0">
              <a:latin typeface="+mn-ea"/>
            </a:endParaRPr>
          </a:p>
          <a:p>
            <a:r>
              <a:rPr lang="ja-JP" altLang="en-US" dirty="0">
                <a:latin typeface="+mn-ea"/>
              </a:rPr>
              <a:t>最早開始日と最遅開始日が等しい結合点を結んだ経路</a:t>
            </a:r>
            <a:endParaRPr lang="en-US" altLang="ja-JP" dirty="0">
              <a:latin typeface="+mn-ea"/>
            </a:endParaRPr>
          </a:p>
          <a:p>
            <a:endParaRPr lang="en-US" altLang="ja-JP" dirty="0">
              <a:latin typeface="+mn-ea"/>
            </a:endParaRPr>
          </a:p>
          <a:p>
            <a:r>
              <a:rPr lang="ja-JP" altLang="en-US" dirty="0"/>
              <a:t>クラッシング</a:t>
            </a:r>
            <a:endParaRPr lang="en-US" altLang="ja-JP" dirty="0"/>
          </a:p>
          <a:p>
            <a:endParaRPr lang="en-US" altLang="ja-JP" dirty="0"/>
          </a:p>
          <a:p>
            <a:r>
              <a:rPr lang="ja-JP" altLang="en-US" dirty="0"/>
              <a:t>ファストクラッキング：早期着工</a:t>
            </a:r>
            <a:endParaRPr lang="en-US" altLang="ja-JP" dirty="0"/>
          </a:p>
          <a:p>
            <a:endParaRPr lang="en-US" altLang="ja-JP" dirty="0"/>
          </a:p>
        </p:txBody>
      </p:sp>
    </p:spTree>
    <p:extLst>
      <p:ext uri="{BB962C8B-B14F-4D97-AF65-F5344CB8AC3E}">
        <p14:creationId xmlns:p14="http://schemas.microsoft.com/office/powerpoint/2010/main" val="3667928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en-US" altLang="ja-JP" dirty="0"/>
              <a:t>IT</a:t>
            </a:r>
            <a:r>
              <a:rPr kumimoji="1" lang="ja-JP" altLang="en-US" dirty="0"/>
              <a:t>サービスマネジメント</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15</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2862322"/>
          </a:xfrm>
          <a:prstGeom prst="rect">
            <a:avLst/>
          </a:prstGeom>
          <a:noFill/>
        </p:spPr>
        <p:txBody>
          <a:bodyPr wrap="square" rtlCol="0">
            <a:spAutoFit/>
          </a:bodyPr>
          <a:lstStyle/>
          <a:p>
            <a:r>
              <a:rPr lang="en-US" altLang="ja-JP" b="1" dirty="0">
                <a:latin typeface="+mn-ea"/>
              </a:rPr>
              <a:t>IT</a:t>
            </a:r>
            <a:r>
              <a:rPr lang="ja-JP" altLang="en-US" b="1" dirty="0">
                <a:latin typeface="+mn-ea"/>
              </a:rPr>
              <a:t>サービスマネジメント</a:t>
            </a:r>
            <a:endParaRPr lang="en-US" altLang="ja-JP" b="1" dirty="0">
              <a:latin typeface="+mn-ea"/>
            </a:endParaRPr>
          </a:p>
          <a:p>
            <a:r>
              <a:rPr lang="ja-JP" altLang="en-US" dirty="0"/>
              <a:t>利用者の視点で</a:t>
            </a:r>
            <a:r>
              <a:rPr lang="en-US" altLang="ja-JP" dirty="0"/>
              <a:t>IT</a:t>
            </a:r>
            <a:r>
              <a:rPr lang="ja-JP" altLang="en-US" dirty="0"/>
              <a:t>サービスを効率的に提供できるように管理すること</a:t>
            </a:r>
            <a:endParaRPr lang="en-US" altLang="ja-JP" dirty="0"/>
          </a:p>
          <a:p>
            <a:r>
              <a:rPr lang="ja-JP" altLang="en-US" dirty="0"/>
              <a:t>　　　　↓　体系化</a:t>
            </a:r>
            <a:endParaRPr lang="en-US" altLang="ja-JP" dirty="0"/>
          </a:p>
          <a:p>
            <a:r>
              <a:rPr lang="en-US" altLang="ja-JP" b="1" dirty="0"/>
              <a:t>ITIL</a:t>
            </a:r>
            <a:r>
              <a:rPr lang="ja-JP" altLang="en-US" b="1" dirty="0"/>
              <a:t>（</a:t>
            </a:r>
            <a:r>
              <a:rPr lang="en-US" altLang="ja-JP" b="1" dirty="0"/>
              <a:t>Information Technology Infrastructure Library</a:t>
            </a:r>
            <a:r>
              <a:rPr lang="ja-JP" altLang="en-US" b="1" dirty="0"/>
              <a:t>）</a:t>
            </a:r>
            <a:endParaRPr lang="en-US" altLang="ja-JP" b="1" dirty="0"/>
          </a:p>
          <a:p>
            <a:endParaRPr lang="en-US" altLang="ja-JP" dirty="0"/>
          </a:p>
          <a:p>
            <a:r>
              <a:rPr lang="ja-JP" altLang="en-US" b="1" dirty="0"/>
              <a:t>サービスデスク</a:t>
            </a:r>
            <a:endParaRPr lang="en-US" altLang="ja-JP" b="1" dirty="0"/>
          </a:p>
          <a:p>
            <a:r>
              <a:rPr lang="ja-JP" altLang="en-US" dirty="0"/>
              <a:t>中央サービスデスク、ローカルサービスデスク、バーチャルサービスデスク</a:t>
            </a:r>
            <a:endParaRPr lang="en-US" altLang="ja-JP" dirty="0"/>
          </a:p>
          <a:p>
            <a:endParaRPr lang="en-US" altLang="ja-JP" dirty="0"/>
          </a:p>
          <a:p>
            <a:r>
              <a:rPr lang="ja-JP" altLang="en-US" b="1" dirty="0"/>
              <a:t>インシデント管理</a:t>
            </a:r>
            <a:endParaRPr lang="en-US" altLang="ja-JP" b="1" dirty="0"/>
          </a:p>
          <a:p>
            <a:r>
              <a:rPr lang="en-US" altLang="ja-JP" dirty="0"/>
              <a:t>IT</a:t>
            </a:r>
            <a:r>
              <a:rPr lang="ja-JP" altLang="en-US" dirty="0"/>
              <a:t>サービスを迅速に復旧させることを優先する</a:t>
            </a:r>
            <a:endParaRPr lang="en-US" altLang="ja-JP" dirty="0"/>
          </a:p>
        </p:txBody>
      </p:sp>
      <p:grpSp>
        <p:nvGrpSpPr>
          <p:cNvPr id="6" name="グループ化 5">
            <a:extLst>
              <a:ext uri="{FF2B5EF4-FFF2-40B4-BE49-F238E27FC236}">
                <a16:creationId xmlns:a16="http://schemas.microsoft.com/office/drawing/2014/main" id="{C784A4DB-3EBF-E4C3-503E-5B41B423D3EA}"/>
              </a:ext>
            </a:extLst>
          </p:cNvPr>
          <p:cNvGrpSpPr/>
          <p:nvPr/>
        </p:nvGrpSpPr>
        <p:grpSpPr>
          <a:xfrm>
            <a:off x="658624" y="3899179"/>
            <a:ext cx="10874752" cy="2913070"/>
            <a:chOff x="825836" y="2075753"/>
            <a:chExt cx="10874752" cy="2913070"/>
          </a:xfrm>
        </p:grpSpPr>
        <p:sp>
          <p:nvSpPr>
            <p:cNvPr id="7" name="爆発: 14 pt 6">
              <a:extLst>
                <a:ext uri="{FF2B5EF4-FFF2-40B4-BE49-F238E27FC236}">
                  <a16:creationId xmlns:a16="http://schemas.microsoft.com/office/drawing/2014/main" id="{1634F69D-349D-44B5-4A7A-7A21B294E415}"/>
                </a:ext>
              </a:extLst>
            </p:cNvPr>
            <p:cNvSpPr/>
            <p:nvPr/>
          </p:nvSpPr>
          <p:spPr>
            <a:xfrm>
              <a:off x="1121829" y="2794518"/>
              <a:ext cx="1315616" cy="793102"/>
            </a:xfrm>
            <a:prstGeom prst="irregularSeal2">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四角形: 1 つの角を切り取る 7">
              <a:extLst>
                <a:ext uri="{FF2B5EF4-FFF2-40B4-BE49-F238E27FC236}">
                  <a16:creationId xmlns:a16="http://schemas.microsoft.com/office/drawing/2014/main" id="{C2FB9F34-899A-9D66-5F68-77F1368C270B}"/>
                </a:ext>
              </a:extLst>
            </p:cNvPr>
            <p:cNvSpPr/>
            <p:nvPr/>
          </p:nvSpPr>
          <p:spPr>
            <a:xfrm>
              <a:off x="3138801" y="2805791"/>
              <a:ext cx="587829" cy="793102"/>
            </a:xfrm>
            <a:prstGeom prst="snip1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a:extLst>
                <a:ext uri="{FF2B5EF4-FFF2-40B4-BE49-F238E27FC236}">
                  <a16:creationId xmlns:a16="http://schemas.microsoft.com/office/drawing/2014/main" id="{D5A0AC74-7F5F-75E1-CC18-121BE4F2A077}"/>
                </a:ext>
              </a:extLst>
            </p:cNvPr>
            <p:cNvGrpSpPr/>
            <p:nvPr/>
          </p:nvGrpSpPr>
          <p:grpSpPr>
            <a:xfrm>
              <a:off x="4724793" y="2797396"/>
              <a:ext cx="973488" cy="695131"/>
              <a:chOff x="5383763" y="2806181"/>
              <a:chExt cx="973488" cy="695131"/>
            </a:xfrm>
          </p:grpSpPr>
          <p:grpSp>
            <p:nvGrpSpPr>
              <p:cNvPr id="42" name="グループ化 41">
                <a:extLst>
                  <a:ext uri="{FF2B5EF4-FFF2-40B4-BE49-F238E27FC236}">
                    <a16:creationId xmlns:a16="http://schemas.microsoft.com/office/drawing/2014/main" id="{265E6F65-17FA-26EB-62F1-DA63FD4B6E10}"/>
                  </a:ext>
                </a:extLst>
              </p:cNvPr>
              <p:cNvGrpSpPr/>
              <p:nvPr/>
            </p:nvGrpSpPr>
            <p:grpSpPr>
              <a:xfrm>
                <a:off x="5383763" y="2806181"/>
                <a:ext cx="712237" cy="543509"/>
                <a:chOff x="5383763" y="2806181"/>
                <a:chExt cx="712237" cy="543509"/>
              </a:xfrm>
            </p:grpSpPr>
            <p:sp>
              <p:nvSpPr>
                <p:cNvPr id="49" name="直方体 48">
                  <a:extLst>
                    <a:ext uri="{FF2B5EF4-FFF2-40B4-BE49-F238E27FC236}">
                      <a16:creationId xmlns:a16="http://schemas.microsoft.com/office/drawing/2014/main" id="{C46427AE-C5EA-D7CD-E2DE-344F03388E36}"/>
                    </a:ext>
                  </a:extLst>
                </p:cNvPr>
                <p:cNvSpPr/>
                <p:nvPr/>
              </p:nvSpPr>
              <p:spPr>
                <a:xfrm>
                  <a:off x="5383763" y="3060441"/>
                  <a:ext cx="712237" cy="289249"/>
                </a:xfrm>
                <a:prstGeom prst="cub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a:extLst>
                    <a:ext uri="{FF2B5EF4-FFF2-40B4-BE49-F238E27FC236}">
                      <a16:creationId xmlns:a16="http://schemas.microsoft.com/office/drawing/2014/main" id="{A3351752-5849-8F41-DFBB-1F588E0735A4}"/>
                    </a:ext>
                  </a:extLst>
                </p:cNvPr>
                <p:cNvSpPr/>
                <p:nvPr/>
              </p:nvSpPr>
              <p:spPr>
                <a:xfrm>
                  <a:off x="5491064" y="2806181"/>
                  <a:ext cx="497633" cy="2659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3" name="グループ化 42">
                <a:extLst>
                  <a:ext uri="{FF2B5EF4-FFF2-40B4-BE49-F238E27FC236}">
                    <a16:creationId xmlns:a16="http://schemas.microsoft.com/office/drawing/2014/main" id="{A788DF3B-DD3D-2FE5-E602-E4D0E1EF6A6A}"/>
                  </a:ext>
                </a:extLst>
              </p:cNvPr>
              <p:cNvGrpSpPr/>
              <p:nvPr/>
            </p:nvGrpSpPr>
            <p:grpSpPr>
              <a:xfrm>
                <a:off x="5508170" y="2885491"/>
                <a:ext cx="712237" cy="543509"/>
                <a:chOff x="5383763" y="2806181"/>
                <a:chExt cx="712237" cy="543509"/>
              </a:xfrm>
            </p:grpSpPr>
            <p:sp>
              <p:nvSpPr>
                <p:cNvPr id="47" name="直方体 46">
                  <a:extLst>
                    <a:ext uri="{FF2B5EF4-FFF2-40B4-BE49-F238E27FC236}">
                      <a16:creationId xmlns:a16="http://schemas.microsoft.com/office/drawing/2014/main" id="{368571F4-5D9C-435E-6801-D568554C5C76}"/>
                    </a:ext>
                  </a:extLst>
                </p:cNvPr>
                <p:cNvSpPr/>
                <p:nvPr/>
              </p:nvSpPr>
              <p:spPr>
                <a:xfrm>
                  <a:off x="5383763" y="3060441"/>
                  <a:ext cx="712237" cy="289249"/>
                </a:xfrm>
                <a:prstGeom prst="cub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a:extLst>
                    <a:ext uri="{FF2B5EF4-FFF2-40B4-BE49-F238E27FC236}">
                      <a16:creationId xmlns:a16="http://schemas.microsoft.com/office/drawing/2014/main" id="{A4D792E3-B551-BBCB-319C-BB018D75E9B3}"/>
                    </a:ext>
                  </a:extLst>
                </p:cNvPr>
                <p:cNvSpPr/>
                <p:nvPr/>
              </p:nvSpPr>
              <p:spPr>
                <a:xfrm>
                  <a:off x="5491064" y="2806181"/>
                  <a:ext cx="497633" cy="2659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4" name="グループ化 43">
                <a:extLst>
                  <a:ext uri="{FF2B5EF4-FFF2-40B4-BE49-F238E27FC236}">
                    <a16:creationId xmlns:a16="http://schemas.microsoft.com/office/drawing/2014/main" id="{D392AA6F-E3B7-5EC8-5BB8-C1B9E98117BC}"/>
                  </a:ext>
                </a:extLst>
              </p:cNvPr>
              <p:cNvGrpSpPr/>
              <p:nvPr/>
            </p:nvGrpSpPr>
            <p:grpSpPr>
              <a:xfrm>
                <a:off x="5645014" y="2957803"/>
                <a:ext cx="712237" cy="543509"/>
                <a:chOff x="5383763" y="2806181"/>
                <a:chExt cx="712237" cy="543509"/>
              </a:xfrm>
            </p:grpSpPr>
            <p:sp>
              <p:nvSpPr>
                <p:cNvPr id="45" name="直方体 44">
                  <a:extLst>
                    <a:ext uri="{FF2B5EF4-FFF2-40B4-BE49-F238E27FC236}">
                      <a16:creationId xmlns:a16="http://schemas.microsoft.com/office/drawing/2014/main" id="{2DE75AD2-B1E3-AA9C-BC51-D7D8734513BE}"/>
                    </a:ext>
                  </a:extLst>
                </p:cNvPr>
                <p:cNvSpPr/>
                <p:nvPr/>
              </p:nvSpPr>
              <p:spPr>
                <a:xfrm>
                  <a:off x="5383763" y="3060441"/>
                  <a:ext cx="712237" cy="289249"/>
                </a:xfrm>
                <a:prstGeom prst="cub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a:extLst>
                    <a:ext uri="{FF2B5EF4-FFF2-40B4-BE49-F238E27FC236}">
                      <a16:creationId xmlns:a16="http://schemas.microsoft.com/office/drawing/2014/main" id="{EEA30BE9-FB15-1ED1-EE8C-E785A88B4DBC}"/>
                    </a:ext>
                  </a:extLst>
                </p:cNvPr>
                <p:cNvSpPr/>
                <p:nvPr/>
              </p:nvSpPr>
              <p:spPr>
                <a:xfrm>
                  <a:off x="5491064" y="2806181"/>
                  <a:ext cx="497633" cy="2659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0" name="グループ化 9">
              <a:extLst>
                <a:ext uri="{FF2B5EF4-FFF2-40B4-BE49-F238E27FC236}">
                  <a16:creationId xmlns:a16="http://schemas.microsoft.com/office/drawing/2014/main" id="{7AC6E954-D559-F0DE-C715-8716CF4221E6}"/>
                </a:ext>
              </a:extLst>
            </p:cNvPr>
            <p:cNvGrpSpPr/>
            <p:nvPr/>
          </p:nvGrpSpPr>
          <p:grpSpPr>
            <a:xfrm>
              <a:off x="6980464" y="2606350"/>
              <a:ext cx="419877" cy="1005372"/>
              <a:chOff x="7856376" y="2388637"/>
              <a:chExt cx="419877" cy="1005372"/>
            </a:xfrm>
          </p:grpSpPr>
          <p:sp>
            <p:nvSpPr>
              <p:cNvPr id="40" name="フローチャート: 結合子 39">
                <a:extLst>
                  <a:ext uri="{FF2B5EF4-FFF2-40B4-BE49-F238E27FC236}">
                    <a16:creationId xmlns:a16="http://schemas.microsoft.com/office/drawing/2014/main" id="{0CD05CC4-A2C8-2487-A44A-14F89A625550}"/>
                  </a:ext>
                </a:extLst>
              </p:cNvPr>
              <p:cNvSpPr/>
              <p:nvPr/>
            </p:nvSpPr>
            <p:spPr>
              <a:xfrm>
                <a:off x="7856376" y="2388637"/>
                <a:ext cx="419877" cy="405881"/>
              </a:xfrm>
              <a:prstGeom prst="flowChartConnector">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フローチャート: 論理積ゲート 40">
                <a:extLst>
                  <a:ext uri="{FF2B5EF4-FFF2-40B4-BE49-F238E27FC236}">
                    <a16:creationId xmlns:a16="http://schemas.microsoft.com/office/drawing/2014/main" id="{3D6A889D-E8C3-3B55-C8E3-9BF5F27185EE}"/>
                  </a:ext>
                </a:extLst>
              </p:cNvPr>
              <p:cNvSpPr/>
              <p:nvPr/>
            </p:nvSpPr>
            <p:spPr>
              <a:xfrm rot="16200000">
                <a:off x="7772400" y="2906484"/>
                <a:ext cx="587828" cy="387222"/>
              </a:xfrm>
              <a:prstGeom prst="flowChartDelay">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 name="グループ化 10">
              <a:extLst>
                <a:ext uri="{FF2B5EF4-FFF2-40B4-BE49-F238E27FC236}">
                  <a16:creationId xmlns:a16="http://schemas.microsoft.com/office/drawing/2014/main" id="{950A08A5-39FD-B033-00CA-53C52ED1A044}"/>
                </a:ext>
              </a:extLst>
            </p:cNvPr>
            <p:cNvGrpSpPr/>
            <p:nvPr/>
          </p:nvGrpSpPr>
          <p:grpSpPr>
            <a:xfrm>
              <a:off x="8328542" y="2469500"/>
              <a:ext cx="1512335" cy="1195093"/>
              <a:chOff x="8202386" y="2247123"/>
              <a:chExt cx="1512335" cy="1195093"/>
            </a:xfrm>
          </p:grpSpPr>
          <p:grpSp>
            <p:nvGrpSpPr>
              <p:cNvPr id="31" name="グループ化 30">
                <a:extLst>
                  <a:ext uri="{FF2B5EF4-FFF2-40B4-BE49-F238E27FC236}">
                    <a16:creationId xmlns:a16="http://schemas.microsoft.com/office/drawing/2014/main" id="{63DB8AF5-745A-9651-1DCB-D6DA703DE8BC}"/>
                  </a:ext>
                </a:extLst>
              </p:cNvPr>
              <p:cNvGrpSpPr/>
              <p:nvPr/>
            </p:nvGrpSpPr>
            <p:grpSpPr>
              <a:xfrm>
                <a:off x="8202386" y="2436844"/>
                <a:ext cx="419877" cy="1005372"/>
                <a:chOff x="7856376" y="2388637"/>
                <a:chExt cx="419877" cy="1005372"/>
              </a:xfrm>
            </p:grpSpPr>
            <p:sp>
              <p:nvSpPr>
                <p:cNvPr id="38" name="フローチャート: 結合子 37">
                  <a:extLst>
                    <a:ext uri="{FF2B5EF4-FFF2-40B4-BE49-F238E27FC236}">
                      <a16:creationId xmlns:a16="http://schemas.microsoft.com/office/drawing/2014/main" id="{B0558F71-024B-E60F-7CD8-589287EA4531}"/>
                    </a:ext>
                  </a:extLst>
                </p:cNvPr>
                <p:cNvSpPr/>
                <p:nvPr/>
              </p:nvSpPr>
              <p:spPr>
                <a:xfrm>
                  <a:off x="7856376" y="2388637"/>
                  <a:ext cx="419877" cy="405881"/>
                </a:xfrm>
                <a:prstGeom prst="flowChartConnector">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フローチャート: 論理積ゲート 38">
                  <a:extLst>
                    <a:ext uri="{FF2B5EF4-FFF2-40B4-BE49-F238E27FC236}">
                      <a16:creationId xmlns:a16="http://schemas.microsoft.com/office/drawing/2014/main" id="{6F19EFEE-19A4-20B4-6416-15EB379A8939}"/>
                    </a:ext>
                  </a:extLst>
                </p:cNvPr>
                <p:cNvSpPr/>
                <p:nvPr/>
              </p:nvSpPr>
              <p:spPr>
                <a:xfrm rot="16200000">
                  <a:off x="7772400" y="2906484"/>
                  <a:ext cx="587828" cy="387222"/>
                </a:xfrm>
                <a:prstGeom prst="flowChartDelay">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2" name="グループ化 31">
                <a:extLst>
                  <a:ext uri="{FF2B5EF4-FFF2-40B4-BE49-F238E27FC236}">
                    <a16:creationId xmlns:a16="http://schemas.microsoft.com/office/drawing/2014/main" id="{21AB81A8-71F7-0880-5F71-7F4A1311BFE9}"/>
                  </a:ext>
                </a:extLst>
              </p:cNvPr>
              <p:cNvGrpSpPr/>
              <p:nvPr/>
            </p:nvGrpSpPr>
            <p:grpSpPr>
              <a:xfrm>
                <a:off x="8738894" y="2347428"/>
                <a:ext cx="419877" cy="1005372"/>
                <a:chOff x="7856376" y="2388637"/>
                <a:chExt cx="419877" cy="1005372"/>
              </a:xfrm>
            </p:grpSpPr>
            <p:sp>
              <p:nvSpPr>
                <p:cNvPr id="36" name="フローチャート: 結合子 35">
                  <a:extLst>
                    <a:ext uri="{FF2B5EF4-FFF2-40B4-BE49-F238E27FC236}">
                      <a16:creationId xmlns:a16="http://schemas.microsoft.com/office/drawing/2014/main" id="{269E9623-F63C-5115-21B3-CCD1763E7D28}"/>
                    </a:ext>
                  </a:extLst>
                </p:cNvPr>
                <p:cNvSpPr/>
                <p:nvPr/>
              </p:nvSpPr>
              <p:spPr>
                <a:xfrm>
                  <a:off x="7856376" y="2388637"/>
                  <a:ext cx="419877" cy="405881"/>
                </a:xfrm>
                <a:prstGeom prst="flowChartConnector">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フローチャート: 論理積ゲート 36">
                  <a:extLst>
                    <a:ext uri="{FF2B5EF4-FFF2-40B4-BE49-F238E27FC236}">
                      <a16:creationId xmlns:a16="http://schemas.microsoft.com/office/drawing/2014/main" id="{97A240E0-DA66-AD50-8324-782AE7D54BAC}"/>
                    </a:ext>
                  </a:extLst>
                </p:cNvPr>
                <p:cNvSpPr/>
                <p:nvPr/>
              </p:nvSpPr>
              <p:spPr>
                <a:xfrm rot="16200000">
                  <a:off x="7772400" y="2906484"/>
                  <a:ext cx="587828" cy="387222"/>
                </a:xfrm>
                <a:prstGeom prst="flowChartDelay">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3" name="グループ化 32">
                <a:extLst>
                  <a:ext uri="{FF2B5EF4-FFF2-40B4-BE49-F238E27FC236}">
                    <a16:creationId xmlns:a16="http://schemas.microsoft.com/office/drawing/2014/main" id="{0FC99129-E0B7-62C0-59A4-60CB2D2E8374}"/>
                  </a:ext>
                </a:extLst>
              </p:cNvPr>
              <p:cNvGrpSpPr/>
              <p:nvPr/>
            </p:nvGrpSpPr>
            <p:grpSpPr>
              <a:xfrm>
                <a:off x="9294844" y="2247123"/>
                <a:ext cx="419877" cy="1005372"/>
                <a:chOff x="7856376" y="2388637"/>
                <a:chExt cx="419877" cy="1005372"/>
              </a:xfrm>
            </p:grpSpPr>
            <p:sp>
              <p:nvSpPr>
                <p:cNvPr id="34" name="フローチャート: 結合子 33">
                  <a:extLst>
                    <a:ext uri="{FF2B5EF4-FFF2-40B4-BE49-F238E27FC236}">
                      <a16:creationId xmlns:a16="http://schemas.microsoft.com/office/drawing/2014/main" id="{F622739A-1543-0A65-40A7-B1E689785E77}"/>
                    </a:ext>
                  </a:extLst>
                </p:cNvPr>
                <p:cNvSpPr/>
                <p:nvPr/>
              </p:nvSpPr>
              <p:spPr>
                <a:xfrm>
                  <a:off x="7856376" y="2388637"/>
                  <a:ext cx="419877" cy="405881"/>
                </a:xfrm>
                <a:prstGeom prst="flowChartConnector">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フローチャート: 論理積ゲート 34">
                  <a:extLst>
                    <a:ext uri="{FF2B5EF4-FFF2-40B4-BE49-F238E27FC236}">
                      <a16:creationId xmlns:a16="http://schemas.microsoft.com/office/drawing/2014/main" id="{7DB62BFA-10D2-D522-D615-1129F99D1A4C}"/>
                    </a:ext>
                  </a:extLst>
                </p:cNvPr>
                <p:cNvSpPr/>
                <p:nvPr/>
              </p:nvSpPr>
              <p:spPr>
                <a:xfrm rot="16200000">
                  <a:off x="7772400" y="2906484"/>
                  <a:ext cx="587828" cy="387222"/>
                </a:xfrm>
                <a:prstGeom prst="flowChartDelay">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12" name="テキスト ボックス 11">
              <a:extLst>
                <a:ext uri="{FF2B5EF4-FFF2-40B4-BE49-F238E27FC236}">
                  <a16:creationId xmlns:a16="http://schemas.microsoft.com/office/drawing/2014/main" id="{75F56DF5-6D33-B4F0-37D0-F5570C52228E}"/>
                </a:ext>
              </a:extLst>
            </p:cNvPr>
            <p:cNvSpPr txBox="1"/>
            <p:nvPr/>
          </p:nvSpPr>
          <p:spPr>
            <a:xfrm>
              <a:off x="825836" y="3715522"/>
              <a:ext cx="2153816" cy="338554"/>
            </a:xfrm>
            <a:prstGeom prst="rect">
              <a:avLst/>
            </a:prstGeom>
            <a:noFill/>
          </p:spPr>
          <p:txBody>
            <a:bodyPr wrap="square" rtlCol="0">
              <a:spAutoFit/>
            </a:bodyPr>
            <a:lstStyle/>
            <a:p>
              <a:r>
                <a:rPr kumimoji="1" lang="ja-JP" altLang="en-US" sz="1600" dirty="0"/>
                <a:t>インシデント発生</a:t>
              </a:r>
            </a:p>
          </p:txBody>
        </p:sp>
        <p:sp>
          <p:nvSpPr>
            <p:cNvPr id="13" name="テキスト ボックス 12">
              <a:extLst>
                <a:ext uri="{FF2B5EF4-FFF2-40B4-BE49-F238E27FC236}">
                  <a16:creationId xmlns:a16="http://schemas.microsoft.com/office/drawing/2014/main" id="{824B8885-1144-B813-5D01-578CDB0C7602}"/>
                </a:ext>
              </a:extLst>
            </p:cNvPr>
            <p:cNvSpPr txBox="1"/>
            <p:nvPr/>
          </p:nvSpPr>
          <p:spPr>
            <a:xfrm>
              <a:off x="3132399" y="3718245"/>
              <a:ext cx="708929" cy="338554"/>
            </a:xfrm>
            <a:prstGeom prst="rect">
              <a:avLst/>
            </a:prstGeom>
            <a:noFill/>
          </p:spPr>
          <p:txBody>
            <a:bodyPr wrap="square" rtlCol="0">
              <a:spAutoFit/>
            </a:bodyPr>
            <a:lstStyle/>
            <a:p>
              <a:r>
                <a:rPr kumimoji="1" lang="ja-JP" altLang="en-US" sz="1600" dirty="0"/>
                <a:t>記録</a:t>
              </a:r>
            </a:p>
          </p:txBody>
        </p:sp>
        <p:sp>
          <p:nvSpPr>
            <p:cNvPr id="14" name="テキスト ボックス 13">
              <a:extLst>
                <a:ext uri="{FF2B5EF4-FFF2-40B4-BE49-F238E27FC236}">
                  <a16:creationId xmlns:a16="http://schemas.microsoft.com/office/drawing/2014/main" id="{AFDB6BD4-C1E7-39E0-0B5C-E459AFD19362}"/>
                </a:ext>
              </a:extLst>
            </p:cNvPr>
            <p:cNvSpPr txBox="1"/>
            <p:nvPr/>
          </p:nvSpPr>
          <p:spPr>
            <a:xfrm>
              <a:off x="4589504" y="3713038"/>
              <a:ext cx="2153816" cy="584775"/>
            </a:xfrm>
            <a:prstGeom prst="rect">
              <a:avLst/>
            </a:prstGeom>
            <a:noFill/>
          </p:spPr>
          <p:txBody>
            <a:bodyPr wrap="square" rtlCol="0">
              <a:spAutoFit/>
            </a:bodyPr>
            <a:lstStyle/>
            <a:p>
              <a:r>
                <a:rPr lang="ja-JP" altLang="en-US" sz="1600" dirty="0"/>
                <a:t>優先度の</a:t>
              </a:r>
              <a:endParaRPr lang="en-US" altLang="ja-JP" sz="1600" dirty="0"/>
            </a:p>
            <a:p>
              <a:r>
                <a:rPr kumimoji="1" lang="ja-JP" altLang="en-US" sz="1600" dirty="0"/>
                <a:t>割当て・分類</a:t>
              </a:r>
            </a:p>
          </p:txBody>
        </p:sp>
        <p:sp>
          <p:nvSpPr>
            <p:cNvPr id="15" name="テキスト ボックス 14">
              <a:extLst>
                <a:ext uri="{FF2B5EF4-FFF2-40B4-BE49-F238E27FC236}">
                  <a16:creationId xmlns:a16="http://schemas.microsoft.com/office/drawing/2014/main" id="{7025BCDE-C182-22FE-4061-9B2468C19F19}"/>
                </a:ext>
              </a:extLst>
            </p:cNvPr>
            <p:cNvSpPr txBox="1"/>
            <p:nvPr/>
          </p:nvSpPr>
          <p:spPr>
            <a:xfrm>
              <a:off x="6958466" y="3715522"/>
              <a:ext cx="599896" cy="338554"/>
            </a:xfrm>
            <a:prstGeom prst="rect">
              <a:avLst/>
            </a:prstGeom>
            <a:noFill/>
          </p:spPr>
          <p:txBody>
            <a:bodyPr wrap="square" rtlCol="0">
              <a:spAutoFit/>
            </a:bodyPr>
            <a:lstStyle/>
            <a:p>
              <a:r>
                <a:rPr lang="ja-JP" altLang="en-US" sz="1600" dirty="0"/>
                <a:t>診断</a:t>
              </a:r>
              <a:endParaRPr lang="en-US" altLang="ja-JP" sz="1600" dirty="0"/>
            </a:p>
          </p:txBody>
        </p:sp>
        <p:sp>
          <p:nvSpPr>
            <p:cNvPr id="16" name="テキスト ボックス 15">
              <a:extLst>
                <a:ext uri="{FF2B5EF4-FFF2-40B4-BE49-F238E27FC236}">
                  <a16:creationId xmlns:a16="http://schemas.microsoft.com/office/drawing/2014/main" id="{E46853FD-9E2C-14B1-39B7-11CE05279253}"/>
                </a:ext>
              </a:extLst>
            </p:cNvPr>
            <p:cNvSpPr txBox="1"/>
            <p:nvPr/>
          </p:nvSpPr>
          <p:spPr>
            <a:xfrm>
              <a:off x="8208019" y="3713038"/>
              <a:ext cx="2153816" cy="338554"/>
            </a:xfrm>
            <a:prstGeom prst="rect">
              <a:avLst/>
            </a:prstGeom>
            <a:noFill/>
          </p:spPr>
          <p:txBody>
            <a:bodyPr wrap="square" rtlCol="0">
              <a:spAutoFit/>
            </a:bodyPr>
            <a:lstStyle/>
            <a:p>
              <a:r>
                <a:rPr lang="ja-JP" altLang="en-US" sz="1600" dirty="0"/>
                <a:t>エスカレーション</a:t>
              </a:r>
              <a:endParaRPr kumimoji="1" lang="ja-JP" altLang="en-US" sz="1600" dirty="0"/>
            </a:p>
          </p:txBody>
        </p:sp>
        <p:cxnSp>
          <p:nvCxnSpPr>
            <p:cNvPr id="17" name="直線矢印コネクタ 16">
              <a:extLst>
                <a:ext uri="{FF2B5EF4-FFF2-40B4-BE49-F238E27FC236}">
                  <a16:creationId xmlns:a16="http://schemas.microsoft.com/office/drawing/2014/main" id="{FCCC44D8-8A07-BB29-33B6-C789697892D7}"/>
                </a:ext>
              </a:extLst>
            </p:cNvPr>
            <p:cNvCxnSpPr>
              <a:cxnSpLocks/>
            </p:cNvCxnSpPr>
            <p:nvPr/>
          </p:nvCxnSpPr>
          <p:spPr>
            <a:xfrm>
              <a:off x="2383795" y="3245815"/>
              <a:ext cx="701356" cy="2333"/>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453D9202-3799-7B90-02FB-70568878465E}"/>
                </a:ext>
              </a:extLst>
            </p:cNvPr>
            <p:cNvCxnSpPr>
              <a:cxnSpLocks/>
            </p:cNvCxnSpPr>
            <p:nvPr/>
          </p:nvCxnSpPr>
          <p:spPr>
            <a:xfrm>
              <a:off x="3962894" y="3245815"/>
              <a:ext cx="568981" cy="0"/>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81FDC656-EAED-FC25-C599-9B510173E919}"/>
                </a:ext>
              </a:extLst>
            </p:cNvPr>
            <p:cNvCxnSpPr>
              <a:cxnSpLocks/>
            </p:cNvCxnSpPr>
            <p:nvPr/>
          </p:nvCxnSpPr>
          <p:spPr>
            <a:xfrm>
              <a:off x="6005958" y="3252809"/>
              <a:ext cx="737362" cy="0"/>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A335314F-84C9-218A-A24F-DFDF3AD4FEB3}"/>
                </a:ext>
              </a:extLst>
            </p:cNvPr>
            <p:cNvCxnSpPr>
              <a:cxnSpLocks/>
            </p:cNvCxnSpPr>
            <p:nvPr/>
          </p:nvCxnSpPr>
          <p:spPr>
            <a:xfrm flipV="1">
              <a:off x="7483039" y="3245815"/>
              <a:ext cx="693102" cy="3810"/>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38C81D1B-CA31-2EE4-5F96-356A48432C23}"/>
                </a:ext>
              </a:extLst>
            </p:cNvPr>
            <p:cNvCxnSpPr>
              <a:cxnSpLocks/>
            </p:cNvCxnSpPr>
            <p:nvPr/>
          </p:nvCxnSpPr>
          <p:spPr>
            <a:xfrm>
              <a:off x="9840877" y="2245030"/>
              <a:ext cx="520958" cy="0"/>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BB4D53BF-E841-35DB-09CC-01F89E2628C6}"/>
                </a:ext>
              </a:extLst>
            </p:cNvPr>
            <p:cNvSpPr txBox="1"/>
            <p:nvPr/>
          </p:nvSpPr>
          <p:spPr>
            <a:xfrm>
              <a:off x="10506269" y="2075753"/>
              <a:ext cx="1194319" cy="338554"/>
            </a:xfrm>
            <a:prstGeom prst="rect">
              <a:avLst/>
            </a:prstGeom>
            <a:noFill/>
          </p:spPr>
          <p:txBody>
            <a:bodyPr wrap="square" rtlCol="0">
              <a:spAutoFit/>
            </a:bodyPr>
            <a:lstStyle/>
            <a:p>
              <a:r>
                <a:rPr kumimoji="1" lang="ja-JP" altLang="en-US" sz="1600" dirty="0"/>
                <a:t>問題管理</a:t>
              </a:r>
            </a:p>
          </p:txBody>
        </p:sp>
        <p:sp>
          <p:nvSpPr>
            <p:cNvPr id="23" name="テキスト ボックス 22">
              <a:extLst>
                <a:ext uri="{FF2B5EF4-FFF2-40B4-BE49-F238E27FC236}">
                  <a16:creationId xmlns:a16="http://schemas.microsoft.com/office/drawing/2014/main" id="{FB666A98-A38D-2782-336D-F9843044A280}"/>
                </a:ext>
              </a:extLst>
            </p:cNvPr>
            <p:cNvSpPr txBox="1"/>
            <p:nvPr/>
          </p:nvSpPr>
          <p:spPr>
            <a:xfrm>
              <a:off x="10516969" y="3882315"/>
              <a:ext cx="708929" cy="338554"/>
            </a:xfrm>
            <a:prstGeom prst="rect">
              <a:avLst/>
            </a:prstGeom>
            <a:noFill/>
          </p:spPr>
          <p:txBody>
            <a:bodyPr wrap="square" rtlCol="0">
              <a:spAutoFit/>
            </a:bodyPr>
            <a:lstStyle/>
            <a:p>
              <a:r>
                <a:rPr lang="ja-JP" altLang="en-US" sz="1600" dirty="0"/>
                <a:t>解決</a:t>
              </a:r>
              <a:endParaRPr kumimoji="1" lang="ja-JP" altLang="en-US" sz="1600" dirty="0"/>
            </a:p>
          </p:txBody>
        </p:sp>
        <p:cxnSp>
          <p:nvCxnSpPr>
            <p:cNvPr id="24" name="コネクタ: カギ線 23">
              <a:extLst>
                <a:ext uri="{FF2B5EF4-FFF2-40B4-BE49-F238E27FC236}">
                  <a16:creationId xmlns:a16="http://schemas.microsoft.com/office/drawing/2014/main" id="{5386A469-4977-13D9-AF28-86DC54D1BD91}"/>
                </a:ext>
              </a:extLst>
            </p:cNvPr>
            <p:cNvCxnSpPr/>
            <p:nvPr/>
          </p:nvCxnSpPr>
          <p:spPr>
            <a:xfrm>
              <a:off x="7829590" y="3252809"/>
              <a:ext cx="2532245" cy="798783"/>
            </a:xfrm>
            <a:prstGeom prst="bentConnector3">
              <a:avLst>
                <a:gd name="adj1" fmla="val 256"/>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5" name="コネクタ: カギ線 24">
              <a:extLst>
                <a:ext uri="{FF2B5EF4-FFF2-40B4-BE49-F238E27FC236}">
                  <a16:creationId xmlns:a16="http://schemas.microsoft.com/office/drawing/2014/main" id="{0EE80F20-ED1F-D102-E9B5-BAECF3ECBCB3}"/>
                </a:ext>
              </a:extLst>
            </p:cNvPr>
            <p:cNvCxnSpPr>
              <a:cxnSpLocks/>
            </p:cNvCxnSpPr>
            <p:nvPr/>
          </p:nvCxnSpPr>
          <p:spPr>
            <a:xfrm>
              <a:off x="10013481" y="3142629"/>
              <a:ext cx="857952" cy="570409"/>
            </a:xfrm>
            <a:prstGeom prst="bentConnector3">
              <a:avLst>
                <a:gd name="adj1" fmla="val 100027"/>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6" name="コネクタ: カギ線 25">
              <a:extLst>
                <a:ext uri="{FF2B5EF4-FFF2-40B4-BE49-F238E27FC236}">
                  <a16:creationId xmlns:a16="http://schemas.microsoft.com/office/drawing/2014/main" id="{F1E06485-2D2A-0D07-F9D7-882DB16AA148}"/>
                </a:ext>
              </a:extLst>
            </p:cNvPr>
            <p:cNvCxnSpPr>
              <a:stCxn id="23" idx="2"/>
              <a:endCxn id="13" idx="2"/>
            </p:cNvCxnSpPr>
            <p:nvPr/>
          </p:nvCxnSpPr>
          <p:spPr>
            <a:xfrm rot="5400000" flipH="1">
              <a:off x="7097114" y="446549"/>
              <a:ext cx="164070" cy="7384570"/>
            </a:xfrm>
            <a:prstGeom prst="bentConnector3">
              <a:avLst>
                <a:gd name="adj1" fmla="val -13933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CAFA6F81-0423-6AAC-6260-B4E749431D3A}"/>
                </a:ext>
              </a:extLst>
            </p:cNvPr>
            <p:cNvSpPr txBox="1"/>
            <p:nvPr/>
          </p:nvSpPr>
          <p:spPr>
            <a:xfrm>
              <a:off x="1213584" y="4404048"/>
              <a:ext cx="1520889" cy="584775"/>
            </a:xfrm>
            <a:prstGeom prst="rect">
              <a:avLst/>
            </a:prstGeom>
            <a:noFill/>
          </p:spPr>
          <p:txBody>
            <a:bodyPr wrap="square" rtlCol="0">
              <a:spAutoFit/>
            </a:bodyPr>
            <a:lstStyle/>
            <a:p>
              <a:r>
                <a:rPr kumimoji="1" lang="ja-JP" altLang="en-US" sz="1600" dirty="0"/>
                <a:t>インシデント</a:t>
              </a:r>
              <a:endParaRPr kumimoji="1" lang="en-US" altLang="ja-JP" sz="1600" dirty="0"/>
            </a:p>
            <a:p>
              <a:r>
                <a:rPr lang="ja-JP" altLang="en-US" sz="1600" dirty="0"/>
                <a:t>クローズ</a:t>
              </a:r>
              <a:endParaRPr kumimoji="1" lang="ja-JP" altLang="en-US" sz="1600" dirty="0"/>
            </a:p>
          </p:txBody>
        </p:sp>
        <p:cxnSp>
          <p:nvCxnSpPr>
            <p:cNvPr id="28" name="直線矢印コネクタ 27">
              <a:extLst>
                <a:ext uri="{FF2B5EF4-FFF2-40B4-BE49-F238E27FC236}">
                  <a16:creationId xmlns:a16="http://schemas.microsoft.com/office/drawing/2014/main" id="{679D745C-BDC9-C4B7-5CD4-5629A301A69E}"/>
                </a:ext>
              </a:extLst>
            </p:cNvPr>
            <p:cNvCxnSpPr>
              <a:stCxn id="13" idx="1"/>
            </p:cNvCxnSpPr>
            <p:nvPr/>
          </p:nvCxnSpPr>
          <p:spPr>
            <a:xfrm flipH="1">
              <a:off x="2659224" y="3887522"/>
              <a:ext cx="473175" cy="633928"/>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9" name="コネクタ: 曲線 28">
              <a:extLst>
                <a:ext uri="{FF2B5EF4-FFF2-40B4-BE49-F238E27FC236}">
                  <a16:creationId xmlns:a16="http://schemas.microsoft.com/office/drawing/2014/main" id="{24F49E31-BBC0-3690-FD8C-039A1D887E03}"/>
                </a:ext>
              </a:extLst>
            </p:cNvPr>
            <p:cNvCxnSpPr>
              <a:stCxn id="38" idx="0"/>
              <a:endCxn id="36" idx="0"/>
            </p:cNvCxnSpPr>
            <p:nvPr/>
          </p:nvCxnSpPr>
          <p:spPr>
            <a:xfrm rot="5400000" flipH="1" flipV="1">
              <a:off x="8762027" y="2346259"/>
              <a:ext cx="89416" cy="536508"/>
            </a:xfrm>
            <a:prstGeom prst="curvedConnector3">
              <a:avLst>
                <a:gd name="adj1" fmla="val 355659"/>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30" name="コネクタ: 曲線 29">
              <a:extLst>
                <a:ext uri="{FF2B5EF4-FFF2-40B4-BE49-F238E27FC236}">
                  <a16:creationId xmlns:a16="http://schemas.microsoft.com/office/drawing/2014/main" id="{4AA117E2-6694-ED84-C6D7-0D0FC0948BE8}"/>
                </a:ext>
              </a:extLst>
            </p:cNvPr>
            <p:cNvCxnSpPr>
              <a:stCxn id="36" idx="0"/>
              <a:endCxn id="34" idx="0"/>
            </p:cNvCxnSpPr>
            <p:nvPr/>
          </p:nvCxnSpPr>
          <p:spPr>
            <a:xfrm rot="5400000" flipH="1" flipV="1">
              <a:off x="9302812" y="2241678"/>
              <a:ext cx="100305" cy="555950"/>
            </a:xfrm>
            <a:prstGeom prst="curvedConnector3">
              <a:avLst>
                <a:gd name="adj1" fmla="val 327905"/>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68032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en-US" altLang="ja-JP" dirty="0"/>
              <a:t>IT</a:t>
            </a:r>
            <a:r>
              <a:rPr kumimoji="1" lang="ja-JP" altLang="en-US" dirty="0"/>
              <a:t>サービスマネジメント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16</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2308324"/>
          </a:xfrm>
          <a:prstGeom prst="rect">
            <a:avLst/>
          </a:prstGeom>
          <a:noFill/>
        </p:spPr>
        <p:txBody>
          <a:bodyPr wrap="square" rtlCol="0">
            <a:spAutoFit/>
          </a:bodyPr>
          <a:lstStyle/>
          <a:p>
            <a:r>
              <a:rPr lang="ja-JP" altLang="en-US" b="1" dirty="0">
                <a:latin typeface="+mn-ea"/>
              </a:rPr>
              <a:t>問題管理</a:t>
            </a:r>
            <a:endParaRPr lang="en-US" altLang="ja-JP" b="1" dirty="0">
              <a:latin typeface="+mn-ea"/>
            </a:endParaRPr>
          </a:p>
          <a:p>
            <a:endParaRPr lang="en-US" altLang="ja-JP" b="1" dirty="0">
              <a:latin typeface="+mn-ea"/>
            </a:endParaRPr>
          </a:p>
          <a:p>
            <a:r>
              <a:rPr lang="ja-JP" altLang="en-US" b="1" dirty="0">
                <a:latin typeface="+mn-ea"/>
              </a:rPr>
              <a:t>変更管理</a:t>
            </a:r>
            <a:endParaRPr lang="en-US" altLang="ja-JP" b="1" dirty="0">
              <a:latin typeface="+mn-ea"/>
            </a:endParaRPr>
          </a:p>
          <a:p>
            <a:endParaRPr lang="en-US" altLang="ja-JP" b="1" dirty="0">
              <a:latin typeface="+mn-ea"/>
            </a:endParaRPr>
          </a:p>
          <a:p>
            <a:r>
              <a:rPr lang="ja-JP" altLang="en-US" b="1" dirty="0">
                <a:latin typeface="+mn-ea"/>
              </a:rPr>
              <a:t>リリース管理</a:t>
            </a:r>
            <a:endParaRPr lang="en-US" altLang="ja-JP" b="1" dirty="0">
              <a:latin typeface="+mn-ea"/>
            </a:endParaRPr>
          </a:p>
          <a:p>
            <a:endParaRPr lang="en-US" altLang="ja-JP" b="1" dirty="0">
              <a:latin typeface="+mn-ea"/>
            </a:endParaRPr>
          </a:p>
          <a:p>
            <a:r>
              <a:rPr lang="ja-JP" altLang="en-US" b="1" dirty="0">
                <a:latin typeface="+mn-ea"/>
              </a:rPr>
              <a:t>構成管理</a:t>
            </a:r>
            <a:endParaRPr lang="en-US" altLang="ja-JP" b="1" dirty="0">
              <a:latin typeface="+mn-ea"/>
            </a:endParaRPr>
          </a:p>
          <a:p>
            <a:endParaRPr lang="en-US" altLang="ja-JP" dirty="0"/>
          </a:p>
        </p:txBody>
      </p:sp>
      <p:grpSp>
        <p:nvGrpSpPr>
          <p:cNvPr id="51" name="グループ化 50">
            <a:extLst>
              <a:ext uri="{FF2B5EF4-FFF2-40B4-BE49-F238E27FC236}">
                <a16:creationId xmlns:a16="http://schemas.microsoft.com/office/drawing/2014/main" id="{139AEF1B-B10F-6017-BEEA-945A529ACF42}"/>
              </a:ext>
            </a:extLst>
          </p:cNvPr>
          <p:cNvGrpSpPr/>
          <p:nvPr/>
        </p:nvGrpSpPr>
        <p:grpSpPr>
          <a:xfrm>
            <a:off x="2515814" y="1348294"/>
            <a:ext cx="9386886" cy="5284009"/>
            <a:chOff x="1630815" y="650261"/>
            <a:chExt cx="9386886" cy="5284009"/>
          </a:xfrm>
        </p:grpSpPr>
        <p:sp>
          <p:nvSpPr>
            <p:cNvPr id="52" name="正方形/長方形 51">
              <a:extLst>
                <a:ext uri="{FF2B5EF4-FFF2-40B4-BE49-F238E27FC236}">
                  <a16:creationId xmlns:a16="http://schemas.microsoft.com/office/drawing/2014/main" id="{93DD91CB-9993-C4EA-8F8D-8FA4623E33A8}"/>
                </a:ext>
              </a:extLst>
            </p:cNvPr>
            <p:cNvSpPr/>
            <p:nvPr/>
          </p:nvSpPr>
          <p:spPr>
            <a:xfrm>
              <a:off x="1660849" y="923730"/>
              <a:ext cx="9097347" cy="643812"/>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情報システム（本番環境）</a:t>
              </a:r>
            </a:p>
          </p:txBody>
        </p:sp>
        <p:sp>
          <p:nvSpPr>
            <p:cNvPr id="53" name="正方形/長方形 52">
              <a:extLst>
                <a:ext uri="{FF2B5EF4-FFF2-40B4-BE49-F238E27FC236}">
                  <a16:creationId xmlns:a16="http://schemas.microsoft.com/office/drawing/2014/main" id="{D2AF0F23-B396-6C13-5F71-BE944068B104}"/>
                </a:ext>
              </a:extLst>
            </p:cNvPr>
            <p:cNvSpPr/>
            <p:nvPr/>
          </p:nvSpPr>
          <p:spPr>
            <a:xfrm>
              <a:off x="1660849" y="2228460"/>
              <a:ext cx="1268964" cy="643812"/>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利用者</a:t>
              </a:r>
            </a:p>
          </p:txBody>
        </p:sp>
        <p:sp>
          <p:nvSpPr>
            <p:cNvPr id="54" name="正方形/長方形 53">
              <a:extLst>
                <a:ext uri="{FF2B5EF4-FFF2-40B4-BE49-F238E27FC236}">
                  <a16:creationId xmlns:a16="http://schemas.microsoft.com/office/drawing/2014/main" id="{DF17C4BE-D14B-EB55-467A-15E326CF4557}"/>
                </a:ext>
              </a:extLst>
            </p:cNvPr>
            <p:cNvSpPr/>
            <p:nvPr/>
          </p:nvSpPr>
          <p:spPr>
            <a:xfrm>
              <a:off x="1630815" y="3542804"/>
              <a:ext cx="1419420" cy="643812"/>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rPr>
                <a:t>サービス</a:t>
              </a:r>
              <a:endParaRPr lang="en-US" altLang="ja-JP" sz="1600" dirty="0">
                <a:solidFill>
                  <a:sysClr val="windowText" lastClr="000000"/>
                </a:solidFill>
              </a:endParaRPr>
            </a:p>
            <a:p>
              <a:pPr algn="ctr"/>
              <a:r>
                <a:rPr lang="ja-JP" altLang="en-US" sz="1600" dirty="0">
                  <a:solidFill>
                    <a:sysClr val="windowText" lastClr="000000"/>
                  </a:solidFill>
                </a:rPr>
                <a:t>デスク</a:t>
              </a:r>
              <a:endParaRPr kumimoji="1" lang="ja-JP" altLang="en-US" sz="1600" dirty="0">
                <a:solidFill>
                  <a:sysClr val="windowText" lastClr="000000"/>
                </a:solidFill>
              </a:endParaRPr>
            </a:p>
          </p:txBody>
        </p:sp>
        <p:sp>
          <p:nvSpPr>
            <p:cNvPr id="55" name="正方形/長方形 54">
              <a:extLst>
                <a:ext uri="{FF2B5EF4-FFF2-40B4-BE49-F238E27FC236}">
                  <a16:creationId xmlns:a16="http://schemas.microsoft.com/office/drawing/2014/main" id="{4D19A1AB-1288-66E8-D239-DFA5460577EC}"/>
                </a:ext>
              </a:extLst>
            </p:cNvPr>
            <p:cNvSpPr/>
            <p:nvPr/>
          </p:nvSpPr>
          <p:spPr>
            <a:xfrm>
              <a:off x="3628735" y="3544076"/>
              <a:ext cx="1419420" cy="643812"/>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rPr>
                <a:t>インシデント管理</a:t>
              </a:r>
              <a:endParaRPr kumimoji="1" lang="ja-JP" altLang="en-US" sz="1600" dirty="0">
                <a:solidFill>
                  <a:sysClr val="windowText" lastClr="000000"/>
                </a:solidFill>
              </a:endParaRPr>
            </a:p>
          </p:txBody>
        </p:sp>
        <p:sp>
          <p:nvSpPr>
            <p:cNvPr id="56" name="正方形/長方形 55">
              <a:extLst>
                <a:ext uri="{FF2B5EF4-FFF2-40B4-BE49-F238E27FC236}">
                  <a16:creationId xmlns:a16="http://schemas.microsoft.com/office/drawing/2014/main" id="{06EBE12B-C003-53F5-1853-C2F042A66823}"/>
                </a:ext>
              </a:extLst>
            </p:cNvPr>
            <p:cNvSpPr/>
            <p:nvPr/>
          </p:nvSpPr>
          <p:spPr>
            <a:xfrm>
              <a:off x="5538884" y="3533191"/>
              <a:ext cx="1419420" cy="643812"/>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rPr>
                <a:t>問題管理</a:t>
              </a:r>
              <a:endParaRPr kumimoji="1" lang="ja-JP" altLang="en-US" sz="1600" dirty="0">
                <a:solidFill>
                  <a:sysClr val="windowText" lastClr="000000"/>
                </a:solidFill>
              </a:endParaRPr>
            </a:p>
          </p:txBody>
        </p:sp>
        <p:sp>
          <p:nvSpPr>
            <p:cNvPr id="57" name="正方形/長方形 56">
              <a:extLst>
                <a:ext uri="{FF2B5EF4-FFF2-40B4-BE49-F238E27FC236}">
                  <a16:creationId xmlns:a16="http://schemas.microsoft.com/office/drawing/2014/main" id="{165DD2A0-206D-2534-2C14-58395FA0A198}"/>
                </a:ext>
              </a:extLst>
            </p:cNvPr>
            <p:cNvSpPr/>
            <p:nvPr/>
          </p:nvSpPr>
          <p:spPr>
            <a:xfrm>
              <a:off x="7491313" y="3533191"/>
              <a:ext cx="1419419" cy="643812"/>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rPr>
                <a:t>変更管理</a:t>
              </a:r>
              <a:endParaRPr kumimoji="1" lang="ja-JP" altLang="en-US" sz="1600" dirty="0">
                <a:solidFill>
                  <a:sysClr val="windowText" lastClr="000000"/>
                </a:solidFill>
              </a:endParaRPr>
            </a:p>
          </p:txBody>
        </p:sp>
        <p:sp>
          <p:nvSpPr>
            <p:cNvPr id="58" name="正方形/長方形 57">
              <a:extLst>
                <a:ext uri="{FF2B5EF4-FFF2-40B4-BE49-F238E27FC236}">
                  <a16:creationId xmlns:a16="http://schemas.microsoft.com/office/drawing/2014/main" id="{499E41A3-5421-774D-24F9-7DB01803B569}"/>
                </a:ext>
              </a:extLst>
            </p:cNvPr>
            <p:cNvSpPr/>
            <p:nvPr/>
          </p:nvSpPr>
          <p:spPr>
            <a:xfrm>
              <a:off x="9489232" y="3533191"/>
              <a:ext cx="1419418" cy="643812"/>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rPr>
                <a:t>リリース</a:t>
              </a:r>
              <a:endParaRPr lang="en-US" altLang="ja-JP" sz="1600" dirty="0">
                <a:solidFill>
                  <a:sysClr val="windowText" lastClr="000000"/>
                </a:solidFill>
              </a:endParaRPr>
            </a:p>
            <a:p>
              <a:pPr algn="ctr"/>
              <a:r>
                <a:rPr lang="ja-JP" altLang="en-US" sz="1600" dirty="0">
                  <a:solidFill>
                    <a:sysClr val="windowText" lastClr="000000"/>
                  </a:solidFill>
                </a:rPr>
                <a:t>管理</a:t>
              </a:r>
              <a:endParaRPr kumimoji="1" lang="ja-JP" altLang="en-US" sz="1600" dirty="0">
                <a:solidFill>
                  <a:sysClr val="windowText" lastClr="000000"/>
                </a:solidFill>
              </a:endParaRPr>
            </a:p>
          </p:txBody>
        </p:sp>
        <p:sp>
          <p:nvSpPr>
            <p:cNvPr id="59" name="正方形/長方形 58">
              <a:extLst>
                <a:ext uri="{FF2B5EF4-FFF2-40B4-BE49-F238E27FC236}">
                  <a16:creationId xmlns:a16="http://schemas.microsoft.com/office/drawing/2014/main" id="{EB2FD99A-7DD8-2B3E-8BA9-E5E363D59074}"/>
                </a:ext>
              </a:extLst>
            </p:cNvPr>
            <p:cNvSpPr/>
            <p:nvPr/>
          </p:nvSpPr>
          <p:spPr>
            <a:xfrm>
              <a:off x="7491312" y="4889240"/>
              <a:ext cx="1419419" cy="643812"/>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ysClr val="windowText" lastClr="000000"/>
                  </a:solidFill>
                </a:rPr>
                <a:t>構成管理</a:t>
              </a:r>
            </a:p>
          </p:txBody>
        </p:sp>
        <p:sp>
          <p:nvSpPr>
            <p:cNvPr id="60" name="テキスト ボックス 59">
              <a:extLst>
                <a:ext uri="{FF2B5EF4-FFF2-40B4-BE49-F238E27FC236}">
                  <a16:creationId xmlns:a16="http://schemas.microsoft.com/office/drawing/2014/main" id="{F184A9C5-3F1B-E363-1672-CAEDC8A3E1FB}"/>
                </a:ext>
              </a:extLst>
            </p:cNvPr>
            <p:cNvSpPr txBox="1"/>
            <p:nvPr/>
          </p:nvSpPr>
          <p:spPr>
            <a:xfrm>
              <a:off x="3417337" y="4177003"/>
              <a:ext cx="1588538" cy="369332"/>
            </a:xfrm>
            <a:prstGeom prst="rect">
              <a:avLst/>
            </a:prstGeom>
            <a:noFill/>
          </p:spPr>
          <p:txBody>
            <a:bodyPr wrap="square" rtlCol="0">
              <a:spAutoFit/>
            </a:bodyPr>
            <a:lstStyle/>
            <a:p>
              <a:pPr algn="ctr"/>
              <a:r>
                <a:rPr kumimoji="1" lang="en-US" altLang="ja-JP" dirty="0"/>
                <a:t>(</a:t>
              </a:r>
              <a:r>
                <a:rPr kumimoji="1" lang="ja-JP" altLang="en-US" dirty="0"/>
                <a:t>迅速に復旧</a:t>
              </a:r>
              <a:r>
                <a:rPr kumimoji="1" lang="en-US" altLang="ja-JP" dirty="0"/>
                <a:t>)</a:t>
              </a:r>
              <a:endParaRPr kumimoji="1" lang="ja-JP" altLang="en-US" dirty="0"/>
            </a:p>
          </p:txBody>
        </p:sp>
        <p:sp>
          <p:nvSpPr>
            <p:cNvPr id="61" name="テキスト ボックス 60">
              <a:extLst>
                <a:ext uri="{FF2B5EF4-FFF2-40B4-BE49-F238E27FC236}">
                  <a16:creationId xmlns:a16="http://schemas.microsoft.com/office/drawing/2014/main" id="{036761C9-9962-5B5A-E1C5-07019D657DF9}"/>
                </a:ext>
              </a:extLst>
            </p:cNvPr>
            <p:cNvSpPr txBox="1"/>
            <p:nvPr/>
          </p:nvSpPr>
          <p:spPr>
            <a:xfrm>
              <a:off x="5454325" y="4177003"/>
              <a:ext cx="1588538" cy="369332"/>
            </a:xfrm>
            <a:prstGeom prst="rect">
              <a:avLst/>
            </a:prstGeom>
            <a:noFill/>
          </p:spPr>
          <p:txBody>
            <a:bodyPr wrap="square" rtlCol="0">
              <a:spAutoFit/>
            </a:bodyPr>
            <a:lstStyle/>
            <a:p>
              <a:pPr algn="ctr"/>
              <a:r>
                <a:rPr kumimoji="1" lang="en-US" altLang="ja-JP" dirty="0"/>
                <a:t>(</a:t>
              </a:r>
              <a:r>
                <a:rPr lang="ja-JP" altLang="en-US" dirty="0"/>
                <a:t>原因の究明</a:t>
              </a:r>
              <a:r>
                <a:rPr kumimoji="1" lang="en-US" altLang="ja-JP" dirty="0"/>
                <a:t>)</a:t>
              </a:r>
              <a:endParaRPr kumimoji="1" lang="ja-JP" altLang="en-US" dirty="0"/>
            </a:p>
          </p:txBody>
        </p:sp>
        <p:sp>
          <p:nvSpPr>
            <p:cNvPr id="62" name="テキスト ボックス 61">
              <a:extLst>
                <a:ext uri="{FF2B5EF4-FFF2-40B4-BE49-F238E27FC236}">
                  <a16:creationId xmlns:a16="http://schemas.microsoft.com/office/drawing/2014/main" id="{BFFC71C7-1912-952A-5519-C91C99FA9B0B}"/>
                </a:ext>
              </a:extLst>
            </p:cNvPr>
            <p:cNvSpPr txBox="1"/>
            <p:nvPr/>
          </p:nvSpPr>
          <p:spPr>
            <a:xfrm>
              <a:off x="7406752" y="5564938"/>
              <a:ext cx="1588538" cy="369332"/>
            </a:xfrm>
            <a:prstGeom prst="rect">
              <a:avLst/>
            </a:prstGeom>
            <a:noFill/>
          </p:spPr>
          <p:txBody>
            <a:bodyPr wrap="square" rtlCol="0">
              <a:spAutoFit/>
            </a:bodyPr>
            <a:lstStyle/>
            <a:p>
              <a:pPr algn="ctr"/>
              <a:r>
                <a:rPr kumimoji="1" lang="en-US" altLang="ja-JP" dirty="0"/>
                <a:t>(</a:t>
              </a:r>
              <a:r>
                <a:rPr lang="ja-JP" altLang="en-US" dirty="0"/>
                <a:t>最新状態</a:t>
              </a:r>
              <a:r>
                <a:rPr kumimoji="1" lang="en-US" altLang="ja-JP" dirty="0"/>
                <a:t>)</a:t>
              </a:r>
              <a:endParaRPr kumimoji="1" lang="ja-JP" altLang="en-US" dirty="0"/>
            </a:p>
          </p:txBody>
        </p:sp>
        <p:sp>
          <p:nvSpPr>
            <p:cNvPr id="63" name="テキスト ボックス 62">
              <a:extLst>
                <a:ext uri="{FF2B5EF4-FFF2-40B4-BE49-F238E27FC236}">
                  <a16:creationId xmlns:a16="http://schemas.microsoft.com/office/drawing/2014/main" id="{92B9748F-EB30-C444-C0A4-30E7D87B7A20}"/>
                </a:ext>
              </a:extLst>
            </p:cNvPr>
            <p:cNvSpPr txBox="1"/>
            <p:nvPr/>
          </p:nvSpPr>
          <p:spPr>
            <a:xfrm>
              <a:off x="2520433" y="1859129"/>
              <a:ext cx="818760" cy="338554"/>
            </a:xfrm>
            <a:prstGeom prst="rect">
              <a:avLst/>
            </a:prstGeom>
            <a:noFill/>
          </p:spPr>
          <p:txBody>
            <a:bodyPr wrap="square" rtlCol="0">
              <a:spAutoFit/>
            </a:bodyPr>
            <a:lstStyle/>
            <a:p>
              <a:r>
                <a:rPr kumimoji="1" lang="en-US" altLang="ja-JP" sz="1600" dirty="0"/>
                <a:t>(</a:t>
              </a:r>
              <a:r>
                <a:rPr kumimoji="1" lang="ja-JP" altLang="en-US" sz="1600" dirty="0"/>
                <a:t>利用</a:t>
              </a:r>
              <a:r>
                <a:rPr kumimoji="1" lang="en-US" altLang="ja-JP" sz="1600" dirty="0"/>
                <a:t>)</a:t>
              </a:r>
              <a:endParaRPr kumimoji="1" lang="ja-JP" altLang="en-US" sz="1600" dirty="0"/>
            </a:p>
          </p:txBody>
        </p:sp>
        <p:sp>
          <p:nvSpPr>
            <p:cNvPr id="64" name="テキスト ボックス 63">
              <a:extLst>
                <a:ext uri="{FF2B5EF4-FFF2-40B4-BE49-F238E27FC236}">
                  <a16:creationId xmlns:a16="http://schemas.microsoft.com/office/drawing/2014/main" id="{F09DCF83-00BA-236B-F5E5-4F167CCA05A4}"/>
                </a:ext>
              </a:extLst>
            </p:cNvPr>
            <p:cNvSpPr txBox="1"/>
            <p:nvPr/>
          </p:nvSpPr>
          <p:spPr>
            <a:xfrm>
              <a:off x="10198941" y="2381089"/>
              <a:ext cx="818760" cy="338554"/>
            </a:xfrm>
            <a:prstGeom prst="rect">
              <a:avLst/>
            </a:prstGeom>
            <a:noFill/>
          </p:spPr>
          <p:txBody>
            <a:bodyPr wrap="square" rtlCol="0">
              <a:spAutoFit/>
            </a:bodyPr>
            <a:lstStyle/>
            <a:p>
              <a:r>
                <a:rPr kumimoji="1" lang="en-US" altLang="ja-JP" sz="1600" dirty="0"/>
                <a:t>(</a:t>
              </a:r>
              <a:r>
                <a:rPr kumimoji="1" lang="ja-JP" altLang="en-US" sz="1600" dirty="0"/>
                <a:t>実装</a:t>
              </a:r>
              <a:r>
                <a:rPr kumimoji="1" lang="en-US" altLang="ja-JP" sz="1600" dirty="0"/>
                <a:t>)</a:t>
              </a:r>
              <a:endParaRPr kumimoji="1" lang="ja-JP" altLang="en-US" sz="1600" dirty="0"/>
            </a:p>
          </p:txBody>
        </p:sp>
        <p:sp>
          <p:nvSpPr>
            <p:cNvPr id="65" name="テキスト ボックス 64">
              <a:extLst>
                <a:ext uri="{FF2B5EF4-FFF2-40B4-BE49-F238E27FC236}">
                  <a16:creationId xmlns:a16="http://schemas.microsoft.com/office/drawing/2014/main" id="{3730160E-55C4-45B4-4E37-1C1D41448988}"/>
                </a:ext>
              </a:extLst>
            </p:cNvPr>
            <p:cNvSpPr txBox="1"/>
            <p:nvPr/>
          </p:nvSpPr>
          <p:spPr>
            <a:xfrm>
              <a:off x="8501351" y="4351011"/>
              <a:ext cx="818760" cy="338554"/>
            </a:xfrm>
            <a:prstGeom prst="rect">
              <a:avLst/>
            </a:prstGeom>
            <a:noFill/>
          </p:spPr>
          <p:txBody>
            <a:bodyPr wrap="square" rtlCol="0">
              <a:spAutoFit/>
            </a:bodyPr>
            <a:lstStyle/>
            <a:p>
              <a:r>
                <a:rPr kumimoji="1" lang="en-US" altLang="ja-JP" sz="1600" dirty="0"/>
                <a:t>(</a:t>
              </a:r>
              <a:r>
                <a:rPr kumimoji="1" lang="ja-JP" altLang="en-US" sz="1600" dirty="0"/>
                <a:t>利用</a:t>
              </a:r>
              <a:r>
                <a:rPr kumimoji="1" lang="en-US" altLang="ja-JP" sz="1600" dirty="0"/>
                <a:t>)</a:t>
              </a:r>
              <a:endParaRPr kumimoji="1" lang="ja-JP" altLang="en-US" sz="1600" dirty="0"/>
            </a:p>
          </p:txBody>
        </p:sp>
        <p:sp>
          <p:nvSpPr>
            <p:cNvPr id="66" name="テキスト ボックス 65">
              <a:extLst>
                <a:ext uri="{FF2B5EF4-FFF2-40B4-BE49-F238E27FC236}">
                  <a16:creationId xmlns:a16="http://schemas.microsoft.com/office/drawing/2014/main" id="{CFBCC6B3-B0B4-4723-111B-734A25299569}"/>
                </a:ext>
              </a:extLst>
            </p:cNvPr>
            <p:cNvSpPr txBox="1"/>
            <p:nvPr/>
          </p:nvSpPr>
          <p:spPr>
            <a:xfrm>
              <a:off x="2520433" y="3059114"/>
              <a:ext cx="818760" cy="338554"/>
            </a:xfrm>
            <a:prstGeom prst="rect">
              <a:avLst/>
            </a:prstGeom>
            <a:noFill/>
          </p:spPr>
          <p:txBody>
            <a:bodyPr wrap="square" rtlCol="0">
              <a:spAutoFit/>
            </a:bodyPr>
            <a:lstStyle/>
            <a:p>
              <a:r>
                <a:rPr kumimoji="1" lang="en-US" altLang="ja-JP" sz="1600" dirty="0"/>
                <a:t>(</a:t>
              </a:r>
              <a:r>
                <a:rPr lang="ja-JP" altLang="en-US" sz="1600" dirty="0"/>
                <a:t>窓口</a:t>
              </a:r>
              <a:r>
                <a:rPr kumimoji="1" lang="en-US" altLang="ja-JP" sz="1600" dirty="0"/>
                <a:t>)</a:t>
              </a:r>
              <a:endParaRPr kumimoji="1" lang="ja-JP" altLang="en-US" sz="1600" dirty="0"/>
            </a:p>
          </p:txBody>
        </p:sp>
        <p:cxnSp>
          <p:nvCxnSpPr>
            <p:cNvPr id="67" name="直線矢印コネクタ 66">
              <a:extLst>
                <a:ext uri="{FF2B5EF4-FFF2-40B4-BE49-F238E27FC236}">
                  <a16:creationId xmlns:a16="http://schemas.microsoft.com/office/drawing/2014/main" id="{DC5182CF-5703-517F-5099-9B35B3AE1EF8}"/>
                </a:ext>
              </a:extLst>
            </p:cNvPr>
            <p:cNvCxnSpPr>
              <a:cxnSpLocks/>
            </p:cNvCxnSpPr>
            <p:nvPr/>
          </p:nvCxnSpPr>
          <p:spPr>
            <a:xfrm flipV="1">
              <a:off x="2295331" y="1637804"/>
              <a:ext cx="0" cy="559879"/>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8" name="直線矢印コネクタ 67">
              <a:extLst>
                <a:ext uri="{FF2B5EF4-FFF2-40B4-BE49-F238E27FC236}">
                  <a16:creationId xmlns:a16="http://schemas.microsoft.com/office/drawing/2014/main" id="{686D9D74-C437-094E-A6F0-A5145E8F610C}"/>
                </a:ext>
              </a:extLst>
            </p:cNvPr>
            <p:cNvCxnSpPr>
              <a:cxnSpLocks/>
            </p:cNvCxnSpPr>
            <p:nvPr/>
          </p:nvCxnSpPr>
          <p:spPr>
            <a:xfrm flipV="1">
              <a:off x="2027853" y="2881885"/>
              <a:ext cx="0" cy="651306"/>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9" name="直線矢印コネクタ 68">
              <a:extLst>
                <a:ext uri="{FF2B5EF4-FFF2-40B4-BE49-F238E27FC236}">
                  <a16:creationId xmlns:a16="http://schemas.microsoft.com/office/drawing/2014/main" id="{DDD2F876-048D-4D30-6E8F-0F9938C73574}"/>
                </a:ext>
              </a:extLst>
            </p:cNvPr>
            <p:cNvCxnSpPr>
              <a:cxnSpLocks/>
            </p:cNvCxnSpPr>
            <p:nvPr/>
          </p:nvCxnSpPr>
          <p:spPr>
            <a:xfrm>
              <a:off x="2526654" y="2872272"/>
              <a:ext cx="0" cy="660919"/>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0" name="直線矢印コネクタ 69">
              <a:extLst>
                <a:ext uri="{FF2B5EF4-FFF2-40B4-BE49-F238E27FC236}">
                  <a16:creationId xmlns:a16="http://schemas.microsoft.com/office/drawing/2014/main" id="{7C9B12B9-DE24-14FF-4769-9DCA1051C714}"/>
                </a:ext>
              </a:extLst>
            </p:cNvPr>
            <p:cNvCxnSpPr>
              <a:cxnSpLocks/>
              <a:stCxn id="54" idx="3"/>
              <a:endCxn id="55" idx="1"/>
            </p:cNvCxnSpPr>
            <p:nvPr/>
          </p:nvCxnSpPr>
          <p:spPr>
            <a:xfrm>
              <a:off x="3050235" y="3864710"/>
              <a:ext cx="578500" cy="1272"/>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1" name="直線矢印コネクタ 70">
              <a:extLst>
                <a:ext uri="{FF2B5EF4-FFF2-40B4-BE49-F238E27FC236}">
                  <a16:creationId xmlns:a16="http://schemas.microsoft.com/office/drawing/2014/main" id="{1CFF71AC-1159-633C-B605-DDDEE0DBCF4C}"/>
                </a:ext>
              </a:extLst>
            </p:cNvPr>
            <p:cNvCxnSpPr>
              <a:cxnSpLocks/>
              <a:stCxn id="55" idx="3"/>
            </p:cNvCxnSpPr>
            <p:nvPr/>
          </p:nvCxnSpPr>
          <p:spPr>
            <a:xfrm flipV="1">
              <a:off x="5048155" y="3855097"/>
              <a:ext cx="490729" cy="10885"/>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2" name="直線矢印コネクタ 71">
              <a:extLst>
                <a:ext uri="{FF2B5EF4-FFF2-40B4-BE49-F238E27FC236}">
                  <a16:creationId xmlns:a16="http://schemas.microsoft.com/office/drawing/2014/main" id="{DAC8CFE3-4892-0037-0116-442AC30ABA36}"/>
                </a:ext>
              </a:extLst>
            </p:cNvPr>
            <p:cNvCxnSpPr>
              <a:cxnSpLocks/>
              <a:endCxn id="57" idx="1"/>
            </p:cNvCxnSpPr>
            <p:nvPr/>
          </p:nvCxnSpPr>
          <p:spPr>
            <a:xfrm flipV="1">
              <a:off x="6958304" y="3855097"/>
              <a:ext cx="533009" cy="10885"/>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3" name="直線矢印コネクタ 72">
              <a:extLst>
                <a:ext uri="{FF2B5EF4-FFF2-40B4-BE49-F238E27FC236}">
                  <a16:creationId xmlns:a16="http://schemas.microsoft.com/office/drawing/2014/main" id="{FC3191B6-0163-C32C-4788-757481984C4E}"/>
                </a:ext>
              </a:extLst>
            </p:cNvPr>
            <p:cNvCxnSpPr>
              <a:cxnSpLocks/>
              <a:endCxn id="58" idx="1"/>
            </p:cNvCxnSpPr>
            <p:nvPr/>
          </p:nvCxnSpPr>
          <p:spPr>
            <a:xfrm flipV="1">
              <a:off x="8910731" y="3855097"/>
              <a:ext cx="578501" cy="10885"/>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73">
              <a:extLst>
                <a:ext uri="{FF2B5EF4-FFF2-40B4-BE49-F238E27FC236}">
                  <a16:creationId xmlns:a16="http://schemas.microsoft.com/office/drawing/2014/main" id="{C1F1CF9F-2541-257D-853B-5A15A6A2084F}"/>
                </a:ext>
              </a:extLst>
            </p:cNvPr>
            <p:cNvCxnSpPr>
              <a:cxnSpLocks/>
            </p:cNvCxnSpPr>
            <p:nvPr/>
          </p:nvCxnSpPr>
          <p:spPr>
            <a:xfrm flipV="1">
              <a:off x="10198941" y="1567542"/>
              <a:ext cx="0" cy="1965649"/>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a:extLst>
                <a:ext uri="{FF2B5EF4-FFF2-40B4-BE49-F238E27FC236}">
                  <a16:creationId xmlns:a16="http://schemas.microsoft.com/office/drawing/2014/main" id="{1CC233A1-BE23-E8F0-BA28-533A6F99880F}"/>
                </a:ext>
              </a:extLst>
            </p:cNvPr>
            <p:cNvCxnSpPr>
              <a:cxnSpLocks/>
            </p:cNvCxnSpPr>
            <p:nvPr/>
          </p:nvCxnSpPr>
          <p:spPr>
            <a:xfrm>
              <a:off x="8501351" y="4189828"/>
              <a:ext cx="0" cy="699412"/>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6" name="直線矢印コネクタ 75">
              <a:extLst>
                <a:ext uri="{FF2B5EF4-FFF2-40B4-BE49-F238E27FC236}">
                  <a16:creationId xmlns:a16="http://schemas.microsoft.com/office/drawing/2014/main" id="{4DE81BD5-FF71-825D-B8C5-9C9F21E855C8}"/>
                </a:ext>
              </a:extLst>
            </p:cNvPr>
            <p:cNvCxnSpPr>
              <a:cxnSpLocks/>
            </p:cNvCxnSpPr>
            <p:nvPr/>
          </p:nvCxnSpPr>
          <p:spPr>
            <a:xfrm flipV="1">
              <a:off x="7881257" y="4186616"/>
              <a:ext cx="0" cy="702624"/>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7" name="爆発: 14 pt 76">
              <a:extLst>
                <a:ext uri="{FF2B5EF4-FFF2-40B4-BE49-F238E27FC236}">
                  <a16:creationId xmlns:a16="http://schemas.microsoft.com/office/drawing/2014/main" id="{0DB1083D-C891-C6E7-ED60-E080B55B747C}"/>
                </a:ext>
              </a:extLst>
            </p:cNvPr>
            <p:cNvSpPr/>
            <p:nvPr/>
          </p:nvSpPr>
          <p:spPr>
            <a:xfrm>
              <a:off x="1843669" y="650261"/>
              <a:ext cx="2935645" cy="1030657"/>
            </a:xfrm>
            <a:prstGeom prst="irregularSeal2">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インシデント</a:t>
              </a:r>
              <a:endParaRPr kumimoji="1" lang="en-US" altLang="ja-JP" sz="1400" dirty="0"/>
            </a:p>
            <a:p>
              <a:pPr algn="ctr"/>
              <a:r>
                <a:rPr lang="ja-JP" altLang="en-US" sz="1400" dirty="0"/>
                <a:t>発生</a:t>
              </a:r>
              <a:endParaRPr kumimoji="1" lang="ja-JP" altLang="en-US" dirty="0"/>
            </a:p>
          </p:txBody>
        </p:sp>
      </p:grpSp>
    </p:spTree>
    <p:extLst>
      <p:ext uri="{BB962C8B-B14F-4D97-AF65-F5344CB8AC3E}">
        <p14:creationId xmlns:p14="http://schemas.microsoft.com/office/powerpoint/2010/main" val="1643446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en-US" altLang="ja-JP" dirty="0"/>
              <a:t>IT</a:t>
            </a:r>
            <a:r>
              <a:rPr kumimoji="1" lang="ja-JP" altLang="en-US" dirty="0"/>
              <a:t>サービスマネジメント</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17</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3693319"/>
          </a:xfrm>
          <a:prstGeom prst="rect">
            <a:avLst/>
          </a:prstGeom>
          <a:noFill/>
        </p:spPr>
        <p:txBody>
          <a:bodyPr wrap="square" rtlCol="0">
            <a:spAutoFit/>
          </a:bodyPr>
          <a:lstStyle/>
          <a:p>
            <a:r>
              <a:rPr lang="ja-JP" altLang="en-US" b="1" dirty="0">
                <a:latin typeface="+mn-ea"/>
              </a:rPr>
              <a:t>サービスレベル管理</a:t>
            </a:r>
            <a:endParaRPr lang="en-US" altLang="ja-JP" b="1" dirty="0">
              <a:latin typeface="+mn-ea"/>
            </a:endParaRPr>
          </a:p>
          <a:p>
            <a:endParaRPr lang="en-US" altLang="ja-JP" b="1" dirty="0">
              <a:latin typeface="+mn-ea"/>
            </a:endParaRPr>
          </a:p>
          <a:p>
            <a:r>
              <a:rPr lang="ja-JP" altLang="en-US" b="1" dirty="0">
                <a:latin typeface="+mn-ea"/>
              </a:rPr>
              <a:t>可用性管理</a:t>
            </a:r>
            <a:endParaRPr lang="en-US" altLang="ja-JP" b="1" dirty="0">
              <a:latin typeface="+mn-ea"/>
            </a:endParaRPr>
          </a:p>
          <a:p>
            <a:endParaRPr lang="en-US" altLang="ja-JP" b="1" dirty="0">
              <a:latin typeface="+mn-ea"/>
            </a:endParaRPr>
          </a:p>
          <a:p>
            <a:r>
              <a:rPr lang="ja-JP" altLang="en-US" b="1" dirty="0">
                <a:latin typeface="+mn-ea"/>
              </a:rPr>
              <a:t>キャパシティ管理</a:t>
            </a:r>
            <a:endParaRPr lang="en-US" altLang="ja-JP" b="1" dirty="0">
              <a:latin typeface="+mn-ea"/>
            </a:endParaRPr>
          </a:p>
          <a:p>
            <a:endParaRPr lang="en-US" altLang="ja-JP" b="1" dirty="0">
              <a:latin typeface="+mn-ea"/>
            </a:endParaRPr>
          </a:p>
          <a:p>
            <a:endParaRPr lang="en-US" altLang="ja-JP" b="1" dirty="0">
              <a:latin typeface="+mn-ea"/>
            </a:endParaRPr>
          </a:p>
          <a:p>
            <a:r>
              <a:rPr lang="ja-JP" altLang="en-US" b="1" dirty="0"/>
              <a:t>ファシリティマネジメント</a:t>
            </a:r>
            <a:endParaRPr lang="en-US" altLang="ja-JP" b="1" dirty="0"/>
          </a:p>
          <a:p>
            <a:r>
              <a:rPr lang="ja-JP" altLang="en-US" dirty="0"/>
              <a:t>サービス保護デバイス</a:t>
            </a:r>
            <a:endParaRPr lang="en-US" altLang="ja-JP" dirty="0"/>
          </a:p>
          <a:p>
            <a:endParaRPr lang="en-US" altLang="ja-JP" dirty="0"/>
          </a:p>
          <a:p>
            <a:r>
              <a:rPr lang="en-US" altLang="ja-JP" dirty="0"/>
              <a:t>UPS</a:t>
            </a:r>
            <a:r>
              <a:rPr lang="ja-JP" altLang="en-US" dirty="0"/>
              <a:t>（</a:t>
            </a:r>
            <a:r>
              <a:rPr lang="en-US" altLang="ja-JP" dirty="0"/>
              <a:t>Uninterruptible Power Supply</a:t>
            </a:r>
            <a:r>
              <a:rPr lang="ja-JP" altLang="en-US" dirty="0"/>
              <a:t>）無停電電源装置</a:t>
            </a:r>
            <a:endParaRPr lang="en-US" altLang="ja-JP" dirty="0"/>
          </a:p>
          <a:p>
            <a:r>
              <a:rPr lang="ja-JP" altLang="en-US" dirty="0"/>
              <a:t>電源の瞬断・停電時にシステムを終了させるのに必要な時間だけ電源供給する装置</a:t>
            </a:r>
            <a:endParaRPr lang="en-US" altLang="ja-JP" dirty="0"/>
          </a:p>
          <a:p>
            <a:endParaRPr lang="en-US" altLang="ja-JP" dirty="0"/>
          </a:p>
        </p:txBody>
      </p:sp>
    </p:spTree>
    <p:extLst>
      <p:ext uri="{BB962C8B-B14F-4D97-AF65-F5344CB8AC3E}">
        <p14:creationId xmlns:p14="http://schemas.microsoft.com/office/powerpoint/2010/main" val="2492974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システム監査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18</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2585323"/>
          </a:xfrm>
          <a:prstGeom prst="rect">
            <a:avLst/>
          </a:prstGeom>
          <a:noFill/>
        </p:spPr>
        <p:txBody>
          <a:bodyPr wrap="square" rtlCol="0">
            <a:spAutoFit/>
          </a:bodyPr>
          <a:lstStyle/>
          <a:p>
            <a:r>
              <a:rPr lang="ja-JP" altLang="en-US" dirty="0">
                <a:latin typeface="+mn-ea"/>
              </a:rPr>
              <a:t>システム監査人が、監査対象から独立した立場で行う情報システムの監査</a:t>
            </a:r>
            <a:endParaRPr lang="en-US" altLang="ja-JP" dirty="0">
              <a:latin typeface="+mn-ea"/>
            </a:endParaRPr>
          </a:p>
          <a:p>
            <a:endParaRPr lang="en-US" altLang="ja-JP" dirty="0">
              <a:latin typeface="+mn-ea"/>
            </a:endParaRPr>
          </a:p>
          <a:p>
            <a:r>
              <a:rPr lang="ja-JP" altLang="en-US" b="1" dirty="0">
                <a:latin typeface="+mn-ea"/>
              </a:rPr>
              <a:t>システム監査の手順</a:t>
            </a:r>
            <a:endParaRPr lang="en-US" altLang="ja-JP" b="1" dirty="0">
              <a:latin typeface="+mn-ea"/>
            </a:endParaRPr>
          </a:p>
          <a:p>
            <a:endParaRPr lang="en-US" altLang="ja-JP" dirty="0">
              <a:latin typeface="+mn-ea"/>
            </a:endParaRPr>
          </a:p>
          <a:p>
            <a:r>
              <a:rPr lang="ja-JP" altLang="en-US" dirty="0">
                <a:latin typeface="+mn-ea"/>
              </a:rPr>
              <a:t>システム監査計画の作成</a:t>
            </a:r>
            <a:endParaRPr lang="en-US" altLang="ja-JP" dirty="0">
              <a:latin typeface="+mn-ea"/>
            </a:endParaRPr>
          </a:p>
          <a:p>
            <a:endParaRPr lang="en-US" altLang="ja-JP" dirty="0">
              <a:latin typeface="+mn-ea"/>
            </a:endParaRPr>
          </a:p>
          <a:p>
            <a:r>
              <a:rPr lang="ja-JP" altLang="en-US" dirty="0">
                <a:latin typeface="+mn-ea"/>
              </a:rPr>
              <a:t>システム監査の実施</a:t>
            </a:r>
            <a:endParaRPr lang="en-US" altLang="ja-JP" dirty="0">
              <a:latin typeface="+mn-ea"/>
            </a:endParaRPr>
          </a:p>
          <a:p>
            <a:endParaRPr lang="en-US" altLang="ja-JP" dirty="0">
              <a:latin typeface="+mn-ea"/>
            </a:endParaRPr>
          </a:p>
          <a:p>
            <a:endParaRPr lang="en-US" altLang="ja-JP" dirty="0"/>
          </a:p>
        </p:txBody>
      </p:sp>
      <p:graphicFrame>
        <p:nvGraphicFramePr>
          <p:cNvPr id="6" name="表 2">
            <a:extLst>
              <a:ext uri="{FF2B5EF4-FFF2-40B4-BE49-F238E27FC236}">
                <a16:creationId xmlns:a16="http://schemas.microsoft.com/office/drawing/2014/main" id="{64566DA4-CD58-6EEA-672D-481A49D6B22F}"/>
              </a:ext>
            </a:extLst>
          </p:cNvPr>
          <p:cNvGraphicFramePr>
            <a:graphicFrameLocks noGrp="1"/>
          </p:cNvGraphicFramePr>
          <p:nvPr>
            <p:extLst>
              <p:ext uri="{D42A27DB-BD31-4B8C-83A1-F6EECF244321}">
                <p14:modId xmlns:p14="http://schemas.microsoft.com/office/powerpoint/2010/main" val="866850817"/>
              </p:ext>
            </p:extLst>
          </p:nvPr>
        </p:nvGraphicFramePr>
        <p:xfrm>
          <a:off x="970384" y="3761441"/>
          <a:ext cx="9853126" cy="1381760"/>
        </p:xfrm>
        <a:graphic>
          <a:graphicData uri="http://schemas.openxmlformats.org/drawingml/2006/table">
            <a:tbl>
              <a:tblPr>
                <a:tableStyleId>{E8B1032C-EA38-4F05-BA0D-38AFFFC7BED3}</a:tableStyleId>
              </a:tblPr>
              <a:tblGrid>
                <a:gridCol w="1595534">
                  <a:extLst>
                    <a:ext uri="{9D8B030D-6E8A-4147-A177-3AD203B41FA5}">
                      <a16:colId xmlns:a16="http://schemas.microsoft.com/office/drawing/2014/main" val="1416762351"/>
                    </a:ext>
                  </a:extLst>
                </a:gridCol>
                <a:gridCol w="8257592">
                  <a:extLst>
                    <a:ext uri="{9D8B030D-6E8A-4147-A177-3AD203B41FA5}">
                      <a16:colId xmlns:a16="http://schemas.microsoft.com/office/drawing/2014/main" val="337788546"/>
                    </a:ext>
                  </a:extLst>
                </a:gridCol>
              </a:tblGrid>
              <a:tr h="370840">
                <a:tc>
                  <a:txBody>
                    <a:bodyPr/>
                    <a:lstStyle/>
                    <a:p>
                      <a:r>
                        <a:rPr kumimoji="1" lang="ja-JP" altLang="en-US" b="1" dirty="0">
                          <a:solidFill>
                            <a:schemeClr val="accent6"/>
                          </a:solidFill>
                        </a:rPr>
                        <a:t>予備調査</a:t>
                      </a:r>
                    </a:p>
                  </a:txBody>
                  <a:tcPr/>
                </a:tc>
                <a:tc>
                  <a:txBody>
                    <a:bodyPr/>
                    <a:lstStyle/>
                    <a:p>
                      <a:r>
                        <a:rPr kumimoji="1" lang="ja-JP" altLang="en-US" dirty="0">
                          <a:solidFill>
                            <a:schemeClr val="tx1"/>
                          </a:solidFill>
                        </a:rPr>
                        <a:t>本調査に先立ってアンケート調査などを行い、監査対象業務の実態を把握する</a:t>
                      </a:r>
                    </a:p>
                  </a:txBody>
                  <a:tcPr/>
                </a:tc>
                <a:extLst>
                  <a:ext uri="{0D108BD9-81ED-4DB2-BD59-A6C34878D82A}">
                    <a16:rowId xmlns:a16="http://schemas.microsoft.com/office/drawing/2014/main" val="936303290"/>
                  </a:ext>
                </a:extLst>
              </a:tr>
              <a:tr h="370840">
                <a:tc>
                  <a:txBody>
                    <a:bodyPr/>
                    <a:lstStyle/>
                    <a:p>
                      <a:r>
                        <a:rPr kumimoji="1" lang="ja-JP" altLang="en-US" b="1" dirty="0">
                          <a:solidFill>
                            <a:schemeClr val="accent6"/>
                          </a:solidFill>
                        </a:rPr>
                        <a:t>本調査</a:t>
                      </a:r>
                    </a:p>
                  </a:txBody>
                  <a:tcPr/>
                </a:tc>
                <a:tc>
                  <a:txBody>
                    <a:bodyPr/>
                    <a:lstStyle/>
                    <a:p>
                      <a:r>
                        <a:rPr kumimoji="1" lang="ja-JP" altLang="en-US" dirty="0"/>
                        <a:t>インタビューや現地調査などを行い、監査対象の実態を詳細に調査し、</a:t>
                      </a:r>
                      <a:r>
                        <a:rPr kumimoji="1" lang="ja-JP" altLang="en-US" b="1" dirty="0">
                          <a:solidFill>
                            <a:schemeClr val="accent6"/>
                          </a:solidFill>
                        </a:rPr>
                        <a:t>監査証拠</a:t>
                      </a:r>
                      <a:r>
                        <a:rPr kumimoji="1" lang="ja-JP" altLang="en-US" dirty="0"/>
                        <a:t>を入手する</a:t>
                      </a:r>
                    </a:p>
                  </a:txBody>
                  <a:tcPr/>
                </a:tc>
                <a:extLst>
                  <a:ext uri="{0D108BD9-81ED-4DB2-BD59-A6C34878D82A}">
                    <a16:rowId xmlns:a16="http://schemas.microsoft.com/office/drawing/2014/main" val="2044411062"/>
                  </a:ext>
                </a:extLst>
              </a:tr>
              <a:tr h="370840">
                <a:tc>
                  <a:txBody>
                    <a:bodyPr/>
                    <a:lstStyle/>
                    <a:p>
                      <a:r>
                        <a:rPr kumimoji="1" lang="ja-JP" altLang="en-US" dirty="0"/>
                        <a:t>評価・結論</a:t>
                      </a:r>
                    </a:p>
                  </a:txBody>
                  <a:tcPr/>
                </a:tc>
                <a:tc>
                  <a:txBody>
                    <a:bodyPr/>
                    <a:lstStyle/>
                    <a:p>
                      <a:r>
                        <a:rPr kumimoji="1" lang="ja-JP" altLang="en-US" dirty="0">
                          <a:solidFill>
                            <a:schemeClr val="tx1"/>
                          </a:solidFill>
                        </a:rPr>
                        <a:t>入手した監査証拠に基づいて、指摘事項などの監査意見を</a:t>
                      </a:r>
                      <a:r>
                        <a:rPr kumimoji="1" lang="ja-JP" altLang="en-US" b="1" dirty="0">
                          <a:solidFill>
                            <a:schemeClr val="accent6"/>
                          </a:solidFill>
                        </a:rPr>
                        <a:t>監査調書</a:t>
                      </a:r>
                      <a:r>
                        <a:rPr kumimoji="1" lang="ja-JP" altLang="en-US" dirty="0">
                          <a:solidFill>
                            <a:schemeClr val="tx1"/>
                          </a:solidFill>
                        </a:rPr>
                        <a:t>にまとめる</a:t>
                      </a:r>
                    </a:p>
                  </a:txBody>
                  <a:tcPr/>
                </a:tc>
                <a:extLst>
                  <a:ext uri="{0D108BD9-81ED-4DB2-BD59-A6C34878D82A}">
                    <a16:rowId xmlns:a16="http://schemas.microsoft.com/office/drawing/2014/main" val="3138998868"/>
                  </a:ext>
                </a:extLst>
              </a:tr>
            </a:tbl>
          </a:graphicData>
        </a:graphic>
      </p:graphicFrame>
    </p:spTree>
    <p:extLst>
      <p:ext uri="{BB962C8B-B14F-4D97-AF65-F5344CB8AC3E}">
        <p14:creationId xmlns:p14="http://schemas.microsoft.com/office/powerpoint/2010/main" val="2206287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システム監査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19</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5078313"/>
          </a:xfrm>
          <a:prstGeom prst="rect">
            <a:avLst/>
          </a:prstGeom>
          <a:noFill/>
        </p:spPr>
        <p:txBody>
          <a:bodyPr wrap="square" rtlCol="0">
            <a:spAutoFit/>
          </a:bodyPr>
          <a:lstStyle/>
          <a:p>
            <a:r>
              <a:rPr lang="ja-JP" altLang="en-US" b="1" dirty="0">
                <a:latin typeface="+mn-ea"/>
              </a:rPr>
              <a:t>システム監査の手順（続き）</a:t>
            </a:r>
            <a:endParaRPr lang="en-US" altLang="ja-JP" b="1" dirty="0">
              <a:latin typeface="+mn-ea"/>
            </a:endParaRPr>
          </a:p>
          <a:p>
            <a:endParaRPr lang="en-US" altLang="ja-JP" dirty="0">
              <a:latin typeface="+mn-ea"/>
            </a:endParaRPr>
          </a:p>
          <a:p>
            <a:r>
              <a:rPr lang="ja-JP" altLang="en-US" dirty="0">
                <a:latin typeface="+mn-ea"/>
              </a:rPr>
              <a:t>システム監査の報告</a:t>
            </a:r>
            <a:endParaRPr lang="en-US" altLang="ja-JP" dirty="0">
              <a:latin typeface="+mn-ea"/>
            </a:endParaRPr>
          </a:p>
          <a:p>
            <a:endParaRPr lang="en-US" altLang="ja-JP" dirty="0">
              <a:latin typeface="+mn-ea"/>
            </a:endParaRPr>
          </a:p>
          <a:p>
            <a:r>
              <a:rPr lang="ja-JP" altLang="en-US" dirty="0">
                <a:latin typeface="+mn-ea"/>
              </a:rPr>
              <a:t>フォローアップ</a:t>
            </a:r>
            <a:endParaRPr lang="en-US" altLang="ja-JP" dirty="0">
              <a:latin typeface="+mn-ea"/>
            </a:endParaRPr>
          </a:p>
          <a:p>
            <a:endParaRPr lang="en-US" altLang="ja-JP" dirty="0">
              <a:latin typeface="+mn-ea"/>
            </a:endParaRPr>
          </a:p>
          <a:p>
            <a:endParaRPr lang="en-US" altLang="ja-JP" dirty="0">
              <a:latin typeface="+mn-ea"/>
            </a:endParaRPr>
          </a:p>
          <a:p>
            <a:endParaRPr lang="en-US" altLang="ja-JP" dirty="0">
              <a:latin typeface="+mn-ea"/>
            </a:endParaRPr>
          </a:p>
          <a:p>
            <a:endParaRPr lang="en-US" altLang="ja-JP" dirty="0">
              <a:latin typeface="+mn-ea"/>
            </a:endParaRPr>
          </a:p>
          <a:p>
            <a:endParaRPr lang="en-US" altLang="ja-JP" dirty="0">
              <a:latin typeface="+mn-ea"/>
            </a:endParaRPr>
          </a:p>
          <a:p>
            <a:endParaRPr lang="en-US" altLang="ja-JP" dirty="0">
              <a:latin typeface="+mn-ea"/>
            </a:endParaRPr>
          </a:p>
          <a:p>
            <a:endParaRPr lang="en-US" altLang="ja-JP" dirty="0">
              <a:latin typeface="+mn-ea"/>
            </a:endParaRPr>
          </a:p>
          <a:p>
            <a:endParaRPr lang="en-US" altLang="ja-JP" dirty="0">
              <a:latin typeface="+mn-ea"/>
            </a:endParaRPr>
          </a:p>
          <a:p>
            <a:r>
              <a:rPr lang="ja-JP" altLang="en-US" b="1" dirty="0">
                <a:latin typeface="+mn-ea"/>
              </a:rPr>
              <a:t>内部統制</a:t>
            </a:r>
            <a:endParaRPr lang="en-US" altLang="ja-JP" b="1" dirty="0">
              <a:latin typeface="+mn-ea"/>
            </a:endParaRPr>
          </a:p>
          <a:p>
            <a:r>
              <a:rPr lang="ja-JP" altLang="en-US" dirty="0">
                <a:latin typeface="+mn-ea"/>
              </a:rPr>
              <a:t>企業自らが業務を適正に遂行していくために、経営者の責任で体制を構築して運用する仕組み</a:t>
            </a:r>
            <a:endParaRPr lang="en-US" altLang="ja-JP" dirty="0">
              <a:latin typeface="+mn-ea"/>
            </a:endParaRPr>
          </a:p>
          <a:p>
            <a:endParaRPr lang="en-US" altLang="ja-JP" dirty="0">
              <a:latin typeface="+mn-ea"/>
            </a:endParaRPr>
          </a:p>
          <a:p>
            <a:r>
              <a:rPr lang="ja-JP" altLang="en-US" dirty="0">
                <a:latin typeface="+mn-ea"/>
              </a:rPr>
              <a:t>コーポレートガバナンス</a:t>
            </a:r>
            <a:endParaRPr lang="en-US" altLang="ja-JP" dirty="0">
              <a:latin typeface="+mn-ea"/>
            </a:endParaRPr>
          </a:p>
          <a:p>
            <a:r>
              <a:rPr lang="ja-JP" altLang="en-US" dirty="0">
                <a:latin typeface="+mn-ea"/>
              </a:rPr>
              <a:t>株主や監査役により企業経営そのものを監督・監視する仕組み</a:t>
            </a:r>
            <a:endParaRPr lang="en-US" altLang="ja-JP" dirty="0"/>
          </a:p>
        </p:txBody>
      </p:sp>
      <p:grpSp>
        <p:nvGrpSpPr>
          <p:cNvPr id="6" name="グループ化 5">
            <a:extLst>
              <a:ext uri="{FF2B5EF4-FFF2-40B4-BE49-F238E27FC236}">
                <a16:creationId xmlns:a16="http://schemas.microsoft.com/office/drawing/2014/main" id="{C90E3504-77AE-8B87-A289-89F3385EFD6A}"/>
              </a:ext>
            </a:extLst>
          </p:cNvPr>
          <p:cNvGrpSpPr/>
          <p:nvPr/>
        </p:nvGrpSpPr>
        <p:grpSpPr>
          <a:xfrm>
            <a:off x="2919862" y="2376582"/>
            <a:ext cx="7455160" cy="2600628"/>
            <a:chOff x="2211354" y="3067051"/>
            <a:chExt cx="7455160" cy="2600628"/>
          </a:xfrm>
        </p:grpSpPr>
        <p:grpSp>
          <p:nvGrpSpPr>
            <p:cNvPr id="7" name="グループ化 6">
              <a:extLst>
                <a:ext uri="{FF2B5EF4-FFF2-40B4-BE49-F238E27FC236}">
                  <a16:creationId xmlns:a16="http://schemas.microsoft.com/office/drawing/2014/main" id="{BE367FA6-03CF-3463-E2CE-9DD69EE15181}"/>
                </a:ext>
              </a:extLst>
            </p:cNvPr>
            <p:cNvGrpSpPr/>
            <p:nvPr/>
          </p:nvGrpSpPr>
          <p:grpSpPr>
            <a:xfrm>
              <a:off x="2211355" y="3067051"/>
              <a:ext cx="326571" cy="723897"/>
              <a:chOff x="6813252" y="2699656"/>
              <a:chExt cx="419877" cy="1005372"/>
            </a:xfrm>
            <a:solidFill>
              <a:schemeClr val="bg2">
                <a:lumMod val="50000"/>
              </a:schemeClr>
            </a:solidFill>
          </p:grpSpPr>
          <p:sp>
            <p:nvSpPr>
              <p:cNvPr id="29" name="フローチャート: 結合子 28">
                <a:extLst>
                  <a:ext uri="{FF2B5EF4-FFF2-40B4-BE49-F238E27FC236}">
                    <a16:creationId xmlns:a16="http://schemas.microsoft.com/office/drawing/2014/main" id="{56679CA1-B0F1-182E-48CB-D5F63218858A}"/>
                  </a:ext>
                </a:extLst>
              </p:cNvPr>
              <p:cNvSpPr/>
              <p:nvPr/>
            </p:nvSpPr>
            <p:spPr>
              <a:xfrm>
                <a:off x="6813252" y="2699656"/>
                <a:ext cx="419877" cy="405881"/>
              </a:xfrm>
              <a:prstGeom prst="flowChartConnector">
                <a:avLst/>
              </a:prstGeom>
              <a:grp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フローチャート: 論理積ゲート 29">
                <a:extLst>
                  <a:ext uri="{FF2B5EF4-FFF2-40B4-BE49-F238E27FC236}">
                    <a16:creationId xmlns:a16="http://schemas.microsoft.com/office/drawing/2014/main" id="{334D56D8-A7F9-0230-EECA-F99C1DEA6982}"/>
                  </a:ext>
                </a:extLst>
              </p:cNvPr>
              <p:cNvSpPr/>
              <p:nvPr/>
            </p:nvSpPr>
            <p:spPr>
              <a:xfrm rot="16200000">
                <a:off x="6729276" y="3217503"/>
                <a:ext cx="587828" cy="387222"/>
              </a:xfrm>
              <a:prstGeom prst="flowChartDelay">
                <a:avLst/>
              </a:prstGeom>
              <a:grp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 name="グループ化 7">
              <a:extLst>
                <a:ext uri="{FF2B5EF4-FFF2-40B4-BE49-F238E27FC236}">
                  <a16:creationId xmlns:a16="http://schemas.microsoft.com/office/drawing/2014/main" id="{C2D6ED2A-2FE3-3E43-FC35-EAA59226ED15}"/>
                </a:ext>
              </a:extLst>
            </p:cNvPr>
            <p:cNvGrpSpPr/>
            <p:nvPr/>
          </p:nvGrpSpPr>
          <p:grpSpPr>
            <a:xfrm>
              <a:off x="2224052" y="4005416"/>
              <a:ext cx="326571" cy="723897"/>
              <a:chOff x="6813252" y="2699656"/>
              <a:chExt cx="419877" cy="1005372"/>
            </a:xfrm>
          </p:grpSpPr>
          <p:sp>
            <p:nvSpPr>
              <p:cNvPr id="27" name="フローチャート: 結合子 26">
                <a:extLst>
                  <a:ext uri="{FF2B5EF4-FFF2-40B4-BE49-F238E27FC236}">
                    <a16:creationId xmlns:a16="http://schemas.microsoft.com/office/drawing/2014/main" id="{B8C84222-F7E2-E5C5-304F-23B87C7F7543}"/>
                  </a:ext>
                </a:extLst>
              </p:cNvPr>
              <p:cNvSpPr/>
              <p:nvPr/>
            </p:nvSpPr>
            <p:spPr>
              <a:xfrm>
                <a:off x="6813252" y="2699656"/>
                <a:ext cx="419877" cy="405881"/>
              </a:xfrm>
              <a:prstGeom prst="flowChartConnector">
                <a:avLst/>
              </a:prstGeom>
              <a:solidFill>
                <a:schemeClr val="accent6"/>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フローチャート: 論理積ゲート 27">
                <a:extLst>
                  <a:ext uri="{FF2B5EF4-FFF2-40B4-BE49-F238E27FC236}">
                    <a16:creationId xmlns:a16="http://schemas.microsoft.com/office/drawing/2014/main" id="{E84CBFEB-0FC0-FAFB-1412-D703701CBB57}"/>
                  </a:ext>
                </a:extLst>
              </p:cNvPr>
              <p:cNvSpPr/>
              <p:nvPr/>
            </p:nvSpPr>
            <p:spPr>
              <a:xfrm rot="16200000">
                <a:off x="6729276" y="3217503"/>
                <a:ext cx="587828" cy="387222"/>
              </a:xfrm>
              <a:prstGeom prst="flowChartDelay">
                <a:avLst/>
              </a:prstGeom>
              <a:solidFill>
                <a:schemeClr val="accent6"/>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 name="グループ化 8">
              <a:extLst>
                <a:ext uri="{FF2B5EF4-FFF2-40B4-BE49-F238E27FC236}">
                  <a16:creationId xmlns:a16="http://schemas.microsoft.com/office/drawing/2014/main" id="{240A3DD1-DA48-B451-464E-AF0BF6FA824B}"/>
                </a:ext>
              </a:extLst>
            </p:cNvPr>
            <p:cNvGrpSpPr/>
            <p:nvPr/>
          </p:nvGrpSpPr>
          <p:grpSpPr>
            <a:xfrm>
              <a:off x="2211354" y="4943782"/>
              <a:ext cx="326571" cy="723897"/>
              <a:chOff x="6813252" y="2699656"/>
              <a:chExt cx="419877" cy="1005372"/>
            </a:xfrm>
            <a:solidFill>
              <a:schemeClr val="bg1">
                <a:lumMod val="85000"/>
              </a:schemeClr>
            </a:solidFill>
          </p:grpSpPr>
          <p:sp>
            <p:nvSpPr>
              <p:cNvPr id="25" name="フローチャート: 結合子 24">
                <a:extLst>
                  <a:ext uri="{FF2B5EF4-FFF2-40B4-BE49-F238E27FC236}">
                    <a16:creationId xmlns:a16="http://schemas.microsoft.com/office/drawing/2014/main" id="{6D78B988-DA87-5E55-8E78-F70F61E5025C}"/>
                  </a:ext>
                </a:extLst>
              </p:cNvPr>
              <p:cNvSpPr/>
              <p:nvPr/>
            </p:nvSpPr>
            <p:spPr>
              <a:xfrm>
                <a:off x="6813252" y="2699656"/>
                <a:ext cx="419877" cy="405881"/>
              </a:xfrm>
              <a:prstGeom prst="flowChartConnector">
                <a:avLst/>
              </a:prstGeom>
              <a:grp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フローチャート: 論理積ゲート 25">
                <a:extLst>
                  <a:ext uri="{FF2B5EF4-FFF2-40B4-BE49-F238E27FC236}">
                    <a16:creationId xmlns:a16="http://schemas.microsoft.com/office/drawing/2014/main" id="{8BAADD8E-B9A7-730C-7693-38F7E2C3BA35}"/>
                  </a:ext>
                </a:extLst>
              </p:cNvPr>
              <p:cNvSpPr/>
              <p:nvPr/>
            </p:nvSpPr>
            <p:spPr>
              <a:xfrm rot="16200000">
                <a:off x="6729276" y="3217503"/>
                <a:ext cx="587828" cy="387222"/>
              </a:xfrm>
              <a:prstGeom prst="flowChartDelay">
                <a:avLst/>
              </a:prstGeom>
              <a:grp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 name="矢印: 右 9">
              <a:extLst>
                <a:ext uri="{FF2B5EF4-FFF2-40B4-BE49-F238E27FC236}">
                  <a16:creationId xmlns:a16="http://schemas.microsoft.com/office/drawing/2014/main" id="{7D646EDD-C805-48A6-3982-52F331F01FCC}"/>
                </a:ext>
              </a:extLst>
            </p:cNvPr>
            <p:cNvSpPr/>
            <p:nvPr/>
          </p:nvSpPr>
          <p:spPr>
            <a:xfrm>
              <a:off x="2901820" y="3110399"/>
              <a:ext cx="6764694" cy="637202"/>
            </a:xfrm>
            <a:prstGeom prst="rightArrow">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矢印: 右 10">
              <a:extLst>
                <a:ext uri="{FF2B5EF4-FFF2-40B4-BE49-F238E27FC236}">
                  <a16:creationId xmlns:a16="http://schemas.microsoft.com/office/drawing/2014/main" id="{99358A92-B2BD-F3A0-AEFC-8EC754AFD5DF}"/>
                </a:ext>
              </a:extLst>
            </p:cNvPr>
            <p:cNvSpPr/>
            <p:nvPr/>
          </p:nvSpPr>
          <p:spPr>
            <a:xfrm>
              <a:off x="2901820" y="4076135"/>
              <a:ext cx="6764694" cy="637202"/>
            </a:xfrm>
            <a:prstGeom prst="right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矢印: 右 11">
              <a:extLst>
                <a:ext uri="{FF2B5EF4-FFF2-40B4-BE49-F238E27FC236}">
                  <a16:creationId xmlns:a16="http://schemas.microsoft.com/office/drawing/2014/main" id="{CA97EE34-3B73-09A4-BA20-36FBEA2ED9FF}"/>
                </a:ext>
              </a:extLst>
            </p:cNvPr>
            <p:cNvSpPr/>
            <p:nvPr/>
          </p:nvSpPr>
          <p:spPr>
            <a:xfrm>
              <a:off x="2901820" y="5030477"/>
              <a:ext cx="6764694" cy="637202"/>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矢印コネクタ 12">
              <a:extLst>
                <a:ext uri="{FF2B5EF4-FFF2-40B4-BE49-F238E27FC236}">
                  <a16:creationId xmlns:a16="http://schemas.microsoft.com/office/drawing/2014/main" id="{296AA720-A698-A54C-0440-414FE339BE9C}"/>
                </a:ext>
              </a:extLst>
            </p:cNvPr>
            <p:cNvCxnSpPr>
              <a:cxnSpLocks/>
            </p:cNvCxnSpPr>
            <p:nvPr/>
          </p:nvCxnSpPr>
          <p:spPr>
            <a:xfrm>
              <a:off x="3293707" y="3599276"/>
              <a:ext cx="0" cy="63811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49FA2D77-03BD-154C-8554-7D38482FFDE0}"/>
                </a:ext>
              </a:extLst>
            </p:cNvPr>
            <p:cNvCxnSpPr>
              <a:cxnSpLocks/>
            </p:cNvCxnSpPr>
            <p:nvPr/>
          </p:nvCxnSpPr>
          <p:spPr>
            <a:xfrm>
              <a:off x="4183224" y="4577696"/>
              <a:ext cx="0" cy="63811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58E7BFB6-7F88-743D-1B19-93745E3739DE}"/>
                </a:ext>
              </a:extLst>
            </p:cNvPr>
            <p:cNvCxnSpPr>
              <a:cxnSpLocks/>
            </p:cNvCxnSpPr>
            <p:nvPr/>
          </p:nvCxnSpPr>
          <p:spPr>
            <a:xfrm flipV="1">
              <a:off x="5278017" y="4541522"/>
              <a:ext cx="0" cy="67429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BF311FDE-A490-24D1-742F-070BBAAA6C22}"/>
                </a:ext>
              </a:extLst>
            </p:cNvPr>
            <p:cNvCxnSpPr>
              <a:cxnSpLocks/>
            </p:cNvCxnSpPr>
            <p:nvPr/>
          </p:nvCxnSpPr>
          <p:spPr>
            <a:xfrm flipV="1">
              <a:off x="6237514" y="3599276"/>
              <a:ext cx="0" cy="62318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C21172D8-7AEA-37F5-5215-4A6920672BD5}"/>
                </a:ext>
              </a:extLst>
            </p:cNvPr>
            <p:cNvCxnSpPr>
              <a:cxnSpLocks/>
            </p:cNvCxnSpPr>
            <p:nvPr/>
          </p:nvCxnSpPr>
          <p:spPr>
            <a:xfrm>
              <a:off x="7383624" y="3599276"/>
              <a:ext cx="0" cy="161653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47BA4415-641D-9B6B-021D-00C5BADA8FCE}"/>
                </a:ext>
              </a:extLst>
            </p:cNvPr>
            <p:cNvCxnSpPr>
              <a:cxnSpLocks/>
            </p:cNvCxnSpPr>
            <p:nvPr/>
          </p:nvCxnSpPr>
          <p:spPr>
            <a:xfrm>
              <a:off x="8375779" y="4541522"/>
              <a:ext cx="12441" cy="67429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6B01BF70-52A9-7D54-E59D-017669B64CC9}"/>
                </a:ext>
              </a:extLst>
            </p:cNvPr>
            <p:cNvSpPr txBox="1"/>
            <p:nvPr/>
          </p:nvSpPr>
          <p:spPr>
            <a:xfrm>
              <a:off x="3315216" y="3723599"/>
              <a:ext cx="1015480" cy="369332"/>
            </a:xfrm>
            <a:prstGeom prst="rect">
              <a:avLst/>
            </a:prstGeom>
            <a:noFill/>
          </p:spPr>
          <p:txBody>
            <a:bodyPr wrap="square" rtlCol="0">
              <a:spAutoFit/>
            </a:bodyPr>
            <a:lstStyle/>
            <a:p>
              <a:r>
                <a:rPr kumimoji="1" lang="ja-JP" altLang="en-US" dirty="0"/>
                <a:t>①依頼</a:t>
              </a:r>
            </a:p>
          </p:txBody>
        </p:sp>
        <p:sp>
          <p:nvSpPr>
            <p:cNvPr id="20" name="テキスト ボックス 19">
              <a:extLst>
                <a:ext uri="{FF2B5EF4-FFF2-40B4-BE49-F238E27FC236}">
                  <a16:creationId xmlns:a16="http://schemas.microsoft.com/office/drawing/2014/main" id="{2920164F-FB48-EB3B-3A5D-972A88B167B2}"/>
                </a:ext>
              </a:extLst>
            </p:cNvPr>
            <p:cNvSpPr txBox="1"/>
            <p:nvPr/>
          </p:nvSpPr>
          <p:spPr>
            <a:xfrm>
              <a:off x="4135790" y="4703429"/>
              <a:ext cx="1015480" cy="369332"/>
            </a:xfrm>
            <a:prstGeom prst="rect">
              <a:avLst/>
            </a:prstGeom>
            <a:noFill/>
          </p:spPr>
          <p:txBody>
            <a:bodyPr wrap="square" rtlCol="0">
              <a:spAutoFit/>
            </a:bodyPr>
            <a:lstStyle/>
            <a:p>
              <a:r>
                <a:rPr lang="ja-JP" altLang="en-US" dirty="0"/>
                <a:t>②調査</a:t>
              </a:r>
              <a:endParaRPr kumimoji="1" lang="ja-JP" altLang="en-US" dirty="0"/>
            </a:p>
          </p:txBody>
        </p:sp>
        <p:sp>
          <p:nvSpPr>
            <p:cNvPr id="21" name="テキスト ボックス 20">
              <a:extLst>
                <a:ext uri="{FF2B5EF4-FFF2-40B4-BE49-F238E27FC236}">
                  <a16:creationId xmlns:a16="http://schemas.microsoft.com/office/drawing/2014/main" id="{31DB7C48-868D-2017-9553-B910BF8DD3DE}"/>
                </a:ext>
              </a:extLst>
            </p:cNvPr>
            <p:cNvSpPr txBox="1"/>
            <p:nvPr/>
          </p:nvSpPr>
          <p:spPr>
            <a:xfrm>
              <a:off x="5280351" y="4703429"/>
              <a:ext cx="1015480" cy="369332"/>
            </a:xfrm>
            <a:prstGeom prst="rect">
              <a:avLst/>
            </a:prstGeom>
            <a:noFill/>
          </p:spPr>
          <p:txBody>
            <a:bodyPr wrap="square" rtlCol="0">
              <a:spAutoFit/>
            </a:bodyPr>
            <a:lstStyle/>
            <a:p>
              <a:r>
                <a:rPr lang="ja-JP" altLang="en-US" dirty="0"/>
                <a:t>③説明</a:t>
              </a:r>
              <a:endParaRPr kumimoji="1" lang="ja-JP" altLang="en-US" dirty="0"/>
            </a:p>
          </p:txBody>
        </p:sp>
        <p:sp>
          <p:nvSpPr>
            <p:cNvPr id="22" name="テキスト ボックス 21">
              <a:extLst>
                <a:ext uri="{FF2B5EF4-FFF2-40B4-BE49-F238E27FC236}">
                  <a16:creationId xmlns:a16="http://schemas.microsoft.com/office/drawing/2014/main" id="{652C96B2-402E-0E5F-CD8B-84B066897DDE}"/>
                </a:ext>
              </a:extLst>
            </p:cNvPr>
            <p:cNvSpPr txBox="1"/>
            <p:nvPr/>
          </p:nvSpPr>
          <p:spPr>
            <a:xfrm>
              <a:off x="6274837" y="3786037"/>
              <a:ext cx="1015480" cy="369332"/>
            </a:xfrm>
            <a:prstGeom prst="rect">
              <a:avLst/>
            </a:prstGeom>
            <a:noFill/>
          </p:spPr>
          <p:txBody>
            <a:bodyPr wrap="square" rtlCol="0">
              <a:spAutoFit/>
            </a:bodyPr>
            <a:lstStyle/>
            <a:p>
              <a:r>
                <a:rPr kumimoji="1" lang="ja-JP" altLang="en-US" dirty="0"/>
                <a:t>④報告</a:t>
              </a:r>
            </a:p>
          </p:txBody>
        </p:sp>
        <p:sp>
          <p:nvSpPr>
            <p:cNvPr id="23" name="テキスト ボックス 22">
              <a:extLst>
                <a:ext uri="{FF2B5EF4-FFF2-40B4-BE49-F238E27FC236}">
                  <a16:creationId xmlns:a16="http://schemas.microsoft.com/office/drawing/2014/main" id="{1FEC247C-F9F0-2431-CBBC-B7811744C19F}"/>
                </a:ext>
              </a:extLst>
            </p:cNvPr>
            <p:cNvSpPr txBox="1"/>
            <p:nvPr/>
          </p:nvSpPr>
          <p:spPr>
            <a:xfrm>
              <a:off x="7383624" y="3892106"/>
              <a:ext cx="1408143" cy="369332"/>
            </a:xfrm>
            <a:prstGeom prst="rect">
              <a:avLst/>
            </a:prstGeom>
            <a:noFill/>
          </p:spPr>
          <p:txBody>
            <a:bodyPr wrap="square" rtlCol="0">
              <a:spAutoFit/>
            </a:bodyPr>
            <a:lstStyle/>
            <a:p>
              <a:r>
                <a:rPr lang="ja-JP" altLang="en-US" dirty="0"/>
                <a:t>⑤改善命令</a:t>
              </a:r>
              <a:endParaRPr kumimoji="1" lang="ja-JP" altLang="en-US" dirty="0"/>
            </a:p>
          </p:txBody>
        </p:sp>
        <p:sp>
          <p:nvSpPr>
            <p:cNvPr id="24" name="テキスト ボックス 23">
              <a:extLst>
                <a:ext uri="{FF2B5EF4-FFF2-40B4-BE49-F238E27FC236}">
                  <a16:creationId xmlns:a16="http://schemas.microsoft.com/office/drawing/2014/main" id="{77C8EE72-E57B-CC8E-B058-403D41D662D7}"/>
                </a:ext>
              </a:extLst>
            </p:cNvPr>
            <p:cNvSpPr txBox="1"/>
            <p:nvPr/>
          </p:nvSpPr>
          <p:spPr>
            <a:xfrm>
              <a:off x="8465198" y="4719507"/>
              <a:ext cx="1015480" cy="369332"/>
            </a:xfrm>
            <a:prstGeom prst="rect">
              <a:avLst/>
            </a:prstGeom>
            <a:noFill/>
          </p:spPr>
          <p:txBody>
            <a:bodyPr wrap="square" rtlCol="0">
              <a:spAutoFit/>
            </a:bodyPr>
            <a:lstStyle/>
            <a:p>
              <a:r>
                <a:rPr lang="ja-JP" altLang="en-US" dirty="0"/>
                <a:t>⑥助言</a:t>
              </a:r>
              <a:endParaRPr kumimoji="1" lang="ja-JP" altLang="en-US" dirty="0"/>
            </a:p>
          </p:txBody>
        </p:sp>
      </p:grpSp>
    </p:spTree>
    <p:extLst>
      <p:ext uri="{BB962C8B-B14F-4D97-AF65-F5344CB8AC3E}">
        <p14:creationId xmlns:p14="http://schemas.microsoft.com/office/powerpoint/2010/main" val="2507448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プロジェクトマネジメント</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2</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2585323"/>
          </a:xfrm>
          <a:prstGeom prst="rect">
            <a:avLst/>
          </a:prstGeom>
          <a:noFill/>
        </p:spPr>
        <p:txBody>
          <a:bodyPr wrap="square" rtlCol="0">
            <a:spAutoFit/>
          </a:bodyPr>
          <a:lstStyle/>
          <a:p>
            <a:r>
              <a:rPr lang="ja-JP" altLang="en-US" b="1" dirty="0">
                <a:latin typeface="+mn-ea"/>
              </a:rPr>
              <a:t>プロジェクト</a:t>
            </a:r>
            <a:endParaRPr lang="en-US" altLang="ja-JP" b="1" dirty="0">
              <a:latin typeface="+mn-ea"/>
            </a:endParaRPr>
          </a:p>
          <a:p>
            <a:r>
              <a:rPr lang="ja-JP" altLang="en-US" dirty="0"/>
              <a:t>特定の目標を達成するために、専門性の高い人材を集めて編成される組織</a:t>
            </a:r>
            <a:endParaRPr lang="en-US" altLang="ja-JP" dirty="0"/>
          </a:p>
          <a:p>
            <a:endParaRPr lang="en-US" altLang="ja-JP" dirty="0"/>
          </a:p>
          <a:p>
            <a:r>
              <a:rPr lang="ja-JP" altLang="en-US" dirty="0"/>
              <a:t>期間と予算</a:t>
            </a:r>
            <a:endParaRPr lang="en-US" altLang="ja-JP" dirty="0"/>
          </a:p>
          <a:p>
            <a:r>
              <a:rPr lang="ja-JP" altLang="en-US" dirty="0"/>
              <a:t>プロジェクトマネージャ（責任者）</a:t>
            </a:r>
            <a:endParaRPr lang="en-US" altLang="ja-JP" dirty="0"/>
          </a:p>
          <a:p>
            <a:r>
              <a:rPr lang="ja-JP" altLang="en-US" dirty="0"/>
              <a:t>プロジェクトメンバ（構成員）</a:t>
            </a:r>
            <a:endParaRPr lang="en-US" altLang="ja-JP" dirty="0"/>
          </a:p>
          <a:p>
            <a:r>
              <a:rPr lang="ja-JP" altLang="en-US" dirty="0"/>
              <a:t>ステークホルダ（利害関係者）</a:t>
            </a:r>
            <a:endParaRPr lang="en-US" altLang="ja-JP" dirty="0"/>
          </a:p>
          <a:p>
            <a:endParaRPr lang="en-US" altLang="ja-JP" dirty="0"/>
          </a:p>
          <a:p>
            <a:pPr marL="0" indent="0">
              <a:buNone/>
            </a:pPr>
            <a:endParaRPr lang="en-US" altLang="ja-JP" dirty="0"/>
          </a:p>
        </p:txBody>
      </p:sp>
    </p:spTree>
    <p:extLst>
      <p:ext uri="{BB962C8B-B14F-4D97-AF65-F5344CB8AC3E}">
        <p14:creationId xmlns:p14="http://schemas.microsoft.com/office/powerpoint/2010/main" val="930402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プロジェクトマネジメント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3</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1339065" cy="3139321"/>
          </a:xfrm>
          <a:prstGeom prst="rect">
            <a:avLst/>
          </a:prstGeom>
          <a:noFill/>
        </p:spPr>
        <p:txBody>
          <a:bodyPr wrap="square" rtlCol="0">
            <a:spAutoFit/>
          </a:bodyPr>
          <a:lstStyle/>
          <a:p>
            <a:r>
              <a:rPr lang="en-US" altLang="ja-JP" b="1" dirty="0">
                <a:latin typeface="+mn-ea"/>
              </a:rPr>
              <a:t>PMBOK</a:t>
            </a:r>
            <a:r>
              <a:rPr lang="ja-JP" altLang="en-US" b="1" dirty="0">
                <a:latin typeface="+mn-ea"/>
              </a:rPr>
              <a:t>（</a:t>
            </a:r>
            <a:r>
              <a:rPr lang="en-US" altLang="ja-JP" b="1" dirty="0">
                <a:latin typeface="+mn-ea"/>
              </a:rPr>
              <a:t>Project Management Body of Knowledge</a:t>
            </a:r>
            <a:r>
              <a:rPr lang="ja-JP" altLang="en-US" b="1" dirty="0">
                <a:latin typeface="+mn-ea"/>
              </a:rPr>
              <a:t>）</a:t>
            </a:r>
            <a:endParaRPr lang="en-US" altLang="ja-JP" b="1" dirty="0">
              <a:latin typeface="+mn-ea"/>
            </a:endParaRPr>
          </a:p>
          <a:p>
            <a:r>
              <a:rPr lang="en-US" altLang="ja-JP" dirty="0">
                <a:latin typeface="+mn-ea"/>
              </a:rPr>
              <a:t>10</a:t>
            </a:r>
            <a:r>
              <a:rPr lang="ja-JP" altLang="en-US" dirty="0">
                <a:latin typeface="+mn-ea"/>
              </a:rPr>
              <a:t>個の知識エリア</a:t>
            </a:r>
            <a:endParaRPr lang="en-US" altLang="ja-JP" dirty="0">
              <a:latin typeface="+mn-ea"/>
            </a:endParaRPr>
          </a:p>
          <a:p>
            <a:r>
              <a:rPr lang="ja-JP" altLang="en-US" dirty="0">
                <a:latin typeface="+mn-ea"/>
              </a:rPr>
              <a:t>　</a:t>
            </a:r>
            <a:r>
              <a:rPr kumimoji="1" lang="ja-JP" altLang="en-US" dirty="0"/>
              <a:t>「統合管理」、「スコープ管理」、「スケジュール管理」、「コスト管理」、「品質管理」、</a:t>
            </a:r>
            <a:endParaRPr kumimoji="1" lang="en-US" altLang="ja-JP" dirty="0"/>
          </a:p>
          <a:p>
            <a:r>
              <a:rPr lang="ja-JP" altLang="en-US" dirty="0"/>
              <a:t>　</a:t>
            </a:r>
            <a:r>
              <a:rPr kumimoji="1" lang="ja-JP" altLang="en-US" dirty="0"/>
              <a:t>「資源管理」、「コミュニケーション管理」、「リスク管理」、「調達管理」、「ステークホルダ管理」</a:t>
            </a:r>
            <a:endParaRPr lang="en-US" altLang="ja-JP" dirty="0">
              <a:latin typeface="+mn-ea"/>
            </a:endParaRPr>
          </a:p>
          <a:p>
            <a:endParaRPr lang="en-US" altLang="ja-JP" dirty="0">
              <a:latin typeface="+mn-ea"/>
            </a:endParaRPr>
          </a:p>
          <a:p>
            <a:r>
              <a:rPr lang="en-US" altLang="ja-JP" dirty="0">
                <a:latin typeface="+mn-ea"/>
              </a:rPr>
              <a:t>5</a:t>
            </a:r>
            <a:r>
              <a:rPr lang="ja-JP" altLang="en-US" dirty="0">
                <a:latin typeface="+mn-ea"/>
              </a:rPr>
              <a:t>個のプロセス</a:t>
            </a:r>
            <a:endParaRPr lang="en-US" altLang="ja-JP" dirty="0">
              <a:latin typeface="+mn-ea"/>
            </a:endParaRPr>
          </a:p>
          <a:p>
            <a:r>
              <a:rPr lang="ja-JP" altLang="en-US" b="1" dirty="0">
                <a:latin typeface="+mn-ea"/>
              </a:rPr>
              <a:t>　</a:t>
            </a:r>
            <a:r>
              <a:rPr kumimoji="1" lang="ja-JP" altLang="en-US" dirty="0"/>
              <a:t>「立ち上げ」、「計画」、「実行」、「監視・コントロール」、「終結」</a:t>
            </a:r>
            <a:endParaRPr lang="en-US" altLang="ja-JP" b="1" dirty="0">
              <a:latin typeface="+mn-ea"/>
            </a:endParaRPr>
          </a:p>
          <a:p>
            <a:endParaRPr lang="en-US" altLang="ja-JP" b="1" dirty="0">
              <a:latin typeface="+mn-ea"/>
            </a:endParaRPr>
          </a:p>
          <a:p>
            <a:r>
              <a:rPr lang="en-US" altLang="ja-JP" b="1" dirty="0"/>
              <a:t>PDCA</a:t>
            </a:r>
            <a:r>
              <a:rPr lang="ja-JP" altLang="en-US" b="1" dirty="0"/>
              <a:t>（</a:t>
            </a:r>
            <a:r>
              <a:rPr lang="en-US" altLang="ja-JP" b="1" dirty="0"/>
              <a:t>Plan-Do-Check-Action</a:t>
            </a:r>
            <a:r>
              <a:rPr lang="ja-JP" altLang="en-US" b="1" dirty="0"/>
              <a:t>）サイクル</a:t>
            </a:r>
            <a:endParaRPr lang="en-US" altLang="ja-JP" b="1" dirty="0"/>
          </a:p>
          <a:p>
            <a:endParaRPr lang="en-US" altLang="ja-JP" dirty="0"/>
          </a:p>
          <a:p>
            <a:pPr marL="0" indent="0">
              <a:buNone/>
            </a:pPr>
            <a:endParaRPr lang="en-US" altLang="ja-JP" dirty="0"/>
          </a:p>
        </p:txBody>
      </p:sp>
      <p:grpSp>
        <p:nvGrpSpPr>
          <p:cNvPr id="6" name="グループ化 5">
            <a:extLst>
              <a:ext uri="{FF2B5EF4-FFF2-40B4-BE49-F238E27FC236}">
                <a16:creationId xmlns:a16="http://schemas.microsoft.com/office/drawing/2014/main" id="{8AB697FC-DB42-53D3-DF43-4DEBE816718E}"/>
              </a:ext>
            </a:extLst>
          </p:cNvPr>
          <p:cNvGrpSpPr/>
          <p:nvPr/>
        </p:nvGrpSpPr>
        <p:grpSpPr>
          <a:xfrm>
            <a:off x="1147859" y="4141643"/>
            <a:ext cx="9896281" cy="2053414"/>
            <a:chOff x="1054748" y="2255969"/>
            <a:chExt cx="9896281" cy="2053414"/>
          </a:xfrm>
        </p:grpSpPr>
        <p:sp>
          <p:nvSpPr>
            <p:cNvPr id="7" name="テキスト ボックス 6">
              <a:extLst>
                <a:ext uri="{FF2B5EF4-FFF2-40B4-BE49-F238E27FC236}">
                  <a16:creationId xmlns:a16="http://schemas.microsoft.com/office/drawing/2014/main" id="{C993AFE0-00F9-F8ED-8E8B-D8D2A66B89A4}"/>
                </a:ext>
              </a:extLst>
            </p:cNvPr>
            <p:cNvSpPr txBox="1"/>
            <p:nvPr/>
          </p:nvSpPr>
          <p:spPr>
            <a:xfrm>
              <a:off x="1054748" y="2394469"/>
              <a:ext cx="2133600" cy="369332"/>
            </a:xfrm>
            <a:prstGeom prst="rect">
              <a:avLst/>
            </a:prstGeom>
            <a:noFill/>
            <a:ln>
              <a:solidFill>
                <a:schemeClr val="tx1"/>
              </a:solidFill>
            </a:ln>
          </p:spPr>
          <p:txBody>
            <a:bodyPr wrap="square" rtlCol="0">
              <a:spAutoFit/>
            </a:bodyPr>
            <a:lstStyle/>
            <a:p>
              <a:pPr algn="ctr"/>
              <a:r>
                <a:rPr kumimoji="1" lang="ja-JP" altLang="en-US" dirty="0"/>
                <a:t>立ち上げプロセス</a:t>
              </a:r>
            </a:p>
          </p:txBody>
        </p:sp>
        <p:sp>
          <p:nvSpPr>
            <p:cNvPr id="8" name="テキスト ボックス 7">
              <a:extLst>
                <a:ext uri="{FF2B5EF4-FFF2-40B4-BE49-F238E27FC236}">
                  <a16:creationId xmlns:a16="http://schemas.microsoft.com/office/drawing/2014/main" id="{1E298FD0-182D-C183-F58E-23B930CC157A}"/>
                </a:ext>
              </a:extLst>
            </p:cNvPr>
            <p:cNvSpPr txBox="1"/>
            <p:nvPr/>
          </p:nvSpPr>
          <p:spPr>
            <a:xfrm>
              <a:off x="7626221" y="2255969"/>
              <a:ext cx="1797698" cy="646331"/>
            </a:xfrm>
            <a:prstGeom prst="rect">
              <a:avLst/>
            </a:prstGeom>
            <a:noFill/>
            <a:ln>
              <a:solidFill>
                <a:schemeClr val="tx1"/>
              </a:solidFill>
            </a:ln>
          </p:spPr>
          <p:txBody>
            <a:bodyPr wrap="square" rtlCol="0">
              <a:spAutoFit/>
            </a:bodyPr>
            <a:lstStyle/>
            <a:p>
              <a:pPr algn="ctr"/>
              <a:r>
                <a:rPr lang="ja-JP" altLang="en-US" dirty="0"/>
                <a:t>計画</a:t>
              </a:r>
              <a:r>
                <a:rPr kumimoji="1" lang="ja-JP" altLang="en-US" dirty="0"/>
                <a:t>プロセス</a:t>
              </a:r>
              <a:endParaRPr kumimoji="1" lang="en-US" altLang="ja-JP" dirty="0"/>
            </a:p>
            <a:p>
              <a:pPr algn="ctr"/>
              <a:r>
                <a:rPr lang="ja-JP" altLang="en-US" dirty="0"/>
                <a:t>（</a:t>
              </a:r>
              <a:r>
                <a:rPr lang="en-US" altLang="ja-JP" dirty="0"/>
                <a:t>Plan</a:t>
              </a:r>
              <a:r>
                <a:rPr lang="ja-JP" altLang="en-US" dirty="0"/>
                <a:t>）</a:t>
              </a:r>
              <a:endParaRPr kumimoji="1" lang="ja-JP" altLang="en-US" dirty="0"/>
            </a:p>
          </p:txBody>
        </p:sp>
        <p:sp>
          <p:nvSpPr>
            <p:cNvPr id="9" name="テキスト ボックス 8">
              <a:extLst>
                <a:ext uri="{FF2B5EF4-FFF2-40B4-BE49-F238E27FC236}">
                  <a16:creationId xmlns:a16="http://schemas.microsoft.com/office/drawing/2014/main" id="{947D4C19-CF5A-2F46-E554-9C8CEBDCC41F}"/>
                </a:ext>
              </a:extLst>
            </p:cNvPr>
            <p:cNvSpPr txBox="1"/>
            <p:nvPr/>
          </p:nvSpPr>
          <p:spPr>
            <a:xfrm>
              <a:off x="4627983" y="3663052"/>
              <a:ext cx="3331029" cy="646331"/>
            </a:xfrm>
            <a:prstGeom prst="rect">
              <a:avLst/>
            </a:prstGeom>
            <a:noFill/>
            <a:ln>
              <a:solidFill>
                <a:schemeClr val="tx1"/>
              </a:solidFill>
            </a:ln>
          </p:spPr>
          <p:txBody>
            <a:bodyPr wrap="square" rtlCol="0">
              <a:spAutoFit/>
            </a:bodyPr>
            <a:lstStyle/>
            <a:p>
              <a:pPr algn="ctr"/>
              <a:r>
                <a:rPr kumimoji="1" lang="ja-JP" altLang="en-US" dirty="0"/>
                <a:t>監視・コントロールプロセス</a:t>
              </a:r>
              <a:endParaRPr kumimoji="1" lang="en-US" altLang="ja-JP" dirty="0"/>
            </a:p>
            <a:p>
              <a:pPr algn="ctr"/>
              <a:r>
                <a:rPr lang="ja-JP" altLang="en-US" dirty="0"/>
                <a:t>（</a:t>
              </a:r>
              <a:r>
                <a:rPr lang="en-US" altLang="ja-JP" dirty="0"/>
                <a:t>Check</a:t>
              </a:r>
              <a:r>
                <a:rPr lang="ja-JP" altLang="en-US" dirty="0"/>
                <a:t>・</a:t>
              </a:r>
              <a:r>
                <a:rPr lang="en-US" altLang="ja-JP" dirty="0"/>
                <a:t>Action</a:t>
              </a:r>
              <a:r>
                <a:rPr lang="ja-JP" altLang="en-US" dirty="0"/>
                <a:t>）</a:t>
              </a:r>
              <a:endParaRPr kumimoji="1" lang="ja-JP" altLang="en-US" dirty="0"/>
            </a:p>
          </p:txBody>
        </p:sp>
        <p:sp>
          <p:nvSpPr>
            <p:cNvPr id="10" name="テキスト ボックス 9">
              <a:extLst>
                <a:ext uri="{FF2B5EF4-FFF2-40B4-BE49-F238E27FC236}">
                  <a16:creationId xmlns:a16="http://schemas.microsoft.com/office/drawing/2014/main" id="{EA1E6E60-DA98-17AE-8570-3086FB1F35FF}"/>
                </a:ext>
              </a:extLst>
            </p:cNvPr>
            <p:cNvSpPr txBox="1"/>
            <p:nvPr/>
          </p:nvSpPr>
          <p:spPr>
            <a:xfrm>
              <a:off x="9153331" y="3659066"/>
              <a:ext cx="1797698" cy="646331"/>
            </a:xfrm>
            <a:prstGeom prst="rect">
              <a:avLst/>
            </a:prstGeom>
            <a:noFill/>
            <a:ln>
              <a:solidFill>
                <a:schemeClr val="tx1"/>
              </a:solidFill>
            </a:ln>
          </p:spPr>
          <p:txBody>
            <a:bodyPr wrap="square" rtlCol="0">
              <a:spAutoFit/>
            </a:bodyPr>
            <a:lstStyle/>
            <a:p>
              <a:pPr algn="ctr"/>
              <a:r>
                <a:rPr kumimoji="1" lang="ja-JP" altLang="en-US" dirty="0"/>
                <a:t>実行プロセス</a:t>
              </a:r>
              <a:endParaRPr kumimoji="1" lang="en-US" altLang="ja-JP" dirty="0"/>
            </a:p>
            <a:p>
              <a:pPr algn="ctr"/>
              <a:r>
                <a:rPr lang="ja-JP" altLang="en-US" dirty="0"/>
                <a:t>（</a:t>
              </a:r>
              <a:r>
                <a:rPr lang="en-US" altLang="ja-JP" dirty="0"/>
                <a:t>Do</a:t>
              </a:r>
              <a:r>
                <a:rPr lang="ja-JP" altLang="en-US" dirty="0"/>
                <a:t>）</a:t>
              </a:r>
              <a:endParaRPr kumimoji="1" lang="ja-JP" altLang="en-US" dirty="0"/>
            </a:p>
          </p:txBody>
        </p:sp>
        <p:sp>
          <p:nvSpPr>
            <p:cNvPr id="11" name="テキスト ボックス 10">
              <a:extLst>
                <a:ext uri="{FF2B5EF4-FFF2-40B4-BE49-F238E27FC236}">
                  <a16:creationId xmlns:a16="http://schemas.microsoft.com/office/drawing/2014/main" id="{81FB5A87-BA26-0134-BBB5-165C9390C330}"/>
                </a:ext>
              </a:extLst>
            </p:cNvPr>
            <p:cNvSpPr txBox="1"/>
            <p:nvPr/>
          </p:nvSpPr>
          <p:spPr>
            <a:xfrm>
              <a:off x="1054748" y="3797566"/>
              <a:ext cx="1754155" cy="369332"/>
            </a:xfrm>
            <a:prstGeom prst="rect">
              <a:avLst/>
            </a:prstGeom>
            <a:noFill/>
            <a:ln>
              <a:solidFill>
                <a:schemeClr val="tx1"/>
              </a:solidFill>
            </a:ln>
          </p:spPr>
          <p:txBody>
            <a:bodyPr wrap="square" rtlCol="0">
              <a:spAutoFit/>
            </a:bodyPr>
            <a:lstStyle/>
            <a:p>
              <a:pPr algn="ctr"/>
              <a:r>
                <a:rPr kumimoji="1" lang="ja-JP" altLang="en-US" dirty="0"/>
                <a:t>終結プロセス</a:t>
              </a:r>
            </a:p>
          </p:txBody>
        </p:sp>
        <p:cxnSp>
          <p:nvCxnSpPr>
            <p:cNvPr id="12" name="直線矢印コネクタ 11">
              <a:extLst>
                <a:ext uri="{FF2B5EF4-FFF2-40B4-BE49-F238E27FC236}">
                  <a16:creationId xmlns:a16="http://schemas.microsoft.com/office/drawing/2014/main" id="{97895E97-3639-4E52-FCF7-C2AE65E72136}"/>
                </a:ext>
              </a:extLst>
            </p:cNvPr>
            <p:cNvCxnSpPr>
              <a:stCxn id="7" idx="3"/>
              <a:endCxn id="8" idx="1"/>
            </p:cNvCxnSpPr>
            <p:nvPr/>
          </p:nvCxnSpPr>
          <p:spPr>
            <a:xfrm>
              <a:off x="3188348" y="2579135"/>
              <a:ext cx="4437873" cy="0"/>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7921C9D3-E29C-4587-134A-348ED6714F80}"/>
                </a:ext>
              </a:extLst>
            </p:cNvPr>
            <p:cNvCxnSpPr>
              <a:stCxn id="8" idx="3"/>
              <a:endCxn id="10" idx="0"/>
            </p:cNvCxnSpPr>
            <p:nvPr/>
          </p:nvCxnSpPr>
          <p:spPr>
            <a:xfrm>
              <a:off x="9423919" y="2579135"/>
              <a:ext cx="628261" cy="1079931"/>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4E4E18B6-21C6-C5FA-F98D-E5E3A56A6EF2}"/>
                </a:ext>
              </a:extLst>
            </p:cNvPr>
            <p:cNvCxnSpPr/>
            <p:nvPr/>
          </p:nvCxnSpPr>
          <p:spPr>
            <a:xfrm flipH="1">
              <a:off x="7959012" y="3797566"/>
              <a:ext cx="1194319" cy="0"/>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3D06EFB0-A15E-8CF2-5E2B-2B1E71E0128B}"/>
                </a:ext>
              </a:extLst>
            </p:cNvPr>
            <p:cNvCxnSpPr/>
            <p:nvPr/>
          </p:nvCxnSpPr>
          <p:spPr>
            <a:xfrm>
              <a:off x="7959012" y="4166898"/>
              <a:ext cx="1194319" cy="0"/>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ED7CC0B1-5693-FF47-FD98-A9A18735356E}"/>
                </a:ext>
              </a:extLst>
            </p:cNvPr>
            <p:cNvCxnSpPr>
              <a:cxnSpLocks/>
              <a:stCxn id="9" idx="0"/>
            </p:cNvCxnSpPr>
            <p:nvPr/>
          </p:nvCxnSpPr>
          <p:spPr>
            <a:xfrm flipV="1">
              <a:off x="6293498" y="2738725"/>
              <a:ext cx="1332723" cy="924327"/>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F68816EE-70B1-BBF5-F82A-A2483E360CB5}"/>
                </a:ext>
              </a:extLst>
            </p:cNvPr>
            <p:cNvCxnSpPr>
              <a:stCxn id="9" idx="1"/>
              <a:endCxn id="11" idx="3"/>
            </p:cNvCxnSpPr>
            <p:nvPr/>
          </p:nvCxnSpPr>
          <p:spPr>
            <a:xfrm flipH="1" flipV="1">
              <a:off x="2808903" y="3982232"/>
              <a:ext cx="1819080" cy="3986"/>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76523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プロジェクトマネジメント</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4</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2585323"/>
          </a:xfrm>
          <a:prstGeom prst="rect">
            <a:avLst/>
          </a:prstGeom>
          <a:noFill/>
        </p:spPr>
        <p:txBody>
          <a:bodyPr wrap="square" rtlCol="0">
            <a:spAutoFit/>
          </a:bodyPr>
          <a:lstStyle/>
          <a:p>
            <a:r>
              <a:rPr lang="ja-JP" altLang="en-US" b="1" dirty="0">
                <a:latin typeface="+mn-ea"/>
              </a:rPr>
              <a:t>プロジェクト統合マネジメント</a:t>
            </a:r>
            <a:endParaRPr lang="en-US" altLang="ja-JP" b="1" dirty="0">
              <a:latin typeface="+mn-ea"/>
            </a:endParaRPr>
          </a:p>
          <a:p>
            <a:r>
              <a:rPr lang="ja-JP" altLang="en-US" dirty="0"/>
              <a:t>理想：ソフトウェアの品質は出来る限り高く、期間は短期間で、予算は少なく</a:t>
            </a:r>
            <a:endParaRPr lang="en-US" altLang="ja-JP" dirty="0"/>
          </a:p>
          <a:p>
            <a:r>
              <a:rPr lang="en-US" altLang="ja-JP" dirty="0"/>
              <a:t>10</a:t>
            </a:r>
            <a:r>
              <a:rPr lang="ja-JP" altLang="en-US" dirty="0"/>
              <a:t>の知識エリアを統合的に管理、調整</a:t>
            </a:r>
            <a:endParaRPr lang="en-US" altLang="ja-JP" dirty="0"/>
          </a:p>
          <a:p>
            <a:endParaRPr lang="en-US" altLang="ja-JP" dirty="0"/>
          </a:p>
          <a:p>
            <a:r>
              <a:rPr lang="ja-JP" altLang="en-US" b="1" dirty="0"/>
              <a:t>構成管理</a:t>
            </a:r>
            <a:endParaRPr lang="en-US" altLang="ja-JP" b="1" dirty="0"/>
          </a:p>
          <a:p>
            <a:r>
              <a:rPr lang="ja-JP" altLang="en-US" b="0" dirty="0"/>
              <a:t>ドキュメントやソースプログラムなどの成果物が最新の状態をたもつように維持する活動</a:t>
            </a:r>
            <a:endParaRPr lang="en-US" altLang="ja-JP" dirty="0"/>
          </a:p>
          <a:p>
            <a:endParaRPr lang="en-US" altLang="ja-JP" dirty="0"/>
          </a:p>
          <a:p>
            <a:r>
              <a:rPr lang="ja-JP" altLang="en-US" dirty="0"/>
              <a:t>プロジェクト憲章</a:t>
            </a:r>
            <a:endParaRPr lang="en-US" altLang="ja-JP" dirty="0"/>
          </a:p>
          <a:p>
            <a:r>
              <a:rPr lang="ja-JP" altLang="en-US" dirty="0"/>
              <a:t>プロジェクトを正式に認可するために必要な文書</a:t>
            </a:r>
            <a:endParaRPr lang="en-US" altLang="ja-JP" dirty="0"/>
          </a:p>
        </p:txBody>
      </p:sp>
    </p:spTree>
    <p:extLst>
      <p:ext uri="{BB962C8B-B14F-4D97-AF65-F5344CB8AC3E}">
        <p14:creationId xmlns:p14="http://schemas.microsoft.com/office/powerpoint/2010/main" val="169773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プロジェクトマネジメント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5</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2308324"/>
          </a:xfrm>
          <a:prstGeom prst="rect">
            <a:avLst/>
          </a:prstGeom>
          <a:noFill/>
        </p:spPr>
        <p:txBody>
          <a:bodyPr wrap="square" rtlCol="0">
            <a:spAutoFit/>
          </a:bodyPr>
          <a:lstStyle/>
          <a:p>
            <a:r>
              <a:rPr lang="ja-JP" altLang="en-US" b="1" dirty="0">
                <a:latin typeface="+mn-ea"/>
              </a:rPr>
              <a:t>プロジェクトスコープマネジメント</a:t>
            </a:r>
            <a:endParaRPr lang="en-US" altLang="ja-JP" b="1" dirty="0">
              <a:latin typeface="+mn-ea"/>
            </a:endParaRPr>
          </a:p>
          <a:p>
            <a:r>
              <a:rPr lang="ja-JP" altLang="en-US" dirty="0"/>
              <a:t>プロジェクトの作業範囲（スコープ）を明確にし、プロジェクトが生み出す製品やサービスなどの成果物と、それらを完成するために必要な作業を定義</a:t>
            </a:r>
            <a:endParaRPr lang="en-US" altLang="ja-JP" dirty="0"/>
          </a:p>
          <a:p>
            <a:endParaRPr lang="en-US" altLang="ja-JP" dirty="0"/>
          </a:p>
          <a:p>
            <a:r>
              <a:rPr lang="en-US" altLang="ja-JP" b="1" dirty="0"/>
              <a:t>WBS</a:t>
            </a:r>
            <a:r>
              <a:rPr lang="ja-JP" altLang="en-US" b="1" dirty="0"/>
              <a:t>（</a:t>
            </a:r>
            <a:r>
              <a:rPr lang="en-US" altLang="ja-JP" b="1" dirty="0"/>
              <a:t>Work Breakdown Structure</a:t>
            </a:r>
            <a:r>
              <a:rPr lang="ja-JP" altLang="en-US" b="1" dirty="0"/>
              <a:t>）</a:t>
            </a:r>
            <a:endParaRPr lang="en-US" altLang="ja-JP" b="1" dirty="0"/>
          </a:p>
          <a:p>
            <a:r>
              <a:rPr lang="ja-JP" altLang="en-US" dirty="0"/>
              <a:t>作業分解構成図、プロジェクトの作業をトップダウンに分解した図</a:t>
            </a:r>
            <a:endParaRPr lang="en-US" altLang="ja-JP" dirty="0"/>
          </a:p>
          <a:p>
            <a:r>
              <a:rPr lang="ja-JP" altLang="en-US" dirty="0"/>
              <a:t>作業を階層に分解して、管理可能な大きさに細分化</a:t>
            </a:r>
            <a:endParaRPr lang="en-US" altLang="ja-JP" dirty="0"/>
          </a:p>
          <a:p>
            <a:endParaRPr lang="en-US" altLang="ja-JP" dirty="0"/>
          </a:p>
        </p:txBody>
      </p:sp>
      <p:grpSp>
        <p:nvGrpSpPr>
          <p:cNvPr id="6" name="グループ化 5">
            <a:extLst>
              <a:ext uri="{FF2B5EF4-FFF2-40B4-BE49-F238E27FC236}">
                <a16:creationId xmlns:a16="http://schemas.microsoft.com/office/drawing/2014/main" id="{05777D76-9C88-BCAC-AD23-A1268FB1B81A}"/>
              </a:ext>
            </a:extLst>
          </p:cNvPr>
          <p:cNvGrpSpPr/>
          <p:nvPr/>
        </p:nvGrpSpPr>
        <p:grpSpPr>
          <a:xfrm>
            <a:off x="3888024" y="3300150"/>
            <a:ext cx="7858417" cy="3535511"/>
            <a:chOff x="1001486" y="1582312"/>
            <a:chExt cx="10189027" cy="4584055"/>
          </a:xfrm>
        </p:grpSpPr>
        <p:sp>
          <p:nvSpPr>
            <p:cNvPr id="7" name="正方形/長方形 6">
              <a:extLst>
                <a:ext uri="{FF2B5EF4-FFF2-40B4-BE49-F238E27FC236}">
                  <a16:creationId xmlns:a16="http://schemas.microsoft.com/office/drawing/2014/main" id="{EB8042EC-4D4F-E963-5D4D-3682F4C064E7}"/>
                </a:ext>
              </a:extLst>
            </p:cNvPr>
            <p:cNvSpPr/>
            <p:nvPr/>
          </p:nvSpPr>
          <p:spPr>
            <a:xfrm>
              <a:off x="4035492" y="1582312"/>
              <a:ext cx="1931437" cy="718458"/>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ysClr val="windowText" lastClr="000000"/>
                  </a:solidFill>
                </a:rPr>
                <a:t>システム開発</a:t>
              </a:r>
            </a:p>
          </p:txBody>
        </p:sp>
        <p:sp>
          <p:nvSpPr>
            <p:cNvPr id="8" name="正方形/長方形 7">
              <a:extLst>
                <a:ext uri="{FF2B5EF4-FFF2-40B4-BE49-F238E27FC236}">
                  <a16:creationId xmlns:a16="http://schemas.microsoft.com/office/drawing/2014/main" id="{3AD50E57-5C24-123F-B203-A8A075F144DD}"/>
                </a:ext>
              </a:extLst>
            </p:cNvPr>
            <p:cNvSpPr/>
            <p:nvPr/>
          </p:nvSpPr>
          <p:spPr>
            <a:xfrm>
              <a:off x="2741648" y="4349620"/>
              <a:ext cx="1931437" cy="718458"/>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ysClr val="windowText" lastClr="000000"/>
                  </a:solidFill>
                </a:rPr>
                <a:t>プロセス開始</a:t>
              </a:r>
              <a:endParaRPr lang="en-US" altLang="ja-JP" sz="1200" dirty="0">
                <a:solidFill>
                  <a:sysClr val="windowText" lastClr="000000"/>
                </a:solidFill>
              </a:endParaRPr>
            </a:p>
            <a:p>
              <a:pPr algn="ctr"/>
              <a:r>
                <a:rPr kumimoji="1" lang="ja-JP" altLang="en-US" sz="1200" dirty="0">
                  <a:solidFill>
                    <a:sysClr val="windowText" lastClr="000000"/>
                  </a:solidFill>
                </a:rPr>
                <a:t>の準備</a:t>
              </a:r>
            </a:p>
          </p:txBody>
        </p:sp>
        <p:sp>
          <p:nvSpPr>
            <p:cNvPr id="9" name="正方形/長方形 8">
              <a:extLst>
                <a:ext uri="{FF2B5EF4-FFF2-40B4-BE49-F238E27FC236}">
                  <a16:creationId xmlns:a16="http://schemas.microsoft.com/office/drawing/2014/main" id="{A1E9C349-1B9B-981E-AB59-77961F0C058C}"/>
                </a:ext>
              </a:extLst>
            </p:cNvPr>
            <p:cNvSpPr/>
            <p:nvPr/>
          </p:nvSpPr>
          <p:spPr>
            <a:xfrm>
              <a:off x="5438195" y="4349620"/>
              <a:ext cx="1931437" cy="718458"/>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ysClr val="windowText" lastClr="000000"/>
                  </a:solidFill>
                </a:rPr>
                <a:t>利害関係者</a:t>
              </a:r>
              <a:endParaRPr lang="en-US" altLang="ja-JP" sz="1200" dirty="0">
                <a:solidFill>
                  <a:sysClr val="windowText" lastClr="000000"/>
                </a:solidFill>
              </a:endParaRPr>
            </a:p>
            <a:p>
              <a:pPr algn="ctr"/>
              <a:r>
                <a:rPr kumimoji="1" lang="ja-JP" altLang="en-US" sz="1200" dirty="0">
                  <a:solidFill>
                    <a:sysClr val="windowText" lastClr="000000"/>
                  </a:solidFill>
                </a:rPr>
                <a:t>要件の定義</a:t>
              </a:r>
            </a:p>
          </p:txBody>
        </p:sp>
        <p:sp>
          <p:nvSpPr>
            <p:cNvPr id="10" name="正方形/長方形 9">
              <a:extLst>
                <a:ext uri="{FF2B5EF4-FFF2-40B4-BE49-F238E27FC236}">
                  <a16:creationId xmlns:a16="http://schemas.microsoft.com/office/drawing/2014/main" id="{7B300099-AA19-EFD6-12A7-DF3B4108B327}"/>
                </a:ext>
              </a:extLst>
            </p:cNvPr>
            <p:cNvSpPr/>
            <p:nvPr/>
          </p:nvSpPr>
          <p:spPr>
            <a:xfrm>
              <a:off x="3970177" y="2965966"/>
              <a:ext cx="2062065" cy="718458"/>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ysClr val="windowText" lastClr="000000"/>
                  </a:solidFill>
                </a:rPr>
                <a:t>要件定義プロセス</a:t>
              </a:r>
              <a:endParaRPr kumimoji="1" lang="ja-JP" altLang="en-US" sz="1200" dirty="0">
                <a:solidFill>
                  <a:sysClr val="windowText" lastClr="000000"/>
                </a:solidFill>
              </a:endParaRPr>
            </a:p>
          </p:txBody>
        </p:sp>
        <p:sp>
          <p:nvSpPr>
            <p:cNvPr id="11" name="正方形/長方形 10">
              <a:extLst>
                <a:ext uri="{FF2B5EF4-FFF2-40B4-BE49-F238E27FC236}">
                  <a16:creationId xmlns:a16="http://schemas.microsoft.com/office/drawing/2014/main" id="{50A9396A-57A1-B50D-4468-B079C7747E4B}"/>
                </a:ext>
              </a:extLst>
            </p:cNvPr>
            <p:cNvSpPr/>
            <p:nvPr/>
          </p:nvSpPr>
          <p:spPr>
            <a:xfrm>
              <a:off x="1001486" y="2964797"/>
              <a:ext cx="1931437" cy="718458"/>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ysClr val="windowText" lastClr="000000"/>
                  </a:solidFill>
                </a:rPr>
                <a:t>企画プロセス</a:t>
              </a:r>
              <a:endParaRPr kumimoji="1" lang="ja-JP" altLang="en-US" sz="1200" dirty="0">
                <a:solidFill>
                  <a:sysClr val="windowText" lastClr="000000"/>
                </a:solidFill>
              </a:endParaRPr>
            </a:p>
          </p:txBody>
        </p:sp>
        <p:sp>
          <p:nvSpPr>
            <p:cNvPr id="12" name="テキスト ボックス 11">
              <a:extLst>
                <a:ext uri="{FF2B5EF4-FFF2-40B4-BE49-F238E27FC236}">
                  <a16:creationId xmlns:a16="http://schemas.microsoft.com/office/drawing/2014/main" id="{7DA77AB5-6FE8-D88D-4637-DF9EC61C5F10}"/>
                </a:ext>
              </a:extLst>
            </p:cNvPr>
            <p:cNvSpPr txBox="1"/>
            <p:nvPr/>
          </p:nvSpPr>
          <p:spPr>
            <a:xfrm rot="5400000">
              <a:off x="5797423" y="5375212"/>
              <a:ext cx="1212979" cy="369332"/>
            </a:xfrm>
            <a:prstGeom prst="rect">
              <a:avLst/>
            </a:prstGeom>
            <a:noFill/>
          </p:spPr>
          <p:txBody>
            <a:bodyPr wrap="square" rtlCol="0">
              <a:spAutoFit/>
            </a:bodyPr>
            <a:lstStyle/>
            <a:p>
              <a:pPr algn="ctr"/>
              <a:r>
                <a:rPr kumimoji="1" lang="en-US" altLang="ja-JP" sz="1200" dirty="0"/>
                <a:t>…</a:t>
              </a:r>
              <a:endParaRPr kumimoji="1" lang="ja-JP" altLang="en-US" sz="1200" dirty="0"/>
            </a:p>
          </p:txBody>
        </p:sp>
        <p:sp>
          <p:nvSpPr>
            <p:cNvPr id="13" name="テキスト ボックス 12">
              <a:extLst>
                <a:ext uri="{FF2B5EF4-FFF2-40B4-BE49-F238E27FC236}">
                  <a16:creationId xmlns:a16="http://schemas.microsoft.com/office/drawing/2014/main" id="{9B713438-53AF-F47C-1AB5-F69619EE877B}"/>
                </a:ext>
              </a:extLst>
            </p:cNvPr>
            <p:cNvSpPr txBox="1"/>
            <p:nvPr/>
          </p:nvSpPr>
          <p:spPr>
            <a:xfrm>
              <a:off x="9977534" y="3980287"/>
              <a:ext cx="1212979" cy="369332"/>
            </a:xfrm>
            <a:prstGeom prst="rect">
              <a:avLst/>
            </a:prstGeom>
            <a:noFill/>
          </p:spPr>
          <p:txBody>
            <a:bodyPr wrap="square" rtlCol="0">
              <a:spAutoFit/>
            </a:bodyPr>
            <a:lstStyle/>
            <a:p>
              <a:pPr algn="ctr"/>
              <a:r>
                <a:rPr kumimoji="1" lang="en-US" altLang="ja-JP" sz="1200" dirty="0"/>
                <a:t>…</a:t>
              </a:r>
              <a:endParaRPr kumimoji="1" lang="ja-JP" altLang="en-US" sz="1200" dirty="0"/>
            </a:p>
          </p:txBody>
        </p:sp>
        <p:sp>
          <p:nvSpPr>
            <p:cNvPr id="14" name="テキスト ボックス 13">
              <a:extLst>
                <a:ext uri="{FF2B5EF4-FFF2-40B4-BE49-F238E27FC236}">
                  <a16:creationId xmlns:a16="http://schemas.microsoft.com/office/drawing/2014/main" id="{345EF7B1-E6DA-6C57-B4BD-3E3DF1F4B68D}"/>
                </a:ext>
              </a:extLst>
            </p:cNvPr>
            <p:cNvSpPr txBox="1"/>
            <p:nvPr/>
          </p:nvSpPr>
          <p:spPr>
            <a:xfrm rot="5400000">
              <a:off x="1360714" y="4231527"/>
              <a:ext cx="1212979" cy="369332"/>
            </a:xfrm>
            <a:prstGeom prst="rect">
              <a:avLst/>
            </a:prstGeom>
            <a:noFill/>
          </p:spPr>
          <p:txBody>
            <a:bodyPr wrap="square" rtlCol="0">
              <a:spAutoFit/>
            </a:bodyPr>
            <a:lstStyle/>
            <a:p>
              <a:pPr algn="ctr"/>
              <a:r>
                <a:rPr kumimoji="1" lang="en-US" altLang="ja-JP" sz="1200" dirty="0"/>
                <a:t>…</a:t>
              </a:r>
              <a:endParaRPr kumimoji="1" lang="ja-JP" altLang="en-US" sz="1200" dirty="0"/>
            </a:p>
          </p:txBody>
        </p:sp>
        <p:sp>
          <p:nvSpPr>
            <p:cNvPr id="15" name="テキスト ボックス 14">
              <a:extLst>
                <a:ext uri="{FF2B5EF4-FFF2-40B4-BE49-F238E27FC236}">
                  <a16:creationId xmlns:a16="http://schemas.microsoft.com/office/drawing/2014/main" id="{912BD77A-74E0-8F2C-86A6-A6B045254C07}"/>
                </a:ext>
              </a:extLst>
            </p:cNvPr>
            <p:cNvSpPr txBox="1"/>
            <p:nvPr/>
          </p:nvSpPr>
          <p:spPr>
            <a:xfrm>
              <a:off x="8955836" y="2562222"/>
              <a:ext cx="1212979" cy="369332"/>
            </a:xfrm>
            <a:prstGeom prst="rect">
              <a:avLst/>
            </a:prstGeom>
            <a:noFill/>
          </p:spPr>
          <p:txBody>
            <a:bodyPr wrap="square" rtlCol="0">
              <a:spAutoFit/>
            </a:bodyPr>
            <a:lstStyle/>
            <a:p>
              <a:pPr algn="ctr"/>
              <a:r>
                <a:rPr kumimoji="1" lang="en-US" altLang="ja-JP" sz="1200" dirty="0"/>
                <a:t>…</a:t>
              </a:r>
              <a:endParaRPr kumimoji="1" lang="ja-JP" altLang="en-US" sz="1200" dirty="0"/>
            </a:p>
          </p:txBody>
        </p:sp>
        <p:sp>
          <p:nvSpPr>
            <p:cNvPr id="16" name="テキスト ボックス 15">
              <a:extLst>
                <a:ext uri="{FF2B5EF4-FFF2-40B4-BE49-F238E27FC236}">
                  <a16:creationId xmlns:a16="http://schemas.microsoft.com/office/drawing/2014/main" id="{4BE8B412-7B04-0546-AF4F-B374F7BCADA2}"/>
                </a:ext>
              </a:extLst>
            </p:cNvPr>
            <p:cNvSpPr txBox="1"/>
            <p:nvPr/>
          </p:nvSpPr>
          <p:spPr>
            <a:xfrm>
              <a:off x="9086464" y="4524183"/>
              <a:ext cx="1212979" cy="369332"/>
            </a:xfrm>
            <a:prstGeom prst="rect">
              <a:avLst/>
            </a:prstGeom>
            <a:noFill/>
          </p:spPr>
          <p:txBody>
            <a:bodyPr wrap="square" rtlCol="0">
              <a:spAutoFit/>
            </a:bodyPr>
            <a:lstStyle/>
            <a:p>
              <a:pPr algn="ctr"/>
              <a:r>
                <a:rPr kumimoji="1" lang="en-US" altLang="ja-JP" sz="1200" dirty="0"/>
                <a:t>…</a:t>
              </a:r>
              <a:endParaRPr kumimoji="1" lang="ja-JP" altLang="en-US" sz="1200" dirty="0"/>
            </a:p>
          </p:txBody>
        </p:sp>
        <p:sp>
          <p:nvSpPr>
            <p:cNvPr id="17" name="テキスト ボックス 16">
              <a:extLst>
                <a:ext uri="{FF2B5EF4-FFF2-40B4-BE49-F238E27FC236}">
                  <a16:creationId xmlns:a16="http://schemas.microsoft.com/office/drawing/2014/main" id="{589E8302-70DB-0B53-172C-1429C5C19A49}"/>
                </a:ext>
              </a:extLst>
            </p:cNvPr>
            <p:cNvSpPr txBox="1"/>
            <p:nvPr/>
          </p:nvSpPr>
          <p:spPr>
            <a:xfrm>
              <a:off x="7612228" y="3139360"/>
              <a:ext cx="1212979" cy="369332"/>
            </a:xfrm>
            <a:prstGeom prst="rect">
              <a:avLst/>
            </a:prstGeom>
            <a:noFill/>
          </p:spPr>
          <p:txBody>
            <a:bodyPr wrap="square" rtlCol="0">
              <a:spAutoFit/>
            </a:bodyPr>
            <a:lstStyle/>
            <a:p>
              <a:pPr algn="ctr"/>
              <a:r>
                <a:rPr kumimoji="1" lang="en-US" altLang="ja-JP" sz="1200" dirty="0"/>
                <a:t>…</a:t>
              </a:r>
              <a:endParaRPr kumimoji="1" lang="ja-JP" altLang="en-US" sz="1200" dirty="0"/>
            </a:p>
          </p:txBody>
        </p:sp>
        <p:cxnSp>
          <p:nvCxnSpPr>
            <p:cNvPr id="18" name="直線コネクタ 17">
              <a:extLst>
                <a:ext uri="{FF2B5EF4-FFF2-40B4-BE49-F238E27FC236}">
                  <a16:creationId xmlns:a16="http://schemas.microsoft.com/office/drawing/2014/main" id="{9A8C07DE-9C33-460C-F0CA-8FD82CE1AA4A}"/>
                </a:ext>
              </a:extLst>
            </p:cNvPr>
            <p:cNvCxnSpPr>
              <a:stCxn id="7" idx="2"/>
              <a:endCxn id="10" idx="0"/>
            </p:cNvCxnSpPr>
            <p:nvPr/>
          </p:nvCxnSpPr>
          <p:spPr>
            <a:xfrm flipH="1">
              <a:off x="5001210" y="2300770"/>
              <a:ext cx="1" cy="6651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コネクタ: カギ線 18">
              <a:extLst>
                <a:ext uri="{FF2B5EF4-FFF2-40B4-BE49-F238E27FC236}">
                  <a16:creationId xmlns:a16="http://schemas.microsoft.com/office/drawing/2014/main" id="{1FF20EDF-9B9A-EF98-4F8E-44E8BA81089F}"/>
                </a:ext>
              </a:extLst>
            </p:cNvPr>
            <p:cNvCxnSpPr>
              <a:cxnSpLocks/>
            </p:cNvCxnSpPr>
            <p:nvPr/>
          </p:nvCxnSpPr>
          <p:spPr>
            <a:xfrm rot="16200000" flipH="1">
              <a:off x="5005679" y="-66854"/>
              <a:ext cx="174563" cy="6251513"/>
            </a:xfrm>
            <a:prstGeom prst="bentConnector3">
              <a:avLst>
                <a:gd name="adj1" fmla="val -130956"/>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8A5318F1-323A-0311-61BF-499705D19B4C}"/>
                </a:ext>
              </a:extLst>
            </p:cNvPr>
            <p:cNvCxnSpPr>
              <a:cxnSpLocks/>
            </p:cNvCxnSpPr>
            <p:nvPr/>
          </p:nvCxnSpPr>
          <p:spPr>
            <a:xfrm>
              <a:off x="8191019" y="2738262"/>
              <a:ext cx="1169436"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BFFDEB41-3C66-4FDA-FD30-FA6ECC94CB88}"/>
                </a:ext>
              </a:extLst>
            </p:cNvPr>
            <p:cNvCxnSpPr>
              <a:stCxn id="11" idx="2"/>
            </p:cNvCxnSpPr>
            <p:nvPr/>
          </p:nvCxnSpPr>
          <p:spPr>
            <a:xfrm flipH="1">
              <a:off x="1967204" y="3683255"/>
              <a:ext cx="1" cy="4595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コネクタ: カギ線 21">
              <a:extLst>
                <a:ext uri="{FF2B5EF4-FFF2-40B4-BE49-F238E27FC236}">
                  <a16:creationId xmlns:a16="http://schemas.microsoft.com/office/drawing/2014/main" id="{C8268D34-BB3B-568A-E233-66906BC509AB}"/>
                </a:ext>
              </a:extLst>
            </p:cNvPr>
            <p:cNvCxnSpPr>
              <a:cxnSpLocks/>
            </p:cNvCxnSpPr>
            <p:nvPr/>
          </p:nvCxnSpPr>
          <p:spPr>
            <a:xfrm rot="16200000" flipH="1">
              <a:off x="6612878" y="1452734"/>
              <a:ext cx="174563" cy="5985587"/>
            </a:xfrm>
            <a:prstGeom prst="bentConnector3">
              <a:avLst>
                <a:gd name="adj1" fmla="val -130956"/>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コネクタ: カギ線 22">
              <a:extLst>
                <a:ext uri="{FF2B5EF4-FFF2-40B4-BE49-F238E27FC236}">
                  <a16:creationId xmlns:a16="http://schemas.microsoft.com/office/drawing/2014/main" id="{35B168FD-0722-B383-2187-F7E293809060}"/>
                </a:ext>
              </a:extLst>
            </p:cNvPr>
            <p:cNvCxnSpPr>
              <a:stCxn id="10" idx="2"/>
              <a:endCxn id="9" idx="0"/>
            </p:cNvCxnSpPr>
            <p:nvPr/>
          </p:nvCxnSpPr>
          <p:spPr>
            <a:xfrm rot="16200000" flipH="1">
              <a:off x="5369964" y="3315670"/>
              <a:ext cx="665196" cy="1402704"/>
            </a:xfrm>
            <a:prstGeom prst="bentConnector3">
              <a:avLst>
                <a:gd name="adj1" fmla="val 6683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987D6E08-245B-D41D-1972-2536BDB06CF1}"/>
                </a:ext>
              </a:extLst>
            </p:cNvPr>
            <p:cNvCxnSpPr>
              <a:cxnSpLocks/>
            </p:cNvCxnSpPr>
            <p:nvPr/>
          </p:nvCxnSpPr>
          <p:spPr>
            <a:xfrm>
              <a:off x="9692953" y="4129546"/>
              <a:ext cx="60649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C119258C-39BB-6C19-415F-50330BCD9D78}"/>
                </a:ext>
              </a:extLst>
            </p:cNvPr>
            <p:cNvCxnSpPr>
              <a:stCxn id="9" idx="2"/>
            </p:cNvCxnSpPr>
            <p:nvPr/>
          </p:nvCxnSpPr>
          <p:spPr>
            <a:xfrm flipH="1">
              <a:off x="6403913" y="5068078"/>
              <a:ext cx="1" cy="269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57595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プロジェクトマネジメント</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6</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3693319"/>
          </a:xfrm>
          <a:prstGeom prst="rect">
            <a:avLst/>
          </a:prstGeom>
          <a:noFill/>
        </p:spPr>
        <p:txBody>
          <a:bodyPr wrap="square" rtlCol="0">
            <a:spAutoFit/>
          </a:bodyPr>
          <a:lstStyle/>
          <a:p>
            <a:r>
              <a:rPr lang="ja-JP" altLang="en-US" b="1" dirty="0">
                <a:latin typeface="+mn-ea"/>
              </a:rPr>
              <a:t>プロジェクトスケジュールマネジメント</a:t>
            </a:r>
            <a:endParaRPr lang="en-US" altLang="ja-JP" b="1" dirty="0">
              <a:latin typeface="+mn-ea"/>
            </a:endParaRPr>
          </a:p>
          <a:p>
            <a:r>
              <a:rPr lang="ja-JP" altLang="en-US" dirty="0"/>
              <a:t>プロジェクトを決められた期間内に完成させるためのスケジュール管理、日程管理</a:t>
            </a:r>
            <a:endParaRPr lang="en-US" altLang="ja-JP" dirty="0"/>
          </a:p>
          <a:p>
            <a:endParaRPr lang="en-US" altLang="ja-JP" dirty="0"/>
          </a:p>
          <a:p>
            <a:r>
              <a:rPr lang="ja-JP" altLang="en-US" dirty="0"/>
              <a:t>ガンチャート</a:t>
            </a:r>
            <a:endParaRPr lang="en-US" altLang="ja-JP" dirty="0"/>
          </a:p>
          <a:p>
            <a:r>
              <a:rPr lang="ja-JP" altLang="en-US" dirty="0"/>
              <a:t>作業開始・作業終了の予定や実績や作業中の項目を棒状に表した図</a:t>
            </a:r>
            <a:endParaRPr lang="en-US" altLang="ja-JP" dirty="0"/>
          </a:p>
          <a:p>
            <a:endParaRPr lang="en-US" altLang="ja-JP" dirty="0"/>
          </a:p>
          <a:p>
            <a:endParaRPr lang="en-US" altLang="ja-JP" dirty="0"/>
          </a:p>
          <a:p>
            <a:endParaRPr lang="en-US" altLang="ja-JP" dirty="0"/>
          </a:p>
          <a:p>
            <a:r>
              <a:rPr lang="ja-JP" altLang="en-US" dirty="0"/>
              <a:t>マイルストーン（</a:t>
            </a:r>
            <a:r>
              <a:rPr lang="en-US" altLang="ja-JP" dirty="0"/>
              <a:t>Milestone</a:t>
            </a:r>
            <a:r>
              <a:rPr lang="ja-JP" altLang="en-US" dirty="0"/>
              <a:t>）</a:t>
            </a:r>
            <a:endParaRPr lang="en-US" altLang="ja-JP" dirty="0"/>
          </a:p>
          <a:p>
            <a:endParaRPr lang="en-US" altLang="ja-JP" dirty="0"/>
          </a:p>
          <a:p>
            <a:endParaRPr lang="en-US" altLang="ja-JP" dirty="0"/>
          </a:p>
          <a:p>
            <a:endParaRPr lang="en-US" altLang="ja-JP" dirty="0"/>
          </a:p>
          <a:p>
            <a:pPr marL="0" indent="0">
              <a:buNone/>
            </a:pPr>
            <a:endParaRPr lang="en-US" altLang="ja-JP" dirty="0"/>
          </a:p>
        </p:txBody>
      </p:sp>
      <p:graphicFrame>
        <p:nvGraphicFramePr>
          <p:cNvPr id="6" name="表 2">
            <a:extLst>
              <a:ext uri="{FF2B5EF4-FFF2-40B4-BE49-F238E27FC236}">
                <a16:creationId xmlns:a16="http://schemas.microsoft.com/office/drawing/2014/main" id="{0D277899-186A-4322-BB1F-BFF122E50D56}"/>
              </a:ext>
            </a:extLst>
          </p:cNvPr>
          <p:cNvGraphicFramePr>
            <a:graphicFrameLocks noGrp="1"/>
          </p:cNvGraphicFramePr>
          <p:nvPr>
            <p:extLst>
              <p:ext uri="{D42A27DB-BD31-4B8C-83A1-F6EECF244321}">
                <p14:modId xmlns:p14="http://schemas.microsoft.com/office/powerpoint/2010/main" val="1410291196"/>
              </p:ext>
            </p:extLst>
          </p:nvPr>
        </p:nvGraphicFramePr>
        <p:xfrm>
          <a:off x="6095999" y="3044677"/>
          <a:ext cx="4556967" cy="2342186"/>
        </p:xfrm>
        <a:graphic>
          <a:graphicData uri="http://schemas.openxmlformats.org/drawingml/2006/table">
            <a:tbl>
              <a:tblPr>
                <a:tableStyleId>{5C22544A-7EE6-4342-B048-85BDC9FD1C3A}</a:tableStyleId>
              </a:tblPr>
              <a:tblGrid>
                <a:gridCol w="1762797">
                  <a:extLst>
                    <a:ext uri="{9D8B030D-6E8A-4147-A177-3AD203B41FA5}">
                      <a16:colId xmlns:a16="http://schemas.microsoft.com/office/drawing/2014/main" val="473299572"/>
                    </a:ext>
                  </a:extLst>
                </a:gridCol>
                <a:gridCol w="875208">
                  <a:extLst>
                    <a:ext uri="{9D8B030D-6E8A-4147-A177-3AD203B41FA5}">
                      <a16:colId xmlns:a16="http://schemas.microsoft.com/office/drawing/2014/main" val="3662002252"/>
                    </a:ext>
                  </a:extLst>
                </a:gridCol>
                <a:gridCol w="302103">
                  <a:extLst>
                    <a:ext uri="{9D8B030D-6E8A-4147-A177-3AD203B41FA5}">
                      <a16:colId xmlns:a16="http://schemas.microsoft.com/office/drawing/2014/main" val="2387635587"/>
                    </a:ext>
                  </a:extLst>
                </a:gridCol>
                <a:gridCol w="302102">
                  <a:extLst>
                    <a:ext uri="{9D8B030D-6E8A-4147-A177-3AD203B41FA5}">
                      <a16:colId xmlns:a16="http://schemas.microsoft.com/office/drawing/2014/main" val="3882145739"/>
                    </a:ext>
                  </a:extLst>
                </a:gridCol>
                <a:gridCol w="302103">
                  <a:extLst>
                    <a:ext uri="{9D8B030D-6E8A-4147-A177-3AD203B41FA5}">
                      <a16:colId xmlns:a16="http://schemas.microsoft.com/office/drawing/2014/main" val="3375593327"/>
                    </a:ext>
                  </a:extLst>
                </a:gridCol>
                <a:gridCol w="226576">
                  <a:extLst>
                    <a:ext uri="{9D8B030D-6E8A-4147-A177-3AD203B41FA5}">
                      <a16:colId xmlns:a16="http://schemas.microsoft.com/office/drawing/2014/main" val="1616188022"/>
                    </a:ext>
                  </a:extLst>
                </a:gridCol>
                <a:gridCol w="131397">
                  <a:extLst>
                    <a:ext uri="{9D8B030D-6E8A-4147-A177-3AD203B41FA5}">
                      <a16:colId xmlns:a16="http://schemas.microsoft.com/office/drawing/2014/main" val="2276326383"/>
                    </a:ext>
                  </a:extLst>
                </a:gridCol>
                <a:gridCol w="140262">
                  <a:extLst>
                    <a:ext uri="{9D8B030D-6E8A-4147-A177-3AD203B41FA5}">
                      <a16:colId xmlns:a16="http://schemas.microsoft.com/office/drawing/2014/main" val="4137096963"/>
                    </a:ext>
                  </a:extLst>
                </a:gridCol>
                <a:gridCol w="156446">
                  <a:extLst>
                    <a:ext uri="{9D8B030D-6E8A-4147-A177-3AD203B41FA5}">
                      <a16:colId xmlns:a16="http://schemas.microsoft.com/office/drawing/2014/main" val="4018745913"/>
                    </a:ext>
                  </a:extLst>
                </a:gridCol>
                <a:gridCol w="131397">
                  <a:extLst>
                    <a:ext uri="{9D8B030D-6E8A-4147-A177-3AD203B41FA5}">
                      <a16:colId xmlns:a16="http://schemas.microsoft.com/office/drawing/2014/main" val="3540844014"/>
                    </a:ext>
                  </a:extLst>
                </a:gridCol>
                <a:gridCol w="226576">
                  <a:extLst>
                    <a:ext uri="{9D8B030D-6E8A-4147-A177-3AD203B41FA5}">
                      <a16:colId xmlns:a16="http://schemas.microsoft.com/office/drawing/2014/main" val="372970041"/>
                    </a:ext>
                  </a:extLst>
                </a:gridCol>
              </a:tblGrid>
              <a:tr h="330878">
                <a:tc>
                  <a:txBody>
                    <a:bodyPr/>
                    <a:lstStyle/>
                    <a:p>
                      <a:endParaRPr kumimoji="1" lang="ja-JP" altLang="en-US" sz="1500" dirty="0"/>
                    </a:p>
                  </a:txBody>
                  <a:tcPr marL="79302" marR="79302" marT="39652" marB="396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500" dirty="0"/>
                        <a:t>5</a:t>
                      </a:r>
                      <a:r>
                        <a:rPr kumimoji="1" lang="ja-JP" altLang="en-US" sz="1500" dirty="0"/>
                        <a:t>月</a:t>
                      </a:r>
                    </a:p>
                  </a:txBody>
                  <a:tcPr marL="79302" marR="79302" marT="39652" marB="396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ctr"/>
                      <a:r>
                        <a:rPr kumimoji="1" lang="en-US" altLang="ja-JP" sz="1500" dirty="0"/>
                        <a:t>6</a:t>
                      </a:r>
                      <a:r>
                        <a:rPr kumimoji="1" lang="ja-JP" altLang="en-US" sz="1500" dirty="0"/>
                        <a:t>月</a:t>
                      </a:r>
                    </a:p>
                  </a:txBody>
                  <a:tcPr marL="105997" marR="105997" marT="52999" marB="529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hMerge="1">
                  <a:txBody>
                    <a:bodyPr/>
                    <a:lstStyle/>
                    <a:p>
                      <a:endParaRPr kumimoji="1" lang="ja-JP" altLang="en-US"/>
                    </a:p>
                  </a:txBody>
                  <a:tcPr/>
                </a:tc>
                <a:tc gridSpan="6">
                  <a:txBody>
                    <a:bodyPr/>
                    <a:lstStyle/>
                    <a:p>
                      <a:pPr algn="ctr"/>
                      <a:r>
                        <a:rPr kumimoji="1" lang="en-US" altLang="ja-JP" sz="1500" dirty="0"/>
                        <a:t>7</a:t>
                      </a:r>
                      <a:r>
                        <a:rPr kumimoji="1" lang="ja-JP" altLang="en-US" sz="1500" dirty="0"/>
                        <a:t>月</a:t>
                      </a:r>
                    </a:p>
                  </a:txBody>
                  <a:tcPr marL="105997" marR="105997" marT="52999" marB="529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87878427"/>
                  </a:ext>
                </a:extLst>
              </a:tr>
              <a:tr h="330878">
                <a:tc>
                  <a:txBody>
                    <a:bodyPr/>
                    <a:lstStyle/>
                    <a:p>
                      <a:r>
                        <a:rPr kumimoji="1" lang="ja-JP" altLang="en-US" sz="1500" dirty="0"/>
                        <a:t>システム設計</a:t>
                      </a:r>
                    </a:p>
                  </a:txBody>
                  <a:tcPr marL="79302" marR="79302" marT="39652" marB="396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500" dirty="0"/>
                    </a:p>
                  </a:txBody>
                  <a:tcPr marL="79302" marR="79302" marT="39652" marB="396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gridSpan="3">
                  <a:txBody>
                    <a:bodyPr/>
                    <a:lstStyle/>
                    <a:p>
                      <a:endParaRPr kumimoji="1" lang="ja-JP" altLang="en-US" sz="1500" dirty="0"/>
                    </a:p>
                  </a:txBody>
                  <a:tcPr marL="105997" marR="105997" marT="52999" marB="529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hMerge="1">
                  <a:txBody>
                    <a:bodyPr/>
                    <a:lstStyle/>
                    <a:p>
                      <a:endParaRPr kumimoji="1" lang="ja-JP" altLang="en-US"/>
                    </a:p>
                  </a:txBody>
                  <a:tcPr/>
                </a:tc>
                <a:tc gridSpan="6">
                  <a:txBody>
                    <a:bodyPr/>
                    <a:lstStyle/>
                    <a:p>
                      <a:endParaRPr kumimoji="1" lang="ja-JP" altLang="en-US" sz="1500" dirty="0"/>
                    </a:p>
                  </a:txBody>
                  <a:tcPr marL="105997" marR="105997" marT="52999" marB="529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16297818"/>
                  </a:ext>
                </a:extLst>
              </a:tr>
              <a:tr h="330878">
                <a:tc>
                  <a:txBody>
                    <a:bodyPr/>
                    <a:lstStyle/>
                    <a:p>
                      <a:r>
                        <a:rPr kumimoji="1" lang="ja-JP" altLang="en-US" sz="1500" dirty="0"/>
                        <a:t>プログラム作成</a:t>
                      </a:r>
                    </a:p>
                  </a:txBody>
                  <a:tcPr marL="79302" marR="79302" marT="39652" marB="396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500" dirty="0"/>
                    </a:p>
                  </a:txBody>
                  <a:tcPr marL="79302" marR="79302" marT="39652" marB="396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500" dirty="0"/>
                    </a:p>
                  </a:txBody>
                  <a:tcPr marL="79302" marR="79302" marT="39652" marB="39652">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endParaRPr kumimoji="1" lang="ja-JP" altLang="en-US" sz="1500" dirty="0"/>
                    </a:p>
                  </a:txBody>
                  <a:tcPr marL="79302" marR="79302" marT="39652" marB="3965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endParaRPr kumimoji="1" lang="ja-JP" altLang="en-US" sz="1500" dirty="0"/>
                    </a:p>
                  </a:txBody>
                  <a:tcPr marL="79302" marR="79302" marT="39652" marB="39652">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p>
                      <a:endParaRPr kumimoji="1" lang="ja-JP" altLang="en-US" sz="1500" dirty="0"/>
                    </a:p>
                  </a:txBody>
                  <a:tcPr marL="105997" marR="105997" marT="52999" marB="529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84661860"/>
                  </a:ext>
                </a:extLst>
              </a:tr>
              <a:tr h="330878">
                <a:tc>
                  <a:txBody>
                    <a:bodyPr/>
                    <a:lstStyle/>
                    <a:p>
                      <a:r>
                        <a:rPr kumimoji="1" lang="ja-JP" altLang="en-US" sz="1500" dirty="0"/>
                        <a:t>設置工事</a:t>
                      </a:r>
                    </a:p>
                  </a:txBody>
                  <a:tcPr marL="79302" marR="79302" marT="39652" marB="396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500" dirty="0"/>
                    </a:p>
                  </a:txBody>
                  <a:tcPr marL="79302" marR="79302" marT="39652" marB="396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500" dirty="0"/>
                    </a:p>
                  </a:txBody>
                  <a:tcPr marL="79302" marR="79302" marT="39652" marB="39652">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endParaRPr kumimoji="1" lang="ja-JP" altLang="en-US" sz="1500" dirty="0"/>
                    </a:p>
                  </a:txBody>
                  <a:tcPr marL="79302" marR="79302" marT="39652" marB="3965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endParaRPr kumimoji="1" lang="ja-JP" altLang="en-US" sz="1500" dirty="0"/>
                    </a:p>
                  </a:txBody>
                  <a:tcPr marL="79302" marR="79302" marT="39652" marB="39652">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p>
                      <a:endParaRPr kumimoji="1" lang="ja-JP" altLang="en-US" sz="1500" dirty="0"/>
                    </a:p>
                  </a:txBody>
                  <a:tcPr marL="105997" marR="105997" marT="52999" marB="529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9123028"/>
                  </a:ext>
                </a:extLst>
              </a:tr>
              <a:tr h="330878">
                <a:tc>
                  <a:txBody>
                    <a:bodyPr/>
                    <a:lstStyle/>
                    <a:p>
                      <a:r>
                        <a:rPr kumimoji="1" lang="ja-JP" altLang="en-US" sz="1500" dirty="0"/>
                        <a:t>データベース移行</a:t>
                      </a:r>
                    </a:p>
                  </a:txBody>
                  <a:tcPr marL="79302" marR="79302" marT="39652" marB="396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500" dirty="0"/>
                    </a:p>
                  </a:txBody>
                  <a:tcPr marL="79302" marR="79302" marT="39652" marB="396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500" dirty="0"/>
                    </a:p>
                  </a:txBody>
                  <a:tcPr marL="79302" marR="79302" marT="39652" marB="39652">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500" dirty="0"/>
                    </a:p>
                  </a:txBody>
                  <a:tcPr marL="79302" marR="79302" marT="39652" marB="3965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500" dirty="0"/>
                    </a:p>
                  </a:txBody>
                  <a:tcPr marL="79302" marR="79302" marT="39652" marB="39652">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gridSpan="2">
                  <a:txBody>
                    <a:bodyPr/>
                    <a:lstStyle/>
                    <a:p>
                      <a:endParaRPr kumimoji="1" lang="ja-JP" altLang="en-US" sz="1500" dirty="0"/>
                    </a:p>
                  </a:txBody>
                  <a:tcPr marL="105997" marR="105997" marT="52999" marB="52999">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hMerge="1">
                  <a:txBody>
                    <a:bodyPr/>
                    <a:lstStyle/>
                    <a:p>
                      <a:endParaRPr kumimoji="1" lang="ja-JP" altLang="en-US"/>
                    </a:p>
                  </a:txBody>
                  <a:tcPr/>
                </a:tc>
                <a:tc gridSpan="2">
                  <a:txBody>
                    <a:bodyPr/>
                    <a:lstStyle/>
                    <a:p>
                      <a:endParaRPr kumimoji="1" lang="ja-JP" altLang="en-US" sz="1500" dirty="0"/>
                    </a:p>
                  </a:txBody>
                  <a:tcPr marL="105997" marR="105997" marT="52999" marB="52999">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gridSpan="2">
                  <a:txBody>
                    <a:bodyPr/>
                    <a:lstStyle/>
                    <a:p>
                      <a:endParaRPr kumimoji="1" lang="ja-JP" altLang="en-US" sz="1500" dirty="0"/>
                    </a:p>
                  </a:txBody>
                  <a:tcPr marL="105997" marR="105997" marT="52999" marB="52999">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extLst>
                  <a:ext uri="{0D108BD9-81ED-4DB2-BD59-A6C34878D82A}">
                    <a16:rowId xmlns:a16="http://schemas.microsoft.com/office/drawing/2014/main" val="2002654092"/>
                  </a:ext>
                </a:extLst>
              </a:tr>
              <a:tr h="330878">
                <a:tc>
                  <a:txBody>
                    <a:bodyPr/>
                    <a:lstStyle/>
                    <a:p>
                      <a:r>
                        <a:rPr kumimoji="1" lang="ja-JP" altLang="en-US" sz="1500" dirty="0"/>
                        <a:t>システムテスト</a:t>
                      </a:r>
                    </a:p>
                  </a:txBody>
                  <a:tcPr marL="79302" marR="79302" marT="39652" marB="396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500" dirty="0"/>
                    </a:p>
                  </a:txBody>
                  <a:tcPr marL="79302" marR="79302" marT="39652" marB="396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500" dirty="0"/>
                    </a:p>
                  </a:txBody>
                  <a:tcPr marL="79302" marR="79302" marT="39652" marB="39652">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500" dirty="0"/>
                    </a:p>
                  </a:txBody>
                  <a:tcPr marL="79302" marR="79302" marT="39652" marB="3965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500" dirty="0"/>
                    </a:p>
                  </a:txBody>
                  <a:tcPr marL="79302" marR="79302" marT="39652" marB="39652">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endParaRPr kumimoji="1" lang="ja-JP" altLang="en-US" sz="1500" dirty="0"/>
                    </a:p>
                  </a:txBody>
                  <a:tcPr marL="79302" marR="79302" marT="39652" marB="39652">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gridSpan="2">
                  <a:txBody>
                    <a:bodyPr/>
                    <a:lstStyle/>
                    <a:p>
                      <a:endParaRPr kumimoji="1" lang="ja-JP" altLang="en-US" sz="1500" dirty="0"/>
                    </a:p>
                  </a:txBody>
                  <a:tcPr marL="105997" marR="105997" marT="52999" marB="52999">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endParaRPr kumimoji="1" lang="ja-JP" altLang="en-US" sz="1500" dirty="0"/>
                    </a:p>
                  </a:txBody>
                  <a:tcPr marL="105997" marR="105997" marT="52999" marB="52999">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500" dirty="0"/>
                    </a:p>
                  </a:txBody>
                  <a:tcPr marL="79302" marR="79302" marT="39652" marB="39652">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04052658"/>
                  </a:ext>
                </a:extLst>
              </a:tr>
              <a:tr h="330878">
                <a:tc>
                  <a:txBody>
                    <a:bodyPr/>
                    <a:lstStyle/>
                    <a:p>
                      <a:r>
                        <a:rPr kumimoji="1" lang="ja-JP" altLang="en-US" sz="1500" dirty="0"/>
                        <a:t>運用テスト</a:t>
                      </a:r>
                    </a:p>
                  </a:txBody>
                  <a:tcPr marL="79302" marR="79302" marT="39652" marB="396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500" dirty="0"/>
                    </a:p>
                  </a:txBody>
                  <a:tcPr marL="79302" marR="79302" marT="39652" marB="396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endParaRPr kumimoji="1" lang="ja-JP" altLang="en-US" sz="1500" dirty="0"/>
                    </a:p>
                  </a:txBody>
                  <a:tcPr marL="105997" marR="105997" marT="52999" marB="529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hMerge="1">
                  <a:txBody>
                    <a:bodyPr/>
                    <a:lstStyle/>
                    <a:p>
                      <a:endParaRPr kumimoji="1" lang="ja-JP" altLang="en-US"/>
                    </a:p>
                  </a:txBody>
                  <a:tcPr/>
                </a:tc>
                <a:tc gridSpan="2">
                  <a:txBody>
                    <a:bodyPr/>
                    <a:lstStyle/>
                    <a:p>
                      <a:endParaRPr kumimoji="1" lang="ja-JP" altLang="en-US" sz="1500" dirty="0"/>
                    </a:p>
                  </a:txBody>
                  <a:tcPr marL="105997" marR="105997" marT="52999" marB="52999">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gridSpan="2">
                  <a:txBody>
                    <a:bodyPr/>
                    <a:lstStyle/>
                    <a:p>
                      <a:endParaRPr kumimoji="1" lang="ja-JP" altLang="en-US" sz="1500" dirty="0"/>
                    </a:p>
                  </a:txBody>
                  <a:tcPr marL="105997" marR="105997" marT="52999" marB="52999">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hMerge="1">
                  <a:txBody>
                    <a:bodyPr/>
                    <a:lstStyle/>
                    <a:p>
                      <a:endParaRPr kumimoji="1" lang="ja-JP" altLang="en-US"/>
                    </a:p>
                  </a:txBody>
                  <a:tcPr/>
                </a:tc>
                <a:tc gridSpan="2">
                  <a:txBody>
                    <a:bodyPr/>
                    <a:lstStyle/>
                    <a:p>
                      <a:endParaRPr kumimoji="1" lang="ja-JP" altLang="en-US" sz="1500" dirty="0"/>
                    </a:p>
                  </a:txBody>
                  <a:tcPr marL="105997" marR="105997" marT="52999" marB="52999">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306749591"/>
                  </a:ext>
                </a:extLst>
              </a:tr>
            </a:tbl>
          </a:graphicData>
        </a:graphic>
      </p:graphicFrame>
    </p:spTree>
    <p:extLst>
      <p:ext uri="{BB962C8B-B14F-4D97-AF65-F5344CB8AC3E}">
        <p14:creationId xmlns:p14="http://schemas.microsoft.com/office/powerpoint/2010/main" val="728673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プロジェクトマネジメント</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7</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1754326"/>
          </a:xfrm>
          <a:prstGeom prst="rect">
            <a:avLst/>
          </a:prstGeom>
          <a:noFill/>
        </p:spPr>
        <p:txBody>
          <a:bodyPr wrap="square" rtlCol="0">
            <a:spAutoFit/>
          </a:bodyPr>
          <a:lstStyle/>
          <a:p>
            <a:r>
              <a:rPr lang="ja-JP" altLang="en-US" b="1" dirty="0">
                <a:latin typeface="+mn-ea"/>
              </a:rPr>
              <a:t>プロジェクトスケジュールマネジメント</a:t>
            </a:r>
            <a:endParaRPr lang="en-US" altLang="ja-JP" b="1" dirty="0">
              <a:latin typeface="+mn-ea"/>
            </a:endParaRPr>
          </a:p>
          <a:p>
            <a:r>
              <a:rPr lang="ja-JP" altLang="en-US" dirty="0"/>
              <a:t>プロジェクトを決められた期間内に完成させるためのスケジュール管理、日程管理</a:t>
            </a:r>
            <a:endParaRPr lang="en-US" altLang="ja-JP" dirty="0"/>
          </a:p>
          <a:p>
            <a:endParaRPr lang="en-US" altLang="ja-JP" dirty="0"/>
          </a:p>
          <a:p>
            <a:r>
              <a:rPr lang="ja-JP" altLang="en-US" dirty="0"/>
              <a:t>トレンドチャート</a:t>
            </a:r>
            <a:endParaRPr lang="en-US" altLang="ja-JP" dirty="0"/>
          </a:p>
          <a:p>
            <a:endParaRPr lang="en-US" altLang="ja-JP" dirty="0"/>
          </a:p>
          <a:p>
            <a:pPr marL="0" indent="0">
              <a:buNone/>
            </a:pPr>
            <a:endParaRPr lang="en-US" altLang="ja-JP" dirty="0"/>
          </a:p>
        </p:txBody>
      </p:sp>
      <p:grpSp>
        <p:nvGrpSpPr>
          <p:cNvPr id="7" name="グループ化 6">
            <a:extLst>
              <a:ext uri="{FF2B5EF4-FFF2-40B4-BE49-F238E27FC236}">
                <a16:creationId xmlns:a16="http://schemas.microsoft.com/office/drawing/2014/main" id="{77A95410-8BA4-DCA1-6BFA-0C536A0461AC}"/>
              </a:ext>
            </a:extLst>
          </p:cNvPr>
          <p:cNvGrpSpPr/>
          <p:nvPr/>
        </p:nvGrpSpPr>
        <p:grpSpPr>
          <a:xfrm>
            <a:off x="2529599" y="2486543"/>
            <a:ext cx="6285717" cy="3689864"/>
            <a:chOff x="2643679" y="1385792"/>
            <a:chExt cx="6285717" cy="3689864"/>
          </a:xfrm>
        </p:grpSpPr>
        <p:cxnSp>
          <p:nvCxnSpPr>
            <p:cNvPr id="8" name="直線コネクタ 7">
              <a:extLst>
                <a:ext uri="{FF2B5EF4-FFF2-40B4-BE49-F238E27FC236}">
                  <a16:creationId xmlns:a16="http://schemas.microsoft.com/office/drawing/2014/main" id="{1D81B03C-06B3-CBBC-24DB-A6B337F10B58}"/>
                </a:ext>
              </a:extLst>
            </p:cNvPr>
            <p:cNvCxnSpPr>
              <a:cxnSpLocks/>
            </p:cNvCxnSpPr>
            <p:nvPr/>
          </p:nvCxnSpPr>
          <p:spPr>
            <a:xfrm flipV="1">
              <a:off x="3175657" y="3191069"/>
              <a:ext cx="2385388" cy="1343571"/>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17D29F57-11EB-2919-9828-6F3AA8872F1F}"/>
                </a:ext>
              </a:extLst>
            </p:cNvPr>
            <p:cNvCxnSpPr>
              <a:cxnSpLocks/>
            </p:cNvCxnSpPr>
            <p:nvPr/>
          </p:nvCxnSpPr>
          <p:spPr>
            <a:xfrm flipV="1">
              <a:off x="4544008" y="2733869"/>
              <a:ext cx="1017037" cy="1394928"/>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0" name="フローチャート: 結合子 9">
              <a:extLst>
                <a:ext uri="{FF2B5EF4-FFF2-40B4-BE49-F238E27FC236}">
                  <a16:creationId xmlns:a16="http://schemas.microsoft.com/office/drawing/2014/main" id="{9CEBB946-23D0-F963-91C2-54CA1CFCEE5D}"/>
                </a:ext>
              </a:extLst>
            </p:cNvPr>
            <p:cNvSpPr/>
            <p:nvPr/>
          </p:nvSpPr>
          <p:spPr>
            <a:xfrm>
              <a:off x="5514393" y="3142084"/>
              <a:ext cx="93306" cy="88640"/>
            </a:xfrm>
            <a:prstGeom prst="flowChartConnector">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 name="グループ化 10">
              <a:extLst>
                <a:ext uri="{FF2B5EF4-FFF2-40B4-BE49-F238E27FC236}">
                  <a16:creationId xmlns:a16="http://schemas.microsoft.com/office/drawing/2014/main" id="{20D8FEA1-7B26-85E9-66CB-93AD42EF0CA9}"/>
                </a:ext>
              </a:extLst>
            </p:cNvPr>
            <p:cNvGrpSpPr/>
            <p:nvPr/>
          </p:nvGrpSpPr>
          <p:grpSpPr>
            <a:xfrm>
              <a:off x="2643679" y="1385792"/>
              <a:ext cx="6285717" cy="3689864"/>
              <a:chOff x="2606356" y="1428750"/>
              <a:chExt cx="6285717" cy="3689864"/>
            </a:xfrm>
          </p:grpSpPr>
          <p:cxnSp>
            <p:nvCxnSpPr>
              <p:cNvPr id="12" name="直線コネクタ 11">
                <a:extLst>
                  <a:ext uri="{FF2B5EF4-FFF2-40B4-BE49-F238E27FC236}">
                    <a16:creationId xmlns:a16="http://schemas.microsoft.com/office/drawing/2014/main" id="{D901A4E6-C08B-A9AC-89C9-E5A57013D37A}"/>
                  </a:ext>
                </a:extLst>
              </p:cNvPr>
              <p:cNvCxnSpPr>
                <a:cxnSpLocks/>
              </p:cNvCxnSpPr>
              <p:nvPr/>
            </p:nvCxnSpPr>
            <p:spPr>
              <a:xfrm>
                <a:off x="3114675" y="1428750"/>
                <a:ext cx="23659" cy="31488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3A3CDC7B-2BCC-F0C6-BDEC-BCF91FF8815F}"/>
                  </a:ext>
                </a:extLst>
              </p:cNvPr>
              <p:cNvCxnSpPr/>
              <p:nvPr/>
            </p:nvCxnSpPr>
            <p:spPr>
              <a:xfrm>
                <a:off x="3088433" y="4590661"/>
                <a:ext cx="5113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10C830CA-CE0A-BEEF-7A3A-9B90570AC0AC}"/>
                  </a:ext>
                </a:extLst>
              </p:cNvPr>
              <p:cNvCxnSpPr>
                <a:cxnSpLocks/>
              </p:cNvCxnSpPr>
              <p:nvPr/>
            </p:nvCxnSpPr>
            <p:spPr>
              <a:xfrm flipV="1">
                <a:off x="3114675" y="4152122"/>
                <a:ext cx="1429333" cy="410353"/>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B5468CD4-FBC4-B50A-8767-CECB83FFC1AE}"/>
                  </a:ext>
                </a:extLst>
              </p:cNvPr>
              <p:cNvCxnSpPr>
                <a:cxnSpLocks/>
              </p:cNvCxnSpPr>
              <p:nvPr/>
            </p:nvCxnSpPr>
            <p:spPr>
              <a:xfrm flipV="1">
                <a:off x="5561045" y="2533261"/>
                <a:ext cx="1420002" cy="195943"/>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581BBE99-4A74-56F1-1EAE-537B11FBB31E}"/>
                  </a:ext>
                </a:extLst>
              </p:cNvPr>
              <p:cNvCxnSpPr>
                <a:cxnSpLocks/>
              </p:cNvCxnSpPr>
              <p:nvPr/>
            </p:nvCxnSpPr>
            <p:spPr>
              <a:xfrm flipV="1">
                <a:off x="6981047" y="1763486"/>
                <a:ext cx="1117924" cy="774635"/>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7" name="フローチャート: 結合子 16">
                <a:extLst>
                  <a:ext uri="{FF2B5EF4-FFF2-40B4-BE49-F238E27FC236}">
                    <a16:creationId xmlns:a16="http://schemas.microsoft.com/office/drawing/2014/main" id="{D15C4C7A-D208-77AB-20BC-FD0650EA8D92}"/>
                  </a:ext>
                </a:extLst>
              </p:cNvPr>
              <p:cNvSpPr/>
              <p:nvPr/>
            </p:nvSpPr>
            <p:spPr>
              <a:xfrm>
                <a:off x="4336984" y="3813890"/>
                <a:ext cx="93306" cy="88640"/>
              </a:xfrm>
              <a:prstGeom prst="flowChartConnector">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矢印コネクタ 17">
                <a:extLst>
                  <a:ext uri="{FF2B5EF4-FFF2-40B4-BE49-F238E27FC236}">
                    <a16:creationId xmlns:a16="http://schemas.microsoft.com/office/drawing/2014/main" id="{BFED3FCB-93E7-5D86-0A28-544BDB4FE388}"/>
                  </a:ext>
                </a:extLst>
              </p:cNvPr>
              <p:cNvCxnSpPr>
                <a:endCxn id="17" idx="5"/>
              </p:cNvCxnSpPr>
              <p:nvPr/>
            </p:nvCxnSpPr>
            <p:spPr>
              <a:xfrm flipH="1" flipV="1">
                <a:off x="4416626" y="3889549"/>
                <a:ext cx="127382" cy="23924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229A7253-A02C-022D-FEF0-58755A857F64}"/>
                  </a:ext>
                </a:extLst>
              </p:cNvPr>
              <p:cNvCxnSpPr>
                <a:cxnSpLocks/>
                <a:endCxn id="10" idx="7"/>
              </p:cNvCxnSpPr>
              <p:nvPr/>
            </p:nvCxnSpPr>
            <p:spPr>
              <a:xfrm flipH="1">
                <a:off x="5556712" y="2729204"/>
                <a:ext cx="4333" cy="46881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B647C1F9-0E0B-CBF6-1017-67FA5C59BA14}"/>
                  </a:ext>
                </a:extLst>
              </p:cNvPr>
              <p:cNvSpPr txBox="1"/>
              <p:nvPr/>
            </p:nvSpPr>
            <p:spPr>
              <a:xfrm>
                <a:off x="2606356" y="2088889"/>
                <a:ext cx="461665" cy="1280629"/>
              </a:xfrm>
              <a:prstGeom prst="rect">
                <a:avLst/>
              </a:prstGeom>
              <a:noFill/>
            </p:spPr>
            <p:txBody>
              <a:bodyPr vert="eaVert" wrap="square" rtlCol="0">
                <a:spAutoFit/>
              </a:bodyPr>
              <a:lstStyle/>
              <a:p>
                <a:r>
                  <a:rPr kumimoji="1" lang="ja-JP" altLang="en-US" dirty="0"/>
                  <a:t>予算消化率</a:t>
                </a:r>
              </a:p>
            </p:txBody>
          </p:sp>
          <p:sp>
            <p:nvSpPr>
              <p:cNvPr id="21" name="テキスト ボックス 20">
                <a:extLst>
                  <a:ext uri="{FF2B5EF4-FFF2-40B4-BE49-F238E27FC236}">
                    <a16:creationId xmlns:a16="http://schemas.microsoft.com/office/drawing/2014/main" id="{CBBCC4E5-DE8A-9578-9CCC-DF27F8D228D3}"/>
                  </a:ext>
                </a:extLst>
              </p:cNvPr>
              <p:cNvSpPr txBox="1"/>
              <p:nvPr/>
            </p:nvSpPr>
            <p:spPr>
              <a:xfrm>
                <a:off x="5052526" y="4749282"/>
                <a:ext cx="1338943" cy="369332"/>
              </a:xfrm>
              <a:prstGeom prst="rect">
                <a:avLst/>
              </a:prstGeom>
              <a:noFill/>
            </p:spPr>
            <p:txBody>
              <a:bodyPr wrap="square" rtlCol="0">
                <a:spAutoFit/>
              </a:bodyPr>
              <a:lstStyle/>
              <a:p>
                <a:r>
                  <a:rPr kumimoji="1" lang="ja-JP" altLang="en-US" dirty="0"/>
                  <a:t>開発期間</a:t>
                </a:r>
              </a:p>
            </p:txBody>
          </p:sp>
          <p:sp>
            <p:nvSpPr>
              <p:cNvPr id="22" name="テキスト ボックス 21">
                <a:extLst>
                  <a:ext uri="{FF2B5EF4-FFF2-40B4-BE49-F238E27FC236}">
                    <a16:creationId xmlns:a16="http://schemas.microsoft.com/office/drawing/2014/main" id="{B960E89D-F1D9-0C93-57D8-08F56E9DA4A8}"/>
                  </a:ext>
                </a:extLst>
              </p:cNvPr>
              <p:cNvSpPr txBox="1"/>
              <p:nvPr/>
            </p:nvSpPr>
            <p:spPr>
              <a:xfrm>
                <a:off x="5954677" y="2779561"/>
                <a:ext cx="1688841" cy="523220"/>
              </a:xfrm>
              <a:prstGeom prst="rect">
                <a:avLst/>
              </a:prstGeom>
              <a:noFill/>
            </p:spPr>
            <p:txBody>
              <a:bodyPr wrap="square" rtlCol="0">
                <a:spAutoFit/>
              </a:bodyPr>
              <a:lstStyle/>
              <a:p>
                <a:r>
                  <a:rPr kumimoji="1" lang="ja-JP" altLang="en-US" sz="1400" dirty="0"/>
                  <a:t>マイルストーンの</a:t>
                </a:r>
                <a:endParaRPr kumimoji="1" lang="en-US" altLang="ja-JP" sz="1400" dirty="0"/>
              </a:p>
              <a:p>
                <a:r>
                  <a:rPr lang="ja-JP" altLang="en-US" sz="1400" dirty="0"/>
                  <a:t>予定位置</a:t>
                </a:r>
                <a:endParaRPr kumimoji="1" lang="ja-JP" altLang="en-US" sz="1400" dirty="0"/>
              </a:p>
            </p:txBody>
          </p:sp>
          <p:sp>
            <p:nvSpPr>
              <p:cNvPr id="23" name="テキスト ボックス 22">
                <a:extLst>
                  <a:ext uri="{FF2B5EF4-FFF2-40B4-BE49-F238E27FC236}">
                    <a16:creationId xmlns:a16="http://schemas.microsoft.com/office/drawing/2014/main" id="{02083382-CE1E-7F8E-015D-74B265C85C8C}"/>
                  </a:ext>
                </a:extLst>
              </p:cNvPr>
              <p:cNvSpPr txBox="1"/>
              <p:nvPr/>
            </p:nvSpPr>
            <p:spPr>
              <a:xfrm>
                <a:off x="5962260" y="3305989"/>
                <a:ext cx="1203649" cy="307777"/>
              </a:xfrm>
              <a:prstGeom prst="rect">
                <a:avLst/>
              </a:prstGeom>
              <a:noFill/>
            </p:spPr>
            <p:txBody>
              <a:bodyPr wrap="square" rtlCol="0">
                <a:spAutoFit/>
              </a:bodyPr>
              <a:lstStyle/>
              <a:p>
                <a:r>
                  <a:rPr kumimoji="1" lang="ja-JP" altLang="en-US" sz="1400" dirty="0"/>
                  <a:t>実際の位置</a:t>
                </a:r>
              </a:p>
            </p:txBody>
          </p:sp>
          <p:cxnSp>
            <p:nvCxnSpPr>
              <p:cNvPr id="24" name="直線矢印コネクタ 23">
                <a:extLst>
                  <a:ext uri="{FF2B5EF4-FFF2-40B4-BE49-F238E27FC236}">
                    <a16:creationId xmlns:a16="http://schemas.microsoft.com/office/drawing/2014/main" id="{36DC07B9-C46B-DD7F-0AA4-C7BDCEFFEDAE}"/>
                  </a:ext>
                </a:extLst>
              </p:cNvPr>
              <p:cNvCxnSpPr>
                <a:stCxn id="22" idx="1"/>
              </p:cNvCxnSpPr>
              <p:nvPr/>
            </p:nvCxnSpPr>
            <p:spPr>
              <a:xfrm flipH="1" flipV="1">
                <a:off x="5607697" y="2755986"/>
                <a:ext cx="346980" cy="28518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F8C4E7A8-0B67-F226-18D7-EB5AA4FB1447}"/>
                  </a:ext>
                </a:extLst>
              </p:cNvPr>
              <p:cNvCxnSpPr>
                <a:stCxn id="23" idx="1"/>
                <a:endCxn id="10" idx="5"/>
              </p:cNvCxnSpPr>
              <p:nvPr/>
            </p:nvCxnSpPr>
            <p:spPr>
              <a:xfrm flipH="1" flipV="1">
                <a:off x="5594035" y="3217743"/>
                <a:ext cx="368225" cy="2421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6C49C6F0-08B7-4182-01E6-2699234E06F6}"/>
                  </a:ext>
                </a:extLst>
              </p:cNvPr>
              <p:cNvSpPr txBox="1"/>
              <p:nvPr/>
            </p:nvSpPr>
            <p:spPr>
              <a:xfrm>
                <a:off x="8098971" y="1912776"/>
                <a:ext cx="793102" cy="369332"/>
              </a:xfrm>
              <a:prstGeom prst="rect">
                <a:avLst/>
              </a:prstGeom>
              <a:noFill/>
            </p:spPr>
            <p:txBody>
              <a:bodyPr wrap="square" rtlCol="0">
                <a:spAutoFit/>
              </a:bodyPr>
              <a:lstStyle/>
              <a:p>
                <a:r>
                  <a:rPr kumimoji="1" lang="ja-JP" altLang="en-US" dirty="0"/>
                  <a:t>予定</a:t>
                </a:r>
              </a:p>
            </p:txBody>
          </p:sp>
          <p:sp>
            <p:nvSpPr>
              <p:cNvPr id="27" name="吹き出し: 角を丸めた四角形 26">
                <a:extLst>
                  <a:ext uri="{FF2B5EF4-FFF2-40B4-BE49-F238E27FC236}">
                    <a16:creationId xmlns:a16="http://schemas.microsoft.com/office/drawing/2014/main" id="{B2649F9D-1DBE-24A8-ED89-3464AEFCBE1F}"/>
                  </a:ext>
                </a:extLst>
              </p:cNvPr>
              <p:cNvSpPr/>
              <p:nvPr/>
            </p:nvSpPr>
            <p:spPr>
              <a:xfrm>
                <a:off x="5015596" y="3776739"/>
                <a:ext cx="1783501" cy="480689"/>
              </a:xfrm>
              <a:prstGeom prst="wedgeRoundRectCallout">
                <a:avLst>
                  <a:gd name="adj1" fmla="val -62194"/>
                  <a:gd name="adj2" fmla="val -6229"/>
                  <a:gd name="adj3" fmla="val 16667"/>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ysClr val="windowText" lastClr="000000"/>
                    </a:solidFill>
                  </a:rPr>
                  <a:t>・進捗は進んでる</a:t>
                </a:r>
                <a:endParaRPr kumimoji="1" lang="en-US" altLang="ja-JP" sz="1400" dirty="0">
                  <a:solidFill>
                    <a:sysClr val="windowText" lastClr="000000"/>
                  </a:solidFill>
                </a:endParaRPr>
              </a:p>
              <a:p>
                <a:r>
                  <a:rPr lang="ja-JP" altLang="en-US" sz="1400" dirty="0">
                    <a:solidFill>
                      <a:sysClr val="windowText" lastClr="000000"/>
                    </a:solidFill>
                  </a:rPr>
                  <a:t>・予算を上回る</a:t>
                </a:r>
                <a:endParaRPr kumimoji="1" lang="ja-JP" altLang="en-US" sz="1400" dirty="0">
                  <a:solidFill>
                    <a:sysClr val="windowText" lastClr="000000"/>
                  </a:solidFill>
                </a:endParaRPr>
              </a:p>
            </p:txBody>
          </p:sp>
          <p:sp>
            <p:nvSpPr>
              <p:cNvPr id="28" name="吹き出し: 角を丸めた四角形 27">
                <a:extLst>
                  <a:ext uri="{FF2B5EF4-FFF2-40B4-BE49-F238E27FC236}">
                    <a16:creationId xmlns:a16="http://schemas.microsoft.com/office/drawing/2014/main" id="{B09CB015-7A09-1F0C-CCF1-2E4025989FC2}"/>
                  </a:ext>
                </a:extLst>
              </p:cNvPr>
              <p:cNvSpPr/>
              <p:nvPr/>
            </p:nvSpPr>
            <p:spPr>
              <a:xfrm>
                <a:off x="3676262" y="2269126"/>
                <a:ext cx="1688840" cy="481343"/>
              </a:xfrm>
              <a:prstGeom prst="wedgeRoundRectCallout">
                <a:avLst>
                  <a:gd name="adj1" fmla="val 41858"/>
                  <a:gd name="adj2" fmla="val 91576"/>
                  <a:gd name="adj3" fmla="val 16667"/>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ysClr val="windowText" lastClr="000000"/>
                    </a:solidFill>
                  </a:rPr>
                  <a:t>・進捗は予定通り</a:t>
                </a:r>
                <a:endParaRPr kumimoji="1" lang="en-US" altLang="ja-JP" sz="1400" dirty="0">
                  <a:solidFill>
                    <a:sysClr val="windowText" lastClr="000000"/>
                  </a:solidFill>
                </a:endParaRPr>
              </a:p>
              <a:p>
                <a:r>
                  <a:rPr lang="ja-JP" altLang="en-US" sz="1400" dirty="0">
                    <a:solidFill>
                      <a:sysClr val="windowText" lastClr="000000"/>
                    </a:solidFill>
                  </a:rPr>
                  <a:t>・予算を上回る</a:t>
                </a:r>
                <a:endParaRPr kumimoji="1" lang="ja-JP" altLang="en-US" sz="1400" dirty="0">
                  <a:solidFill>
                    <a:sysClr val="windowText" lastClr="000000"/>
                  </a:solidFill>
                </a:endParaRPr>
              </a:p>
            </p:txBody>
          </p:sp>
        </p:grpSp>
      </p:grpSp>
    </p:spTree>
    <p:extLst>
      <p:ext uri="{BB962C8B-B14F-4D97-AF65-F5344CB8AC3E}">
        <p14:creationId xmlns:p14="http://schemas.microsoft.com/office/powerpoint/2010/main" val="635924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プロジェクトマネジメント</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8</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5355312"/>
          </a:xfrm>
          <a:prstGeom prst="rect">
            <a:avLst/>
          </a:prstGeom>
          <a:noFill/>
        </p:spPr>
        <p:txBody>
          <a:bodyPr wrap="square" rtlCol="0">
            <a:spAutoFit/>
          </a:bodyPr>
          <a:lstStyle/>
          <a:p>
            <a:r>
              <a:rPr lang="ja-JP" altLang="en-US" b="1" dirty="0">
                <a:latin typeface="+mn-ea"/>
              </a:rPr>
              <a:t>プロジェクトコストマネジメント</a:t>
            </a:r>
            <a:endParaRPr lang="en-US" altLang="ja-JP" b="1" dirty="0">
              <a:latin typeface="+mn-ea"/>
            </a:endParaRPr>
          </a:p>
          <a:p>
            <a:r>
              <a:rPr lang="ja-JP" altLang="en-US" dirty="0"/>
              <a:t>プロジェクトを決められた予算内で完了させるために、開発コストを積算して管理</a:t>
            </a:r>
            <a:endParaRPr lang="en-US" altLang="ja-JP" dirty="0"/>
          </a:p>
          <a:p>
            <a:endParaRPr lang="en-US" altLang="ja-JP" dirty="0"/>
          </a:p>
          <a:p>
            <a:r>
              <a:rPr lang="ja-JP" altLang="en-US" dirty="0"/>
              <a:t>ファンクションポイント法</a:t>
            </a:r>
            <a:endParaRPr lang="en-US" altLang="ja-JP" dirty="0"/>
          </a:p>
          <a:p>
            <a:r>
              <a:rPr lang="ja-JP" altLang="en-US" dirty="0"/>
              <a:t>機能ごとに難易度を数値化して見積もる。</a:t>
            </a:r>
            <a:endParaRPr lang="en-US" altLang="ja-JP" dirty="0"/>
          </a:p>
          <a:p>
            <a:r>
              <a:rPr lang="ja-JP" altLang="en-US" dirty="0"/>
              <a:t>（帳票数・画素数・ファイル数などからソフトウェアの機能を定量化することによって、ソフトウェアの規模を見積もる。）</a:t>
            </a:r>
            <a:endParaRPr lang="en-US" altLang="ja-JP" dirty="0"/>
          </a:p>
          <a:p>
            <a:endParaRPr lang="en-US" altLang="ja-JP" dirty="0"/>
          </a:p>
          <a:p>
            <a:r>
              <a:rPr lang="ja-JP" altLang="en-US" dirty="0"/>
              <a:t>例題</a:t>
            </a:r>
            <a:endParaRPr lang="en-US" altLang="ja-JP" dirty="0"/>
          </a:p>
          <a:p>
            <a:r>
              <a:rPr lang="ja-JP" altLang="en-US" dirty="0"/>
              <a:t>表の機能と特長をもったプログラムのファンクションポイント値を求める。（複雑さの補正係数</a:t>
            </a:r>
            <a:r>
              <a:rPr lang="en-US" altLang="ja-JP" dirty="0"/>
              <a:t>0.75</a:t>
            </a:r>
            <a:r>
              <a:rPr lang="ja-JP" altLang="en-US" dirty="0"/>
              <a:t>）</a:t>
            </a:r>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r>
              <a:rPr lang="ja-JP" altLang="en-US" dirty="0"/>
              <a:t>（４</a:t>
            </a:r>
            <a:r>
              <a:rPr lang="en-US" altLang="ja-JP" dirty="0"/>
              <a:t>×</a:t>
            </a:r>
            <a:r>
              <a:rPr lang="ja-JP" altLang="en-US" dirty="0"/>
              <a:t>１＋５</a:t>
            </a:r>
            <a:r>
              <a:rPr lang="en-US" altLang="ja-JP" dirty="0"/>
              <a:t>×</a:t>
            </a:r>
            <a:r>
              <a:rPr lang="ja-JP" altLang="en-US" dirty="0"/>
              <a:t>２＋１０</a:t>
            </a:r>
            <a:r>
              <a:rPr lang="en-US" altLang="ja-JP" dirty="0"/>
              <a:t>×</a:t>
            </a:r>
            <a:r>
              <a:rPr lang="ja-JP" altLang="en-US" dirty="0"/>
              <a:t>１＋７</a:t>
            </a:r>
            <a:r>
              <a:rPr lang="en-US" altLang="ja-JP" dirty="0"/>
              <a:t>×</a:t>
            </a:r>
            <a:r>
              <a:rPr lang="ja-JP" altLang="en-US" dirty="0"/>
              <a:t>０＋４</a:t>
            </a:r>
            <a:r>
              <a:rPr lang="en-US" altLang="ja-JP" dirty="0"/>
              <a:t>×</a:t>
            </a:r>
            <a:r>
              <a:rPr lang="ja-JP" altLang="en-US" dirty="0"/>
              <a:t>０）</a:t>
            </a:r>
            <a:r>
              <a:rPr lang="en-US" altLang="ja-JP" dirty="0"/>
              <a:t>×</a:t>
            </a:r>
            <a:r>
              <a:rPr lang="ja-JP" altLang="en-US" dirty="0"/>
              <a:t>０．７５＝１８</a:t>
            </a:r>
            <a:endParaRPr lang="en-US" altLang="ja-JP" dirty="0"/>
          </a:p>
          <a:p>
            <a:pPr marL="0" indent="0">
              <a:buNone/>
            </a:pPr>
            <a:endParaRPr lang="en-US" altLang="ja-JP" dirty="0"/>
          </a:p>
        </p:txBody>
      </p:sp>
      <p:graphicFrame>
        <p:nvGraphicFramePr>
          <p:cNvPr id="6" name="表 2">
            <a:extLst>
              <a:ext uri="{FF2B5EF4-FFF2-40B4-BE49-F238E27FC236}">
                <a16:creationId xmlns:a16="http://schemas.microsoft.com/office/drawing/2014/main" id="{C6EE0777-0D48-A24E-C4A8-C9ABDB845803}"/>
              </a:ext>
            </a:extLst>
          </p:cNvPr>
          <p:cNvGraphicFramePr>
            <a:graphicFrameLocks noGrp="1"/>
          </p:cNvGraphicFramePr>
          <p:nvPr>
            <p:extLst>
              <p:ext uri="{D42A27DB-BD31-4B8C-83A1-F6EECF244321}">
                <p14:modId xmlns:p14="http://schemas.microsoft.com/office/powerpoint/2010/main" val="3767453317"/>
              </p:ext>
            </p:extLst>
          </p:nvPr>
        </p:nvGraphicFramePr>
        <p:xfrm>
          <a:off x="1468038" y="4325023"/>
          <a:ext cx="4680000" cy="1645920"/>
        </p:xfrm>
        <a:graphic>
          <a:graphicData uri="http://schemas.openxmlformats.org/drawingml/2006/table">
            <a:tbl>
              <a:tblPr firstRow="1">
                <a:tableStyleId>{9D7B26C5-4107-4FEC-AEDC-1716B250A1EF}</a:tableStyleId>
              </a:tblPr>
              <a:tblGrid>
                <a:gridCol w="2701084">
                  <a:extLst>
                    <a:ext uri="{9D8B030D-6E8A-4147-A177-3AD203B41FA5}">
                      <a16:colId xmlns:a16="http://schemas.microsoft.com/office/drawing/2014/main" val="3501879054"/>
                    </a:ext>
                  </a:extLst>
                </a:gridCol>
                <a:gridCol w="597794">
                  <a:extLst>
                    <a:ext uri="{9D8B030D-6E8A-4147-A177-3AD203B41FA5}">
                      <a16:colId xmlns:a16="http://schemas.microsoft.com/office/drawing/2014/main" val="2537559713"/>
                    </a:ext>
                  </a:extLst>
                </a:gridCol>
                <a:gridCol w="1381122">
                  <a:extLst>
                    <a:ext uri="{9D8B030D-6E8A-4147-A177-3AD203B41FA5}">
                      <a16:colId xmlns:a16="http://schemas.microsoft.com/office/drawing/2014/main" val="3476047551"/>
                    </a:ext>
                  </a:extLst>
                </a:gridCol>
              </a:tblGrid>
              <a:tr h="270000">
                <a:tc>
                  <a:txBody>
                    <a:bodyPr/>
                    <a:lstStyle/>
                    <a:p>
                      <a:r>
                        <a:rPr kumimoji="1" lang="ja-JP" altLang="en-US" sz="1200" dirty="0"/>
                        <a:t>ユーザファンクションタイプ</a:t>
                      </a:r>
                    </a:p>
                  </a:txBody>
                  <a:tcPr/>
                </a:tc>
                <a:tc>
                  <a:txBody>
                    <a:bodyPr/>
                    <a:lstStyle/>
                    <a:p>
                      <a:pPr algn="ctr"/>
                      <a:r>
                        <a:rPr kumimoji="1" lang="ja-JP" altLang="en-US" sz="1200" dirty="0"/>
                        <a:t>個数</a:t>
                      </a:r>
                    </a:p>
                  </a:txBody>
                  <a:tcPr/>
                </a:tc>
                <a:tc>
                  <a:txBody>
                    <a:bodyPr/>
                    <a:lstStyle/>
                    <a:p>
                      <a:pPr algn="ctr"/>
                      <a:r>
                        <a:rPr kumimoji="1" lang="ja-JP" altLang="en-US" sz="1200" dirty="0"/>
                        <a:t>重み付け係数</a:t>
                      </a:r>
                    </a:p>
                  </a:txBody>
                  <a:tcPr/>
                </a:tc>
                <a:extLst>
                  <a:ext uri="{0D108BD9-81ED-4DB2-BD59-A6C34878D82A}">
                    <a16:rowId xmlns:a16="http://schemas.microsoft.com/office/drawing/2014/main" val="1107011932"/>
                  </a:ext>
                </a:extLst>
              </a:tr>
              <a:tr h="270000">
                <a:tc>
                  <a:txBody>
                    <a:bodyPr/>
                    <a:lstStyle/>
                    <a:p>
                      <a:r>
                        <a:rPr kumimoji="1" lang="ja-JP" altLang="en-US" sz="1200" dirty="0"/>
                        <a:t>外部入力</a:t>
                      </a:r>
                    </a:p>
                  </a:txBody>
                  <a:tcPr/>
                </a:tc>
                <a:tc>
                  <a:txBody>
                    <a:bodyPr/>
                    <a:lstStyle/>
                    <a:p>
                      <a:pPr algn="ctr"/>
                      <a:r>
                        <a:rPr kumimoji="1" lang="ja-JP" altLang="en-US" sz="1200" dirty="0"/>
                        <a:t>１</a:t>
                      </a:r>
                    </a:p>
                  </a:txBody>
                  <a:tcPr/>
                </a:tc>
                <a:tc>
                  <a:txBody>
                    <a:bodyPr/>
                    <a:lstStyle/>
                    <a:p>
                      <a:pPr algn="ctr"/>
                      <a:r>
                        <a:rPr kumimoji="1" lang="ja-JP" altLang="en-US" sz="1200" dirty="0"/>
                        <a:t>４</a:t>
                      </a:r>
                    </a:p>
                  </a:txBody>
                  <a:tcPr/>
                </a:tc>
                <a:extLst>
                  <a:ext uri="{0D108BD9-81ED-4DB2-BD59-A6C34878D82A}">
                    <a16:rowId xmlns:a16="http://schemas.microsoft.com/office/drawing/2014/main" val="1669448418"/>
                  </a:ext>
                </a:extLst>
              </a:tr>
              <a:tr h="270000">
                <a:tc>
                  <a:txBody>
                    <a:bodyPr/>
                    <a:lstStyle/>
                    <a:p>
                      <a:r>
                        <a:rPr kumimoji="1" lang="ja-JP" altLang="en-US" sz="1200" dirty="0"/>
                        <a:t>外部出力</a:t>
                      </a:r>
                    </a:p>
                  </a:txBody>
                  <a:tcPr/>
                </a:tc>
                <a:tc>
                  <a:txBody>
                    <a:bodyPr/>
                    <a:lstStyle/>
                    <a:p>
                      <a:pPr algn="ctr"/>
                      <a:r>
                        <a:rPr kumimoji="1" lang="ja-JP" altLang="en-US" sz="1200" dirty="0"/>
                        <a:t>２</a:t>
                      </a:r>
                    </a:p>
                  </a:txBody>
                  <a:tcPr/>
                </a:tc>
                <a:tc>
                  <a:txBody>
                    <a:bodyPr/>
                    <a:lstStyle/>
                    <a:p>
                      <a:pPr algn="ctr"/>
                      <a:r>
                        <a:rPr kumimoji="1" lang="ja-JP" altLang="en-US" sz="1200" dirty="0"/>
                        <a:t>５</a:t>
                      </a:r>
                    </a:p>
                  </a:txBody>
                  <a:tcPr/>
                </a:tc>
                <a:extLst>
                  <a:ext uri="{0D108BD9-81ED-4DB2-BD59-A6C34878D82A}">
                    <a16:rowId xmlns:a16="http://schemas.microsoft.com/office/drawing/2014/main" val="3821196458"/>
                  </a:ext>
                </a:extLst>
              </a:tr>
              <a:tr h="270000">
                <a:tc>
                  <a:txBody>
                    <a:bodyPr/>
                    <a:lstStyle/>
                    <a:p>
                      <a:r>
                        <a:rPr kumimoji="1" lang="ja-JP" altLang="en-US" sz="1200" dirty="0"/>
                        <a:t>内部論理ファイル</a:t>
                      </a:r>
                    </a:p>
                  </a:txBody>
                  <a:tcPr/>
                </a:tc>
                <a:tc>
                  <a:txBody>
                    <a:bodyPr/>
                    <a:lstStyle/>
                    <a:p>
                      <a:pPr algn="ctr"/>
                      <a:r>
                        <a:rPr kumimoji="1" lang="ja-JP" altLang="en-US" sz="1200" dirty="0"/>
                        <a:t>１</a:t>
                      </a:r>
                    </a:p>
                  </a:txBody>
                  <a:tcPr/>
                </a:tc>
                <a:tc>
                  <a:txBody>
                    <a:bodyPr/>
                    <a:lstStyle/>
                    <a:p>
                      <a:pPr algn="ctr"/>
                      <a:r>
                        <a:rPr kumimoji="1" lang="en-US" altLang="ja-JP" sz="1200" dirty="0"/>
                        <a:t>10</a:t>
                      </a:r>
                      <a:endParaRPr kumimoji="1" lang="ja-JP" altLang="en-US" sz="1200" dirty="0"/>
                    </a:p>
                  </a:txBody>
                  <a:tcPr/>
                </a:tc>
                <a:extLst>
                  <a:ext uri="{0D108BD9-81ED-4DB2-BD59-A6C34878D82A}">
                    <a16:rowId xmlns:a16="http://schemas.microsoft.com/office/drawing/2014/main" val="3749668649"/>
                  </a:ext>
                </a:extLst>
              </a:tr>
              <a:tr h="270000">
                <a:tc>
                  <a:txBody>
                    <a:bodyPr/>
                    <a:lstStyle/>
                    <a:p>
                      <a:r>
                        <a:rPr kumimoji="1" lang="ja-JP" altLang="en-US" sz="1200" dirty="0"/>
                        <a:t>外部インタフェースファイル</a:t>
                      </a:r>
                    </a:p>
                  </a:txBody>
                  <a:tcPr/>
                </a:tc>
                <a:tc>
                  <a:txBody>
                    <a:bodyPr/>
                    <a:lstStyle/>
                    <a:p>
                      <a:pPr algn="ctr"/>
                      <a:r>
                        <a:rPr kumimoji="1" lang="ja-JP" altLang="en-US" sz="1200" dirty="0"/>
                        <a:t>０</a:t>
                      </a:r>
                    </a:p>
                  </a:txBody>
                  <a:tcPr/>
                </a:tc>
                <a:tc>
                  <a:txBody>
                    <a:bodyPr/>
                    <a:lstStyle/>
                    <a:p>
                      <a:pPr algn="ctr"/>
                      <a:r>
                        <a:rPr kumimoji="1" lang="ja-JP" altLang="en-US" sz="1200" dirty="0"/>
                        <a:t>７</a:t>
                      </a:r>
                    </a:p>
                  </a:txBody>
                  <a:tcPr/>
                </a:tc>
                <a:extLst>
                  <a:ext uri="{0D108BD9-81ED-4DB2-BD59-A6C34878D82A}">
                    <a16:rowId xmlns:a16="http://schemas.microsoft.com/office/drawing/2014/main" val="494737817"/>
                  </a:ext>
                </a:extLst>
              </a:tr>
              <a:tr h="270000">
                <a:tc>
                  <a:txBody>
                    <a:bodyPr/>
                    <a:lstStyle/>
                    <a:p>
                      <a:r>
                        <a:rPr kumimoji="1" lang="ja-JP" altLang="en-US" sz="1200" dirty="0"/>
                        <a:t>外部照会</a:t>
                      </a:r>
                    </a:p>
                  </a:txBody>
                  <a:tcPr/>
                </a:tc>
                <a:tc>
                  <a:txBody>
                    <a:bodyPr/>
                    <a:lstStyle/>
                    <a:p>
                      <a:pPr algn="ctr"/>
                      <a:r>
                        <a:rPr kumimoji="1" lang="ja-JP" altLang="en-US" sz="1200" dirty="0"/>
                        <a:t>０</a:t>
                      </a:r>
                    </a:p>
                  </a:txBody>
                  <a:tcPr/>
                </a:tc>
                <a:tc>
                  <a:txBody>
                    <a:bodyPr/>
                    <a:lstStyle/>
                    <a:p>
                      <a:pPr algn="ctr"/>
                      <a:r>
                        <a:rPr kumimoji="1" lang="ja-JP" altLang="en-US" sz="1200" dirty="0"/>
                        <a:t>４</a:t>
                      </a:r>
                    </a:p>
                  </a:txBody>
                  <a:tcPr/>
                </a:tc>
                <a:extLst>
                  <a:ext uri="{0D108BD9-81ED-4DB2-BD59-A6C34878D82A}">
                    <a16:rowId xmlns:a16="http://schemas.microsoft.com/office/drawing/2014/main" val="3712206103"/>
                  </a:ext>
                </a:extLst>
              </a:tr>
            </a:tbl>
          </a:graphicData>
        </a:graphic>
      </p:graphicFrame>
    </p:spTree>
    <p:extLst>
      <p:ext uri="{BB962C8B-B14F-4D97-AF65-F5344CB8AC3E}">
        <p14:creationId xmlns:p14="http://schemas.microsoft.com/office/powerpoint/2010/main" val="3578039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プロジェクトマネジメント</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9</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5078313"/>
          </a:xfrm>
          <a:prstGeom prst="rect">
            <a:avLst/>
          </a:prstGeom>
          <a:noFill/>
        </p:spPr>
        <p:txBody>
          <a:bodyPr wrap="square" rtlCol="0">
            <a:spAutoFit/>
          </a:bodyPr>
          <a:lstStyle/>
          <a:p>
            <a:r>
              <a:rPr lang="ja-JP" altLang="en-US" dirty="0"/>
              <a:t>その他の見積もり手法</a:t>
            </a:r>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r>
              <a:rPr lang="ja-JP" altLang="en-US" b="1" dirty="0"/>
              <a:t>開発工数</a:t>
            </a:r>
            <a:endParaRPr lang="en-US" altLang="ja-JP" b="1" dirty="0"/>
          </a:p>
          <a:p>
            <a:r>
              <a:rPr lang="ja-JP" altLang="en-US" dirty="0"/>
              <a:t>単位：人月</a:t>
            </a:r>
            <a:endParaRPr lang="en-US" altLang="ja-JP" dirty="0"/>
          </a:p>
          <a:p>
            <a:endParaRPr lang="en-US" altLang="ja-JP" dirty="0"/>
          </a:p>
          <a:p>
            <a:r>
              <a:rPr lang="en-US" altLang="ja-JP" b="1" dirty="0"/>
              <a:t>TCO</a:t>
            </a:r>
            <a:r>
              <a:rPr lang="ja-JP" altLang="en-US" b="1" dirty="0"/>
              <a:t>（</a:t>
            </a:r>
            <a:r>
              <a:rPr lang="en-US" altLang="ja-JP" b="1" dirty="0"/>
              <a:t>Total Cost of Ownership</a:t>
            </a:r>
            <a:r>
              <a:rPr lang="ja-JP" altLang="en-US" b="1" dirty="0"/>
              <a:t>）</a:t>
            </a:r>
            <a:endParaRPr lang="en-US" altLang="ja-JP" b="1" dirty="0"/>
          </a:p>
          <a:p>
            <a:r>
              <a:rPr lang="ja-JP" altLang="en-US" dirty="0"/>
              <a:t>システム導入から運用・維持・管理までを含めた総コスト</a:t>
            </a:r>
            <a:endParaRPr lang="en-US" altLang="ja-JP" dirty="0"/>
          </a:p>
        </p:txBody>
      </p:sp>
      <p:graphicFrame>
        <p:nvGraphicFramePr>
          <p:cNvPr id="7" name="表 2">
            <a:extLst>
              <a:ext uri="{FF2B5EF4-FFF2-40B4-BE49-F238E27FC236}">
                <a16:creationId xmlns:a16="http://schemas.microsoft.com/office/drawing/2014/main" id="{5C3313F9-40E2-8987-EAF5-D872EDEEA05F}"/>
              </a:ext>
            </a:extLst>
          </p:cNvPr>
          <p:cNvGraphicFramePr>
            <a:graphicFrameLocks noGrp="1"/>
          </p:cNvGraphicFramePr>
          <p:nvPr>
            <p:extLst>
              <p:ext uri="{D42A27DB-BD31-4B8C-83A1-F6EECF244321}">
                <p14:modId xmlns:p14="http://schemas.microsoft.com/office/powerpoint/2010/main" val="3054682985"/>
              </p:ext>
            </p:extLst>
          </p:nvPr>
        </p:nvGraphicFramePr>
        <p:xfrm>
          <a:off x="1454381" y="2180213"/>
          <a:ext cx="8828833" cy="2560320"/>
        </p:xfrm>
        <a:graphic>
          <a:graphicData uri="http://schemas.openxmlformats.org/drawingml/2006/table">
            <a:tbl>
              <a:tblPr>
                <a:tableStyleId>{E8B1032C-EA38-4F05-BA0D-38AFFFC7BED3}</a:tableStyleId>
              </a:tblPr>
              <a:tblGrid>
                <a:gridCol w="2577323">
                  <a:extLst>
                    <a:ext uri="{9D8B030D-6E8A-4147-A177-3AD203B41FA5}">
                      <a16:colId xmlns:a16="http://schemas.microsoft.com/office/drawing/2014/main" val="2189490859"/>
                    </a:ext>
                  </a:extLst>
                </a:gridCol>
                <a:gridCol w="6251510">
                  <a:extLst>
                    <a:ext uri="{9D8B030D-6E8A-4147-A177-3AD203B41FA5}">
                      <a16:colId xmlns:a16="http://schemas.microsoft.com/office/drawing/2014/main" val="2042262337"/>
                    </a:ext>
                  </a:extLst>
                </a:gridCol>
              </a:tblGrid>
              <a:tr h="370840">
                <a:tc>
                  <a:txBody>
                    <a:bodyPr/>
                    <a:lstStyle/>
                    <a:p>
                      <a:r>
                        <a:rPr kumimoji="1" lang="ja-JP" altLang="en-US" b="1" dirty="0">
                          <a:solidFill>
                            <a:schemeClr val="accent6"/>
                          </a:solidFill>
                        </a:rPr>
                        <a:t>類推見積法</a:t>
                      </a:r>
                    </a:p>
                  </a:txBody>
                  <a:tcPr/>
                </a:tc>
                <a:tc>
                  <a:txBody>
                    <a:bodyPr/>
                    <a:lstStyle/>
                    <a:p>
                      <a:r>
                        <a:rPr kumimoji="1" lang="ja-JP" altLang="en-US" dirty="0">
                          <a:solidFill>
                            <a:schemeClr val="tx1"/>
                          </a:solidFill>
                        </a:rPr>
                        <a:t>開発条件が過去に経験したシステムと類似している場合に、過去の実績値を基にして見積もる</a:t>
                      </a:r>
                    </a:p>
                  </a:txBody>
                  <a:tcPr/>
                </a:tc>
                <a:extLst>
                  <a:ext uri="{0D108BD9-81ED-4DB2-BD59-A6C34878D82A}">
                    <a16:rowId xmlns:a16="http://schemas.microsoft.com/office/drawing/2014/main" val="2046165463"/>
                  </a:ext>
                </a:extLst>
              </a:tr>
              <a:tr h="370840">
                <a:tc>
                  <a:txBody>
                    <a:bodyPr/>
                    <a:lstStyle/>
                    <a:p>
                      <a:r>
                        <a:rPr kumimoji="1" lang="ja-JP" altLang="en-US" b="1" dirty="0">
                          <a:solidFill>
                            <a:schemeClr val="accent6"/>
                          </a:solidFill>
                        </a:rPr>
                        <a:t>プログラムステップ法</a:t>
                      </a:r>
                    </a:p>
                  </a:txBody>
                  <a:tcPr/>
                </a:tc>
                <a:tc>
                  <a:txBody>
                    <a:bodyPr/>
                    <a:lstStyle/>
                    <a:p>
                      <a:r>
                        <a:rPr kumimoji="1" lang="ja-JP" altLang="en-US" dirty="0"/>
                        <a:t>開発するプログラムごとのステップ数を基にして見積もる</a:t>
                      </a:r>
                      <a:endParaRPr kumimoji="1" lang="en-US" altLang="ja-JP" dirty="0"/>
                    </a:p>
                    <a:p>
                      <a:r>
                        <a:rPr kumimoji="1" lang="en-US" altLang="ja-JP" dirty="0"/>
                        <a:t>LOC</a:t>
                      </a:r>
                      <a:r>
                        <a:rPr kumimoji="1" lang="ja-JP" altLang="en-US" dirty="0"/>
                        <a:t>法</a:t>
                      </a:r>
                      <a:r>
                        <a:rPr kumimoji="1" lang="en-US" altLang="ja-JP" dirty="0"/>
                        <a:t>(Lines Of Code)</a:t>
                      </a:r>
                      <a:r>
                        <a:rPr kumimoji="1" lang="ja-JP" altLang="en-US" dirty="0"/>
                        <a:t>ともいう</a:t>
                      </a:r>
                    </a:p>
                  </a:txBody>
                  <a:tcPr/>
                </a:tc>
                <a:extLst>
                  <a:ext uri="{0D108BD9-81ED-4DB2-BD59-A6C34878D82A}">
                    <a16:rowId xmlns:a16="http://schemas.microsoft.com/office/drawing/2014/main" val="2613438133"/>
                  </a:ext>
                </a:extLst>
              </a:tr>
              <a:tr h="370840">
                <a:tc>
                  <a:txBody>
                    <a:bodyPr/>
                    <a:lstStyle/>
                    <a:p>
                      <a:r>
                        <a:rPr kumimoji="1" lang="en-US" altLang="ja-JP" b="1" dirty="0">
                          <a:solidFill>
                            <a:schemeClr val="accent6"/>
                          </a:solidFill>
                        </a:rPr>
                        <a:t>COCOMO</a:t>
                      </a:r>
                      <a:r>
                        <a:rPr kumimoji="1" lang="ja-JP" altLang="en-US" b="1" dirty="0">
                          <a:solidFill>
                            <a:schemeClr val="accent6"/>
                          </a:solidFill>
                        </a:rPr>
                        <a:t>法</a:t>
                      </a:r>
                    </a:p>
                  </a:txBody>
                  <a:tcPr/>
                </a:tc>
                <a:tc>
                  <a:txBody>
                    <a:bodyPr/>
                    <a:lstStyle/>
                    <a:p>
                      <a:r>
                        <a:rPr kumimoji="1" lang="en-US" altLang="ja-JP" dirty="0"/>
                        <a:t>LOC</a:t>
                      </a:r>
                      <a:r>
                        <a:rPr kumimoji="1" lang="ja-JP" altLang="en-US" dirty="0"/>
                        <a:t>法を基に、開発者のスキルや難易度などの補正係数を掛け合わせて見積もる。</a:t>
                      </a:r>
                      <a:r>
                        <a:rPr kumimoji="1" lang="en-US" altLang="ja-JP" dirty="0"/>
                        <a:t>COnstructive COst Model</a:t>
                      </a:r>
                      <a:r>
                        <a:rPr kumimoji="1" lang="ja-JP" altLang="en-US" dirty="0"/>
                        <a:t>の略</a:t>
                      </a:r>
                      <a:endParaRPr kumimoji="1" lang="en-US" altLang="ja-JP" dirty="0"/>
                    </a:p>
                  </a:txBody>
                  <a:tcPr/>
                </a:tc>
                <a:extLst>
                  <a:ext uri="{0D108BD9-81ED-4DB2-BD59-A6C34878D82A}">
                    <a16:rowId xmlns:a16="http://schemas.microsoft.com/office/drawing/2014/main" val="1983767185"/>
                  </a:ext>
                </a:extLst>
              </a:tr>
              <a:tr h="370840">
                <a:tc>
                  <a:txBody>
                    <a:bodyPr/>
                    <a:lstStyle/>
                    <a:p>
                      <a:r>
                        <a:rPr kumimoji="1" lang="ja-JP" altLang="en-US" b="1" dirty="0">
                          <a:solidFill>
                            <a:schemeClr val="accent6"/>
                          </a:solidFill>
                        </a:rPr>
                        <a:t>標準タスク法</a:t>
                      </a:r>
                    </a:p>
                  </a:txBody>
                  <a:tcPr/>
                </a:tc>
                <a:tc>
                  <a:txBody>
                    <a:bodyPr/>
                    <a:lstStyle/>
                    <a:p>
                      <a:r>
                        <a:rPr kumimoji="1" lang="en-US" altLang="ja-JP" dirty="0"/>
                        <a:t>WBS</a:t>
                      </a:r>
                      <a:r>
                        <a:rPr kumimoji="1" lang="ja-JP" altLang="en-US" dirty="0"/>
                        <a:t>に基づいて、成果物単位や作業単位に工数を見積もりボトムアップに積算して見積もる</a:t>
                      </a:r>
                    </a:p>
                  </a:txBody>
                  <a:tcPr/>
                </a:tc>
                <a:extLst>
                  <a:ext uri="{0D108BD9-81ED-4DB2-BD59-A6C34878D82A}">
                    <a16:rowId xmlns:a16="http://schemas.microsoft.com/office/drawing/2014/main" val="156630636"/>
                  </a:ext>
                </a:extLst>
              </a:tr>
            </a:tbl>
          </a:graphicData>
        </a:graphic>
      </p:graphicFrame>
    </p:spTree>
    <p:extLst>
      <p:ext uri="{BB962C8B-B14F-4D97-AF65-F5344CB8AC3E}">
        <p14:creationId xmlns:p14="http://schemas.microsoft.com/office/powerpoint/2010/main" val="260817279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890</TotalTime>
  <Words>3064</Words>
  <Application>Microsoft Office PowerPoint</Application>
  <PresentationFormat>ワイド画面</PresentationFormat>
  <Paragraphs>536</Paragraphs>
  <Slides>19</Slides>
  <Notes>19</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19</vt:i4>
      </vt:variant>
    </vt:vector>
  </HeadingPairs>
  <TitlesOfParts>
    <vt:vector size="23" baseType="lpstr">
      <vt:lpstr>游ゴシック</vt:lpstr>
      <vt:lpstr>游ゴシック Light</vt:lpstr>
      <vt:lpstr>Arial</vt:lpstr>
      <vt:lpstr>Office テーマ</vt:lpstr>
      <vt:lpstr>マネジメント系</vt:lpstr>
      <vt:lpstr>プロジェクトマネジメント</vt:lpstr>
      <vt:lpstr>プロジェクトマネジメント　</vt:lpstr>
      <vt:lpstr>プロジェクトマネジメント</vt:lpstr>
      <vt:lpstr>プロジェクトマネジメント　</vt:lpstr>
      <vt:lpstr>プロジェクトマネジメント</vt:lpstr>
      <vt:lpstr>プロジェクトマネジメント</vt:lpstr>
      <vt:lpstr>プロジェクトマネジメント</vt:lpstr>
      <vt:lpstr>プロジェクトマネジメント</vt:lpstr>
      <vt:lpstr>プロジェクトマネジメント　</vt:lpstr>
      <vt:lpstr>工程管理</vt:lpstr>
      <vt:lpstr>工程管理　</vt:lpstr>
      <vt:lpstr>工程管理　</vt:lpstr>
      <vt:lpstr>工程管理　</vt:lpstr>
      <vt:lpstr>ITサービスマネジメント</vt:lpstr>
      <vt:lpstr>ITサービスマネジメント　</vt:lpstr>
      <vt:lpstr>ITサービスマネジメント</vt:lpstr>
      <vt:lpstr>システム監査　　</vt:lpstr>
      <vt:lpstr>システム監査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10章マネジメント系</dc:title>
  <dc:creator>西谷　さやか</dc:creator>
  <cp:lastModifiedBy>tanaka it-salon</cp:lastModifiedBy>
  <cp:revision>36</cp:revision>
  <dcterms:created xsi:type="dcterms:W3CDTF">2022-06-11T11:52:51Z</dcterms:created>
  <dcterms:modified xsi:type="dcterms:W3CDTF">2024-08-12T09:14:10Z</dcterms:modified>
</cp:coreProperties>
</file>