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7"/>
  </p:notesMasterIdLst>
  <p:handoutMasterIdLst>
    <p:handoutMasterId r:id="rId8"/>
  </p:handoutMasterIdLst>
  <p:sldIdLst>
    <p:sldId id="258" r:id="rId2"/>
    <p:sldId id="269" r:id="rId3"/>
    <p:sldId id="271" r:id="rId4"/>
    <p:sldId id="270" r:id="rId5"/>
    <p:sldId id="272" r:id="rId6"/>
  </p:sldIdLst>
  <p:sldSz cx="12188825" cy="6858000"/>
  <p:notesSz cx="6858000" cy="9144000"/>
  <p:custDataLst>
    <p:tags r:id="rId9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78"/>
      </p:cViewPr>
      <p:guideLst>
        <p:guide orient="horz" pos="2251"/>
        <p:guide orient="horz" pos="945"/>
        <p:guide orient="horz" pos="3884"/>
        <p:guide orient="horz" pos="192"/>
        <p:guide orient="horz" pos="1933"/>
        <p:guide pos="3839"/>
        <p:guide pos="2206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9/11/2024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、データベース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</a:t>
            </a:r>
            <a:r>
              <a:rPr lang="en-US" altLang="ja-JP" sz="1600" dirty="0"/>
              <a:t>SQL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について　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/>
              <a:t>エス　キュー　エルとは、　　リレーショナルデータベースのデータを操作するための言語のことです。　データベースのデータの管理や　　検索に特化していて、　　簡単なコードで記述できます。</a:t>
            </a:r>
            <a:endParaRPr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データ操作言語は、　　データベース内のデータを　操作するための命令文の総称です。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データ操作言語には、　データの取得、　データの更新、　　データの削除、　　デーらの挿入をおこなう命令があります。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　　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1600" dirty="0"/>
              <a:t>データ定義言語は、　データベースの構造を定義するための命令文　の総称です。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データ定義言語には、　</a:t>
            </a:r>
            <a:r>
              <a:rPr kumimoji="1" lang="ja-JP" altLang="en-US" sz="1600" dirty="0"/>
              <a:t>データベースやテーブルの作成</a:t>
            </a:r>
            <a:r>
              <a:rPr kumimoji="1" lang="ja-JP" altLang="en-US" dirty="0"/>
              <a:t>、　</a:t>
            </a:r>
            <a:r>
              <a:rPr kumimoji="1" lang="ja-JP" altLang="en-US" sz="1600" dirty="0"/>
              <a:t>データベースやテーブルの削除</a:t>
            </a:r>
            <a:r>
              <a:rPr kumimoji="1" lang="ja-JP" altLang="en-US" dirty="0"/>
              <a:t>、　</a:t>
            </a:r>
            <a:r>
              <a:rPr kumimoji="1" lang="ja-JP" altLang="en-US" sz="1600" dirty="0"/>
              <a:t>データベースやテーブルの変更</a:t>
            </a:r>
            <a:r>
              <a:rPr kumimoji="1" lang="ja-JP" altLang="en-US" dirty="0"/>
              <a:t>、　</a:t>
            </a:r>
            <a:r>
              <a:rPr kumimoji="1" lang="ja-JP" altLang="en-US" sz="1600" dirty="0"/>
              <a:t>テーブルの結合</a:t>
            </a:r>
            <a:r>
              <a:rPr kumimoji="1" lang="ja-JP" altLang="en-US" dirty="0"/>
              <a:t>、　</a:t>
            </a:r>
            <a:r>
              <a:rPr kumimoji="1" lang="ja-JP" altLang="en-US" sz="1600" dirty="0"/>
              <a:t>テーブルのデータを削除</a:t>
            </a:r>
            <a:r>
              <a:rPr kumimoji="1" lang="ja-JP" altLang="en-US" dirty="0"/>
              <a:t>をおこなう命令があります。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　　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5016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データ制御言語は、　　</a:t>
            </a:r>
            <a:r>
              <a:rPr kumimoji="1" lang="ja-JP" altLang="en-US" sz="1600" dirty="0"/>
              <a:t>データベースのセキュリティとアクセス権限を管理するための命令文　の総称です。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データ制御言語には、　トランザクションの開始、　実行した処理の確定、　データの戻し、　ユーザ権限の付与、　ユーザ権限の剥奪　　をおこなう命令があります。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　　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7452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データ制御言語は、　　</a:t>
            </a:r>
            <a:r>
              <a:rPr kumimoji="1" lang="ja-JP" altLang="en-US" sz="1600" dirty="0"/>
              <a:t>データベースのセキュリティとアクセス権限を管理するための命令文　の総称です。</a:t>
            </a:r>
            <a:endParaRPr kumimoji="1" lang="en-US" altLang="ja-JP" sz="1600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データ制御言語には、　トランザクションの開始、　実行した処理の確定、　データの戻し、　ユーザ権限の付与、　ユーザ権限の剥奪　　をおこなう命令があります。</a:t>
            </a:r>
            <a:endParaRPr kumimoji="1" lang="en-US" altLang="ja-JP" dirty="0"/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/>
              <a:t>　　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9721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9/11/2024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3</a:t>
            </a:r>
            <a:r>
              <a:rPr lang="ja-JP" altLang="en-US" dirty="0"/>
              <a:t>　セクション</a:t>
            </a:r>
            <a:r>
              <a:rPr lang="en-US" altLang="ja-JP" dirty="0"/>
              <a:t>9</a:t>
            </a:r>
            <a:r>
              <a:rPr lang="ja-JP" altLang="en-US" dirty="0"/>
              <a:t>　データベース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765820" y="1903268"/>
            <a:ext cx="10729192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9-6</a:t>
            </a:r>
            <a:r>
              <a:rPr lang="ja-JP" altLang="en-US" sz="4000" dirty="0"/>
              <a:t>　</a:t>
            </a:r>
            <a:r>
              <a:rPr lang="en-US" altLang="ja-JP" sz="4000" dirty="0"/>
              <a:t>SQL</a:t>
            </a:r>
            <a:r>
              <a:rPr lang="ja-JP" altLang="en-US" sz="4000" dirty="0"/>
              <a:t> 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ja-JP" dirty="0"/>
              <a:t>SQL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en-US" altLang="ja-JP" dirty="0"/>
              <a:t>SQL</a:t>
            </a:r>
            <a:r>
              <a:rPr lang="ja-JP" altLang="en-US" dirty="0"/>
              <a:t>とは</a:t>
            </a:r>
            <a:endParaRPr lang="en-US" altLang="ja-JP" dirty="0"/>
          </a:p>
          <a:p>
            <a:endParaRPr lang="en-US" altLang="ja-JP" sz="3600" dirty="0"/>
          </a:p>
          <a:p>
            <a:r>
              <a:rPr lang="ja-JP" altLang="en-US" dirty="0"/>
              <a:t>データ操作</a:t>
            </a:r>
          </a:p>
          <a:p>
            <a:pPr marL="0" indent="0">
              <a:buNone/>
            </a:pPr>
            <a:endParaRPr lang="ja-JP" altLang="en-US" sz="36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5" y="1809223"/>
            <a:ext cx="11665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</a:t>
            </a:r>
            <a:r>
              <a:rPr kumimoji="1" lang="en-US" altLang="ja-JP" sz="2000" dirty="0"/>
              <a:t>Structured Query Language</a:t>
            </a:r>
            <a:r>
              <a:rPr kumimoji="1" lang="ja-JP" altLang="en-US" sz="2000" dirty="0"/>
              <a:t>の略。リレーショナルデータベースのデータを操作するための言語</a:t>
            </a:r>
            <a:endParaRPr kumimoji="1" lang="en-US" altLang="ja-JP" sz="2000" dirty="0"/>
          </a:p>
          <a:p>
            <a:r>
              <a:rPr kumimoji="1" lang="ja-JP" altLang="en-US" sz="2000" dirty="0"/>
              <a:t>　データの管理や検索に特化していて、簡単なコードで記述できる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DFCFBB-DA98-0A2F-88CC-694805335B4F}"/>
              </a:ext>
            </a:extLst>
          </p:cNvPr>
          <p:cNvSpPr txBox="1"/>
          <p:nvPr/>
        </p:nvSpPr>
        <p:spPr>
          <a:xfrm>
            <a:off x="189754" y="3147723"/>
            <a:ext cx="116652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★データ操作言語（</a:t>
            </a:r>
            <a:r>
              <a:rPr kumimoji="1" lang="en-US" altLang="ja-JP" sz="2000" dirty="0"/>
              <a:t>DML</a:t>
            </a:r>
            <a:r>
              <a:rPr kumimoji="1" lang="ja-JP" altLang="en-US" sz="2000" dirty="0"/>
              <a:t>）は、データベース内のデータを操作するための命令文</a:t>
            </a:r>
            <a:endParaRPr kumimoji="1" lang="en-US" altLang="ja-JP" sz="2000" dirty="0"/>
          </a:p>
          <a:p>
            <a:r>
              <a:rPr kumimoji="1" lang="ja-JP" altLang="en-US" sz="2000" dirty="0"/>
              <a:t>　①　</a:t>
            </a:r>
            <a:r>
              <a:rPr kumimoji="1" lang="en-US" altLang="ja-JP" sz="2000" dirty="0"/>
              <a:t>SELECT</a:t>
            </a:r>
            <a:r>
              <a:rPr kumimoji="1" lang="ja-JP" altLang="en-US" sz="2000" dirty="0"/>
              <a:t>：データを取得する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SELECT  </a:t>
            </a:r>
            <a:r>
              <a:rPr kumimoji="1" lang="ja-JP" altLang="en-US" sz="2000" dirty="0"/>
              <a:t>列名</a:t>
            </a:r>
            <a:r>
              <a:rPr kumimoji="1" lang="en-US" altLang="ja-JP" sz="2000" dirty="0"/>
              <a:t>1, </a:t>
            </a:r>
            <a:r>
              <a:rPr kumimoji="1" lang="ja-JP" altLang="en-US" sz="2000" dirty="0"/>
              <a:t>列名</a:t>
            </a:r>
            <a:r>
              <a:rPr kumimoji="1" lang="en-US" altLang="ja-JP" sz="2000" dirty="0"/>
              <a:t>2, … FROM </a:t>
            </a:r>
            <a:r>
              <a:rPr kumimoji="1" lang="ja-JP" altLang="en-US" sz="2000" dirty="0"/>
              <a:t>テーブル名 </a:t>
            </a:r>
            <a:r>
              <a:rPr kumimoji="1" lang="en-US" altLang="ja-JP" sz="2000" dirty="0"/>
              <a:t>WHERE </a:t>
            </a:r>
            <a:r>
              <a:rPr kumimoji="1" lang="ja-JP" altLang="en-US" sz="2000" dirty="0"/>
              <a:t>抽出条件</a:t>
            </a:r>
            <a:r>
              <a:rPr kumimoji="1" lang="en-US" altLang="ja-JP" sz="2000" dirty="0"/>
              <a:t>;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②　</a:t>
            </a:r>
            <a:r>
              <a:rPr kumimoji="1" lang="en-US" altLang="ja-JP" sz="2000" dirty="0"/>
              <a:t>UPDATE</a:t>
            </a:r>
            <a:r>
              <a:rPr kumimoji="1" lang="ja-JP" altLang="en-US" sz="2000" dirty="0"/>
              <a:t>：データを更新する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UPDATE </a:t>
            </a:r>
            <a:r>
              <a:rPr kumimoji="1" lang="ja-JP" altLang="en-US" sz="2000" dirty="0"/>
              <a:t>テーブル名 </a:t>
            </a:r>
            <a:r>
              <a:rPr kumimoji="1" lang="en-US" altLang="ja-JP" sz="2000" dirty="0"/>
              <a:t>SET </a:t>
            </a:r>
            <a:r>
              <a:rPr kumimoji="1" lang="ja-JP" altLang="en-US" sz="2000" dirty="0"/>
              <a:t>更新処理 </a:t>
            </a:r>
            <a:r>
              <a:rPr kumimoji="1" lang="en-US" altLang="ja-JP" sz="2000" dirty="0"/>
              <a:t>WHERE </a:t>
            </a:r>
            <a:r>
              <a:rPr kumimoji="1" lang="ja-JP" altLang="en-US" sz="2000" dirty="0"/>
              <a:t>条件式</a:t>
            </a:r>
            <a:r>
              <a:rPr kumimoji="1" lang="en-US" altLang="ja-JP" sz="2000" dirty="0"/>
              <a:t>;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③　</a:t>
            </a:r>
            <a:r>
              <a:rPr kumimoji="1" lang="en-US" altLang="ja-JP" sz="2000" dirty="0"/>
              <a:t>DELETE</a:t>
            </a:r>
            <a:r>
              <a:rPr kumimoji="1" lang="ja-JP" altLang="en-US" sz="2000" dirty="0"/>
              <a:t>：データを削除する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DELETE FROM </a:t>
            </a:r>
            <a:r>
              <a:rPr kumimoji="1" lang="ja-JP" altLang="en-US" sz="2000" dirty="0"/>
              <a:t>テーブル名 </a:t>
            </a:r>
            <a:r>
              <a:rPr kumimoji="1" lang="en-US" altLang="ja-JP" sz="2000" dirty="0"/>
              <a:t>WHERE </a:t>
            </a:r>
            <a:r>
              <a:rPr kumimoji="1" lang="ja-JP" altLang="en-US" sz="2000" dirty="0"/>
              <a:t>条件式</a:t>
            </a:r>
            <a:r>
              <a:rPr kumimoji="1" lang="en-US" altLang="ja-JP" sz="2000" dirty="0"/>
              <a:t>;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④　</a:t>
            </a:r>
            <a:r>
              <a:rPr kumimoji="1" lang="en-US" altLang="ja-JP" sz="2000" dirty="0"/>
              <a:t>INSERT</a:t>
            </a:r>
            <a:r>
              <a:rPr kumimoji="1" lang="ja-JP" altLang="en-US" sz="2000" dirty="0"/>
              <a:t>：データを挿入する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INSERT INTO </a:t>
            </a:r>
            <a:r>
              <a:rPr kumimoji="1" lang="ja-JP" altLang="en-US" sz="2000" dirty="0"/>
              <a:t>テーブル名</a:t>
            </a:r>
            <a:r>
              <a:rPr kumimoji="1" lang="en-US" altLang="ja-JP" sz="2000" dirty="0"/>
              <a:t>(</a:t>
            </a:r>
            <a:r>
              <a:rPr kumimoji="1" lang="ja-JP" altLang="en-US" sz="2000" dirty="0"/>
              <a:t>列名</a:t>
            </a:r>
            <a:r>
              <a:rPr kumimoji="1" lang="en-US" altLang="ja-JP" sz="2000" dirty="0"/>
              <a:t>1, </a:t>
            </a:r>
            <a:r>
              <a:rPr kumimoji="1" lang="ja-JP" altLang="en-US" sz="2000" dirty="0"/>
              <a:t>列名</a:t>
            </a:r>
            <a:r>
              <a:rPr kumimoji="1" lang="en-US" altLang="ja-JP" sz="2000" dirty="0"/>
              <a:t>2, ……) VALUES(</a:t>
            </a:r>
            <a:r>
              <a:rPr kumimoji="1" lang="ja-JP" altLang="en-US" sz="2000" dirty="0"/>
              <a:t>値</a:t>
            </a:r>
            <a:r>
              <a:rPr kumimoji="1" lang="en-US" altLang="ja-JP" sz="2000" dirty="0"/>
              <a:t>1, </a:t>
            </a:r>
            <a:r>
              <a:rPr kumimoji="1" lang="ja-JP" altLang="en-US" sz="2000" dirty="0"/>
              <a:t>値</a:t>
            </a:r>
            <a:r>
              <a:rPr kumimoji="1" lang="en-US" altLang="ja-JP" sz="2000" dirty="0"/>
              <a:t>2, ……);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ja-JP" dirty="0"/>
              <a:t>SQL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dirty="0"/>
              <a:t>データ制御</a:t>
            </a:r>
          </a:p>
          <a:p>
            <a:pPr marL="0" indent="0">
              <a:buNone/>
            </a:pPr>
            <a:endParaRPr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DFCFBB-DA98-0A2F-88CC-694805335B4F}"/>
              </a:ext>
            </a:extLst>
          </p:cNvPr>
          <p:cNvSpPr txBox="1"/>
          <p:nvPr/>
        </p:nvSpPr>
        <p:spPr>
          <a:xfrm>
            <a:off x="188240" y="1844824"/>
            <a:ext cx="118828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★データ定義言語（</a:t>
            </a:r>
            <a:r>
              <a:rPr kumimoji="1" lang="en-US" altLang="ja-JP" sz="2000" dirty="0"/>
              <a:t>DDL</a:t>
            </a:r>
            <a:r>
              <a:rPr kumimoji="1" lang="ja-JP" altLang="en-US" sz="2000" dirty="0"/>
              <a:t>）は、データベースの構造を定義するための命令文　　</a:t>
            </a:r>
            <a:endParaRPr kumimoji="1" lang="en-US" altLang="ja-JP" sz="2000" dirty="0"/>
          </a:p>
          <a:p>
            <a:r>
              <a:rPr kumimoji="1" lang="ja-JP" altLang="en-US" sz="1600" dirty="0"/>
              <a:t>　①　</a:t>
            </a:r>
            <a:r>
              <a:rPr kumimoji="1" lang="en-US" altLang="ja-JP" sz="1600" dirty="0"/>
              <a:t>CREATE</a:t>
            </a:r>
            <a:r>
              <a:rPr kumimoji="1" lang="ja-JP" altLang="en-US" sz="1600" dirty="0"/>
              <a:t>：データベースやテーブルの作成</a:t>
            </a:r>
          </a:p>
          <a:p>
            <a:r>
              <a:rPr kumimoji="1" lang="ja-JP" altLang="en-US" sz="1600" dirty="0"/>
              <a:t>　　　　　　　</a:t>
            </a:r>
            <a:r>
              <a:rPr kumimoji="1" lang="en-US" altLang="ja-JP" sz="1600" dirty="0"/>
              <a:t>CREATE TABLE </a:t>
            </a:r>
            <a:r>
              <a:rPr kumimoji="1" lang="ja-JP" altLang="en-US" sz="1600" dirty="0"/>
              <a:t>テーブル名 </a:t>
            </a:r>
            <a:r>
              <a:rPr kumimoji="1" lang="en-US" altLang="ja-JP" sz="1600" dirty="0"/>
              <a:t>(</a:t>
            </a:r>
            <a:r>
              <a:rPr kumimoji="1" lang="ja-JP" altLang="en-US" sz="1600" dirty="0"/>
              <a:t>列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の名前 列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のデータ型</a:t>
            </a:r>
            <a:r>
              <a:rPr kumimoji="1" lang="en-US" altLang="ja-JP" sz="1600" dirty="0"/>
              <a:t>,</a:t>
            </a:r>
            <a:r>
              <a:rPr kumimoji="1" lang="ja-JP" altLang="en-US" sz="1600" dirty="0"/>
              <a:t>列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の名前 列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のデータ型</a:t>
            </a:r>
            <a:r>
              <a:rPr kumimoji="1" lang="en-US" altLang="ja-JP" sz="1600" dirty="0"/>
              <a:t>,</a:t>
            </a:r>
          </a:p>
          <a:p>
            <a:r>
              <a:rPr kumimoji="1" lang="ja-JP" altLang="en-US" sz="1600" dirty="0"/>
              <a:t>　　　　　　　列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の名前 列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のデータ型 </a:t>
            </a:r>
            <a:r>
              <a:rPr kumimoji="1" lang="en-US" altLang="ja-JP" sz="1600" dirty="0"/>
              <a:t>);</a:t>
            </a:r>
          </a:p>
          <a:p>
            <a:endParaRPr kumimoji="1" lang="ja-JP" altLang="en-US" sz="1600" dirty="0"/>
          </a:p>
          <a:p>
            <a:r>
              <a:rPr kumimoji="1" lang="ja-JP" altLang="en-US" sz="1600" dirty="0"/>
              <a:t>　②　</a:t>
            </a:r>
            <a:r>
              <a:rPr kumimoji="1" lang="en-US" altLang="ja-JP" sz="1600" dirty="0"/>
              <a:t>DROP</a:t>
            </a:r>
            <a:r>
              <a:rPr kumimoji="1" lang="ja-JP" altLang="en-US" sz="1600" dirty="0"/>
              <a:t>：データベースやテーブルの削除</a:t>
            </a:r>
          </a:p>
          <a:p>
            <a:r>
              <a:rPr kumimoji="1" lang="ja-JP" altLang="en-US" sz="1600" dirty="0"/>
              <a:t>　　　　　　　</a:t>
            </a:r>
            <a:r>
              <a:rPr kumimoji="1" lang="en-US" altLang="ja-JP" sz="1600" dirty="0"/>
              <a:t>DROP TABLE </a:t>
            </a:r>
            <a:r>
              <a:rPr kumimoji="1" lang="ja-JP" altLang="en-US" sz="1600" dirty="0"/>
              <a:t>テーブル名</a:t>
            </a:r>
            <a:r>
              <a:rPr kumimoji="1" lang="en-US" altLang="ja-JP" sz="1600" dirty="0"/>
              <a:t>;</a:t>
            </a:r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　③　</a:t>
            </a:r>
            <a:r>
              <a:rPr kumimoji="1" lang="en-US" altLang="ja-JP" sz="1600" dirty="0"/>
              <a:t>ALTER</a:t>
            </a:r>
            <a:r>
              <a:rPr kumimoji="1" lang="ja-JP" altLang="en-US" sz="1600" dirty="0"/>
              <a:t>：データベースやテーブルの変更</a:t>
            </a:r>
          </a:p>
          <a:p>
            <a:r>
              <a:rPr kumimoji="1" lang="ja-JP" altLang="en-US" sz="1600" dirty="0"/>
              <a:t>　　　　　　　</a:t>
            </a:r>
            <a:r>
              <a:rPr kumimoji="1" lang="en-US" altLang="ja-JP" sz="1600" dirty="0"/>
              <a:t>ALTER TABLE </a:t>
            </a:r>
            <a:r>
              <a:rPr kumimoji="1" lang="ja-JP" altLang="en-US" sz="1600" dirty="0"/>
              <a:t>テーブル名</a:t>
            </a:r>
          </a:p>
          <a:p>
            <a:r>
              <a:rPr kumimoji="1" lang="ja-JP" altLang="en-US" sz="1600" dirty="0"/>
              <a:t>　　　　　　　</a:t>
            </a:r>
            <a:r>
              <a:rPr kumimoji="1" lang="en-US" altLang="ja-JP" sz="1600" dirty="0"/>
              <a:t>ADD CLOLUMN </a:t>
            </a:r>
            <a:r>
              <a:rPr kumimoji="1" lang="ja-JP" altLang="en-US" sz="1600" dirty="0"/>
              <a:t>追加する列の名前 追加する列のデータ型</a:t>
            </a:r>
            <a:r>
              <a:rPr kumimoji="1" lang="en-US" altLang="ja-JP" sz="1600" dirty="0"/>
              <a:t>;</a:t>
            </a:r>
          </a:p>
          <a:p>
            <a:endParaRPr kumimoji="1" lang="en-US" altLang="ja-JP" sz="1600" dirty="0"/>
          </a:p>
          <a:p>
            <a:r>
              <a:rPr kumimoji="1" lang="ja-JP" altLang="en-US" sz="1600" dirty="0"/>
              <a:t>　④　</a:t>
            </a:r>
            <a:r>
              <a:rPr kumimoji="1" lang="en-US" altLang="ja-JP" sz="1600" dirty="0"/>
              <a:t>JOIN</a:t>
            </a:r>
            <a:r>
              <a:rPr kumimoji="1" lang="ja-JP" altLang="en-US" sz="1600" dirty="0"/>
              <a:t>：テーブルの結合</a:t>
            </a:r>
          </a:p>
          <a:p>
            <a:r>
              <a:rPr kumimoji="1" lang="ja-JP" altLang="en-US" sz="1600" dirty="0"/>
              <a:t>　　　　　　　</a:t>
            </a:r>
            <a:r>
              <a:rPr kumimoji="1" lang="en-US" altLang="ja-JP" sz="1600" dirty="0"/>
              <a:t>SELECT *</a:t>
            </a:r>
          </a:p>
          <a:p>
            <a:r>
              <a:rPr kumimoji="1" lang="ja-JP" altLang="en-US" sz="1600" dirty="0"/>
              <a:t>　　　　　　　</a:t>
            </a:r>
            <a:r>
              <a:rPr kumimoji="1" lang="en-US" altLang="ja-JP" sz="1600" dirty="0"/>
              <a:t>FROM </a:t>
            </a:r>
            <a:r>
              <a:rPr kumimoji="1" lang="ja-JP" altLang="en-US" sz="1600" dirty="0"/>
              <a:t>テーブル</a:t>
            </a:r>
            <a:r>
              <a:rPr kumimoji="1" lang="en-US" altLang="ja-JP" sz="1600" dirty="0"/>
              <a:t>1</a:t>
            </a:r>
          </a:p>
          <a:p>
            <a:r>
              <a:rPr kumimoji="1" lang="ja-JP" altLang="en-US" sz="1600" dirty="0"/>
              <a:t>　　　　　　　</a:t>
            </a:r>
            <a:r>
              <a:rPr kumimoji="1" lang="en-US" altLang="ja-JP" sz="1600" dirty="0"/>
              <a:t>JOIN </a:t>
            </a:r>
            <a:r>
              <a:rPr kumimoji="1" lang="ja-JP" altLang="en-US" sz="1600" dirty="0"/>
              <a:t>テーブル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　</a:t>
            </a:r>
            <a:r>
              <a:rPr kumimoji="1" lang="en-US" altLang="ja-JP" sz="1600" dirty="0"/>
              <a:t>ON </a:t>
            </a:r>
            <a:r>
              <a:rPr kumimoji="1" lang="ja-JP" altLang="en-US" sz="1600" dirty="0"/>
              <a:t>テーブル</a:t>
            </a:r>
            <a:r>
              <a:rPr kumimoji="1" lang="en-US" altLang="ja-JP" sz="1600" dirty="0"/>
              <a:t>1.</a:t>
            </a:r>
            <a:r>
              <a:rPr kumimoji="1" lang="ja-JP" altLang="en-US" sz="1600" dirty="0"/>
              <a:t>列</a:t>
            </a:r>
            <a:r>
              <a:rPr kumimoji="1" lang="en-US" altLang="ja-JP" sz="1600" dirty="0"/>
              <a:t>1 = </a:t>
            </a:r>
            <a:r>
              <a:rPr kumimoji="1" lang="ja-JP" altLang="en-US" sz="1600" dirty="0"/>
              <a:t>テーブル</a:t>
            </a:r>
            <a:r>
              <a:rPr kumimoji="1" lang="en-US" altLang="ja-JP" sz="1600" dirty="0"/>
              <a:t>2.</a:t>
            </a:r>
            <a:r>
              <a:rPr kumimoji="1" lang="ja-JP" altLang="en-US" sz="1600" dirty="0"/>
              <a:t>列</a:t>
            </a:r>
            <a:r>
              <a:rPr kumimoji="1" lang="en-US" altLang="ja-JP" sz="1600" dirty="0"/>
              <a:t>2;</a:t>
            </a:r>
          </a:p>
          <a:p>
            <a:r>
              <a:rPr kumimoji="1" lang="ja-JP" altLang="en-US" sz="1600" dirty="0"/>
              <a:t>　</a:t>
            </a:r>
            <a:endParaRPr kumimoji="1" lang="en-US" altLang="ja-JP" sz="1600" dirty="0"/>
          </a:p>
          <a:p>
            <a:r>
              <a:rPr kumimoji="1" lang="ja-JP" altLang="en-US" sz="1600" dirty="0"/>
              <a:t>⑤　</a:t>
            </a:r>
            <a:r>
              <a:rPr kumimoji="1" lang="en-US" altLang="ja-JP" sz="1600" dirty="0"/>
              <a:t>TRUNCATE</a:t>
            </a:r>
            <a:r>
              <a:rPr kumimoji="1" lang="ja-JP" altLang="en-US" sz="1600" dirty="0"/>
              <a:t>：テーブルのデータを削除</a:t>
            </a:r>
            <a:endParaRPr kumimoji="1" lang="en-US" altLang="ja-JP" sz="1600" dirty="0"/>
          </a:p>
          <a:p>
            <a:r>
              <a:rPr kumimoji="1" lang="en-US" altLang="ja-JP" sz="1600" dirty="0"/>
              <a:t>	</a:t>
            </a:r>
            <a:r>
              <a:rPr kumimoji="1" lang="ja-JP" altLang="en-US" sz="1600" dirty="0"/>
              <a:t>　　</a:t>
            </a:r>
            <a:r>
              <a:rPr kumimoji="1" lang="en-US" altLang="ja-JP" sz="1600" dirty="0"/>
              <a:t>TRUNCATE TABLE </a:t>
            </a:r>
            <a:r>
              <a:rPr kumimoji="1" lang="ja-JP" altLang="en-US" sz="1600" dirty="0"/>
              <a:t>テーブル名</a:t>
            </a:r>
            <a:r>
              <a:rPr kumimoji="1" lang="en-US" altLang="ja-JP" sz="1600" dirty="0"/>
              <a:t>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1893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7905">
        <p:fade/>
      </p:transition>
    </mc:Choice>
    <mc:Fallback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ja-JP" dirty="0"/>
              <a:t>SQL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dirty="0"/>
              <a:t>データ制御</a:t>
            </a:r>
          </a:p>
          <a:p>
            <a:pPr marL="0" indent="0">
              <a:buNone/>
            </a:pPr>
            <a:endParaRPr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DFCFBB-DA98-0A2F-88CC-694805335B4F}"/>
              </a:ext>
            </a:extLst>
          </p:cNvPr>
          <p:cNvSpPr txBox="1"/>
          <p:nvPr/>
        </p:nvSpPr>
        <p:spPr>
          <a:xfrm>
            <a:off x="188240" y="1844824"/>
            <a:ext cx="118828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★データ制御言語（</a:t>
            </a:r>
            <a:r>
              <a:rPr kumimoji="1" lang="en-US" altLang="ja-JP" sz="2000" dirty="0"/>
              <a:t>DCL</a:t>
            </a:r>
            <a:r>
              <a:rPr kumimoji="1" lang="ja-JP" altLang="en-US" sz="2000" dirty="0"/>
              <a:t>）は、データベースのセキュリティとアクセス権限を管理するための命令文　　　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①　</a:t>
            </a:r>
            <a:r>
              <a:rPr kumimoji="1" lang="en-US" altLang="ja-JP" sz="2000" dirty="0"/>
              <a:t>BEGIN</a:t>
            </a:r>
            <a:r>
              <a:rPr kumimoji="1" lang="ja-JP" altLang="en-US" sz="2000" dirty="0"/>
              <a:t>：トランザクションの開始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BEGIN;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②　</a:t>
            </a:r>
            <a:r>
              <a:rPr kumimoji="1" lang="en-US" altLang="ja-JP" sz="2000" dirty="0"/>
              <a:t>COMMIT</a:t>
            </a:r>
            <a:r>
              <a:rPr kumimoji="1" lang="ja-JP" altLang="en-US" sz="2000" dirty="0"/>
              <a:t>：実行した処理の確定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COMMIT;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③　</a:t>
            </a:r>
            <a:r>
              <a:rPr kumimoji="1" lang="en-US" altLang="ja-JP" sz="2000" dirty="0"/>
              <a:t>ROLLBACK</a:t>
            </a:r>
            <a:r>
              <a:rPr kumimoji="1" lang="ja-JP" altLang="en-US" sz="2000" dirty="0"/>
              <a:t>：データの戻し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ROLLBACK;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④　</a:t>
            </a:r>
            <a:r>
              <a:rPr kumimoji="1" lang="en-US" altLang="ja-JP" sz="2000" dirty="0"/>
              <a:t>GRANT</a:t>
            </a:r>
            <a:r>
              <a:rPr kumimoji="1" lang="ja-JP" altLang="en-US" sz="2000" dirty="0"/>
              <a:t>：ユーザ権限の付与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GRANT </a:t>
            </a:r>
            <a:r>
              <a:rPr kumimoji="1" lang="ja-JP" altLang="en-US" sz="2000" dirty="0"/>
              <a:t>権限名 </a:t>
            </a:r>
            <a:r>
              <a:rPr kumimoji="1" lang="en-US" altLang="ja-JP" sz="2000" dirty="0"/>
              <a:t>ON </a:t>
            </a:r>
            <a:r>
              <a:rPr kumimoji="1" lang="ja-JP" altLang="en-US" sz="2000" dirty="0"/>
              <a:t>テーブル名 </a:t>
            </a:r>
            <a:r>
              <a:rPr kumimoji="1" lang="en-US" altLang="ja-JP" sz="2000" dirty="0"/>
              <a:t>TO </a:t>
            </a:r>
            <a:r>
              <a:rPr kumimoji="1" lang="ja-JP" altLang="en-US" sz="2000" dirty="0"/>
              <a:t>ユーザ名</a:t>
            </a:r>
            <a:r>
              <a:rPr kumimoji="1" lang="en-US" altLang="ja-JP" sz="2000" dirty="0"/>
              <a:t>;</a:t>
            </a:r>
          </a:p>
          <a:p>
            <a:r>
              <a:rPr kumimoji="1" lang="ja-JP" altLang="en-US" sz="2000" dirty="0"/>
              <a:t>　</a:t>
            </a:r>
            <a:endParaRPr kumimoji="1" lang="en-US" altLang="ja-JP" sz="2000" dirty="0"/>
          </a:p>
          <a:p>
            <a:r>
              <a:rPr kumimoji="1" lang="ja-JP" altLang="en-US" sz="2000" dirty="0"/>
              <a:t>　⑤　</a:t>
            </a:r>
            <a:r>
              <a:rPr kumimoji="1" lang="en-US" altLang="ja-JP" sz="2000" dirty="0"/>
              <a:t>REVOKE</a:t>
            </a:r>
            <a:r>
              <a:rPr kumimoji="1" lang="ja-JP" altLang="en-US" sz="2000" dirty="0"/>
              <a:t>：ユーザ権限剥奪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REVOKE </a:t>
            </a:r>
            <a:r>
              <a:rPr kumimoji="1" lang="ja-JP" altLang="en-US" sz="2000" dirty="0"/>
              <a:t>権限名 </a:t>
            </a:r>
            <a:r>
              <a:rPr kumimoji="1" lang="en-US" altLang="ja-JP" sz="2000" dirty="0"/>
              <a:t>ON </a:t>
            </a:r>
            <a:r>
              <a:rPr kumimoji="1" lang="ja-JP" altLang="en-US" sz="2000" dirty="0"/>
              <a:t>テーブル名 </a:t>
            </a:r>
            <a:r>
              <a:rPr kumimoji="1" lang="en-US" altLang="ja-JP" sz="2000" dirty="0"/>
              <a:t>FROM </a:t>
            </a:r>
            <a:r>
              <a:rPr kumimoji="1" lang="ja-JP" altLang="en-US" sz="2000" dirty="0"/>
              <a:t>ユーザ名</a:t>
            </a:r>
            <a:r>
              <a:rPr kumimoji="1" lang="en-US" altLang="ja-JP" sz="2000" dirty="0"/>
              <a:t>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8466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7905">
        <p:fade/>
      </p:transition>
    </mc:Choice>
    <mc:Fallback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ja-JP" dirty="0"/>
              <a:t>SQL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dirty="0"/>
              <a:t>データ制御</a:t>
            </a:r>
          </a:p>
          <a:p>
            <a:pPr marL="0" indent="0">
              <a:buNone/>
            </a:pPr>
            <a:endParaRPr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DFCFBB-DA98-0A2F-88CC-694805335B4F}"/>
              </a:ext>
            </a:extLst>
          </p:cNvPr>
          <p:cNvSpPr txBox="1"/>
          <p:nvPr/>
        </p:nvSpPr>
        <p:spPr>
          <a:xfrm>
            <a:off x="188240" y="1844824"/>
            <a:ext cx="118828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　★データ制御言語（</a:t>
            </a:r>
            <a:r>
              <a:rPr kumimoji="1" lang="en-US" altLang="ja-JP" sz="2000" dirty="0"/>
              <a:t>DCL</a:t>
            </a:r>
            <a:r>
              <a:rPr kumimoji="1" lang="ja-JP" altLang="en-US" sz="2000" dirty="0"/>
              <a:t>）は、データベースのセキュリティとアクセス権限を管理するための命令文　　　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①　</a:t>
            </a:r>
            <a:r>
              <a:rPr kumimoji="1" lang="en-US" altLang="ja-JP" sz="2000" dirty="0"/>
              <a:t>BEGIN</a:t>
            </a:r>
            <a:r>
              <a:rPr kumimoji="1" lang="ja-JP" altLang="en-US" sz="2000" dirty="0"/>
              <a:t>：トランザクションの開始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BEGIN;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②　</a:t>
            </a:r>
            <a:r>
              <a:rPr kumimoji="1" lang="en-US" altLang="ja-JP" sz="2000" dirty="0"/>
              <a:t>COMMIT</a:t>
            </a:r>
            <a:r>
              <a:rPr kumimoji="1" lang="ja-JP" altLang="en-US" sz="2000" dirty="0"/>
              <a:t>：実行した処理の確定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COMMIT;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③　</a:t>
            </a:r>
            <a:r>
              <a:rPr kumimoji="1" lang="en-US" altLang="ja-JP" sz="2000" dirty="0"/>
              <a:t>ROLLBACK</a:t>
            </a:r>
            <a:r>
              <a:rPr kumimoji="1" lang="ja-JP" altLang="en-US" sz="2000" dirty="0"/>
              <a:t>：データの戻し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ROLLBACK;</a:t>
            </a:r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④　</a:t>
            </a:r>
            <a:r>
              <a:rPr kumimoji="1" lang="en-US" altLang="ja-JP" sz="2000" dirty="0"/>
              <a:t>GRANT</a:t>
            </a:r>
            <a:r>
              <a:rPr kumimoji="1" lang="ja-JP" altLang="en-US" sz="2000" dirty="0"/>
              <a:t>：ユーザ権限の付与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GRANT </a:t>
            </a:r>
            <a:r>
              <a:rPr kumimoji="1" lang="ja-JP" altLang="en-US" sz="2000" dirty="0"/>
              <a:t>権限名 </a:t>
            </a:r>
            <a:r>
              <a:rPr kumimoji="1" lang="en-US" altLang="ja-JP" sz="2000" dirty="0"/>
              <a:t>ON </a:t>
            </a:r>
            <a:r>
              <a:rPr kumimoji="1" lang="ja-JP" altLang="en-US" sz="2000" dirty="0"/>
              <a:t>テーブル名 </a:t>
            </a:r>
            <a:r>
              <a:rPr kumimoji="1" lang="en-US" altLang="ja-JP" sz="2000" dirty="0"/>
              <a:t>TO </a:t>
            </a:r>
            <a:r>
              <a:rPr kumimoji="1" lang="ja-JP" altLang="en-US" sz="2000" dirty="0"/>
              <a:t>ユーザ名</a:t>
            </a:r>
            <a:r>
              <a:rPr kumimoji="1" lang="en-US" altLang="ja-JP" sz="2000" dirty="0"/>
              <a:t>;</a:t>
            </a:r>
          </a:p>
          <a:p>
            <a:r>
              <a:rPr kumimoji="1" lang="ja-JP" altLang="en-US" sz="2000" dirty="0"/>
              <a:t>　</a:t>
            </a:r>
            <a:endParaRPr kumimoji="1" lang="en-US" altLang="ja-JP" sz="2000" dirty="0"/>
          </a:p>
          <a:p>
            <a:r>
              <a:rPr kumimoji="1" lang="ja-JP" altLang="en-US" sz="2000" dirty="0"/>
              <a:t>　⑤　</a:t>
            </a:r>
            <a:r>
              <a:rPr kumimoji="1" lang="en-US" altLang="ja-JP" sz="2000" dirty="0"/>
              <a:t>REVOKE</a:t>
            </a:r>
            <a:r>
              <a:rPr kumimoji="1" lang="ja-JP" altLang="en-US" sz="2000" dirty="0"/>
              <a:t>：ユーザ権限剥奪</a:t>
            </a:r>
          </a:p>
          <a:p>
            <a:r>
              <a:rPr kumimoji="1" lang="ja-JP" altLang="en-US" sz="2000" dirty="0"/>
              <a:t>　　　　　　　</a:t>
            </a:r>
            <a:r>
              <a:rPr kumimoji="1" lang="en-US" altLang="ja-JP" sz="2000" dirty="0"/>
              <a:t>REVOKE </a:t>
            </a:r>
            <a:r>
              <a:rPr kumimoji="1" lang="ja-JP" altLang="en-US" sz="2000" dirty="0"/>
              <a:t>権限名 </a:t>
            </a:r>
            <a:r>
              <a:rPr kumimoji="1" lang="en-US" altLang="ja-JP" sz="2000" dirty="0"/>
              <a:t>ON </a:t>
            </a:r>
            <a:r>
              <a:rPr kumimoji="1" lang="ja-JP" altLang="en-US" sz="2000" dirty="0"/>
              <a:t>テーブル名 </a:t>
            </a:r>
            <a:r>
              <a:rPr kumimoji="1" lang="en-US" altLang="ja-JP" sz="2000" dirty="0"/>
              <a:t>FROM </a:t>
            </a:r>
            <a:r>
              <a:rPr kumimoji="1" lang="ja-JP" altLang="en-US" sz="2000" dirty="0"/>
              <a:t>ユーザ名</a:t>
            </a:r>
            <a:r>
              <a:rPr kumimoji="1" lang="en-US" altLang="ja-JP" sz="2000" dirty="0"/>
              <a:t>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7688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7905">
        <p:fade/>
      </p:transition>
    </mc:Choice>
    <mc:Fallback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6990</TotalTime>
  <Words>765</Words>
  <Application>Microsoft Office PowerPoint</Application>
  <PresentationFormat>ユーザー設定</PresentationFormat>
  <Paragraphs>99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Meiryo UI</vt:lpstr>
      <vt:lpstr>Arial</vt:lpstr>
      <vt:lpstr>Century Gothic</vt:lpstr>
      <vt:lpstr>新学期のためのプレゼンテーション</vt:lpstr>
      <vt:lpstr>ユニット3　セクション9　データベース</vt:lpstr>
      <vt:lpstr>SQL </vt:lpstr>
      <vt:lpstr>SQL </vt:lpstr>
      <vt:lpstr>SQL </vt:lpstr>
      <vt:lpstr>SQL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順一(pt121763ql)</cp:lastModifiedBy>
  <cp:revision>312</cp:revision>
  <dcterms:created xsi:type="dcterms:W3CDTF">2024-03-08T02:46:09Z</dcterms:created>
  <dcterms:modified xsi:type="dcterms:W3CDTF">2024-09-11T21:14:26Z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