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99" r:id="rId4"/>
    <p:sldId id="303" r:id="rId5"/>
    <p:sldId id="302" r:id="rId6"/>
  </p:sldIdLst>
  <p:sldSz cx="12188825" cy="6858000"/>
  <p:notesSz cx="6858000" cy="9144000"/>
  <p:custDataLst>
    <p:tags r:id="rId9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9/10/2024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</a:t>
            </a:r>
            <a:r>
              <a:rPr kumimoji="1" lang="ja-JP" altLang="en-US" dirty="0"/>
              <a:t>トランザクション処理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600" dirty="0"/>
              <a:t>トランザクション処理とは、　　複数のデータベース操作が絡み合うような場合の　データの整合性を保つための仕組みのことをいいます。</a:t>
            </a:r>
            <a:endParaRPr lang="en-US" altLang="ja-JP" sz="1600" dirty="0"/>
          </a:p>
          <a:p>
            <a:r>
              <a:rPr lang="ja-JP" altLang="en-US" sz="1600" dirty="0"/>
              <a:t>それには以下のようなものがあります。</a:t>
            </a:r>
          </a:p>
          <a:p>
            <a:r>
              <a:rPr lang="ja-JP" altLang="en-US" sz="1600" dirty="0"/>
              <a:t>　①　関連する操作を　</a:t>
            </a:r>
            <a:r>
              <a:rPr lang="en-US" altLang="ja-JP" sz="1600" dirty="0"/>
              <a:t>1</a:t>
            </a:r>
            <a:r>
              <a:rPr lang="ja-JP" altLang="en-US" sz="1600" dirty="0"/>
              <a:t>つのまとまった処理として扱う</a:t>
            </a:r>
          </a:p>
          <a:p>
            <a:r>
              <a:rPr lang="ja-JP" altLang="en-US" sz="1600" dirty="0"/>
              <a:t>　②　すべての操作が正常に行われた場合にのみ　変更を確定する、　これをコミット　といいます。</a:t>
            </a:r>
          </a:p>
          <a:p>
            <a:r>
              <a:rPr lang="ja-JP" altLang="en-US" sz="1600" dirty="0"/>
              <a:t>　③　トランザクション処理中に更新結果を確認できる</a:t>
            </a:r>
          </a:p>
          <a:p>
            <a:r>
              <a:rPr lang="ja-JP" altLang="en-US" sz="1600" dirty="0"/>
              <a:t>　④　更新結果が　意図したものと異なっている場合は、　更新処理を取消すことができます。　これをロールバック　といいます。</a:t>
            </a:r>
            <a:endParaRPr lang="en-US" altLang="ja-JP" sz="1600" dirty="0"/>
          </a:p>
          <a:p>
            <a:endParaRPr lang="ja-JP" altLang="en-US" sz="1600" dirty="0"/>
          </a:p>
          <a:p>
            <a:r>
              <a:rPr lang="ja-JP" altLang="en-US" sz="1600" dirty="0"/>
              <a:t>　具体的な例としては、</a:t>
            </a:r>
          </a:p>
          <a:p>
            <a:r>
              <a:rPr lang="ja-JP" altLang="en-US" sz="1600" dirty="0"/>
              <a:t>エス　キュー　エル</a:t>
            </a:r>
            <a:r>
              <a:rPr lang="en-US" altLang="ja-JP" sz="1600" dirty="0"/>
              <a:t> </a:t>
            </a:r>
            <a:r>
              <a:rPr lang="ja-JP" altLang="en-US" sz="1600" dirty="0"/>
              <a:t>のトランザクション処理では、　　複数の エス　キュー　エル</a:t>
            </a:r>
            <a:r>
              <a:rPr lang="en-US" altLang="ja-JP" sz="1600" dirty="0"/>
              <a:t> </a:t>
            </a:r>
            <a:r>
              <a:rPr lang="ja-JP" altLang="en-US" sz="1600" dirty="0"/>
              <a:t>文によるデータ更新を　</a:t>
            </a:r>
            <a:r>
              <a:rPr lang="en-US" altLang="ja-JP" sz="1600" dirty="0"/>
              <a:t>1</a:t>
            </a:r>
            <a:r>
              <a:rPr lang="ja-JP" altLang="en-US" sz="1600" dirty="0"/>
              <a:t>つの処理としてまとめて　データベースに反映させる処理があります。</a:t>
            </a:r>
          </a:p>
          <a:p>
            <a:endParaRPr lang="ja-JP" altLang="en-US" sz="1600" dirty="0"/>
          </a:p>
          <a:p>
            <a:r>
              <a:rPr lang="ja-JP" altLang="en-US" sz="1600" dirty="0"/>
              <a:t>オンライン・トランザクション処理としては、　　オンラインバンキング、　ネットショッピングの注文入力、　テキストメッセージの送信などの処理があります。</a:t>
            </a:r>
          </a:p>
          <a:p>
            <a:endParaRPr lang="ja-JP" altLang="en-US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排他制御とは、　　あるトランザクション処理が実行中のとき、　そのトランザクション処理が対象であるデータをロックして、　他のトランザクション処理のアクセスを禁止することで、　データの整合性を確保しようとする仕組みのことです。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例えば、　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さんという人が、　ある機会の部品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を</a:t>
            </a:r>
            <a:r>
              <a:rPr kumimoji="1" lang="en-US" altLang="ja-JP" dirty="0"/>
              <a:t>10</a:t>
            </a:r>
            <a:r>
              <a:rPr kumimoji="1" lang="ja-JP" altLang="en-US" dirty="0"/>
              <a:t>個消費する作業、　トランザクション処理を行うとします。</a:t>
            </a:r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さんが、　処理を実施している間、　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の在庫に関するデータをロックしていないと、　同時に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さんが、　同じ部品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を使って　</a:t>
            </a:r>
            <a:r>
              <a:rPr kumimoji="1" lang="en-US" altLang="ja-JP" dirty="0"/>
              <a:t>20</a:t>
            </a:r>
            <a:r>
              <a:rPr kumimoji="1" lang="ja-JP" altLang="en-US" dirty="0"/>
              <a:t>個消費してしまいます。</a:t>
            </a:r>
            <a:endParaRPr kumimoji="1" lang="en-US" altLang="ja-JP" dirty="0"/>
          </a:p>
          <a:p>
            <a:r>
              <a:rPr kumimoji="1" lang="ja-JP" altLang="en-US" dirty="0"/>
              <a:t>すると、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さんの処理が先に終わったとすれば、　最終的な部品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の在庫数は</a:t>
            </a:r>
            <a:r>
              <a:rPr kumimoji="1" lang="en-US" altLang="ja-JP" dirty="0"/>
              <a:t>20</a:t>
            </a:r>
            <a:r>
              <a:rPr kumimoji="1" lang="ja-JP" altLang="en-US" dirty="0"/>
              <a:t>個となり、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さんの消費した分が在庫数に反映されなくなります。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その様なことが発生しないように、　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さんが処理を始めたら、　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の在庫数に関するデータはロックして、　誰も使えないようにしておきます。</a:t>
            </a:r>
            <a:endParaRPr kumimoji="1" lang="en-US" altLang="ja-JP" dirty="0"/>
          </a:p>
          <a:p>
            <a:r>
              <a:rPr kumimoji="1" lang="ja-JP" altLang="en-US" dirty="0"/>
              <a:t>そして、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さんの処理が終わり、　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の在庫数が</a:t>
            </a:r>
            <a:r>
              <a:rPr kumimoji="1" lang="en-US" altLang="ja-JP" dirty="0"/>
              <a:t>30</a:t>
            </a:r>
            <a:r>
              <a:rPr kumimoji="1" lang="ja-JP" altLang="en-US" dirty="0"/>
              <a:t>個に確定したら、　新たに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さんの処理を開始します。</a:t>
            </a:r>
            <a:endParaRPr kumimoji="1" lang="en-US" altLang="ja-JP" dirty="0"/>
          </a:p>
          <a:p>
            <a:r>
              <a:rPr kumimoji="1" lang="ja-JP" altLang="en-US" dirty="0"/>
              <a:t>もちろん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さんが処理を始めたら　部品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の在庫数に関するデータはロックされます。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このようにして、　複数の処理が発生しても　データの整合性が保たれるようにしています。</a:t>
            </a:r>
            <a:endParaRPr kumimoji="1" lang="en-US" altLang="ja-JP" dirty="0"/>
          </a:p>
          <a:p>
            <a:endParaRPr kumimoji="1" lang="ja-JP" altLang="en-US" dirty="0"/>
          </a:p>
          <a:p>
            <a:r>
              <a:rPr kumimoji="1" lang="ja-JP" altLang="en-US" dirty="0"/>
              <a:t>ひとつのトランサクション処理が　　データを占有して　　ほかのトランザクション処理に使わせない状態を　　排他ロックと言います。</a:t>
            </a:r>
          </a:p>
          <a:p>
            <a:r>
              <a:rPr kumimoji="1" lang="ja-JP" altLang="en-US" dirty="0"/>
              <a:t>ひとつのデータに対して、　　複数のトランザクション処理からのロックが共存でき状態を　共有ロックと言います。　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63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デッドロックとは、　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つ以上のトランザクション処理が、　互いにロックの開放待ちをして　動けなくなってしまう現象のことです。</a:t>
            </a:r>
            <a:endParaRPr kumimoji="1" lang="en-US" altLang="ja-JP" sz="1600" dirty="0"/>
          </a:p>
          <a:p>
            <a:r>
              <a:rPr kumimoji="1" lang="ja-JP" altLang="en-US" sz="1600" dirty="0"/>
              <a:t>デッドロックが発生する原因は　以下のようなものがあります。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lang="ja-JP" altLang="en-US" dirty="0"/>
              <a:t>複数トランザクションが同時に実行される場合　　　　　　　</a:t>
            </a:r>
            <a:endParaRPr lang="en-US" altLang="ja-JP" dirty="0"/>
          </a:p>
          <a:p>
            <a:r>
              <a:rPr lang="ja-JP" altLang="en-US" sz="1600" dirty="0"/>
              <a:t>複数のトランザクション処理の間で、　　　データの取り合いが発生して、　　デッドロックが起こることがあります。</a:t>
            </a:r>
          </a:p>
          <a:p>
            <a:endParaRPr lang="en-US" altLang="ja-JP" dirty="0"/>
          </a:p>
          <a:p>
            <a:r>
              <a:rPr lang="ja-JP" altLang="en-US" dirty="0"/>
              <a:t>異なるトランザクションが同じリソースをロックする場合</a:t>
            </a:r>
            <a:endParaRPr lang="en-US" altLang="ja-JP" dirty="0"/>
          </a:p>
          <a:p>
            <a:r>
              <a:rPr lang="ja-JP" altLang="en-US" sz="1600" dirty="0"/>
              <a:t>複数のトランザクション処理が、　　同じデータを排他ロックすることで、　　デッドロックが発生することがあります。</a:t>
            </a:r>
          </a:p>
          <a:p>
            <a:endParaRPr lang="en-US" altLang="ja-JP" dirty="0"/>
          </a:p>
          <a:p>
            <a:r>
              <a:rPr lang="ja-JP" altLang="en-US" dirty="0"/>
              <a:t>トランザクション内で　</a:t>
            </a:r>
            <a:r>
              <a:rPr lang="en-US" altLang="ja-JP" dirty="0"/>
              <a:t>2</a:t>
            </a:r>
            <a:r>
              <a:rPr lang="ja-JP" altLang="en-US" dirty="0"/>
              <a:t>つ以上のリソースをロックする場合</a:t>
            </a:r>
            <a:endParaRPr lang="en-US" altLang="ja-JP" dirty="0"/>
          </a:p>
          <a:p>
            <a:r>
              <a:rPr lang="ja-JP" altLang="en-US" sz="1600" dirty="0"/>
              <a:t>一つのトランザクション処理が　複数のデータをロックような場合、　　また、　このようなトランザクション処理が複数ある場合は、　　デッドロックが発生する確率が高くなります。</a:t>
            </a:r>
            <a:endParaRPr lang="en-US" altLang="ja-JP" sz="1600" dirty="0"/>
          </a:p>
          <a:p>
            <a:endParaRPr kumimoji="1" lang="en-US" altLang="ja-JP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3794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排他ロックが使われている場合</a:t>
            </a:r>
          </a:p>
          <a:p>
            <a:r>
              <a:rPr kumimoji="1" lang="ja-JP" altLang="en-US" dirty="0"/>
              <a:t>排他ロックされたデータは、　　他の処理から使えないようになるため、　　デッドロックが発生する確率が高まります。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ロック待ちの循環が発生している場合</a:t>
            </a:r>
          </a:p>
          <a:p>
            <a:r>
              <a:rPr kumimoji="1" lang="ja-JP" altLang="en-US" dirty="0"/>
              <a:t>処理</a:t>
            </a:r>
            <a:r>
              <a:rPr kumimoji="1" lang="en-US" altLang="ja-JP" dirty="0"/>
              <a:t>A</a:t>
            </a:r>
            <a:r>
              <a:rPr kumimoji="1" lang="ja-JP" altLang="en-US" dirty="0"/>
              <a:t>は　処理</a:t>
            </a:r>
            <a:r>
              <a:rPr kumimoji="1" lang="en-US" altLang="ja-JP" dirty="0"/>
              <a:t>B</a:t>
            </a:r>
            <a:r>
              <a:rPr kumimoji="1" lang="ja-JP" altLang="en-US" dirty="0"/>
              <a:t>の　ロック解除待ちをして、　　処理</a:t>
            </a:r>
            <a:r>
              <a:rPr kumimoji="1" lang="en-US" altLang="ja-JP" dirty="0"/>
              <a:t>B</a:t>
            </a:r>
            <a:r>
              <a:rPr kumimoji="1" lang="ja-JP" altLang="en-US" dirty="0"/>
              <a:t>は　処理</a:t>
            </a:r>
            <a:r>
              <a:rPr kumimoji="1" lang="en-US" altLang="ja-JP" dirty="0"/>
              <a:t>A</a:t>
            </a:r>
            <a:r>
              <a:rPr kumimoji="1" lang="ja-JP" altLang="en-US" dirty="0"/>
              <a:t>の　ロック解除待ちをしている場合、　　ロック待ちの循環が発生することでデッドロックとなります。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データのアクセス順が交差している場合</a:t>
            </a:r>
          </a:p>
          <a:p>
            <a:r>
              <a:rPr kumimoji="1" lang="ja-JP" altLang="en-US" dirty="0"/>
              <a:t>各トランザクション処理同士が　　同じデータにアクセスするとき、　　そのアクセス順が交差するとデッドロックの原因になります。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505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9/10/2024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9-4</a:t>
            </a:r>
            <a:r>
              <a:rPr lang="ja-JP" altLang="en-US" sz="4000" dirty="0"/>
              <a:t>　トランザクション処理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トランザクション処理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トランザクション処理とは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5" y="1988840"/>
            <a:ext cx="11665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　データベースにおける複数の操作が絡み合うような場合のデータの整合性を保つための仕組み</a:t>
            </a:r>
            <a:endParaRPr kumimoji="1" lang="en-US" altLang="ja-JP" sz="2000" dirty="0"/>
          </a:p>
          <a:p>
            <a:r>
              <a:rPr kumimoji="1" lang="ja-JP" altLang="en-US" sz="2000" dirty="0"/>
              <a:t>　・関連する操作を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つのまとまった処理として扱う</a:t>
            </a:r>
            <a:endParaRPr kumimoji="1" lang="en-US" altLang="ja-JP" sz="2000" dirty="0"/>
          </a:p>
          <a:p>
            <a:r>
              <a:rPr kumimoji="1" lang="ja-JP" altLang="en-US" sz="2000" dirty="0"/>
              <a:t>　・すべての操作が正常に行われた場合にのみ変更を確定する（コミット）</a:t>
            </a:r>
            <a:endParaRPr kumimoji="1" lang="en-US" altLang="ja-JP" sz="2000" dirty="0"/>
          </a:p>
          <a:p>
            <a:r>
              <a:rPr kumimoji="1" lang="ja-JP" altLang="en-US" sz="2000" dirty="0"/>
              <a:t>　・トランザクション処理中に更新結果を確認できる</a:t>
            </a:r>
            <a:endParaRPr kumimoji="1" lang="en-US" altLang="ja-JP" sz="2000" dirty="0"/>
          </a:p>
          <a:p>
            <a:r>
              <a:rPr kumimoji="1" lang="ja-JP" altLang="en-US" sz="2000" dirty="0"/>
              <a:t>　・更新結果が意図したものと異なっている場合は、更新処理を取消する（ロールバック）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&lt;</a:t>
            </a:r>
            <a:r>
              <a:rPr kumimoji="1" lang="ja-JP" altLang="en-US" sz="2000" dirty="0"/>
              <a:t>例</a:t>
            </a:r>
            <a:r>
              <a:rPr kumimoji="1" lang="en-US" altLang="ja-JP" sz="2000" dirty="0"/>
              <a:t>&gt;</a:t>
            </a:r>
          </a:p>
          <a:p>
            <a:r>
              <a:rPr kumimoji="1" lang="ja-JP" altLang="en-US" sz="2000" dirty="0"/>
              <a:t>　　★</a:t>
            </a:r>
            <a:r>
              <a:rPr kumimoji="1" lang="en-US" altLang="ja-JP" sz="2000" dirty="0"/>
              <a:t>SQL </a:t>
            </a:r>
            <a:r>
              <a:rPr kumimoji="1" lang="ja-JP" altLang="en-US" sz="2000" dirty="0"/>
              <a:t>のトランザクション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複数の </a:t>
            </a:r>
            <a:r>
              <a:rPr kumimoji="1" lang="en-US" altLang="ja-JP" sz="2000" dirty="0"/>
              <a:t>SQL </a:t>
            </a:r>
            <a:r>
              <a:rPr kumimoji="1" lang="ja-JP" altLang="en-US" sz="2000" dirty="0"/>
              <a:t>文によるデータ更新を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つの処理としてまとめてデータベースに反映させる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　★オンライン・トランザクション処理（</a:t>
            </a:r>
            <a:r>
              <a:rPr kumimoji="1" lang="en-US" altLang="ja-JP" sz="2000" dirty="0"/>
              <a:t>OLTP</a:t>
            </a:r>
            <a:r>
              <a:rPr kumimoji="1" lang="ja-JP" altLang="en-US" sz="2000" dirty="0"/>
              <a:t>）</a:t>
            </a:r>
            <a:endParaRPr kumimoji="1" lang="en-US" altLang="ja-JP" sz="2000" dirty="0"/>
          </a:p>
          <a:p>
            <a:r>
              <a:rPr kumimoji="1" lang="ja-JP" altLang="en-US" sz="2000" dirty="0"/>
              <a:t>　　オンラインバンキング、ネットショッピングの注文入力、テキストメッセージの送信などの処理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トランザクション処理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排他制御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あるトランザクション処理が実行中のとき、そのトランザクション処理が対象であるデータをロックして、他のトランザクション処理のアクセスを禁止することで、データの整合性を確保しようとする仕組みのこと</a:t>
            </a:r>
            <a:endParaRPr kumimoji="1" lang="en-US" altLang="ja-JP" sz="2000" dirty="0"/>
          </a:p>
          <a:p>
            <a:endParaRPr kumimoji="1" lang="en-US" altLang="ja-JP" sz="2000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7CBBBE8-7AC4-BE58-EB93-CC23EA4375C4}"/>
              </a:ext>
            </a:extLst>
          </p:cNvPr>
          <p:cNvGrpSpPr/>
          <p:nvPr/>
        </p:nvGrpSpPr>
        <p:grpSpPr>
          <a:xfrm>
            <a:off x="1269876" y="3545722"/>
            <a:ext cx="9217024" cy="2857400"/>
            <a:chOff x="1485900" y="2832747"/>
            <a:chExt cx="9217024" cy="2857400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C12897EE-2597-94DB-0926-828B8FF50BFB}"/>
                </a:ext>
              </a:extLst>
            </p:cNvPr>
            <p:cNvSpPr/>
            <p:nvPr/>
          </p:nvSpPr>
          <p:spPr>
            <a:xfrm>
              <a:off x="1485900" y="3717032"/>
              <a:ext cx="2304256" cy="1008112"/>
            </a:xfrm>
            <a:prstGeom prst="round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800" b="1" dirty="0">
                  <a:solidFill>
                    <a:schemeClr val="tx1"/>
                  </a:solidFill>
                </a:rPr>
                <a:t>部品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A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の在庫数</a:t>
              </a:r>
              <a:endParaRPr kumimoji="1" lang="en-US" altLang="ja-JP" sz="1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40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個</a:t>
              </a: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2BACEACC-F62B-F184-0AC0-32ACC6A21832}"/>
                </a:ext>
              </a:extLst>
            </p:cNvPr>
            <p:cNvSpPr/>
            <p:nvPr/>
          </p:nvSpPr>
          <p:spPr>
            <a:xfrm>
              <a:off x="4942285" y="3687688"/>
              <a:ext cx="2304256" cy="1008112"/>
            </a:xfrm>
            <a:prstGeom prst="round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800" b="1" dirty="0">
                  <a:solidFill>
                    <a:schemeClr val="tx1"/>
                  </a:solidFill>
                </a:rPr>
                <a:t>部品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A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の在庫数</a:t>
              </a:r>
              <a:endParaRPr kumimoji="1" lang="en-US" altLang="ja-JP" sz="1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30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個</a:t>
              </a:r>
            </a:p>
          </p:txBody>
        </p:sp>
        <p:sp>
          <p:nvSpPr>
            <p:cNvPr id="8" name="矢印: 下カーブ 7">
              <a:extLst>
                <a:ext uri="{FF2B5EF4-FFF2-40B4-BE49-F238E27FC236}">
                  <a16:creationId xmlns:a16="http://schemas.microsoft.com/office/drawing/2014/main" id="{3B661550-D9CE-5D29-8345-B72C0879D011}"/>
                </a:ext>
              </a:extLst>
            </p:cNvPr>
            <p:cNvSpPr/>
            <p:nvPr/>
          </p:nvSpPr>
          <p:spPr>
            <a:xfrm>
              <a:off x="3070076" y="3140968"/>
              <a:ext cx="2592288" cy="404754"/>
            </a:xfrm>
            <a:prstGeom prst="curvedDownArrow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1491339-971C-91A5-CA98-F163223FB1B6}"/>
                </a:ext>
              </a:extLst>
            </p:cNvPr>
            <p:cNvSpPr/>
            <p:nvPr/>
          </p:nvSpPr>
          <p:spPr>
            <a:xfrm>
              <a:off x="2422004" y="2832747"/>
              <a:ext cx="3888432" cy="457293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B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さんの処理　部品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A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を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10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個消費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F619C84-4B3B-BCFF-EF62-2046C2E5472A}"/>
                </a:ext>
              </a:extLst>
            </p:cNvPr>
            <p:cNvSpPr/>
            <p:nvPr/>
          </p:nvSpPr>
          <p:spPr>
            <a:xfrm>
              <a:off x="2422004" y="4929243"/>
              <a:ext cx="3888432" cy="587989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B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さんの処理の間、データはロックされて、他の人は使用できない</a:t>
              </a: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787E7C06-E989-3721-18B8-BE4B9AEBE723}"/>
                </a:ext>
              </a:extLst>
            </p:cNvPr>
            <p:cNvSpPr/>
            <p:nvPr/>
          </p:nvSpPr>
          <p:spPr>
            <a:xfrm>
              <a:off x="8398668" y="3687688"/>
              <a:ext cx="2304256" cy="1008112"/>
            </a:xfrm>
            <a:prstGeom prst="round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800" b="1" dirty="0">
                  <a:solidFill>
                    <a:schemeClr val="tx1"/>
                  </a:solidFill>
                </a:rPr>
                <a:t>部品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A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の在庫数</a:t>
              </a:r>
              <a:endParaRPr kumimoji="1" lang="en-US" altLang="ja-JP" sz="1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10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個</a:t>
              </a:r>
            </a:p>
          </p:txBody>
        </p:sp>
        <p:sp>
          <p:nvSpPr>
            <p:cNvPr id="12" name="矢印: 上カーブ 11">
              <a:extLst>
                <a:ext uri="{FF2B5EF4-FFF2-40B4-BE49-F238E27FC236}">
                  <a16:creationId xmlns:a16="http://schemas.microsoft.com/office/drawing/2014/main" id="{CD0BF1E6-FBAD-C0F2-9071-8D9679C9F9DD}"/>
                </a:ext>
              </a:extLst>
            </p:cNvPr>
            <p:cNvSpPr/>
            <p:nvPr/>
          </p:nvSpPr>
          <p:spPr>
            <a:xfrm>
              <a:off x="6454452" y="4929243"/>
              <a:ext cx="2664296" cy="371965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6701E7E-F1AA-F9DA-C5D0-8C0F5D2D6010}"/>
                </a:ext>
              </a:extLst>
            </p:cNvPr>
            <p:cNvSpPr/>
            <p:nvPr/>
          </p:nvSpPr>
          <p:spPr>
            <a:xfrm>
              <a:off x="6454452" y="5232854"/>
              <a:ext cx="3888432" cy="457293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C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さんの処理　部品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A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を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20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個消費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A976485-E946-C80E-8DE8-78ED1CC23921}"/>
                </a:ext>
              </a:extLst>
            </p:cNvPr>
            <p:cNvSpPr/>
            <p:nvPr/>
          </p:nvSpPr>
          <p:spPr>
            <a:xfrm>
              <a:off x="6563455" y="2957733"/>
              <a:ext cx="3888432" cy="587989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800" b="1" dirty="0">
                  <a:solidFill>
                    <a:schemeClr val="tx1"/>
                  </a:solidFill>
                </a:rPr>
                <a:t>C</a:t>
              </a:r>
              <a:r>
                <a:rPr kumimoji="1" lang="ja-JP" altLang="en-US" sz="1800" b="1" dirty="0">
                  <a:solidFill>
                    <a:schemeClr val="tx1"/>
                  </a:solidFill>
                </a:rPr>
                <a:t>さんの処理の間、データはロックされて、他の人は使用できない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6024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トランザクション処理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デッドロック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91330" y="1987852"/>
            <a:ext cx="11809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つのトランザクション処理が、互いにロックの開放待ちをして動けなくなってしまう現象</a:t>
            </a:r>
            <a:endParaRPr kumimoji="1" lang="en-US" altLang="ja-JP" sz="2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4BD8C3E-2BB4-03DE-D64B-4B4D867C50B3}"/>
              </a:ext>
            </a:extLst>
          </p:cNvPr>
          <p:cNvSpPr txBox="1"/>
          <p:nvPr/>
        </p:nvSpPr>
        <p:spPr>
          <a:xfrm>
            <a:off x="333772" y="2461654"/>
            <a:ext cx="11305256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★複数トランザクションが同時に実行される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sz="2000" dirty="0"/>
              <a:t>複数のトランザクション処理間で、　データの取り合いが発生して、デッドロックが起こる</a:t>
            </a:r>
          </a:p>
          <a:p>
            <a:endParaRPr lang="en-US" altLang="ja-JP" dirty="0"/>
          </a:p>
          <a:p>
            <a:r>
              <a:rPr lang="ja-JP" altLang="en-US" dirty="0"/>
              <a:t>★異なるトランザクションが同じリソースをロックする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sz="2000" dirty="0"/>
              <a:t>複数のトランザクション処理が、　同じデータをロックすることで、デッドロックが発生する</a:t>
            </a:r>
          </a:p>
          <a:p>
            <a:endParaRPr lang="en-US" altLang="ja-JP" dirty="0"/>
          </a:p>
          <a:p>
            <a:r>
              <a:rPr lang="ja-JP" altLang="en-US" dirty="0"/>
              <a:t>★トランザクション内で</a:t>
            </a:r>
            <a:r>
              <a:rPr lang="en-US" altLang="ja-JP" dirty="0"/>
              <a:t>2</a:t>
            </a:r>
            <a:r>
              <a:rPr lang="ja-JP" altLang="en-US" dirty="0"/>
              <a:t>つ以上のリソースをロックする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sz="2000" dirty="0"/>
              <a:t>一つのトランザクション処理が複数のデータをロックようなことがあると、デッドロックが発</a:t>
            </a:r>
            <a:endParaRPr lang="en-US" altLang="ja-JP" sz="2000" dirty="0"/>
          </a:p>
          <a:p>
            <a:r>
              <a:rPr lang="ja-JP" altLang="en-US" sz="2000" dirty="0"/>
              <a:t>　生する確率が高まる</a:t>
            </a:r>
          </a:p>
          <a:p>
            <a:endParaRPr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78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トランザクション処理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デッドロック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4BD8C3E-2BB4-03DE-D64B-4B4D867C50B3}"/>
              </a:ext>
            </a:extLst>
          </p:cNvPr>
          <p:cNvSpPr txBox="1"/>
          <p:nvPr/>
        </p:nvSpPr>
        <p:spPr>
          <a:xfrm>
            <a:off x="333772" y="2132856"/>
            <a:ext cx="11305256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★排他ロックが使われている</a:t>
            </a:r>
            <a:endParaRPr lang="en-US" altLang="ja-JP" dirty="0"/>
          </a:p>
          <a:p>
            <a:r>
              <a:rPr lang="ja-JP" altLang="en-US" sz="2000" dirty="0"/>
              <a:t>　排他ロックされたデータは、他の処理から使えないようになるため、デッドロックが発生する</a:t>
            </a:r>
            <a:endParaRPr lang="en-US" altLang="ja-JP" sz="2000" dirty="0"/>
          </a:p>
          <a:p>
            <a:r>
              <a:rPr lang="ja-JP" altLang="en-US" sz="2000" dirty="0"/>
              <a:t>　確率が高まる</a:t>
            </a:r>
          </a:p>
          <a:p>
            <a:endParaRPr lang="en-US" altLang="ja-JP" dirty="0"/>
          </a:p>
          <a:p>
            <a:r>
              <a:rPr lang="ja-JP" altLang="en-US" dirty="0"/>
              <a:t>★ロック待ちの循環が発生している</a:t>
            </a:r>
            <a:endParaRPr lang="en-US" altLang="ja-JP" dirty="0"/>
          </a:p>
          <a:p>
            <a:r>
              <a:rPr lang="ja-JP" altLang="en-US" sz="2000" dirty="0"/>
              <a:t>　処理</a:t>
            </a:r>
            <a:r>
              <a:rPr lang="en-US" altLang="ja-JP" sz="2000" dirty="0"/>
              <a:t>A</a:t>
            </a:r>
            <a:r>
              <a:rPr lang="ja-JP" altLang="en-US" sz="2000" dirty="0"/>
              <a:t>は処理</a:t>
            </a:r>
            <a:r>
              <a:rPr lang="en-US" altLang="ja-JP" sz="2000" dirty="0"/>
              <a:t>B</a:t>
            </a:r>
            <a:r>
              <a:rPr lang="ja-JP" altLang="en-US" sz="2000" dirty="0"/>
              <a:t>のロック解除待ちをして、処理</a:t>
            </a:r>
            <a:r>
              <a:rPr lang="en-US" altLang="ja-JP" sz="2000" dirty="0"/>
              <a:t>B</a:t>
            </a:r>
            <a:r>
              <a:rPr lang="ja-JP" altLang="en-US" sz="2000" dirty="0"/>
              <a:t>は処理</a:t>
            </a:r>
            <a:r>
              <a:rPr lang="en-US" altLang="ja-JP" sz="2000" dirty="0"/>
              <a:t>A</a:t>
            </a:r>
            <a:r>
              <a:rPr lang="ja-JP" altLang="en-US" sz="2000" dirty="0"/>
              <a:t>のロック解除待ちをしている場合、ロッ</a:t>
            </a:r>
            <a:endParaRPr lang="en-US" altLang="ja-JP" sz="2000" dirty="0"/>
          </a:p>
          <a:p>
            <a:r>
              <a:rPr lang="ja-JP" altLang="en-US" sz="2000" dirty="0"/>
              <a:t>　ク待ちの循環が発生する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dirty="0"/>
              <a:t>★データのアクセス順が交差している</a:t>
            </a:r>
          </a:p>
          <a:p>
            <a:r>
              <a:rPr lang="ja-JP" altLang="en-US" sz="2000" dirty="0"/>
              <a:t>　各トランザクション同士が同じデータにアクセスするとき、そのアクセス順が交差するとデッ</a:t>
            </a:r>
            <a:endParaRPr lang="en-US" altLang="ja-JP" sz="2000" dirty="0"/>
          </a:p>
          <a:p>
            <a:r>
              <a:rPr lang="ja-JP" altLang="en-US" sz="2000" dirty="0"/>
              <a:t>　ドロックの原因になる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2385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6532</TotalTime>
  <Words>1265</Words>
  <Application>Microsoft Office PowerPoint</Application>
  <PresentationFormat>ユーザー設定</PresentationFormat>
  <Paragraphs>107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トランザクション処理 </vt:lpstr>
      <vt:lpstr>トランザクション処理 </vt:lpstr>
      <vt:lpstr>トランザクション処理 </vt:lpstr>
      <vt:lpstr>トランザクション処理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303</cp:revision>
  <dcterms:created xsi:type="dcterms:W3CDTF">2024-03-08T02:46:09Z</dcterms:created>
  <dcterms:modified xsi:type="dcterms:W3CDTF">2024-09-10T10:16:14Z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