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7"/>
  </p:notesMasterIdLst>
  <p:handoutMasterIdLst>
    <p:handoutMasterId r:id="rId8"/>
  </p:handoutMasterIdLst>
  <p:sldIdLst>
    <p:sldId id="258" r:id="rId2"/>
    <p:sldId id="269" r:id="rId3"/>
    <p:sldId id="299" r:id="rId4"/>
    <p:sldId id="300" r:id="rId5"/>
    <p:sldId id="301" r:id="rId6"/>
  </p:sldIdLst>
  <p:sldSz cx="12188825" cy="6858000"/>
  <p:notesSz cx="6858000" cy="9144000"/>
  <p:custDataLst>
    <p:tags r:id="rId9"/>
  </p:custDataLst>
  <p:defaultTextStyle>
    <a:defPPr rtl="0">
      <a:defRPr lang="ja-jp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orient="horz" pos="945">
          <p15:clr>
            <a:srgbClr val="A4A3A4"/>
          </p15:clr>
        </p15:guide>
        <p15:guide id="3" orient="horz" pos="3884" userDrawn="1">
          <p15:clr>
            <a:srgbClr val="A4A3A4"/>
          </p15:clr>
        </p15:guide>
        <p15:guide id="4" orient="horz" pos="192">
          <p15:clr>
            <a:srgbClr val="A4A3A4"/>
          </p15:clr>
        </p15:guide>
        <p15:guide id="5" orient="horz" pos="1933" userDrawn="1">
          <p15:clr>
            <a:srgbClr val="A4A3A4"/>
          </p15:clr>
        </p15:guide>
        <p15:guide id="6" pos="3839">
          <p15:clr>
            <a:srgbClr val="A4A3A4"/>
          </p15:clr>
        </p15:guide>
        <p15:guide id="7" pos="2206" userDrawn="1">
          <p15:clr>
            <a:srgbClr val="A4A3A4"/>
          </p15:clr>
        </p15:guide>
        <p15:guide id="8" pos="71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5294" autoAdjust="0"/>
  </p:normalViewPr>
  <p:slideViewPr>
    <p:cSldViewPr showGuides="1">
      <p:cViewPr varScale="1">
        <p:scale>
          <a:sx n="82" d="100"/>
          <a:sy n="82" d="100"/>
        </p:scale>
        <p:origin x="1572" y="84"/>
      </p:cViewPr>
      <p:guideLst>
        <p:guide orient="horz" pos="2251"/>
        <p:guide orient="horz" pos="945"/>
        <p:guide orient="horz" pos="3884"/>
        <p:guide orient="horz" pos="192"/>
        <p:guide orient="horz" pos="1933"/>
        <p:guide pos="3839"/>
        <p:guide pos="2206"/>
        <p:guide pos="7102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76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84429F9-7E85-4E12-8912-CA0EEF94106C}" type="datetime1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9/9/2024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FD77566-CD65-4859-9FA1-43956DC85B8C}" type="slidenum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‹#›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AFF04F4-FBE7-448D-B5F1-5FE3D07ED759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8796F01-7154-41E0-B48B-A6921757531A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ユニット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、セッション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9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、データベース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rtl="0"/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回目の内容は、データの正規化について　です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BBF81A0-ADA6-4623-BE4F-40CFB8BBCB3D}" type="slidenum">
              <a:rPr lang="en-US" altLang="ja-JP" smtClean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fld>
            <a:endParaRPr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590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データの正規化とは、　データの重複をなくして、整合的にデータを取り扱えるようにデータベースを設計することです。データベースの正規化には、　いくつかの形式があります。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非正規形とは、　正規化がまったく行われておらず、　</a:t>
            </a:r>
            <a:r>
              <a:rPr kumimoji="1" lang="en-US" altLang="ja-JP" dirty="0"/>
              <a:t>1</a:t>
            </a:r>
            <a:r>
              <a:rPr kumimoji="1" lang="ja-JP" altLang="en-US" dirty="0"/>
              <a:t>行の中に複数の繰り返し項目が　存在するようなテーブルのことです。このままでは、　データベースに格納することができません。</a:t>
            </a:r>
            <a:endParaRPr kumimoji="1" lang="en-US" altLang="ja-JP" dirty="0"/>
          </a:p>
          <a:p>
            <a:endParaRPr kumimoji="1" lang="ja-JP" altLang="en-US" dirty="0"/>
          </a:p>
          <a:p>
            <a:endParaRPr kumimoji="1" lang="ja-JP" altLang="en-US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4881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では、　</a:t>
            </a:r>
            <a:r>
              <a:rPr kumimoji="1" lang="ja-JP" altLang="en-US" sz="1600" dirty="0"/>
              <a:t>第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から　第</a:t>
            </a:r>
            <a:r>
              <a:rPr kumimoji="1" lang="en-US" altLang="ja-JP" sz="1600" dirty="0"/>
              <a:t>3</a:t>
            </a:r>
            <a:r>
              <a:rPr kumimoji="1" lang="ja-JP" altLang="en-US" sz="1600" dirty="0"/>
              <a:t>正規形の形式で、　非正規形の</a:t>
            </a:r>
            <a:r>
              <a:rPr kumimoji="1" lang="ja-JP" altLang="en-US" dirty="0"/>
              <a:t>データテーブルを作り変えてみましょう。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sz="1600" dirty="0"/>
              <a:t>第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正規形では、　　　リレーショナルデータベースにおいて、　原則としてレコード単位で　個々のデータを扱うので、　　繰り返し項目のそれぞれを別レコードとして独立させます。</a:t>
            </a:r>
            <a:endParaRPr kumimoji="1" lang="en-US" altLang="ja-JP" sz="1600" dirty="0"/>
          </a:p>
          <a:p>
            <a:r>
              <a:rPr kumimoji="1" lang="ja-JP" altLang="en-US" sz="1600" dirty="0"/>
              <a:t>このとき注意する規則は、　繰り返し項目を持たないようにすること、　導出項目を持たないようにすることです。</a:t>
            </a:r>
            <a:endParaRPr kumimoji="1" lang="en-US" altLang="ja-JP" sz="1600" dirty="0"/>
          </a:p>
          <a:p>
            <a:r>
              <a:rPr kumimoji="1" lang="ja-JP" altLang="en-US" sz="1600" dirty="0"/>
              <a:t>第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正規形の表をみると合計金額の列が消えています。　　金額と　合計金額の列は、　導出項目なので削除しました。</a:t>
            </a:r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6339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正規形では、　　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正規形のテーブルで、　レコードを一意に定める要素を　主キーとします。この例では、　受注番号と、　商品コードです。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主キー以外の項目で、　主キーの一部の要素だけで決まるものがあれば　別テーブルに分離します。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正規形でのポイントは、　　主キーに対して　すべての非キー属性が　完全関数従属であることです。</a:t>
            </a:r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6844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正規形では、　　主キー以外の項目について、　項目同士で依存関係を持っているものを別テーブルに分けます。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このように　　データの正規化は、　　必要なデータ項目を整理して、　　データが重複しないように表を分割することです。</a:t>
            </a:r>
          </a:p>
          <a:p>
            <a:r>
              <a:rPr kumimoji="1" lang="ja-JP" altLang="en-US" dirty="0"/>
              <a:t>データの重複を無くすことで、　　データベースを操作するときに起こる更新の重複や、　　データの不一致を防ぐことができます。</a:t>
            </a:r>
          </a:p>
          <a:p>
            <a:r>
              <a:rPr kumimoji="1" lang="ja-JP" altLang="en-US" dirty="0"/>
              <a:t>さらに、　　データの追加が行いやすくなり、　　計算して得られるような　余計なデータを記録する必要が無くなります。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  <a:p>
            <a:endParaRPr kumimoji="1" lang="ja-JP" altLang="en-US" dirty="0"/>
          </a:p>
          <a:p>
            <a:endParaRPr kumimoji="1" lang="ja-JP" altLang="en-US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27369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 13" descr="積み重ねられた本"/>
          <p:cNvGrpSpPr/>
          <p:nvPr userDrawn="1"/>
        </p:nvGrpSpPr>
        <p:grpSpPr>
          <a:xfrm>
            <a:off x="0" y="0"/>
            <a:ext cx="12190572" cy="6858000"/>
            <a:chOff x="0" y="0"/>
            <a:chExt cx="12190572" cy="6858000"/>
          </a:xfrm>
        </p:grpSpPr>
        <p:sp>
          <p:nvSpPr>
            <p:cNvPr id="13" name="長方形 12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grpSp>
          <p:nvGrpSpPr>
            <p:cNvPr id="12" name="グループ 11"/>
            <p:cNvGrpSpPr/>
            <p:nvPr/>
          </p:nvGrpSpPr>
          <p:grpSpPr>
            <a:xfrm>
              <a:off x="0" y="0"/>
              <a:ext cx="4726044" cy="6858000"/>
              <a:chOff x="0" y="0"/>
              <a:chExt cx="4726044" cy="6858000"/>
            </a:xfrm>
          </p:grpSpPr>
          <p:pic>
            <p:nvPicPr>
              <p:cNvPr id="9" name="画像 8" descr="積み重ねられた本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4591594" cy="6858000"/>
              </a:xfrm>
              <a:prstGeom prst="rect">
                <a:avLst/>
              </a:prstGeom>
            </p:spPr>
          </p:pic>
          <p:sp>
            <p:nvSpPr>
              <p:cNvPr id="10" name="長方形 9"/>
              <p:cNvSpPr/>
              <p:nvPr/>
            </p:nvSpPr>
            <p:spPr>
              <a:xfrm>
                <a:off x="4588884" y="0"/>
                <a:ext cx="137160" cy="6858000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noProof="0">
                  <a:latin typeface="Meiryo UI" panose="020B0604030504040204" pitchFamily="34" charset="-128"/>
                  <a:ea typeface="Meiryo UI" panose="020B0604030504040204" pitchFamily="34" charset="-128"/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79346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79346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EB35451-F416-4CAF-A980-2D8F2E9A3507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517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4E626C80-E98B-4D38-86E6-2722ABA5F4A2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96022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852633" y="274638"/>
            <a:ext cx="1422030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17309" y="274638"/>
            <a:ext cx="8532178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E69744D-B0F9-4494-9302-B5A2390DBB30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982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83F589DB-5835-4776-B079-7AFB718A3DDE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60BA0E-20D0-4E7C-B286-26C960A6788F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5897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 11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4" name="長方形 3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pic>
          <p:nvPicPr>
            <p:cNvPr id="10" name="画像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8818" y="0"/>
              <a:ext cx="4591594" cy="6858000"/>
            </a:xfrm>
            <a:prstGeom prst="rect">
              <a:avLst/>
            </a:prstGeom>
          </p:spPr>
        </p:pic>
        <p:sp>
          <p:nvSpPr>
            <p:cNvPr id="11" name="長方形 10"/>
            <p:cNvSpPr/>
            <p:nvPr/>
          </p:nvSpPr>
          <p:spPr>
            <a:xfrm>
              <a:off x="7481252" y="0"/>
              <a:ext cx="13716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b="0" noProof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pic>
        <p:nvPicPr>
          <p:cNvPr id="5" name="画像 4" descr="積み重ねられた本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818" y="0"/>
            <a:ext cx="4591594" cy="6858000"/>
          </a:xfrm>
          <a:prstGeom prst="rect">
            <a:avLst/>
          </a:prstGeom>
        </p:spPr>
      </p:pic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237149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237149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6217991-FAB0-4867-810D-538D7AD8884F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727235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1730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755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B7CA224-C865-4E64-95E2-C3E821E50AF5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70174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2137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11730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30162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29755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351E9844-6F4F-4A46-93D3-3FA5D53764EA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46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A812DA-4E41-4EF5-BFF3-9B2F91A4A2DA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81024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7724D01-BECB-4D82-B6C2-4DFF3A7FEF9B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66448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3961368" y="0"/>
            <a:ext cx="7922736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612" y="1701800"/>
            <a:ext cx="3351927" cy="28448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69236" y="482600"/>
            <a:ext cx="6805427" cy="58928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5612" y="4648200"/>
            <a:ext cx="3351927" cy="17272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78DC7B3A-9E4F-4D62-9C64-87792D890D0A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8012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2082258" y="0"/>
            <a:ext cx="802431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37765" y="4800600"/>
            <a:ext cx="7313295" cy="7620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 hasCustomPrompt="1"/>
          </p:nvPr>
        </p:nvSpPr>
        <p:spPr>
          <a:xfrm>
            <a:off x="2437765" y="279401"/>
            <a:ext cx="7313295" cy="4448175"/>
          </a:xfrm>
        </p:spPr>
        <p:txBody>
          <a:bodyPr rtlCol="0">
            <a:normAutofit/>
          </a:bodyPr>
          <a:lstStyle>
            <a:lvl1pPr marL="0" indent="0">
              <a:buNone/>
              <a:defRPr sz="28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37765" y="5562600"/>
            <a:ext cx="7313295" cy="8128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530B9F6-9162-4BAA-85F5-C01DDF308286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819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 6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10" name="長方形 9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8" name="長方形 7"/>
            <p:cNvSpPr/>
            <p:nvPr/>
          </p:nvSpPr>
          <p:spPr>
            <a:xfrm>
              <a:off x="304721" y="0"/>
              <a:ext cx="11579384" cy="685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l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F703D10-15AD-44AF-B904-94BF26ABC8B6}" type="datetime1">
              <a:rPr lang="en-US" altLang="ja-JP" noProof="0" smtClean="0"/>
              <a:t>9/9/2024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ct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14278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lnSpc>
          <a:spcPct val="85000"/>
        </a:lnSpc>
        <a:spcBef>
          <a:spcPct val="0"/>
        </a:spcBef>
        <a:buNone/>
        <a:tabLst/>
        <a:defRPr kumimoji="1" sz="4400" b="0" kern="1200" cap="none" baseline="0">
          <a:solidFill>
            <a:schemeClr val="accent2">
              <a:lumMod val="50000"/>
            </a:schemeClr>
          </a:solidFill>
          <a:effectLst/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5000"/>
        </a:lnSpc>
        <a:spcBef>
          <a:spcPts val="1866"/>
        </a:spcBef>
        <a:buClr>
          <a:schemeClr val="accent6">
            <a:lumMod val="50000"/>
          </a:schemeClr>
        </a:buClr>
        <a:buSzPct val="100000"/>
        <a:buFont typeface="Arial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731392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2pPr>
      <a:lvl3pPr marL="1158037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3pPr>
      <a:lvl4pPr marL="158468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4pPr>
      <a:lvl5pPr marL="2011328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5pPr>
      <a:lvl6pPr marL="243797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6pPr>
      <a:lvl7pPr marL="2864619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7pPr>
      <a:lvl8pPr marL="3291264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8pPr>
      <a:lvl9pPr marL="3474112" indent="0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None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1784" y="496310"/>
            <a:ext cx="11305255" cy="1397000"/>
          </a:xfrm>
        </p:spPr>
        <p:txBody>
          <a:bodyPr rtlCol="0" anchor="b">
            <a:normAutofit/>
          </a:bodyPr>
          <a:lstStyle/>
          <a:p>
            <a:pPr rtl="0"/>
            <a:r>
              <a:rPr lang="ja-JP" altLang="en-US" dirty="0"/>
              <a:t>ユニット</a:t>
            </a:r>
            <a:r>
              <a:rPr lang="en-US" altLang="ja-JP" dirty="0"/>
              <a:t>3</a:t>
            </a:r>
            <a:r>
              <a:rPr lang="ja-JP" altLang="en-US" dirty="0"/>
              <a:t>　セクション</a:t>
            </a:r>
            <a:r>
              <a:rPr lang="en-US" altLang="ja-JP" dirty="0"/>
              <a:t>9</a:t>
            </a:r>
            <a:r>
              <a:rPr lang="ja-JP" altLang="en-US" dirty="0"/>
              <a:t>　データベース</a:t>
            </a:r>
            <a:endParaRPr lang="en-US" alt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idx="1"/>
          </p:nvPr>
        </p:nvSpPr>
        <p:spPr>
          <a:xfrm>
            <a:off x="765820" y="1903268"/>
            <a:ext cx="10729192" cy="447040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ja-JP" altLang="en-US" sz="4000" dirty="0"/>
              <a:t>セッション</a:t>
            </a:r>
            <a:r>
              <a:rPr lang="en-US" altLang="ja-JP" sz="4000" dirty="0"/>
              <a:t>9-3</a:t>
            </a:r>
            <a:r>
              <a:rPr lang="ja-JP" altLang="en-US" sz="4000" dirty="0"/>
              <a:t>　データの正規化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AF9FF9-A12E-2A41-F406-F587088F2DCF}"/>
              </a:ext>
            </a:extLst>
          </p:cNvPr>
          <p:cNvSpPr txBox="1"/>
          <p:nvPr/>
        </p:nvSpPr>
        <p:spPr>
          <a:xfrm>
            <a:off x="10630916" y="109348"/>
            <a:ext cx="1296144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Ver.1.0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66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1160">
        <p:fade/>
      </p:transition>
    </mc:Choice>
    <mc:Fallback xmlns="">
      <p:transition spd="med" advTm="4116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データの正規化 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sz="3600" dirty="0"/>
              <a:t>データの正規化とは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189756" y="1988840"/>
            <a:ext cx="118093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データの重複をなくして、整合的にデータを取り扱えるようにデータベースを設計すること</a:t>
            </a:r>
            <a:endParaRPr kumimoji="1" lang="en-US" altLang="ja-JP" sz="2000" dirty="0"/>
          </a:p>
          <a:p>
            <a:r>
              <a:rPr kumimoji="1" lang="ja-JP" altLang="en-US" sz="2000" dirty="0"/>
              <a:t>　・第</a:t>
            </a:r>
            <a:r>
              <a:rPr kumimoji="1" lang="en-US" altLang="ja-JP" sz="2000" dirty="0"/>
              <a:t>1</a:t>
            </a:r>
            <a:r>
              <a:rPr kumimoji="1" lang="ja-JP" altLang="en-US" sz="2000" dirty="0"/>
              <a:t>～第</a:t>
            </a:r>
            <a:r>
              <a:rPr kumimoji="1" lang="en-US" altLang="ja-JP" sz="2000" dirty="0"/>
              <a:t>5</a:t>
            </a:r>
            <a:r>
              <a:rPr kumimoji="1" lang="ja-JP" altLang="en-US" sz="2000" dirty="0"/>
              <a:t>正規形</a:t>
            </a:r>
            <a:endParaRPr kumimoji="1" lang="en-US" altLang="ja-JP" sz="2000" dirty="0"/>
          </a:p>
          <a:p>
            <a:r>
              <a:rPr kumimoji="1" lang="ja-JP" altLang="en-US" sz="2000" dirty="0"/>
              <a:t>　・ボイスコッド正規形</a:t>
            </a:r>
            <a:endParaRPr kumimoji="1" lang="en-US" altLang="ja-JP" sz="2000" dirty="0"/>
          </a:p>
          <a:p>
            <a:r>
              <a:rPr kumimoji="1" lang="ja-JP" altLang="en-US" sz="2000" dirty="0"/>
              <a:t>　・第</a:t>
            </a:r>
            <a:r>
              <a:rPr kumimoji="1" lang="en-US" altLang="ja-JP" sz="2000" dirty="0"/>
              <a:t>1</a:t>
            </a:r>
            <a:r>
              <a:rPr kumimoji="1" lang="ja-JP" altLang="en-US" sz="2000" dirty="0"/>
              <a:t>～第</a:t>
            </a:r>
            <a:r>
              <a:rPr kumimoji="1" lang="en-US" altLang="ja-JP" sz="2000" dirty="0"/>
              <a:t>3</a:t>
            </a:r>
            <a:r>
              <a:rPr kumimoji="1" lang="ja-JP" altLang="en-US" sz="2000" dirty="0"/>
              <a:t>正規形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★非正規形</a:t>
            </a:r>
            <a:endParaRPr kumimoji="1" lang="en-US" altLang="ja-JP" sz="2000" dirty="0"/>
          </a:p>
          <a:p>
            <a:r>
              <a:rPr kumimoji="1" lang="ja-JP" altLang="en-US" sz="2000" dirty="0"/>
              <a:t>正規化がまったく行われておらず、</a:t>
            </a:r>
            <a:r>
              <a:rPr kumimoji="1" lang="en-US" altLang="ja-JP" sz="2000" dirty="0"/>
              <a:t>1</a:t>
            </a:r>
            <a:r>
              <a:rPr kumimoji="1" lang="ja-JP" altLang="en-US" sz="2000" dirty="0"/>
              <a:t>行の中に複数の繰り返し項目が存在するようなテーブル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ja-JP" altLang="en-US" sz="2000" dirty="0"/>
          </a:p>
        </p:txBody>
      </p:sp>
      <p:graphicFrame>
        <p:nvGraphicFramePr>
          <p:cNvPr id="9" name="表 5">
            <a:extLst>
              <a:ext uri="{FF2B5EF4-FFF2-40B4-BE49-F238E27FC236}">
                <a16:creationId xmlns:a16="http://schemas.microsoft.com/office/drawing/2014/main" id="{067A1BCF-A631-314B-08DC-C0E32D4AF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102229"/>
              </p:ext>
            </p:extLst>
          </p:nvPr>
        </p:nvGraphicFramePr>
        <p:xfrm>
          <a:off x="829325" y="4653136"/>
          <a:ext cx="10733321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332">
                  <a:extLst>
                    <a:ext uri="{9D8B030D-6E8A-4147-A177-3AD203B41FA5}">
                      <a16:colId xmlns:a16="http://schemas.microsoft.com/office/drawing/2014/main" val="734508966"/>
                    </a:ext>
                  </a:extLst>
                </a:gridCol>
                <a:gridCol w="1354182">
                  <a:extLst>
                    <a:ext uri="{9D8B030D-6E8A-4147-A177-3AD203B41FA5}">
                      <a16:colId xmlns:a16="http://schemas.microsoft.com/office/drawing/2014/main" val="1884183280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1708308604"/>
                    </a:ext>
                  </a:extLst>
                </a:gridCol>
                <a:gridCol w="1055915">
                  <a:extLst>
                    <a:ext uri="{9D8B030D-6E8A-4147-A177-3AD203B41FA5}">
                      <a16:colId xmlns:a16="http://schemas.microsoft.com/office/drawing/2014/main" val="1848790515"/>
                    </a:ext>
                  </a:extLst>
                </a:gridCol>
                <a:gridCol w="1186542">
                  <a:extLst>
                    <a:ext uri="{9D8B030D-6E8A-4147-A177-3AD203B41FA5}">
                      <a16:colId xmlns:a16="http://schemas.microsoft.com/office/drawing/2014/main" val="3127888587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225374908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690324133"/>
                    </a:ext>
                  </a:extLst>
                </a:gridCol>
                <a:gridCol w="816431">
                  <a:extLst>
                    <a:ext uri="{9D8B030D-6E8A-4147-A177-3AD203B41FA5}">
                      <a16:colId xmlns:a16="http://schemas.microsoft.com/office/drawing/2014/main" val="1918320193"/>
                    </a:ext>
                  </a:extLst>
                </a:gridCol>
                <a:gridCol w="816431">
                  <a:extLst>
                    <a:ext uri="{9D8B030D-6E8A-4147-A177-3AD203B41FA5}">
                      <a16:colId xmlns:a16="http://schemas.microsoft.com/office/drawing/2014/main" val="83843734"/>
                    </a:ext>
                  </a:extLst>
                </a:gridCol>
                <a:gridCol w="816431">
                  <a:extLst>
                    <a:ext uri="{9D8B030D-6E8A-4147-A177-3AD203B41FA5}">
                      <a16:colId xmlns:a16="http://schemas.microsoft.com/office/drawing/2014/main" val="1673684260"/>
                    </a:ext>
                  </a:extLst>
                </a:gridCol>
              </a:tblGrid>
              <a:tr h="1629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受注番号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受注日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顧客コード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顧客名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合計金額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商品コード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商品名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数量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単価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金額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436518"/>
                  </a:ext>
                </a:extLst>
              </a:tr>
              <a:tr h="16296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10183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2021/10/01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G003</a:t>
                      </a:r>
                      <a:endParaRPr kumimoji="1" lang="ja-JP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○△書店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2,740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C001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ねこ手帳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980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980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4075481"/>
                  </a:ext>
                </a:extLst>
              </a:tr>
              <a:tr h="16296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D001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いぬ手帳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880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1,760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31908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8321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データの正規化 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sz="3600" dirty="0"/>
              <a:t>データの正規化とは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189756" y="1988840"/>
            <a:ext cx="118093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★第</a:t>
            </a:r>
            <a:r>
              <a:rPr kumimoji="1" lang="en-US" altLang="ja-JP" sz="2000" dirty="0"/>
              <a:t>1</a:t>
            </a:r>
            <a:r>
              <a:rPr kumimoji="1" lang="ja-JP" altLang="en-US" sz="2000" dirty="0"/>
              <a:t>～第</a:t>
            </a:r>
            <a:r>
              <a:rPr kumimoji="1" lang="en-US" altLang="ja-JP" sz="2000" dirty="0"/>
              <a:t>3</a:t>
            </a:r>
            <a:r>
              <a:rPr kumimoji="1" lang="ja-JP" altLang="en-US" sz="2000" dirty="0"/>
              <a:t>正規形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・第</a:t>
            </a:r>
            <a:r>
              <a:rPr kumimoji="1" lang="en-US" altLang="ja-JP" sz="2000" dirty="0"/>
              <a:t>1</a:t>
            </a:r>
            <a:r>
              <a:rPr kumimoji="1" lang="ja-JP" altLang="en-US" sz="2000" dirty="0"/>
              <a:t>正規形</a:t>
            </a:r>
            <a:endParaRPr kumimoji="1" lang="en-US" altLang="ja-JP" sz="2000" dirty="0"/>
          </a:p>
          <a:p>
            <a:r>
              <a:rPr kumimoji="1" lang="ja-JP" altLang="en-US" sz="2000" dirty="0"/>
              <a:t>　　リレーショナルデータベースでは、　原則としてレコード単位で個々のデータを扱うので、　　　</a:t>
            </a:r>
            <a:endParaRPr kumimoji="1" lang="en-US" altLang="ja-JP" sz="2000" dirty="0"/>
          </a:p>
          <a:p>
            <a:r>
              <a:rPr kumimoji="1" lang="ja-JP" altLang="en-US" sz="2000" dirty="0"/>
              <a:t>　　繰り返し項目のそれぞれを別レコードとして独立させる。</a:t>
            </a:r>
            <a:endParaRPr kumimoji="1" lang="en-US" altLang="ja-JP" sz="2000" dirty="0"/>
          </a:p>
          <a:p>
            <a:r>
              <a:rPr kumimoji="1" lang="ja-JP" altLang="en-US" sz="2000" dirty="0"/>
              <a:t>　　</a:t>
            </a:r>
            <a:r>
              <a:rPr kumimoji="1" lang="en-US" altLang="ja-JP" sz="2000" dirty="0"/>
              <a:t>※</a:t>
            </a:r>
            <a:r>
              <a:rPr kumimoji="1" lang="ja-JP" altLang="en-US" sz="2000" dirty="0"/>
              <a:t>繰り返し項目を持たない</a:t>
            </a:r>
          </a:p>
          <a:p>
            <a:r>
              <a:rPr kumimoji="1" lang="ja-JP" altLang="en-US" sz="2000" dirty="0"/>
              <a:t>　　</a:t>
            </a:r>
            <a:r>
              <a:rPr kumimoji="1" lang="en-US" altLang="ja-JP" sz="2000" dirty="0"/>
              <a:t>※</a:t>
            </a:r>
            <a:r>
              <a:rPr kumimoji="1" lang="ja-JP" altLang="en-US" sz="2000" dirty="0"/>
              <a:t>導出項目を持たない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　非正規形の表を第</a:t>
            </a:r>
            <a:r>
              <a:rPr kumimoji="1" lang="en-US" altLang="ja-JP" sz="2000" dirty="0"/>
              <a:t>1</a:t>
            </a:r>
            <a:r>
              <a:rPr kumimoji="1" lang="ja-JP" altLang="en-US" sz="2000" dirty="0"/>
              <a:t>正規形の規則に従って作り変えると、上の表のようになる。金額と合計金額の</a:t>
            </a:r>
            <a:endParaRPr kumimoji="1" lang="en-US" altLang="ja-JP" sz="2000" dirty="0"/>
          </a:p>
          <a:p>
            <a:r>
              <a:rPr kumimoji="1" lang="ja-JP" altLang="en-US" sz="2000" dirty="0"/>
              <a:t>　　列は、導出項目なので削除した。</a:t>
            </a:r>
          </a:p>
        </p:txBody>
      </p:sp>
      <p:graphicFrame>
        <p:nvGraphicFramePr>
          <p:cNvPr id="4" name="表 5">
            <a:extLst>
              <a:ext uri="{FF2B5EF4-FFF2-40B4-BE49-F238E27FC236}">
                <a16:creationId xmlns:a16="http://schemas.microsoft.com/office/drawing/2014/main" id="{E1F7A3DC-C2A7-1068-DAFC-5624621AD8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124582"/>
              </p:ext>
            </p:extLst>
          </p:nvPr>
        </p:nvGraphicFramePr>
        <p:xfrm>
          <a:off x="1729239" y="4423980"/>
          <a:ext cx="8730348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332">
                  <a:extLst>
                    <a:ext uri="{9D8B030D-6E8A-4147-A177-3AD203B41FA5}">
                      <a16:colId xmlns:a16="http://schemas.microsoft.com/office/drawing/2014/main" val="734508966"/>
                    </a:ext>
                  </a:extLst>
                </a:gridCol>
                <a:gridCol w="1354182">
                  <a:extLst>
                    <a:ext uri="{9D8B030D-6E8A-4147-A177-3AD203B41FA5}">
                      <a16:colId xmlns:a16="http://schemas.microsoft.com/office/drawing/2014/main" val="1884183280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1708308604"/>
                    </a:ext>
                  </a:extLst>
                </a:gridCol>
                <a:gridCol w="1055915">
                  <a:extLst>
                    <a:ext uri="{9D8B030D-6E8A-4147-A177-3AD203B41FA5}">
                      <a16:colId xmlns:a16="http://schemas.microsoft.com/office/drawing/2014/main" val="1848790515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225374908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690324133"/>
                    </a:ext>
                  </a:extLst>
                </a:gridCol>
                <a:gridCol w="816431">
                  <a:extLst>
                    <a:ext uri="{9D8B030D-6E8A-4147-A177-3AD203B41FA5}">
                      <a16:colId xmlns:a16="http://schemas.microsoft.com/office/drawing/2014/main" val="1918320193"/>
                    </a:ext>
                  </a:extLst>
                </a:gridCol>
                <a:gridCol w="816431">
                  <a:extLst>
                    <a:ext uri="{9D8B030D-6E8A-4147-A177-3AD203B41FA5}">
                      <a16:colId xmlns:a16="http://schemas.microsoft.com/office/drawing/2014/main" val="83843734"/>
                    </a:ext>
                  </a:extLst>
                </a:gridCol>
              </a:tblGrid>
              <a:tr h="1629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受注番号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受注日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顧客コード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顧客名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商品コード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商品名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数量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単価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436518"/>
                  </a:ext>
                </a:extLst>
              </a:tr>
              <a:tr h="1629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10183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2021/10/01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G003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○△書店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C001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ねこ手帳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980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4075481"/>
                  </a:ext>
                </a:extLst>
              </a:tr>
              <a:tr h="1629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10183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2021/10/01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G003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○△書店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D001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いぬ手帳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880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31908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660248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47905">
        <p:fade/>
      </p:transition>
    </mc:Choice>
    <mc:Fallback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データの正規化 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sz="3600" dirty="0"/>
              <a:t>データの正規化とは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189756" y="1988840"/>
            <a:ext cx="1180931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★第</a:t>
            </a:r>
            <a:r>
              <a:rPr kumimoji="1" lang="en-US" altLang="ja-JP" sz="2000" dirty="0"/>
              <a:t>1</a:t>
            </a:r>
            <a:r>
              <a:rPr kumimoji="1" lang="ja-JP" altLang="en-US" sz="2000" dirty="0"/>
              <a:t>～第</a:t>
            </a:r>
            <a:r>
              <a:rPr kumimoji="1" lang="en-US" altLang="ja-JP" sz="2000" dirty="0"/>
              <a:t>3</a:t>
            </a:r>
            <a:r>
              <a:rPr kumimoji="1" lang="ja-JP" altLang="en-US" sz="2000" dirty="0"/>
              <a:t>正規形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・第</a:t>
            </a:r>
            <a:r>
              <a:rPr kumimoji="1" lang="en-US" altLang="ja-JP" sz="2000" dirty="0"/>
              <a:t>2</a:t>
            </a:r>
            <a:r>
              <a:rPr kumimoji="1" lang="ja-JP" altLang="en-US" sz="2000" dirty="0"/>
              <a:t>正規形</a:t>
            </a:r>
            <a:endParaRPr kumimoji="1" lang="en-US" altLang="ja-JP" sz="2000" dirty="0"/>
          </a:p>
          <a:p>
            <a:r>
              <a:rPr kumimoji="1" lang="ja-JP" altLang="en-US" sz="2000" dirty="0"/>
              <a:t>　　第</a:t>
            </a:r>
            <a:r>
              <a:rPr kumimoji="1" lang="en-US" altLang="ja-JP" sz="2000" dirty="0"/>
              <a:t>1</a:t>
            </a:r>
            <a:r>
              <a:rPr kumimoji="1" lang="ja-JP" altLang="en-US" sz="2000" dirty="0"/>
              <a:t>正規形のテーブルで、レコードを一意に定める要素は受注番号、商品コード（主キー）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　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主キー以外の項目で、主キーの一部の要素だけで決まるものがあれば別テーブルに分離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※</a:t>
            </a:r>
            <a:r>
              <a:rPr kumimoji="1" lang="ja-JP" altLang="en-US" sz="2000" dirty="0"/>
              <a:t>主キーに対してすべての非キー属性が完全関数従属</a:t>
            </a:r>
          </a:p>
        </p:txBody>
      </p:sp>
      <p:graphicFrame>
        <p:nvGraphicFramePr>
          <p:cNvPr id="4" name="表 5">
            <a:extLst>
              <a:ext uri="{FF2B5EF4-FFF2-40B4-BE49-F238E27FC236}">
                <a16:creationId xmlns:a16="http://schemas.microsoft.com/office/drawing/2014/main" id="{E1F7A3DC-C2A7-1068-DAFC-5624621AD8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600629"/>
              </p:ext>
            </p:extLst>
          </p:nvPr>
        </p:nvGraphicFramePr>
        <p:xfrm>
          <a:off x="7576670" y="5202329"/>
          <a:ext cx="3222174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3629">
                  <a:extLst>
                    <a:ext uri="{9D8B030D-6E8A-4147-A177-3AD203B41FA5}">
                      <a16:colId xmlns:a16="http://schemas.microsoft.com/office/drawing/2014/main" val="225374908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690324133"/>
                    </a:ext>
                  </a:extLst>
                </a:gridCol>
                <a:gridCol w="816431">
                  <a:extLst>
                    <a:ext uri="{9D8B030D-6E8A-4147-A177-3AD203B41FA5}">
                      <a16:colId xmlns:a16="http://schemas.microsoft.com/office/drawing/2014/main" val="83843734"/>
                    </a:ext>
                  </a:extLst>
                </a:gridCol>
              </a:tblGrid>
              <a:tr h="1629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商品コード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商品名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単価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436518"/>
                  </a:ext>
                </a:extLst>
              </a:tr>
              <a:tr h="1629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/>
                        <a:t>C001</a:t>
                      </a:r>
                      <a:endParaRPr kumimoji="1" lang="ja-JP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ねこ手帳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980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4075481"/>
                  </a:ext>
                </a:extLst>
              </a:tr>
              <a:tr h="1629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/>
                        <a:t>D001</a:t>
                      </a:r>
                      <a:endParaRPr kumimoji="1" lang="ja-JP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いぬ手帳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880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319083"/>
                  </a:ext>
                </a:extLst>
              </a:tr>
            </a:tbl>
          </a:graphicData>
        </a:graphic>
      </p:graphicFrame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DDC93F57-A7A3-7BC9-1D6D-10F89C8BBB94}"/>
              </a:ext>
            </a:extLst>
          </p:cNvPr>
          <p:cNvCxnSpPr>
            <a:cxnSpLocks/>
          </p:cNvCxnSpPr>
          <p:nvPr/>
        </p:nvCxnSpPr>
        <p:spPr>
          <a:xfrm>
            <a:off x="6774274" y="3358580"/>
            <a:ext cx="0" cy="210944"/>
          </a:xfrm>
          <a:prstGeom prst="line">
            <a:avLst/>
          </a:prstGeom>
          <a:ln w="38100">
            <a:solidFill>
              <a:srgbClr val="7030A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9DB2F19B-9ECD-C1CB-C0C8-B5F03EE64C79}"/>
              </a:ext>
            </a:extLst>
          </p:cNvPr>
          <p:cNvGrpSpPr/>
          <p:nvPr/>
        </p:nvGrpSpPr>
        <p:grpSpPr>
          <a:xfrm>
            <a:off x="45740" y="3342049"/>
            <a:ext cx="11933202" cy="1134683"/>
            <a:chOff x="45740" y="3342049"/>
            <a:chExt cx="11933202" cy="1134683"/>
          </a:xfrm>
        </p:grpSpPr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E2044701-4058-48A6-AD25-02A16AAF8F36}"/>
                </a:ext>
              </a:extLst>
            </p:cNvPr>
            <p:cNvGrpSpPr/>
            <p:nvPr/>
          </p:nvGrpSpPr>
          <p:grpSpPr>
            <a:xfrm>
              <a:off x="45740" y="3602585"/>
              <a:ext cx="11933202" cy="874147"/>
              <a:chOff x="45740" y="3602585"/>
              <a:chExt cx="11933202" cy="874147"/>
            </a:xfrm>
          </p:grpSpPr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859C1D42-36D4-8038-3294-D849C2EDC9D2}"/>
                  </a:ext>
                </a:extLst>
              </p:cNvPr>
              <p:cNvSpPr/>
              <p:nvPr/>
            </p:nvSpPr>
            <p:spPr>
              <a:xfrm>
                <a:off x="45740" y="3606647"/>
                <a:ext cx="1368152" cy="359593"/>
              </a:xfrm>
              <a:prstGeom prst="rect">
                <a:avLst/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受注番号</a:t>
                </a:r>
              </a:p>
            </p:txBody>
          </p:sp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A497267E-1432-F2D4-1D3E-A062EADFBBAF}"/>
                  </a:ext>
                </a:extLst>
              </p:cNvPr>
              <p:cNvSpPr/>
              <p:nvPr/>
            </p:nvSpPr>
            <p:spPr>
              <a:xfrm>
                <a:off x="1557480" y="3602586"/>
                <a:ext cx="1368152" cy="359593"/>
              </a:xfrm>
              <a:prstGeom prst="rect">
                <a:avLst/>
              </a:prstGeom>
              <a:ln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受注日</a:t>
                </a:r>
              </a:p>
            </p:txBody>
          </p:sp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EED80156-9028-5B62-ACAF-F089842BE17E}"/>
                  </a:ext>
                </a:extLst>
              </p:cNvPr>
              <p:cNvSpPr/>
              <p:nvPr/>
            </p:nvSpPr>
            <p:spPr>
              <a:xfrm>
                <a:off x="3077203" y="3610911"/>
                <a:ext cx="1368152" cy="359593"/>
              </a:xfrm>
              <a:prstGeom prst="rect">
                <a:avLst/>
              </a:prstGeom>
              <a:ln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顧客コード</a:t>
                </a:r>
              </a:p>
            </p:txBody>
          </p:sp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248210D9-1A3F-1741-F3EA-C825F69DA193}"/>
                  </a:ext>
                </a:extLst>
              </p:cNvPr>
              <p:cNvSpPr/>
              <p:nvPr/>
            </p:nvSpPr>
            <p:spPr>
              <a:xfrm>
                <a:off x="4596926" y="3610910"/>
                <a:ext cx="1368152" cy="359593"/>
              </a:xfrm>
              <a:prstGeom prst="rect">
                <a:avLst/>
              </a:prstGeom>
              <a:ln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顧客名</a:t>
                </a:r>
              </a:p>
            </p:txBody>
          </p:sp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3FFA4390-F3F4-9310-AC94-972356AF9E2D}"/>
                  </a:ext>
                </a:extLst>
              </p:cNvPr>
              <p:cNvSpPr/>
              <p:nvPr/>
            </p:nvSpPr>
            <p:spPr>
              <a:xfrm>
                <a:off x="6086798" y="3602788"/>
                <a:ext cx="1368152" cy="359593"/>
              </a:xfrm>
              <a:prstGeom prst="rect">
                <a:avLst/>
              </a:prstGeom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商品コード</a:t>
                </a:r>
              </a:p>
            </p:txBody>
          </p:sp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C442FF95-2BDA-71CD-92BF-4C60A1278C25}"/>
                  </a:ext>
                </a:extLst>
              </p:cNvPr>
              <p:cNvSpPr/>
              <p:nvPr/>
            </p:nvSpPr>
            <p:spPr>
              <a:xfrm>
                <a:off x="7576670" y="3602586"/>
                <a:ext cx="1368152" cy="359593"/>
              </a:xfrm>
              <a:prstGeom prst="rect">
                <a:avLst/>
              </a:prstGeom>
              <a:ln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商品名</a:t>
                </a:r>
              </a:p>
            </p:txBody>
          </p:sp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B31CBD67-4A4A-656B-1999-3C1FF86AAAD3}"/>
                  </a:ext>
                </a:extLst>
              </p:cNvPr>
              <p:cNvSpPr/>
              <p:nvPr/>
            </p:nvSpPr>
            <p:spPr>
              <a:xfrm>
                <a:off x="9088838" y="3602585"/>
                <a:ext cx="1368152" cy="359593"/>
              </a:xfrm>
              <a:prstGeom prst="rect">
                <a:avLst/>
              </a:prstGeom>
              <a:ln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数量</a:t>
                </a:r>
              </a:p>
            </p:txBody>
          </p:sp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22D6D944-CE3E-FA88-D7B1-DCC2B571E813}"/>
                  </a:ext>
                </a:extLst>
              </p:cNvPr>
              <p:cNvSpPr/>
              <p:nvPr/>
            </p:nvSpPr>
            <p:spPr>
              <a:xfrm>
                <a:off x="10610790" y="3614510"/>
                <a:ext cx="1368152" cy="359593"/>
              </a:xfrm>
              <a:prstGeom prst="rect">
                <a:avLst/>
              </a:prstGeom>
              <a:ln/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 dirty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単価</a:t>
                </a:r>
              </a:p>
            </p:txBody>
          </p:sp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1E4E24B9-BEFD-07D0-17B4-85A3C2F7B5A2}"/>
                  </a:ext>
                </a:extLst>
              </p:cNvPr>
              <p:cNvCxnSpPr/>
              <p:nvPr/>
            </p:nvCxnSpPr>
            <p:spPr>
              <a:xfrm>
                <a:off x="348480" y="4012766"/>
                <a:ext cx="783537" cy="0"/>
              </a:xfrm>
              <a:prstGeom prst="line">
                <a:avLst/>
              </a:prstGeom>
              <a:ln w="38100">
                <a:solidFill>
                  <a:srgbClr val="FF0000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>
                <a:extLst>
                  <a:ext uri="{FF2B5EF4-FFF2-40B4-BE49-F238E27FC236}">
                    <a16:creationId xmlns:a16="http://schemas.microsoft.com/office/drawing/2014/main" id="{BA34007F-B936-A743-ACB5-9B12B5AF0FB9}"/>
                  </a:ext>
                </a:extLst>
              </p:cNvPr>
              <p:cNvCxnSpPr/>
              <p:nvPr/>
            </p:nvCxnSpPr>
            <p:spPr>
              <a:xfrm flipH="1">
                <a:off x="729816" y="4012766"/>
                <a:ext cx="10432" cy="424346"/>
              </a:xfrm>
              <a:prstGeom prst="line">
                <a:avLst/>
              </a:prstGeom>
              <a:ln w="38100">
                <a:solidFill>
                  <a:srgbClr val="FF0000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BF126C4F-5F05-48B8-4493-276D6678C8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0248" y="4454348"/>
                <a:ext cx="9032666" cy="22384"/>
              </a:xfrm>
              <a:prstGeom prst="line">
                <a:avLst/>
              </a:prstGeom>
              <a:ln w="38100">
                <a:solidFill>
                  <a:srgbClr val="FF0000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矢印コネクタ 30">
                <a:extLst>
                  <a:ext uri="{FF2B5EF4-FFF2-40B4-BE49-F238E27FC236}">
                    <a16:creationId xmlns:a16="http://schemas.microsoft.com/office/drawing/2014/main" id="{BCFCD6D4-6BED-1F28-1B65-94945E58CEA0}"/>
                  </a:ext>
                </a:extLst>
              </p:cNvPr>
              <p:cNvCxnSpPr/>
              <p:nvPr/>
            </p:nvCxnSpPr>
            <p:spPr>
              <a:xfrm flipV="1">
                <a:off x="2241556" y="4012766"/>
                <a:ext cx="0" cy="424346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>
                <a:extLst>
                  <a:ext uri="{FF2B5EF4-FFF2-40B4-BE49-F238E27FC236}">
                    <a16:creationId xmlns:a16="http://schemas.microsoft.com/office/drawing/2014/main" id="{A0453680-9B01-232F-4C1A-C9F245C00979}"/>
                  </a:ext>
                </a:extLst>
              </p:cNvPr>
              <p:cNvCxnSpPr/>
              <p:nvPr/>
            </p:nvCxnSpPr>
            <p:spPr>
              <a:xfrm flipV="1">
                <a:off x="3763727" y="4021384"/>
                <a:ext cx="0" cy="424346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線矢印コネクタ 33">
                <a:extLst>
                  <a:ext uri="{FF2B5EF4-FFF2-40B4-BE49-F238E27FC236}">
                    <a16:creationId xmlns:a16="http://schemas.microsoft.com/office/drawing/2014/main" id="{6860F8A2-E2EF-1E1B-7032-DC746DC8681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76780" y="4030002"/>
                <a:ext cx="0" cy="424346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矢印コネクタ 36">
                <a:extLst>
                  <a:ext uri="{FF2B5EF4-FFF2-40B4-BE49-F238E27FC236}">
                    <a16:creationId xmlns:a16="http://schemas.microsoft.com/office/drawing/2014/main" id="{4EADB7A1-0F3E-A33B-BDBF-17C1995BFD4F}"/>
                  </a:ext>
                </a:extLst>
              </p:cNvPr>
              <p:cNvCxnSpPr/>
              <p:nvPr/>
            </p:nvCxnSpPr>
            <p:spPr>
              <a:xfrm flipV="1">
                <a:off x="6770874" y="4021384"/>
                <a:ext cx="0" cy="424346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矢印コネクタ 38">
                <a:extLst>
                  <a:ext uri="{FF2B5EF4-FFF2-40B4-BE49-F238E27FC236}">
                    <a16:creationId xmlns:a16="http://schemas.microsoft.com/office/drawing/2014/main" id="{EA26A911-69F8-D4C0-B0E6-B64187137D05}"/>
                  </a:ext>
                </a:extLst>
              </p:cNvPr>
              <p:cNvCxnSpPr/>
              <p:nvPr/>
            </p:nvCxnSpPr>
            <p:spPr>
              <a:xfrm flipV="1">
                <a:off x="9772914" y="4041194"/>
                <a:ext cx="0" cy="424346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miter lim="800000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87195D38-F4FA-96F9-EE72-BD961DC72603}"/>
                </a:ext>
              </a:extLst>
            </p:cNvPr>
            <p:cNvCxnSpPr/>
            <p:nvPr/>
          </p:nvCxnSpPr>
          <p:spPr>
            <a:xfrm>
              <a:off x="6379105" y="3565214"/>
              <a:ext cx="783537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DD6860A4-8B02-1AEA-B6F3-330EF2E45F27}"/>
                </a:ext>
              </a:extLst>
            </p:cNvPr>
            <p:cNvCxnSpPr>
              <a:cxnSpLocks/>
            </p:cNvCxnSpPr>
            <p:nvPr/>
          </p:nvCxnSpPr>
          <p:spPr>
            <a:xfrm>
              <a:off x="6770873" y="3358580"/>
              <a:ext cx="4503552" cy="0"/>
            </a:xfrm>
            <a:prstGeom prst="line">
              <a:avLst/>
            </a:prstGeom>
            <a:ln w="38100">
              <a:solidFill>
                <a:srgbClr val="7030A0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矢印コネクタ 46">
              <a:extLst>
                <a:ext uri="{FF2B5EF4-FFF2-40B4-BE49-F238E27FC236}">
                  <a16:creationId xmlns:a16="http://schemas.microsoft.com/office/drawing/2014/main" id="{93F82500-D206-8FF5-AD2B-7CFD23F1BB4A}"/>
                </a:ext>
              </a:extLst>
            </p:cNvPr>
            <p:cNvCxnSpPr>
              <a:endCxn id="11" idx="0"/>
            </p:cNvCxnSpPr>
            <p:nvPr/>
          </p:nvCxnSpPr>
          <p:spPr>
            <a:xfrm>
              <a:off x="8260746" y="3358580"/>
              <a:ext cx="0" cy="244006"/>
            </a:xfrm>
            <a:prstGeom prst="straightConnector1">
              <a:avLst/>
            </a:prstGeom>
            <a:ln w="38100">
              <a:solidFill>
                <a:srgbClr val="7030A0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矢印コネクタ 47">
              <a:extLst>
                <a:ext uri="{FF2B5EF4-FFF2-40B4-BE49-F238E27FC236}">
                  <a16:creationId xmlns:a16="http://schemas.microsoft.com/office/drawing/2014/main" id="{1699E68D-562C-8D89-76E0-4CC186B20960}"/>
                </a:ext>
              </a:extLst>
            </p:cNvPr>
            <p:cNvCxnSpPr/>
            <p:nvPr/>
          </p:nvCxnSpPr>
          <p:spPr>
            <a:xfrm>
              <a:off x="9772914" y="3366904"/>
              <a:ext cx="0" cy="244006"/>
            </a:xfrm>
            <a:prstGeom prst="straightConnector1">
              <a:avLst/>
            </a:prstGeom>
            <a:ln w="38100">
              <a:solidFill>
                <a:srgbClr val="7030A0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矢印コネクタ 48">
              <a:extLst>
                <a:ext uri="{FF2B5EF4-FFF2-40B4-BE49-F238E27FC236}">
                  <a16:creationId xmlns:a16="http://schemas.microsoft.com/office/drawing/2014/main" id="{229A9806-64D2-28A3-6FF5-D6288706F379}"/>
                </a:ext>
              </a:extLst>
            </p:cNvPr>
            <p:cNvCxnSpPr/>
            <p:nvPr/>
          </p:nvCxnSpPr>
          <p:spPr>
            <a:xfrm>
              <a:off x="11270402" y="3342049"/>
              <a:ext cx="0" cy="244006"/>
            </a:xfrm>
            <a:prstGeom prst="straightConnector1">
              <a:avLst/>
            </a:prstGeom>
            <a:ln w="38100">
              <a:solidFill>
                <a:srgbClr val="7030A0"/>
              </a:solidFill>
              <a:miter lim="800000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2" name="表 5">
            <a:extLst>
              <a:ext uri="{FF2B5EF4-FFF2-40B4-BE49-F238E27FC236}">
                <a16:creationId xmlns:a16="http://schemas.microsoft.com/office/drawing/2014/main" id="{96B2880B-EDB0-348C-E2BF-1A25A67DA9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438533"/>
              </p:ext>
            </p:extLst>
          </p:nvPr>
        </p:nvGraphicFramePr>
        <p:xfrm>
          <a:off x="333772" y="5210594"/>
          <a:ext cx="6793368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4897">
                  <a:extLst>
                    <a:ext uri="{9D8B030D-6E8A-4147-A177-3AD203B41FA5}">
                      <a16:colId xmlns:a16="http://schemas.microsoft.com/office/drawing/2014/main" val="734508966"/>
                    </a:ext>
                  </a:extLst>
                </a:gridCol>
                <a:gridCol w="1354182">
                  <a:extLst>
                    <a:ext uri="{9D8B030D-6E8A-4147-A177-3AD203B41FA5}">
                      <a16:colId xmlns:a16="http://schemas.microsoft.com/office/drawing/2014/main" val="1884183280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1708308604"/>
                    </a:ext>
                  </a:extLst>
                </a:gridCol>
                <a:gridCol w="1055915">
                  <a:extLst>
                    <a:ext uri="{9D8B030D-6E8A-4147-A177-3AD203B41FA5}">
                      <a16:colId xmlns:a16="http://schemas.microsoft.com/office/drawing/2014/main" val="1848790515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2253749084"/>
                    </a:ext>
                  </a:extLst>
                </a:gridCol>
                <a:gridCol w="816431">
                  <a:extLst>
                    <a:ext uri="{9D8B030D-6E8A-4147-A177-3AD203B41FA5}">
                      <a16:colId xmlns:a16="http://schemas.microsoft.com/office/drawing/2014/main" val="1918320193"/>
                    </a:ext>
                  </a:extLst>
                </a:gridCol>
              </a:tblGrid>
              <a:tr h="1629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受注番号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受注日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顧客コード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顧客名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商品コード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数量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436518"/>
                  </a:ext>
                </a:extLst>
              </a:tr>
              <a:tr h="1629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/>
                        <a:t>10183</a:t>
                      </a:r>
                      <a:endParaRPr kumimoji="1" lang="ja-JP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2021/10/01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G003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○△書店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C001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4075481"/>
                  </a:ext>
                </a:extLst>
              </a:tr>
              <a:tr h="1629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/>
                        <a:t>10183</a:t>
                      </a:r>
                      <a:endParaRPr kumimoji="1" lang="ja-JP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2021/10/01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G003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○△書店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D001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31908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809918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47905">
        <p:fade/>
      </p:transition>
    </mc:Choice>
    <mc:Fallback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データの正規化 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169172"/>
          </a:xfrm>
        </p:spPr>
        <p:txBody>
          <a:bodyPr rtlCol="0">
            <a:normAutofit/>
          </a:bodyPr>
          <a:lstStyle/>
          <a:p>
            <a:r>
              <a:rPr lang="ja-JP" altLang="en-US" sz="3600" dirty="0"/>
              <a:t>データの正規化とは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D983B8-563F-1D41-4E67-6760EFB18B06}"/>
              </a:ext>
            </a:extLst>
          </p:cNvPr>
          <p:cNvSpPr txBox="1"/>
          <p:nvPr/>
        </p:nvSpPr>
        <p:spPr>
          <a:xfrm>
            <a:off x="189756" y="1988840"/>
            <a:ext cx="118093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★第</a:t>
            </a:r>
            <a:r>
              <a:rPr kumimoji="1" lang="en-US" altLang="ja-JP" sz="2000" dirty="0"/>
              <a:t>1</a:t>
            </a:r>
            <a:r>
              <a:rPr kumimoji="1" lang="ja-JP" altLang="en-US" sz="2000" dirty="0"/>
              <a:t>～第</a:t>
            </a:r>
            <a:r>
              <a:rPr kumimoji="1" lang="en-US" altLang="ja-JP" sz="2000" dirty="0"/>
              <a:t>3</a:t>
            </a:r>
            <a:r>
              <a:rPr kumimoji="1" lang="ja-JP" altLang="en-US" sz="2000" dirty="0"/>
              <a:t>正規形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・第</a:t>
            </a:r>
            <a:r>
              <a:rPr kumimoji="1" lang="en-US" altLang="ja-JP" sz="2000" dirty="0"/>
              <a:t>3</a:t>
            </a:r>
            <a:r>
              <a:rPr kumimoji="1" lang="ja-JP" altLang="en-US" sz="2000" dirty="0"/>
              <a:t>正規形</a:t>
            </a:r>
            <a:endParaRPr kumimoji="1" lang="en-US" altLang="ja-JP" sz="2000" dirty="0"/>
          </a:p>
          <a:p>
            <a:r>
              <a:rPr kumimoji="1" lang="ja-JP" altLang="en-US" sz="2000" dirty="0"/>
              <a:t>　　主キー以外の項目について、項目同士で依存関係を持っているものを別テーブルに分ける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ja-JP" altLang="en-US" sz="2000" dirty="0"/>
              <a:t>　　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※</a:t>
            </a:r>
            <a:r>
              <a:rPr kumimoji="1" lang="ja-JP" altLang="en-US" sz="2000" dirty="0"/>
              <a:t>すべての非キー属性がどの候補キーに対しても依存関係をもたない</a:t>
            </a:r>
          </a:p>
        </p:txBody>
      </p:sp>
      <p:graphicFrame>
        <p:nvGraphicFramePr>
          <p:cNvPr id="4" name="表 5">
            <a:extLst>
              <a:ext uri="{FF2B5EF4-FFF2-40B4-BE49-F238E27FC236}">
                <a16:creationId xmlns:a16="http://schemas.microsoft.com/office/drawing/2014/main" id="{E1F7A3DC-C2A7-1068-DAFC-5624621AD8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526203"/>
              </p:ext>
            </p:extLst>
          </p:nvPr>
        </p:nvGraphicFramePr>
        <p:xfrm>
          <a:off x="6283525" y="3706126"/>
          <a:ext cx="3222174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3629">
                  <a:extLst>
                    <a:ext uri="{9D8B030D-6E8A-4147-A177-3AD203B41FA5}">
                      <a16:colId xmlns:a16="http://schemas.microsoft.com/office/drawing/2014/main" val="225374908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690324133"/>
                    </a:ext>
                  </a:extLst>
                </a:gridCol>
                <a:gridCol w="816431">
                  <a:extLst>
                    <a:ext uri="{9D8B030D-6E8A-4147-A177-3AD203B41FA5}">
                      <a16:colId xmlns:a16="http://schemas.microsoft.com/office/drawing/2014/main" val="83843734"/>
                    </a:ext>
                  </a:extLst>
                </a:gridCol>
              </a:tblGrid>
              <a:tr h="1629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商品コード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商品名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単価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436518"/>
                  </a:ext>
                </a:extLst>
              </a:tr>
              <a:tr h="1629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/>
                        <a:t>C001</a:t>
                      </a:r>
                      <a:endParaRPr kumimoji="1" lang="ja-JP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ねこ手帳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980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4075481"/>
                  </a:ext>
                </a:extLst>
              </a:tr>
              <a:tr h="1629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/>
                        <a:t>D001</a:t>
                      </a:r>
                      <a:endParaRPr kumimoji="1" lang="ja-JP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いぬ手帳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/>
                        <a:t>880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319083"/>
                  </a:ext>
                </a:extLst>
              </a:tr>
            </a:tbl>
          </a:graphicData>
        </a:graphic>
      </p:graphicFrame>
      <p:graphicFrame>
        <p:nvGraphicFramePr>
          <p:cNvPr id="52" name="表 5">
            <a:extLst>
              <a:ext uri="{FF2B5EF4-FFF2-40B4-BE49-F238E27FC236}">
                <a16:creationId xmlns:a16="http://schemas.microsoft.com/office/drawing/2014/main" id="{96B2880B-EDB0-348C-E2BF-1A25A67DA9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171123"/>
              </p:ext>
            </p:extLst>
          </p:nvPr>
        </p:nvGraphicFramePr>
        <p:xfrm>
          <a:off x="9777401" y="3706126"/>
          <a:ext cx="2264229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8314">
                  <a:extLst>
                    <a:ext uri="{9D8B030D-6E8A-4147-A177-3AD203B41FA5}">
                      <a16:colId xmlns:a16="http://schemas.microsoft.com/office/drawing/2014/main" val="1708308604"/>
                    </a:ext>
                  </a:extLst>
                </a:gridCol>
                <a:gridCol w="1055915">
                  <a:extLst>
                    <a:ext uri="{9D8B030D-6E8A-4147-A177-3AD203B41FA5}">
                      <a16:colId xmlns:a16="http://schemas.microsoft.com/office/drawing/2014/main" val="1848790515"/>
                    </a:ext>
                  </a:extLst>
                </a:gridCol>
              </a:tblGrid>
              <a:tr h="1629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顧客コード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顧客名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436518"/>
                  </a:ext>
                </a:extLst>
              </a:tr>
              <a:tr h="1629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G003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○△書店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4075481"/>
                  </a:ext>
                </a:extLst>
              </a:tr>
              <a:tr h="1629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G003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○△書店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319083"/>
                  </a:ext>
                </a:extLst>
              </a:tr>
            </a:tbl>
          </a:graphicData>
        </a:graphic>
      </p:graphicFrame>
      <p:graphicFrame>
        <p:nvGraphicFramePr>
          <p:cNvPr id="14" name="表 5">
            <a:extLst>
              <a:ext uri="{FF2B5EF4-FFF2-40B4-BE49-F238E27FC236}">
                <a16:creationId xmlns:a16="http://schemas.microsoft.com/office/drawing/2014/main" id="{8F8EB110-E2CF-2BF3-55A7-9F30177833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68626"/>
              </p:ext>
            </p:extLst>
          </p:nvPr>
        </p:nvGraphicFramePr>
        <p:xfrm>
          <a:off x="189756" y="3706126"/>
          <a:ext cx="5737453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4897">
                  <a:extLst>
                    <a:ext uri="{9D8B030D-6E8A-4147-A177-3AD203B41FA5}">
                      <a16:colId xmlns:a16="http://schemas.microsoft.com/office/drawing/2014/main" val="734508966"/>
                    </a:ext>
                  </a:extLst>
                </a:gridCol>
                <a:gridCol w="1354182">
                  <a:extLst>
                    <a:ext uri="{9D8B030D-6E8A-4147-A177-3AD203B41FA5}">
                      <a16:colId xmlns:a16="http://schemas.microsoft.com/office/drawing/2014/main" val="1884183280"/>
                    </a:ext>
                  </a:extLst>
                </a:gridCol>
                <a:gridCol w="1208314">
                  <a:extLst>
                    <a:ext uri="{9D8B030D-6E8A-4147-A177-3AD203B41FA5}">
                      <a16:colId xmlns:a16="http://schemas.microsoft.com/office/drawing/2014/main" val="1708308604"/>
                    </a:ext>
                  </a:extLst>
                </a:gridCol>
                <a:gridCol w="1273629">
                  <a:extLst>
                    <a:ext uri="{9D8B030D-6E8A-4147-A177-3AD203B41FA5}">
                      <a16:colId xmlns:a16="http://schemas.microsoft.com/office/drawing/2014/main" val="2253749084"/>
                    </a:ext>
                  </a:extLst>
                </a:gridCol>
                <a:gridCol w="816431">
                  <a:extLst>
                    <a:ext uri="{9D8B030D-6E8A-4147-A177-3AD203B41FA5}">
                      <a16:colId xmlns:a16="http://schemas.microsoft.com/office/drawing/2014/main" val="1918320193"/>
                    </a:ext>
                  </a:extLst>
                </a:gridCol>
              </a:tblGrid>
              <a:tr h="1629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/>
                        <a:t>受注番号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受注日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顧客コード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商品コード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数量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436518"/>
                  </a:ext>
                </a:extLst>
              </a:tr>
              <a:tr h="1629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/>
                        <a:t>10183</a:t>
                      </a:r>
                      <a:endParaRPr kumimoji="1" lang="ja-JP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2021/10/01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G003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C001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1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4075481"/>
                  </a:ext>
                </a:extLst>
              </a:tr>
              <a:tr h="1629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/>
                        <a:t>10183</a:t>
                      </a:r>
                      <a:endParaRPr kumimoji="1" lang="ja-JP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2021/10/01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G003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D001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31908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166378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47905">
        <p:fade/>
      </p:transition>
    </mc:Choice>
    <mc:Fallback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LMS_API_VERSION" val="SCORM 2004 (4th edition)"/>
  <p:tag name="ISPRING_ULTRA_SCORM_COURSE_ID" val="AED1C028-6B14-44E4-BF1A-B04745AF2020"/>
  <p:tag name="ISPRING_CMI5_LAUNCH_METHOD" val="any window"/>
  <p:tag name="ISPRING_SCORM_ENDPOINT" val="&lt;endpoint&gt;&lt;enable&gt;0&lt;/enable&gt;&lt;lrs&gt;https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\u001D\uFFFDQF{01B96F37-C67E-4624-BDB1-D4B60C7BFAF5}&quot;,&quot;C:\\Users\\user\\Desktop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free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,&quot;uploadSources&quot;:true}}"/>
  <p:tag name="ISPRING_SCORM_RATE_QUIZZES" val="0"/>
  <p:tag name="ISPRING_SCORM_PASSING_SCORE" val="100.000000"/>
  <p:tag name="ISPRING_PRESENTATION_TITLE" val="基本情報処理Ⅰ-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73671473-393B-45ED-8D91-2F131120343F}:25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heme/theme1.xml><?xml version="1.0" encoding="utf-8"?>
<a:theme xmlns:a="http://schemas.openxmlformats.org/drawingml/2006/main" name="新学期のためのプレゼンテーション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5000"/>
          </a:lnSpc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628380_TF03460615" id="{CA9D3811-3666-41E3-B104-1D002DE833B4}" vid="{A8E86416-DCF4-4C40-BC8C-F1CFAE8FB0A3}"/>
    </a:ext>
  </a:extLst>
</a:theme>
</file>

<file path=ppt/theme/theme2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新学期のためのプレゼンテーション</Template>
  <TotalTime>6455</TotalTime>
  <Words>883</Words>
  <Application>Microsoft Office PowerPoint</Application>
  <PresentationFormat>ユーザー設定</PresentationFormat>
  <Paragraphs>201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Meiryo UI</vt:lpstr>
      <vt:lpstr>Arial</vt:lpstr>
      <vt:lpstr>Century Gothic</vt:lpstr>
      <vt:lpstr>新学期のためのプレゼンテーション</vt:lpstr>
      <vt:lpstr>ユニット3　セクション9　データベース</vt:lpstr>
      <vt:lpstr>データの正規化 </vt:lpstr>
      <vt:lpstr>データの正規化 </vt:lpstr>
      <vt:lpstr>データの正規化 </vt:lpstr>
      <vt:lpstr>データの正規化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基本情報処理Ⅰ-1</dc:title>
  <dc:creator>遠藤 順一</dc:creator>
  <cp:lastModifiedBy>遠藤 順一(pt121763ql)</cp:lastModifiedBy>
  <cp:revision>291</cp:revision>
  <dcterms:created xsi:type="dcterms:W3CDTF">2024-03-08T02:46:09Z</dcterms:created>
  <dcterms:modified xsi:type="dcterms:W3CDTF">2024-09-09T07:53:18Z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74068100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