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5"/>
  </p:notesMasterIdLst>
  <p:handoutMasterIdLst>
    <p:handoutMasterId r:id="rId6"/>
  </p:handoutMasterIdLst>
  <p:sldIdLst>
    <p:sldId id="258" r:id="rId2"/>
    <p:sldId id="269" r:id="rId3"/>
    <p:sldId id="298" r:id="rId4"/>
  </p:sldIdLst>
  <p:sldSz cx="12188825" cy="6858000"/>
  <p:notesSz cx="6858000" cy="9144000"/>
  <p:custDataLst>
    <p:tags r:id="rId7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2206" userDrawn="1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294" autoAdjust="0"/>
  </p:normalViewPr>
  <p:slideViewPr>
    <p:cSldViewPr showGuides="1">
      <p:cViewPr varScale="1">
        <p:scale>
          <a:sx n="82" d="100"/>
          <a:sy n="82" d="100"/>
        </p:scale>
        <p:origin x="1572" y="84"/>
      </p:cViewPr>
      <p:guideLst>
        <p:guide orient="horz" pos="2251"/>
        <p:guide orient="horz" pos="945"/>
        <p:guide orient="horz" pos="3884"/>
        <p:guide orient="horz" pos="192"/>
        <p:guide orient="horz" pos="1933"/>
        <p:guide pos="3839"/>
        <p:guide pos="2206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9/9/2024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9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、データベース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回目の内容は、データベースの設計について　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イー　アール　図は、　　</a:t>
            </a:r>
            <a:r>
              <a:rPr kumimoji="1" lang="ja-JP" altLang="en-US" sz="1600" dirty="0"/>
              <a:t>モノと関係性の組み合わせであり、　システムのデータや　データ間の処理構造を表す　設計図です。</a:t>
            </a:r>
            <a:endParaRPr kumimoji="1" lang="ja-JP" altLang="en-US" dirty="0"/>
          </a:p>
          <a:p>
            <a:endParaRPr kumimoji="1" lang="ja-JP" altLang="en-US" dirty="0"/>
          </a:p>
          <a:p>
            <a:r>
              <a:rPr kumimoji="1" lang="ja-JP" altLang="en-US" dirty="0"/>
              <a:t>エンティティは、　日本語に訳した場合、　実体とか、　モノなどの言葉に置き換えられます。　図では、　取引会社や取扱商品が　モノに当てはまります。</a:t>
            </a:r>
          </a:p>
          <a:p>
            <a:r>
              <a:rPr kumimoji="1" lang="ja-JP" altLang="en-US" dirty="0"/>
              <a:t>リレーションシップは、　　関係性のことです。　図では、　注文するが　モノ同士の関係性を表しています。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8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データベースの主キー とは、　　その値がテーブルの行を一意的に識別する　列のことです。たとえば、　学生テーブルの学生</a:t>
            </a:r>
            <a:r>
              <a:rPr kumimoji="1" lang="en-US" altLang="ja-JP" dirty="0"/>
              <a:t>ID</a:t>
            </a:r>
            <a:r>
              <a:rPr kumimoji="1" lang="ja-JP" altLang="en-US" dirty="0"/>
              <a:t>が　主キーです。</a:t>
            </a:r>
            <a:r>
              <a:rPr kumimoji="1" lang="en-US" altLang="ja-JP" dirty="0"/>
              <a:t> </a:t>
            </a:r>
          </a:p>
          <a:p>
            <a:r>
              <a:rPr kumimoji="1" lang="ja-JP" altLang="en-US" dirty="0"/>
              <a:t>主キーの条件としては、　内容が重複しないこと、　内容が空ではないこと　があげられます。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外部キーは、　リレーショナルデータベースで　複数のテーブル間で　特定の条件に当てはまるレコードを探すために、　他のテーブルを参照するときに　参照される主キーのことです。　たとえば、下の表で　学生の名前が同じでも、　外部キーとして学生</a:t>
            </a:r>
            <a:r>
              <a:rPr kumimoji="1" lang="en-US" altLang="ja-JP" dirty="0"/>
              <a:t>ID</a:t>
            </a:r>
            <a:r>
              <a:rPr kumimoji="1" lang="ja-JP" altLang="en-US" dirty="0"/>
              <a:t>を見れば、　別人であると判断できます。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543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3</a:t>
            </a:r>
            <a:r>
              <a:rPr lang="ja-JP" altLang="en-US" dirty="0"/>
              <a:t>　セクション</a:t>
            </a:r>
            <a:r>
              <a:rPr lang="en-US" altLang="ja-JP" dirty="0"/>
              <a:t>9</a:t>
            </a:r>
            <a:r>
              <a:rPr lang="ja-JP" altLang="en-US" dirty="0"/>
              <a:t>　データベース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765820" y="1903268"/>
            <a:ext cx="10729192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9-2</a:t>
            </a:r>
            <a:r>
              <a:rPr lang="ja-JP" altLang="en-US" sz="4000" dirty="0"/>
              <a:t>　データベースの設計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データベースの設計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en-US" altLang="ja-JP" sz="3600" dirty="0"/>
              <a:t>E-R</a:t>
            </a:r>
            <a:r>
              <a:rPr lang="ja-JP" altLang="en-US" sz="3600" dirty="0"/>
              <a:t>図（</a:t>
            </a:r>
            <a:r>
              <a:rPr lang="en-US" altLang="ja-JP" sz="3600" dirty="0"/>
              <a:t>Entity-Relationship Diagram</a:t>
            </a:r>
            <a:r>
              <a:rPr lang="ja-JP" altLang="en-US" sz="3600" dirty="0"/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6" y="1988840"/>
            <a:ext cx="11809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E-R</a:t>
            </a:r>
            <a:r>
              <a:rPr kumimoji="1" lang="ja-JP" altLang="en-US" sz="2000" dirty="0"/>
              <a:t>図は、モノと関係性の組み合わせで、システムのデータやデータ間の処理構造を表す設計図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下の図では、取引会社や取扱商品がモノ、　注文することが関係性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6AD61CF-539A-4B72-1D82-BA10338E6F72}"/>
              </a:ext>
            </a:extLst>
          </p:cNvPr>
          <p:cNvSpPr/>
          <p:nvPr/>
        </p:nvSpPr>
        <p:spPr>
          <a:xfrm>
            <a:off x="1341884" y="3212976"/>
            <a:ext cx="2592288" cy="1296144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取引会社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0E8D1DD-2ACB-BC92-4BBB-E81C8E075433}"/>
              </a:ext>
            </a:extLst>
          </p:cNvPr>
          <p:cNvSpPr/>
          <p:nvPr/>
        </p:nvSpPr>
        <p:spPr>
          <a:xfrm>
            <a:off x="7462564" y="3212976"/>
            <a:ext cx="2592288" cy="1296144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取り扱い商品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9AB55CB6-8064-7E59-C1FD-EB34BB593F9D}"/>
              </a:ext>
            </a:extLst>
          </p:cNvPr>
          <p:cNvSpPr/>
          <p:nvPr/>
        </p:nvSpPr>
        <p:spPr>
          <a:xfrm>
            <a:off x="4438228" y="3717032"/>
            <a:ext cx="2592288" cy="2880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8CB001A-67E2-D7FF-B6EB-A0616FA91709}"/>
              </a:ext>
            </a:extLst>
          </p:cNvPr>
          <p:cNvSpPr txBox="1"/>
          <p:nvPr/>
        </p:nvSpPr>
        <p:spPr>
          <a:xfrm>
            <a:off x="5230316" y="3343564"/>
            <a:ext cx="1728192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注文する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データベース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主キー（</a:t>
            </a:r>
            <a:r>
              <a:rPr lang="en-US" altLang="ja-JP" sz="3600" dirty="0"/>
              <a:t>Primary Key</a:t>
            </a:r>
            <a:r>
              <a:rPr lang="ja-JP" altLang="en-US" sz="3600" dirty="0"/>
              <a:t>）</a:t>
            </a:r>
            <a:endParaRPr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外部キー（</a:t>
            </a:r>
            <a:r>
              <a:rPr lang="en-US" altLang="ja-JP" sz="2800" b="1" i="0" dirty="0">
                <a:effectLst/>
                <a:latin typeface="-apple-system"/>
              </a:rPr>
              <a:t> </a:t>
            </a:r>
            <a:r>
              <a:rPr lang="en-US" altLang="ja-JP" sz="4400" i="0" dirty="0">
                <a:effectLst/>
                <a:latin typeface="-apple-system"/>
              </a:rPr>
              <a:t>Foreign Key</a:t>
            </a:r>
            <a:r>
              <a:rPr lang="ja-JP" altLang="en-US" sz="3600" dirty="0"/>
              <a:t>）</a:t>
            </a:r>
            <a:endParaRPr lang="en-US" altLang="ja-JP" sz="3600" dirty="0"/>
          </a:p>
          <a:p>
            <a:pPr marL="0" indent="0">
              <a:buNone/>
            </a:pPr>
            <a:endParaRPr lang="ja-JP" altLang="en-US" sz="3600" dirty="0"/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kumimoji="1" lang="en-US" altLang="ja-JP" sz="2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261764" y="1988840"/>
            <a:ext cx="116652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主キー とは、その値が表の行を一意的に識別する列のこと。</a:t>
            </a:r>
            <a:endParaRPr kumimoji="1" lang="en-US" altLang="ja-JP" dirty="0"/>
          </a:p>
          <a:p>
            <a:r>
              <a:rPr kumimoji="1" lang="ja-JP" altLang="en-US" dirty="0"/>
              <a:t>　＜例＞学生テーブルの学生</a:t>
            </a:r>
            <a:r>
              <a:rPr kumimoji="1" lang="en-US" altLang="ja-JP" dirty="0"/>
              <a:t>ID</a:t>
            </a:r>
            <a:r>
              <a:rPr kumimoji="1" lang="ja-JP" altLang="en-US" dirty="0"/>
              <a:t> 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en-US" altLang="ja-JP" dirty="0"/>
              <a:t>※</a:t>
            </a:r>
            <a:r>
              <a:rPr kumimoji="1" lang="ja-JP" altLang="en-US" dirty="0"/>
              <a:t>主キーの条件：内容が重複しない、内容が空ではない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　リレーショナルデータベースで他の表を参照するときに参照される主キーのこと</a:t>
            </a:r>
            <a:endParaRPr kumimoji="1" lang="en-US" altLang="ja-JP" dirty="0"/>
          </a:p>
          <a:p>
            <a:r>
              <a:rPr kumimoji="1" lang="ja-JP" altLang="en-US" dirty="0"/>
              <a:t>たとえば、下の表で学生の名前が同じでも、外部キーとして学生</a:t>
            </a:r>
            <a:r>
              <a:rPr kumimoji="1" lang="en-US" altLang="ja-JP" dirty="0"/>
              <a:t>ID</a:t>
            </a:r>
            <a:r>
              <a:rPr kumimoji="1" lang="ja-JP" altLang="en-US" dirty="0"/>
              <a:t>を見れば、別人であると判断できる</a:t>
            </a:r>
            <a:endParaRPr kumimoji="1" lang="en-US" altLang="ja-JP" dirty="0"/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D421BA68-4143-1728-2A56-4011973E7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93351"/>
              </p:ext>
            </p:extLst>
          </p:nvPr>
        </p:nvGraphicFramePr>
        <p:xfrm>
          <a:off x="9543415" y="2268920"/>
          <a:ext cx="1731010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49630">
                  <a:extLst>
                    <a:ext uri="{9D8B030D-6E8A-4147-A177-3AD203B41FA5}">
                      <a16:colId xmlns:a16="http://schemas.microsoft.com/office/drawing/2014/main" val="1093211464"/>
                    </a:ext>
                  </a:extLst>
                </a:gridCol>
                <a:gridCol w="881380">
                  <a:extLst>
                    <a:ext uri="{9D8B030D-6E8A-4147-A177-3AD203B41FA5}">
                      <a16:colId xmlns:a16="http://schemas.microsoft.com/office/drawing/2014/main" val="1954886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</a:rPr>
                        <a:t>学生</a:t>
                      </a:r>
                      <a:r>
                        <a:rPr kumimoji="1" lang="en-US" altLang="ja-JP" sz="1600" b="1" dirty="0">
                          <a:solidFill>
                            <a:srgbClr val="FF0000"/>
                          </a:solidFill>
                        </a:rPr>
                        <a:t>ID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名前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78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山田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606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佐藤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650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kumimoji="1" lang="ja-JP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山田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78831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424097-6F63-4B7D-28FE-B7E50B37E1B3}"/>
              </a:ext>
            </a:extLst>
          </p:cNvPr>
          <p:cNvSpPr txBox="1"/>
          <p:nvPr/>
        </p:nvSpPr>
        <p:spPr>
          <a:xfrm>
            <a:off x="9705020" y="1943566"/>
            <a:ext cx="1512168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sz="1600" dirty="0"/>
              <a:t>学生テーブル</a:t>
            </a:r>
          </a:p>
        </p:txBody>
      </p:sp>
      <p:graphicFrame>
        <p:nvGraphicFramePr>
          <p:cNvPr id="12" name="表 5">
            <a:extLst>
              <a:ext uri="{FF2B5EF4-FFF2-40B4-BE49-F238E27FC236}">
                <a16:creationId xmlns:a16="http://schemas.microsoft.com/office/drawing/2014/main" id="{3CE807A5-ACBC-AAF4-0597-C9C8E17E9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018661"/>
              </p:ext>
            </p:extLst>
          </p:nvPr>
        </p:nvGraphicFramePr>
        <p:xfrm>
          <a:off x="7729058" y="5444124"/>
          <a:ext cx="4156710" cy="1112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8355">
                  <a:extLst>
                    <a:ext uri="{9D8B030D-6E8A-4147-A177-3AD203B41FA5}">
                      <a16:colId xmlns:a16="http://schemas.microsoft.com/office/drawing/2014/main" val="1093211464"/>
                    </a:ext>
                  </a:extLst>
                </a:gridCol>
                <a:gridCol w="2078355">
                  <a:extLst>
                    <a:ext uri="{9D8B030D-6E8A-4147-A177-3AD203B41FA5}">
                      <a16:colId xmlns:a16="http://schemas.microsoft.com/office/drawing/2014/main" val="1954886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授業</a:t>
                      </a:r>
                      <a:r>
                        <a:rPr kumimoji="1" lang="en-US" altLang="ja-JP" sz="1600" dirty="0"/>
                        <a:t>ID</a:t>
                      </a:r>
                      <a:r>
                        <a:rPr kumimoji="1" lang="ja-JP" altLang="en-US" sz="1600" dirty="0"/>
                        <a:t>（主キー）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rgbClr val="0070C0"/>
                          </a:solidFill>
                        </a:rPr>
                        <a:t>学生</a:t>
                      </a:r>
                      <a:r>
                        <a:rPr kumimoji="1" lang="en-US" altLang="ja-JP" sz="1600" b="1" dirty="0">
                          <a:solidFill>
                            <a:srgbClr val="0070C0"/>
                          </a:solidFill>
                        </a:rPr>
                        <a:t>ID</a:t>
                      </a:r>
                      <a:r>
                        <a:rPr kumimoji="1" lang="ja-JP" altLang="en-US" sz="1600" b="1" dirty="0">
                          <a:solidFill>
                            <a:srgbClr val="0070C0"/>
                          </a:solidFill>
                        </a:rPr>
                        <a:t>（外部キー）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78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kumimoji="1" lang="ja-JP" alt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606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kumimoji="1" lang="ja-JP" alt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65064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1899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6374</TotalTime>
  <Words>427</Words>
  <Application>Microsoft Office PowerPoint</Application>
  <PresentationFormat>ユーザー設定</PresentationFormat>
  <Paragraphs>56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-apple-system</vt:lpstr>
      <vt:lpstr>Meiryo UI</vt:lpstr>
      <vt:lpstr>Arial</vt:lpstr>
      <vt:lpstr>Century Gothic</vt:lpstr>
      <vt:lpstr>新学期のためのプレゼンテーション</vt:lpstr>
      <vt:lpstr>ユニット3　セクション9　データベース</vt:lpstr>
      <vt:lpstr>データベースの設計</vt:lpstr>
      <vt:lpstr>データベース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順一(pt121763ql)</cp:lastModifiedBy>
  <cp:revision>277</cp:revision>
  <dcterms:created xsi:type="dcterms:W3CDTF">2024-03-08T02:46:09Z</dcterms:created>
  <dcterms:modified xsi:type="dcterms:W3CDTF">2024-09-09T06:32:27Z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