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7"/>
  </p:notesMasterIdLst>
  <p:handoutMasterIdLst>
    <p:handoutMasterId r:id="rId8"/>
  </p:handoutMasterIdLst>
  <p:sldIdLst>
    <p:sldId id="258" r:id="rId2"/>
    <p:sldId id="269" r:id="rId3"/>
    <p:sldId id="298" r:id="rId4"/>
    <p:sldId id="305" r:id="rId5"/>
    <p:sldId id="306" r:id="rId6"/>
  </p:sldIdLst>
  <p:sldSz cx="12188825" cy="6858000"/>
  <p:notesSz cx="6858000" cy="9144000"/>
  <p:custDataLst>
    <p:tags r:id="rId9"/>
  </p:custDataLst>
  <p:defaultTextStyle>
    <a:defPPr rtl="0">
      <a:defRPr lang="ja-jp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2" orient="horz" pos="945">
          <p15:clr>
            <a:srgbClr val="A4A3A4"/>
          </p15:clr>
        </p15:guide>
        <p15:guide id="3" orient="horz" pos="3884" userDrawn="1">
          <p15:clr>
            <a:srgbClr val="A4A3A4"/>
          </p15:clr>
        </p15:guide>
        <p15:guide id="4" orient="horz" pos="192">
          <p15:clr>
            <a:srgbClr val="A4A3A4"/>
          </p15:clr>
        </p15:guide>
        <p15:guide id="5" orient="horz" pos="1933" userDrawn="1">
          <p15:clr>
            <a:srgbClr val="A4A3A4"/>
          </p15:clr>
        </p15:guide>
        <p15:guide id="6" pos="3839">
          <p15:clr>
            <a:srgbClr val="A4A3A4"/>
          </p15:clr>
        </p15:guide>
        <p15:guide id="7" pos="2206" userDrawn="1">
          <p15:clr>
            <a:srgbClr val="A4A3A4"/>
          </p15:clr>
        </p15:guide>
        <p15:guide id="8" pos="71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5294" autoAdjust="0"/>
  </p:normalViewPr>
  <p:slideViewPr>
    <p:cSldViewPr showGuides="1">
      <p:cViewPr varScale="1">
        <p:scale>
          <a:sx n="82" d="100"/>
          <a:sy n="82" d="100"/>
        </p:scale>
        <p:origin x="1572" y="84"/>
      </p:cViewPr>
      <p:guideLst>
        <p:guide orient="horz" pos="2251"/>
        <p:guide orient="horz" pos="945"/>
        <p:guide orient="horz" pos="3884"/>
        <p:guide orient="horz" pos="192"/>
        <p:guide orient="horz" pos="1933"/>
        <p:guide pos="3839"/>
        <p:guide pos="2206"/>
        <p:guide pos="7102"/>
      </p:guideLst>
    </p:cSldViewPr>
  </p:slideViewPr>
  <p:outlineViewPr>
    <p:cViewPr>
      <p:scale>
        <a:sx n="33" d="100"/>
        <a:sy n="33" d="100"/>
      </p:scale>
      <p:origin x="0" y="-2886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3762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ja-JP" altLang="en-US">
              <a:solidFill>
                <a:schemeClr val="tx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84429F9-7E85-4E12-8912-CA0EEF94106C}" type="datetime1">
              <a:rPr lang="en-US" altLang="ja-JP" smtClean="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9/12/2024</a:t>
            </a:fld>
            <a:endParaRPr lang="ja-JP" altLang="en-US">
              <a:solidFill>
                <a:schemeClr val="tx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ja-JP" altLang="en-US">
              <a:solidFill>
                <a:schemeClr val="tx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FD77566-CD65-4859-9FA1-43956DC85B8C}" type="slidenum">
              <a:rPr lang="en-US" altLang="ja-JP" smtClean="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‹#›</a:t>
            </a:fld>
            <a:endParaRPr lang="ja-JP" altLang="en-US">
              <a:solidFill>
                <a:schemeClr val="tx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87983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BAFF04F4-FBE7-448D-B5F1-5FE3D07ED759}" type="datetime1">
              <a:rPr lang="en-US" altLang="ja-JP" noProof="0" smtClean="0"/>
              <a:t>9/12/2024</a:t>
            </a:fld>
            <a:endParaRPr lang="ja-JP" altLang="en-US" noProof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B8796F01-7154-41E0-B48B-A6921757531A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440775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1pPr>
    <a:lvl2pPr marL="609493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2pPr>
    <a:lvl3pPr marL="1218987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3pPr>
    <a:lvl4pPr marL="1828480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4pPr>
    <a:lvl5pPr marL="2437973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ユニット</a:t>
            </a: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、セッション</a:t>
            </a: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9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、データベース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rtl="0"/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回目の内容は、データベースについて　です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BBF81A0-ADA6-4623-BE4F-40CFB8BBCB3D}" type="slidenum">
              <a:rPr lang="en-US" altLang="ja-JP" smtClean="0"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fld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590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データベースとは　　一定の規則に従って　関連性のあるデータを蓄積したもののことを言います。</a:t>
            </a:r>
          </a:p>
          <a:p>
            <a:r>
              <a:rPr kumimoji="1" lang="ja-JP" altLang="en-US" dirty="0"/>
              <a:t>データベースを使うことで、　　ある特定のデータを収集し、　　使いやすい形に整理することができます。</a:t>
            </a:r>
          </a:p>
          <a:p>
            <a:endParaRPr kumimoji="1" lang="ja-JP" altLang="en-US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4881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データモデルとは　我々の世界で扱われるデータの集まりをデータベース上で利用できるように編集したものです。</a:t>
            </a:r>
          </a:p>
          <a:p>
            <a:endParaRPr kumimoji="1" lang="ja-JP" altLang="en-US" dirty="0"/>
          </a:p>
          <a:p>
            <a:r>
              <a:rPr kumimoji="1" lang="ja-JP" altLang="en-US" dirty="0"/>
              <a:t>データモデルは様々な種類が考えられています。</a:t>
            </a:r>
            <a:endParaRPr kumimoji="1" lang="en-US" altLang="ja-JP" dirty="0"/>
          </a:p>
          <a:p>
            <a:r>
              <a:rPr kumimoji="1" lang="ja-JP" altLang="en-US" dirty="0"/>
              <a:t>概念データモデルは、　　現実の事象やプロセスを　抽象化して　データ構造を表すモデルのことです。</a:t>
            </a:r>
          </a:p>
          <a:p>
            <a:r>
              <a:rPr kumimoji="1" lang="ja-JP" altLang="en-US" dirty="0"/>
              <a:t>論理データモデルは、　　データの構造化、　データ間の関係性などを　定義したモデルのことです。</a:t>
            </a:r>
          </a:p>
          <a:p>
            <a:r>
              <a:rPr kumimoji="1" lang="ja-JP" altLang="en-US" dirty="0"/>
              <a:t>物理データモデルは、　　データベース管理システム内でのデータの格納状態などを定義したモデルのことです。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論理データモデルには、　階層型モデル、　ネットワークモデル、　関係モデル、　オブジェクト指向モデルなどがあります。</a:t>
            </a:r>
            <a:endParaRPr kumimoji="1" lang="en-US" altLang="ja-JP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関係モデルは、　</a:t>
            </a:r>
            <a:r>
              <a:rPr kumimoji="1" lang="ja-JP" altLang="en-US" sz="1600" dirty="0"/>
              <a:t>データをテーブル　　またはリレーションともいいます　として表現して、　　各テーブル間の関連性を定義したモデルのことです。</a:t>
            </a:r>
            <a:endParaRPr kumimoji="1" lang="en-US" altLang="ja-JP" sz="1600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dirty="0"/>
              <a:t>特に、　リレーショナルデータベースでよく用いられます。</a:t>
            </a:r>
            <a:endParaRPr kumimoji="1" lang="en-US" altLang="ja-JP" sz="1600" dirty="0"/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dirty="0"/>
          </a:p>
          <a:p>
            <a:r>
              <a:rPr kumimoji="1" lang="ja-JP" altLang="en-US" dirty="0"/>
              <a:t>下の図は、　関係モデルの例です。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  <a:p>
            <a:endParaRPr kumimoji="1" lang="ja-JP" altLang="en-US" dirty="0"/>
          </a:p>
          <a:p>
            <a:endParaRPr kumimoji="1" lang="ja-JP" altLang="en-US" dirty="0"/>
          </a:p>
          <a:p>
            <a:r>
              <a:rPr kumimoji="1" lang="ja-JP" altLang="en-US" dirty="0"/>
              <a:t>データモデルの一つである関係モデルは、データの関係を数学モデルで表現したものです。</a:t>
            </a:r>
          </a:p>
          <a:p>
            <a:endParaRPr kumimoji="1" lang="ja-JP" altLang="en-US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55438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スキーマとは、　　データベースにどのような種類のデータを、どのような構造で格納するかを定義したものです。　つまり、　データベースの構造を表現する設計図ともいえます。</a:t>
            </a:r>
          </a:p>
          <a:p>
            <a:r>
              <a:rPr kumimoji="1" lang="ja-JP" altLang="en-US" dirty="0"/>
              <a:t>たとえば、　リレーショナルデータベースにおける　各フィールドのデータ型、　データサイズ、　主キーの設定などがスキーマです。</a:t>
            </a:r>
          </a:p>
          <a:p>
            <a:endParaRPr kumimoji="1" lang="ja-JP" altLang="en-US" dirty="0"/>
          </a:p>
          <a:p>
            <a:r>
              <a:rPr kumimoji="1" lang="ja-JP" altLang="en-US" dirty="0"/>
              <a:t>データベースにおけるスキーマは、　三層スキーマアーキテクチャと呼ばれる構造で　定義されます。</a:t>
            </a:r>
          </a:p>
          <a:p>
            <a:r>
              <a:rPr kumimoji="1" lang="ja-JP" altLang="en-US" dirty="0"/>
              <a:t>三層スキーマアーキテクチャには、　次のような</a:t>
            </a:r>
            <a:r>
              <a:rPr kumimoji="1" lang="en-US" altLang="ja-JP" dirty="0"/>
              <a:t>3</a:t>
            </a:r>
            <a:r>
              <a:rPr kumimoji="1" lang="ja-JP" altLang="en-US" dirty="0"/>
              <a:t>つの層があります。</a:t>
            </a:r>
            <a:endParaRPr kumimoji="1" lang="en-US" altLang="ja-JP" dirty="0"/>
          </a:p>
          <a:p>
            <a:r>
              <a:rPr kumimoji="1" lang="ja-JP" altLang="en-US" dirty="0"/>
              <a:t>外部スキーマは、　　ユーザーに見える部分の層のことです。アプリケーションが　表示する部分を表します。</a:t>
            </a:r>
          </a:p>
          <a:p>
            <a:r>
              <a:rPr kumimoji="1" lang="ja-JP" altLang="en-US" dirty="0"/>
              <a:t>概念スキーマは、　　データベース管理者が　論理的なデータを定義する層のことです。　データベース管理者が　じっさいに設計する部分です。</a:t>
            </a:r>
          </a:p>
          <a:p>
            <a:r>
              <a:rPr kumimoji="1" lang="ja-JP" altLang="en-US" dirty="0"/>
              <a:t>内部スキーマは、　　ハードウェア部分に相当する物理的配置を定義する層のことです。　データベース管理システム内でのデータの物理的配置を決めます。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データを扱う人間　　ユーザーやデータベース管理者　　は、　概念スキーマや　外部スキーマを通して　データを閲覧するため、　　内部スキーマを直接見る必要はありません。</a:t>
            </a:r>
          </a:p>
          <a:p>
            <a:endParaRPr kumimoji="1" lang="en-US" altLang="ja-JP" dirty="0"/>
          </a:p>
          <a:p>
            <a:endParaRPr kumimoji="1" lang="ja-JP" altLang="en-US" dirty="0"/>
          </a:p>
          <a:p>
            <a:endParaRPr kumimoji="1" lang="ja-JP" altLang="en-US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544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データベース管理システムは、　　複数の利用者で大量のデータを共同利用できるように　　管理するソフトウェアのことです。</a:t>
            </a:r>
          </a:p>
          <a:p>
            <a:r>
              <a:rPr kumimoji="1" lang="ja-JP" altLang="en-US" dirty="0"/>
              <a:t>多くの利用者が、　データベースに直接アクセスした場合、　データの不整合や不具合が発生します。</a:t>
            </a:r>
          </a:p>
          <a:p>
            <a:r>
              <a:rPr kumimoji="1" lang="ja-JP" altLang="en-US" dirty="0"/>
              <a:t>そのため、　データベース管理システムを介して　データベースへアクセスします。</a:t>
            </a:r>
          </a:p>
          <a:p>
            <a:endParaRPr kumimoji="1" lang="en-US" altLang="ja-JP" dirty="0"/>
          </a:p>
          <a:p>
            <a:r>
              <a:rPr kumimoji="1" lang="ja-JP" altLang="en-US" dirty="0"/>
              <a:t>データベース管理システムを用いる際は、　主に</a:t>
            </a:r>
            <a:r>
              <a:rPr kumimoji="1" lang="en-US" altLang="ja-JP" dirty="0"/>
              <a:t>SQL</a:t>
            </a:r>
            <a:r>
              <a:rPr kumimoji="1" lang="ja-JP" altLang="en-US" dirty="0"/>
              <a:t>を使って命令を出します。</a:t>
            </a:r>
            <a:endParaRPr kumimoji="1" lang="en-US" altLang="ja-JP" dirty="0"/>
          </a:p>
          <a:p>
            <a:r>
              <a:rPr kumimoji="1" lang="ja-JP" altLang="en-US" dirty="0"/>
              <a:t>データベースの定義は、　 </a:t>
            </a:r>
            <a:r>
              <a:rPr kumimoji="1" lang="ja-JP" altLang="en-US" sz="1600" dirty="0"/>
              <a:t>データベースの構造、つまりスキーマを　定義するための機能です。エス　キュー　エルの一種である　ディーディーエル　　データ定義言語を使ってユーザーが定義します。</a:t>
            </a:r>
            <a:endParaRPr kumimoji="1" lang="en-US" altLang="ja-JP" sz="1600" dirty="0"/>
          </a:p>
          <a:p>
            <a:r>
              <a:rPr kumimoji="1" lang="ja-JP" altLang="en-US" dirty="0"/>
              <a:t>データベースの操作は、　 </a:t>
            </a:r>
            <a:r>
              <a:rPr kumimoji="1" lang="ja-JP" altLang="en-US" sz="1600" dirty="0"/>
              <a:t>データの登録や読み出し、　更新、　削除を行うための機能です。エス　キュー　エルのディーエム　エル、　データ操作言語を使用します。</a:t>
            </a:r>
          </a:p>
          <a:p>
            <a:r>
              <a:rPr kumimoji="1" lang="ja-JP" altLang="en-US" dirty="0"/>
              <a:t>データベースの制御は、　 </a:t>
            </a:r>
            <a:r>
              <a:rPr kumimoji="1" lang="ja-JP" altLang="en-US" sz="1600" dirty="0"/>
              <a:t>データの安全性や信頼性を確保するための機能です。エス　キュー　エルのディーシーエル、　データ制御言語を用いて実行します。</a:t>
            </a:r>
            <a:endParaRPr kumimoji="1" lang="en-US" altLang="ja-JP" sz="1600" dirty="0"/>
          </a:p>
          <a:p>
            <a:endParaRPr kumimoji="1" lang="en-US" altLang="ja-JP" sz="1600" dirty="0"/>
          </a:p>
          <a:p>
            <a:endParaRPr kumimoji="1" lang="en-US" altLang="ja-JP" sz="1600" dirty="0"/>
          </a:p>
          <a:p>
            <a:endParaRPr kumimoji="1" lang="ja-JP" altLang="en-US" dirty="0"/>
          </a:p>
          <a:p>
            <a:endParaRPr kumimoji="1" lang="ja-JP" altLang="en-US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45965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 13" descr="積み重ねられた本"/>
          <p:cNvGrpSpPr/>
          <p:nvPr userDrawn="1"/>
        </p:nvGrpSpPr>
        <p:grpSpPr>
          <a:xfrm>
            <a:off x="0" y="0"/>
            <a:ext cx="12190572" cy="6858000"/>
            <a:chOff x="0" y="0"/>
            <a:chExt cx="12190572" cy="6858000"/>
          </a:xfrm>
        </p:grpSpPr>
        <p:sp>
          <p:nvSpPr>
            <p:cNvPr id="13" name="長方形 12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grpSp>
          <p:nvGrpSpPr>
            <p:cNvPr id="12" name="グループ 11"/>
            <p:cNvGrpSpPr/>
            <p:nvPr/>
          </p:nvGrpSpPr>
          <p:grpSpPr>
            <a:xfrm>
              <a:off x="0" y="0"/>
              <a:ext cx="4726044" cy="6858000"/>
              <a:chOff x="0" y="0"/>
              <a:chExt cx="4726044" cy="6858000"/>
            </a:xfrm>
          </p:grpSpPr>
          <p:pic>
            <p:nvPicPr>
              <p:cNvPr id="9" name="画像 8" descr="積み重ねられた本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4591594" cy="6858000"/>
              </a:xfrm>
              <a:prstGeom prst="rect">
                <a:avLst/>
              </a:prstGeom>
            </p:spPr>
          </p:pic>
          <p:sp>
            <p:nvSpPr>
              <p:cNvPr id="10" name="長方形 9"/>
              <p:cNvSpPr/>
              <p:nvPr/>
            </p:nvSpPr>
            <p:spPr>
              <a:xfrm>
                <a:off x="4588884" y="0"/>
                <a:ext cx="137160" cy="685800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ja-JP" altLang="en-US" noProof="0">
                  <a:latin typeface="Meiryo UI" panose="020B0604030504040204" pitchFamily="34" charset="-128"/>
                  <a:ea typeface="Meiryo UI" panose="020B0604030504040204" pitchFamily="34" charset="-128"/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879346" y="1498601"/>
            <a:ext cx="7008574" cy="3298825"/>
          </a:xfrm>
        </p:spPr>
        <p:txBody>
          <a:bodyPr rtlCol="0">
            <a:normAutofit/>
          </a:bodyPr>
          <a:lstStyle>
            <a:lvl1pPr algn="l">
              <a:lnSpc>
                <a:spcPct val="90000"/>
              </a:lnSpc>
              <a:defRPr sz="5400" b="0" cap="none" spc="0" baseline="0">
                <a:ln w="0"/>
                <a:solidFill>
                  <a:schemeClr val="tx2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879346" y="4927600"/>
            <a:ext cx="7008574" cy="12446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800" b="0" cap="none" spc="0">
                <a:ln w="0"/>
                <a:solidFill>
                  <a:schemeClr val="accent2">
                    <a:lumMod val="50000"/>
                  </a:schemeClr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5EB35451-F416-4CAF-A980-2D8F2E9A3507}" type="datetime1">
              <a:rPr lang="en-US" altLang="ja-JP" noProof="0" smtClean="0"/>
              <a:t>9/12/2024</a:t>
            </a:fld>
            <a:endParaRPr lang="ja-JP" altLang="en-US" noProof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440517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4E626C80-E98B-4D38-86E6-2722ABA5F4A2}" type="datetime1">
              <a:rPr lang="en-US" altLang="ja-JP" noProof="0" smtClean="0"/>
              <a:t>9/12/2024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591C5AD9-787D-40FA-8A4D-16A055B9AF81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96022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852633" y="274638"/>
            <a:ext cx="1422030" cy="5897561"/>
          </a:xfrm>
        </p:spPr>
        <p:txBody>
          <a:bodyPr vert="eaVert"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117309" y="274638"/>
            <a:ext cx="8532178" cy="5897561"/>
          </a:xfrm>
        </p:spPr>
        <p:txBody>
          <a:bodyPr vert="eaVert"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2E69744D-B0F9-4494-9302-B5A2390DBB30}" type="datetime1">
              <a:rPr lang="en-US" altLang="ja-JP" noProof="0" smtClean="0"/>
              <a:t>9/12/2024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591C5AD9-787D-40FA-8A4D-16A055B9AF81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39825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83F589DB-5835-4776-B079-7AFB718A3DDE}" type="datetime1">
              <a:rPr lang="en-US" altLang="ja-JP" noProof="0" smtClean="0"/>
              <a:t>9/12/2024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DA60BA0E-20D0-4E7C-B286-26C960A6788F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358978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 11"/>
          <p:cNvGrpSpPr/>
          <p:nvPr/>
        </p:nvGrpSpPr>
        <p:grpSpPr>
          <a:xfrm>
            <a:off x="1620" y="0"/>
            <a:ext cx="12188952" cy="6858000"/>
            <a:chOff x="1620" y="0"/>
            <a:chExt cx="12188952" cy="6858000"/>
          </a:xfrm>
        </p:grpSpPr>
        <p:sp>
          <p:nvSpPr>
            <p:cNvPr id="4" name="長方形 3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pic>
          <p:nvPicPr>
            <p:cNvPr id="10" name="画像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98818" y="0"/>
              <a:ext cx="4591594" cy="6858000"/>
            </a:xfrm>
            <a:prstGeom prst="rect">
              <a:avLst/>
            </a:prstGeom>
          </p:spPr>
        </p:pic>
        <p:sp>
          <p:nvSpPr>
            <p:cNvPr id="11" name="長方形 10"/>
            <p:cNvSpPr/>
            <p:nvPr/>
          </p:nvSpPr>
          <p:spPr>
            <a:xfrm>
              <a:off x="7481252" y="0"/>
              <a:ext cx="137160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b="0" noProof="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pic>
        <p:nvPicPr>
          <p:cNvPr id="5" name="画像 4" descr="積み重ねられた本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818" y="0"/>
            <a:ext cx="4591594" cy="6858000"/>
          </a:xfrm>
          <a:prstGeom prst="rect">
            <a:avLst/>
          </a:prstGeom>
        </p:spPr>
      </p:pic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237149" y="1498601"/>
            <a:ext cx="7008574" cy="3298825"/>
          </a:xfrm>
        </p:spPr>
        <p:txBody>
          <a:bodyPr rtlCol="0">
            <a:normAutofit/>
          </a:bodyPr>
          <a:lstStyle>
            <a:lvl1pPr algn="l">
              <a:lnSpc>
                <a:spcPct val="90000"/>
              </a:lnSpc>
              <a:defRPr sz="5400" b="0" cap="none" spc="0" baseline="0">
                <a:ln w="0"/>
                <a:solidFill>
                  <a:schemeClr val="tx2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8" name="サブタイトル 2"/>
          <p:cNvSpPr>
            <a:spLocks noGrp="1"/>
          </p:cNvSpPr>
          <p:nvPr>
            <p:ph type="subTitle" idx="1"/>
          </p:nvPr>
        </p:nvSpPr>
        <p:spPr>
          <a:xfrm>
            <a:off x="237149" y="4927600"/>
            <a:ext cx="7008574" cy="12446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800" b="0" cap="none" spc="0">
                <a:ln w="0"/>
                <a:solidFill>
                  <a:schemeClr val="accent2">
                    <a:lumMod val="50000"/>
                  </a:schemeClr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6217991-FAB0-4867-810D-538D7AD8884F}" type="datetime1">
              <a:rPr lang="en-US" altLang="ja-JP" noProof="0" smtClean="0"/>
              <a:t>9/12/2024</a:t>
            </a:fld>
            <a:endParaRPr lang="ja-JP" altLang="en-US" noProof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727235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段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117309" y="1701800"/>
            <a:ext cx="4977104" cy="4470400"/>
          </a:xfrm>
        </p:spPr>
        <p:txBody>
          <a:bodyPr rtlCol="0">
            <a:normAutofit/>
          </a:bodyPr>
          <a:lstStyle>
            <a:lvl1pPr>
              <a:defRPr sz="24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 marL="2011328"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7559" y="1701800"/>
            <a:ext cx="4977104" cy="4470400"/>
          </a:xfrm>
        </p:spPr>
        <p:txBody>
          <a:bodyPr rtlCol="0">
            <a:normAutofit/>
          </a:bodyPr>
          <a:lstStyle>
            <a:lvl1pPr>
              <a:defRPr sz="24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 marL="2011328"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2B7CA224-C865-4E64-95E2-C3E821E50AF5}" type="datetime1">
              <a:rPr lang="en-US" altLang="ja-JP" noProof="0" smtClean="0"/>
              <a:t>9/12/2024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701748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21372" y="1608836"/>
            <a:ext cx="4973041" cy="51206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1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117309" y="2209800"/>
            <a:ext cx="4977104" cy="3962400"/>
          </a:xfrm>
        </p:spPr>
        <p:txBody>
          <a:bodyPr rtlCol="0">
            <a:normAutofit/>
          </a:bodyPr>
          <a:lstStyle>
            <a:lvl1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 marL="2011328"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301622" y="1608836"/>
            <a:ext cx="4973041" cy="51206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1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297559" y="2209800"/>
            <a:ext cx="4977104" cy="3962400"/>
          </a:xfrm>
        </p:spPr>
        <p:txBody>
          <a:bodyPr rtlCol="0">
            <a:normAutofit/>
          </a:bodyPr>
          <a:lstStyle>
            <a:lvl1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 marL="2011328"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351E9844-6F4F-4A46-93D3-3FA5D53764EA}" type="datetime1">
              <a:rPr lang="en-US" altLang="ja-JP" noProof="0" smtClean="0"/>
              <a:t>9/12/2024</a:t>
            </a:fld>
            <a:endParaRPr lang="ja-JP" altLang="en-US" noProof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4746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DAA812DA-4E41-4EF5-BFF3-9B2F91A4A2DA}" type="datetime1">
              <a:rPr lang="en-US" altLang="ja-JP" noProof="0" smtClean="0"/>
              <a:t>9/12/2024</a:t>
            </a:fld>
            <a:endParaRPr lang="ja-JP" altLang="en-US" noProof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810248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B7724D01-BECB-4D82-B6C2-4DFF3A7FEF9B}" type="datetime1">
              <a:rPr lang="en-US" altLang="ja-JP" noProof="0" smtClean="0"/>
              <a:t>9/12/2024</a:t>
            </a:fld>
            <a:endParaRPr lang="ja-JP" altLang="en-US" noProof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66448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キャプション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/>
          <p:cNvSpPr/>
          <p:nvPr/>
        </p:nvSpPr>
        <p:spPr>
          <a:xfrm>
            <a:off x="3961368" y="0"/>
            <a:ext cx="7922736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ja-JP" altLang="en-US" noProof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5612" y="1701800"/>
            <a:ext cx="3351927" cy="2844800"/>
          </a:xfrm>
        </p:spPr>
        <p:txBody>
          <a:bodyPr rtlCol="0" anchor="b">
            <a:normAutofit/>
          </a:bodyPr>
          <a:lstStyle>
            <a:lvl1pPr algn="l">
              <a:defRPr sz="2000" b="1"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469236" y="482600"/>
            <a:ext cx="6805427" cy="5892800"/>
          </a:xfrm>
        </p:spPr>
        <p:txBody>
          <a:bodyPr rtlCol="0">
            <a:normAutofit/>
          </a:bodyPr>
          <a:lstStyle>
            <a:lvl1pPr>
              <a:defRPr sz="24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5612" y="4648200"/>
            <a:ext cx="3351927" cy="17272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78DC7B3A-9E4F-4D62-9C64-87792D890D0A}" type="datetime1">
              <a:rPr lang="en-US" altLang="ja-JP" noProof="0" smtClean="0"/>
              <a:t>9/12/2024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2DFBB78A-01B4-41F2-96B0-677A4A282832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80129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/>
          <p:cNvSpPr/>
          <p:nvPr/>
        </p:nvSpPr>
        <p:spPr>
          <a:xfrm>
            <a:off x="2082258" y="0"/>
            <a:ext cx="802431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ja-JP" altLang="en-US" noProof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37765" y="4800600"/>
            <a:ext cx="7313295" cy="762000"/>
          </a:xfrm>
        </p:spPr>
        <p:txBody>
          <a:bodyPr rtlCol="0" anchor="b">
            <a:normAutofit/>
          </a:bodyPr>
          <a:lstStyle>
            <a:lvl1pPr algn="l">
              <a:defRPr sz="2000" b="1"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図プレースホルダー 2" descr="画像を追加する空のプレースホルダー。プレースホルダーをクリックし、追加する画像を選択します"/>
          <p:cNvSpPr>
            <a:spLocks noGrp="1"/>
          </p:cNvSpPr>
          <p:nvPr>
            <p:ph type="pic" idx="1" hasCustomPrompt="1"/>
          </p:nvPr>
        </p:nvSpPr>
        <p:spPr>
          <a:xfrm>
            <a:off x="2437765" y="279401"/>
            <a:ext cx="7313295" cy="4448175"/>
          </a:xfrm>
        </p:spPr>
        <p:txBody>
          <a:bodyPr rtlCol="0">
            <a:normAutofit/>
          </a:bodyPr>
          <a:lstStyle>
            <a:lvl1pPr marL="0" indent="0">
              <a:buNone/>
              <a:defRPr sz="28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437765" y="5562600"/>
            <a:ext cx="7313295" cy="8128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5530B9F6-9162-4BAA-85F5-C01DDF308286}" type="datetime1">
              <a:rPr lang="en-US" altLang="ja-JP" noProof="0" smtClean="0"/>
              <a:t>9/12/2024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2DFBB78A-01B4-41F2-96B0-677A4A282832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478196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 6"/>
          <p:cNvGrpSpPr/>
          <p:nvPr/>
        </p:nvGrpSpPr>
        <p:grpSpPr>
          <a:xfrm>
            <a:off x="1620" y="0"/>
            <a:ext cx="12188952" cy="6858000"/>
            <a:chOff x="1620" y="0"/>
            <a:chExt cx="12188952" cy="6858000"/>
          </a:xfrm>
        </p:grpSpPr>
        <p:sp>
          <p:nvSpPr>
            <p:cNvPr id="10" name="長方形 9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8" name="長方形 7"/>
            <p:cNvSpPr/>
            <p:nvPr/>
          </p:nvSpPr>
          <p:spPr>
            <a:xfrm>
              <a:off x="304721" y="0"/>
              <a:ext cx="11579384" cy="6858000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17309" y="1701800"/>
            <a:ext cx="10157354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l">
              <a:defRPr sz="1200">
                <a:solidFill>
                  <a:schemeClr val="tx2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6F703D10-15AD-44AF-B904-94BF26ABC8B6}" type="datetime1">
              <a:rPr lang="en-US" altLang="ja-JP" noProof="0" smtClean="0"/>
              <a:t>9/12/2024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ctr">
              <a:defRPr sz="1200">
                <a:solidFill>
                  <a:schemeClr val="tx2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r">
              <a:defRPr sz="1200">
                <a:solidFill>
                  <a:schemeClr val="tx2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4142785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1218987" rtl="0" eaLnBrk="1" latinLnBrk="0" hangingPunct="1">
        <a:lnSpc>
          <a:spcPct val="85000"/>
        </a:lnSpc>
        <a:spcBef>
          <a:spcPct val="0"/>
        </a:spcBef>
        <a:buNone/>
        <a:tabLst/>
        <a:defRPr kumimoji="1" sz="4400" b="0" kern="1200" cap="none" baseline="0">
          <a:solidFill>
            <a:schemeClr val="accent2">
              <a:lumMod val="50000"/>
            </a:schemeClr>
          </a:solidFill>
          <a:effectLst/>
          <a:latin typeface="Meiryo UI" panose="020B0604030504040204" pitchFamily="34" charset="-128"/>
          <a:ea typeface="Meiryo UI" panose="020B0604030504040204" pitchFamily="34" charset="-128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5000"/>
        </a:lnSpc>
        <a:spcBef>
          <a:spcPts val="1866"/>
        </a:spcBef>
        <a:buClr>
          <a:schemeClr val="accent6">
            <a:lumMod val="50000"/>
          </a:schemeClr>
        </a:buClr>
        <a:buSzPct val="100000"/>
        <a:buFont typeface="Arial" pitchFamily="34" charset="0"/>
        <a:buChar char="•"/>
        <a:defRPr kumimoji="1" sz="24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1pPr>
      <a:lvl2pPr marL="731392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2pPr>
      <a:lvl3pPr marL="1158037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kumimoji="1" sz="18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3pPr>
      <a:lvl4pPr marL="1584683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kumimoji="1" sz="18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4pPr>
      <a:lvl5pPr marL="2011328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kumimoji="1" sz="18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5pPr>
      <a:lvl6pPr marL="2437973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Char char="–"/>
        <a:defRPr kumimoji="1"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6pPr>
      <a:lvl7pPr marL="2864619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Char char="–"/>
        <a:defRPr kumimoji="1"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7pPr>
      <a:lvl8pPr marL="3291264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Char char="–"/>
        <a:defRPr kumimoji="1"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8pPr>
      <a:lvl9pPr marL="3474112" indent="0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None/>
        <a:defRPr kumimoji="1"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1784" y="496310"/>
            <a:ext cx="11305255" cy="1397000"/>
          </a:xfrm>
        </p:spPr>
        <p:txBody>
          <a:bodyPr rtlCol="0" anchor="b">
            <a:normAutofit/>
          </a:bodyPr>
          <a:lstStyle/>
          <a:p>
            <a:pPr rtl="0"/>
            <a:r>
              <a:rPr lang="ja-JP" altLang="en-US" dirty="0"/>
              <a:t>ユニット</a:t>
            </a:r>
            <a:r>
              <a:rPr lang="en-US" altLang="ja-JP" dirty="0"/>
              <a:t>3</a:t>
            </a:r>
            <a:r>
              <a:rPr lang="ja-JP" altLang="en-US" dirty="0"/>
              <a:t>　セクション</a:t>
            </a:r>
            <a:r>
              <a:rPr lang="en-US" altLang="ja-JP" dirty="0"/>
              <a:t>9</a:t>
            </a:r>
            <a:r>
              <a:rPr lang="ja-JP" altLang="en-US" dirty="0"/>
              <a:t>　データベース</a:t>
            </a:r>
            <a:endParaRPr lang="en-US" altLang="ja-JP" dirty="0"/>
          </a:p>
        </p:txBody>
      </p:sp>
      <p:sp>
        <p:nvSpPr>
          <p:cNvPr id="3" name="サブタイトル 2"/>
          <p:cNvSpPr>
            <a:spLocks noGrp="1"/>
          </p:cNvSpPr>
          <p:nvPr>
            <p:ph idx="1"/>
          </p:nvPr>
        </p:nvSpPr>
        <p:spPr>
          <a:xfrm>
            <a:off x="765820" y="1903268"/>
            <a:ext cx="10729192" cy="4470400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ja-JP" altLang="en-US" sz="4000" dirty="0"/>
              <a:t>セッション</a:t>
            </a:r>
            <a:r>
              <a:rPr lang="en-US" altLang="ja-JP" sz="4000" dirty="0"/>
              <a:t>9-1</a:t>
            </a:r>
            <a:r>
              <a:rPr lang="ja-JP" altLang="en-US" sz="4000" dirty="0"/>
              <a:t>　データベース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AF9FF9-A12E-2A41-F406-F587088F2DCF}"/>
              </a:ext>
            </a:extLst>
          </p:cNvPr>
          <p:cNvSpPr txBox="1"/>
          <p:nvPr/>
        </p:nvSpPr>
        <p:spPr>
          <a:xfrm>
            <a:off x="10630916" y="109348"/>
            <a:ext cx="1296144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en-US" altLang="ja-JP" dirty="0"/>
              <a:t>Ver.1.0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668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1160">
        <p:fade/>
      </p:transition>
    </mc:Choice>
    <mc:Fallback xmlns="">
      <p:transition spd="med" advTm="4116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データベース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3772" y="1428180"/>
            <a:ext cx="11521280" cy="5169172"/>
          </a:xfrm>
        </p:spPr>
        <p:txBody>
          <a:bodyPr rtlCol="0">
            <a:normAutofit/>
          </a:bodyPr>
          <a:lstStyle/>
          <a:p>
            <a:r>
              <a:rPr lang="ja-JP" altLang="en-US" sz="3600" dirty="0"/>
              <a:t>データベースとは</a:t>
            </a:r>
            <a:endParaRPr lang="en-US" altLang="ja-JP" sz="36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D983B8-563F-1D41-4E67-6760EFB18B06}"/>
              </a:ext>
            </a:extLst>
          </p:cNvPr>
          <p:cNvSpPr txBox="1"/>
          <p:nvPr/>
        </p:nvSpPr>
        <p:spPr>
          <a:xfrm>
            <a:off x="189756" y="1988840"/>
            <a:ext cx="118093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一定の規則に従って関連性のあるデータを蓄積したもののこと</a:t>
            </a:r>
          </a:p>
          <a:p>
            <a:endParaRPr kumimoji="1" lang="ja-JP" altLang="en-US" sz="2000" dirty="0"/>
          </a:p>
          <a:p>
            <a:r>
              <a:rPr kumimoji="1" lang="ja-JP" altLang="en-US" sz="2000" dirty="0">
                <a:solidFill>
                  <a:srgbClr val="FF0000"/>
                </a:solidFill>
              </a:rPr>
              <a:t>注意</a:t>
            </a:r>
          </a:p>
          <a:p>
            <a:r>
              <a:rPr kumimoji="1" lang="ja-JP" altLang="en-US" sz="2000" dirty="0"/>
              <a:t>データは場合によっては個人の情報に関係するものも多く含まれる。</a:t>
            </a:r>
          </a:p>
          <a:p>
            <a:r>
              <a:rPr kumimoji="1" lang="ja-JP" altLang="en-US" sz="2000" dirty="0"/>
              <a:t>データを用意するときは、自分や相手の個人情報の取扱いに気を付けよう。</a:t>
            </a:r>
          </a:p>
          <a:p>
            <a:endParaRPr kumimoji="1" lang="ja-JP" alt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21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905">
        <p:fade/>
      </p:transition>
    </mc:Choice>
    <mc:Fallback xmlns="">
      <p:transition spd="med" advTm="147905">
        <p:fade/>
      </p:transition>
    </mc:Fallback>
  </mc:AlternateContent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データベース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3772" y="1428180"/>
            <a:ext cx="11521280" cy="5169172"/>
          </a:xfrm>
        </p:spPr>
        <p:txBody>
          <a:bodyPr rtlCol="0">
            <a:normAutofit/>
          </a:bodyPr>
          <a:lstStyle/>
          <a:p>
            <a:r>
              <a:rPr lang="ja-JP" altLang="en-US" sz="3600" dirty="0"/>
              <a:t>データモデル（</a:t>
            </a:r>
            <a:r>
              <a:rPr lang="en-US" altLang="ja-JP" sz="3600" dirty="0"/>
              <a:t>Data Model</a:t>
            </a:r>
            <a:r>
              <a:rPr lang="ja-JP" altLang="en-US" sz="3600" dirty="0"/>
              <a:t>）と関係モデル</a:t>
            </a:r>
          </a:p>
          <a:p>
            <a:pPr marL="0" indent="0">
              <a:buNone/>
            </a:pPr>
            <a:endParaRPr lang="en-US" altLang="ja-JP" sz="2100" dirty="0"/>
          </a:p>
          <a:p>
            <a:pPr marL="0" indent="0">
              <a:buNone/>
            </a:pPr>
            <a:endParaRPr kumimoji="1" lang="en-US" altLang="ja-JP" sz="22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D983B8-563F-1D41-4E67-6760EFB18B06}"/>
              </a:ext>
            </a:extLst>
          </p:cNvPr>
          <p:cNvSpPr txBox="1"/>
          <p:nvPr/>
        </p:nvSpPr>
        <p:spPr>
          <a:xfrm>
            <a:off x="261764" y="1988840"/>
            <a:ext cx="1166529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データモデルとは、我々の世界で扱われるデータの集まりをデータベース上で利用できるように編集したもの。</a:t>
            </a:r>
          </a:p>
          <a:p>
            <a:endParaRPr kumimoji="1" lang="ja-JP" altLang="en-US" dirty="0"/>
          </a:p>
          <a:p>
            <a:r>
              <a:rPr kumimoji="1" lang="ja-JP" altLang="en-US" dirty="0"/>
              <a:t>データモデルは様々な種類が考えられている。</a:t>
            </a:r>
          </a:p>
          <a:p>
            <a:r>
              <a:rPr kumimoji="1" lang="ja-JP" altLang="en-US" dirty="0"/>
              <a:t>　・概念データモデル　</a:t>
            </a:r>
            <a:r>
              <a:rPr kumimoji="1" lang="ja-JP" altLang="en-US" sz="2000" dirty="0"/>
              <a:t>現実の事象やプロセスを抽象化してデータ構造を表すモデル</a:t>
            </a:r>
            <a:endParaRPr kumimoji="1" lang="en-US" altLang="ja-JP" sz="2000" dirty="0"/>
          </a:p>
          <a:p>
            <a:r>
              <a:rPr kumimoji="1" lang="ja-JP" altLang="en-US" dirty="0"/>
              <a:t>　・論理データモデル　</a:t>
            </a:r>
            <a:r>
              <a:rPr kumimoji="1" lang="ja-JP" altLang="en-US" sz="2000" dirty="0"/>
              <a:t>データの構造化、データ間の関係性などを定義したモデル</a:t>
            </a:r>
            <a:endParaRPr kumimoji="1" lang="en-US" altLang="ja-JP" sz="2000" dirty="0"/>
          </a:p>
          <a:p>
            <a:r>
              <a:rPr kumimoji="1" lang="ja-JP" altLang="en-US" dirty="0"/>
              <a:t>　・物理データモデル　</a:t>
            </a:r>
            <a:r>
              <a:rPr kumimoji="1" lang="ja-JP" altLang="en-US" sz="2000" dirty="0"/>
              <a:t>データベース管理システムでのデータの格納状態などを定義したモデル</a:t>
            </a:r>
            <a:endParaRPr kumimoji="1" lang="en-US" altLang="ja-JP" sz="2000" dirty="0"/>
          </a:p>
          <a:p>
            <a:endParaRPr kumimoji="1" lang="en-US" altLang="ja-JP" sz="2000" dirty="0"/>
          </a:p>
          <a:p>
            <a:r>
              <a:rPr kumimoji="1" lang="ja-JP" altLang="en-US" dirty="0"/>
              <a:t>★関係モデル（論理データモデル）</a:t>
            </a:r>
            <a:endParaRPr kumimoji="1" lang="en-US" altLang="ja-JP" dirty="0"/>
          </a:p>
          <a:p>
            <a:r>
              <a:rPr kumimoji="1" lang="ja-JP" altLang="en-US" sz="2000" dirty="0"/>
              <a:t>データをテーブル（リレーション）として表現、各テーブル間の関連性を定義したモデル</a:t>
            </a:r>
          </a:p>
        </p:txBody>
      </p:sp>
      <p:graphicFrame>
        <p:nvGraphicFramePr>
          <p:cNvPr id="4" name="表 5">
            <a:extLst>
              <a:ext uri="{FF2B5EF4-FFF2-40B4-BE49-F238E27FC236}">
                <a16:creationId xmlns:a16="http://schemas.microsoft.com/office/drawing/2014/main" id="{D421BA68-4143-1728-2A56-4011973E72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022804"/>
              </p:ext>
            </p:extLst>
          </p:nvPr>
        </p:nvGraphicFramePr>
        <p:xfrm>
          <a:off x="1746009" y="5655781"/>
          <a:ext cx="1731010" cy="11125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49630">
                  <a:extLst>
                    <a:ext uri="{9D8B030D-6E8A-4147-A177-3AD203B41FA5}">
                      <a16:colId xmlns:a16="http://schemas.microsoft.com/office/drawing/2014/main" val="1093211464"/>
                    </a:ext>
                  </a:extLst>
                </a:gridCol>
                <a:gridCol w="881380">
                  <a:extLst>
                    <a:ext uri="{9D8B030D-6E8A-4147-A177-3AD203B41FA5}">
                      <a16:colId xmlns:a16="http://schemas.microsoft.com/office/drawing/2014/main" val="19548861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学生</a:t>
                      </a:r>
                      <a:r>
                        <a:rPr kumimoji="1" lang="en-US" altLang="ja-JP" sz="1600" dirty="0"/>
                        <a:t>ID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名前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8782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山田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0606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2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佐藤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3650648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E424097-6F63-4B7D-28FE-B7E50B37E1B3}"/>
              </a:ext>
            </a:extLst>
          </p:cNvPr>
          <p:cNvSpPr txBox="1"/>
          <p:nvPr/>
        </p:nvSpPr>
        <p:spPr>
          <a:xfrm>
            <a:off x="297768" y="5671315"/>
            <a:ext cx="1512168" cy="326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ja-JP" altLang="en-US" sz="1600" dirty="0"/>
              <a:t>学生テーブル</a:t>
            </a:r>
          </a:p>
        </p:txBody>
      </p:sp>
      <p:graphicFrame>
        <p:nvGraphicFramePr>
          <p:cNvPr id="7" name="表 5">
            <a:extLst>
              <a:ext uri="{FF2B5EF4-FFF2-40B4-BE49-F238E27FC236}">
                <a16:creationId xmlns:a16="http://schemas.microsoft.com/office/drawing/2014/main" id="{21E0DB8E-AFC2-6DFF-0A7D-B2DCC55F9E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786641"/>
              </p:ext>
            </p:extLst>
          </p:nvPr>
        </p:nvGraphicFramePr>
        <p:xfrm>
          <a:off x="5406261" y="5679382"/>
          <a:ext cx="1731010" cy="11125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49630">
                  <a:extLst>
                    <a:ext uri="{9D8B030D-6E8A-4147-A177-3AD203B41FA5}">
                      <a16:colId xmlns:a16="http://schemas.microsoft.com/office/drawing/2014/main" val="1093211464"/>
                    </a:ext>
                  </a:extLst>
                </a:gridCol>
                <a:gridCol w="881380">
                  <a:extLst>
                    <a:ext uri="{9D8B030D-6E8A-4147-A177-3AD203B41FA5}">
                      <a16:colId xmlns:a16="http://schemas.microsoft.com/office/drawing/2014/main" val="19548861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授業</a:t>
                      </a:r>
                      <a:r>
                        <a:rPr kumimoji="1" lang="en-US" altLang="ja-JP" sz="1600" dirty="0"/>
                        <a:t>ID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授業名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8782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物理学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0606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2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数学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3650648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EB86D47-CC74-950F-0B18-8AFEC2518FF7}"/>
              </a:ext>
            </a:extLst>
          </p:cNvPr>
          <p:cNvSpPr txBox="1"/>
          <p:nvPr/>
        </p:nvSpPr>
        <p:spPr>
          <a:xfrm>
            <a:off x="3979158" y="5699172"/>
            <a:ext cx="1512168" cy="326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ja-JP" altLang="en-US" sz="1600" dirty="0"/>
              <a:t>授業テーブル</a:t>
            </a:r>
          </a:p>
        </p:txBody>
      </p:sp>
      <p:graphicFrame>
        <p:nvGraphicFramePr>
          <p:cNvPr id="9" name="表 5">
            <a:extLst>
              <a:ext uri="{FF2B5EF4-FFF2-40B4-BE49-F238E27FC236}">
                <a16:creationId xmlns:a16="http://schemas.microsoft.com/office/drawing/2014/main" id="{1F857237-E4CC-BD3A-C0A9-CCBB54EA3D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431947"/>
              </p:ext>
            </p:extLst>
          </p:nvPr>
        </p:nvGraphicFramePr>
        <p:xfrm>
          <a:off x="9312280" y="5669280"/>
          <a:ext cx="1731010" cy="11125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49630">
                  <a:extLst>
                    <a:ext uri="{9D8B030D-6E8A-4147-A177-3AD203B41FA5}">
                      <a16:colId xmlns:a16="http://schemas.microsoft.com/office/drawing/2014/main" val="1093211464"/>
                    </a:ext>
                  </a:extLst>
                </a:gridCol>
                <a:gridCol w="881380">
                  <a:extLst>
                    <a:ext uri="{9D8B030D-6E8A-4147-A177-3AD203B41FA5}">
                      <a16:colId xmlns:a16="http://schemas.microsoft.com/office/drawing/2014/main" val="19548861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学生</a:t>
                      </a:r>
                      <a:r>
                        <a:rPr kumimoji="1" lang="en-US" altLang="ja-JP" sz="1600" dirty="0"/>
                        <a:t>ID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授業</a:t>
                      </a:r>
                      <a:r>
                        <a:rPr kumimoji="1" lang="en-US" altLang="ja-JP" sz="1600" dirty="0"/>
                        <a:t>ID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8782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2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0606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2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1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3650648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9943C25-5A2F-F4D3-CCC9-5382BBC32F03}"/>
              </a:ext>
            </a:extLst>
          </p:cNvPr>
          <p:cNvSpPr txBox="1"/>
          <p:nvPr/>
        </p:nvSpPr>
        <p:spPr>
          <a:xfrm>
            <a:off x="7545266" y="5699927"/>
            <a:ext cx="1861514" cy="326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ja-JP" altLang="en-US" sz="1600" dirty="0"/>
              <a:t>授業登録テーブル</a:t>
            </a:r>
          </a:p>
        </p:txBody>
      </p:sp>
      <p:sp>
        <p:nvSpPr>
          <p:cNvPr id="11" name="矢印: 右 10">
            <a:extLst>
              <a:ext uri="{FF2B5EF4-FFF2-40B4-BE49-F238E27FC236}">
                <a16:creationId xmlns:a16="http://schemas.microsoft.com/office/drawing/2014/main" id="{FB3654B4-B746-8DC8-06BF-8B2E86D8D4CD}"/>
              </a:ext>
            </a:extLst>
          </p:cNvPr>
          <p:cNvSpPr/>
          <p:nvPr/>
        </p:nvSpPr>
        <p:spPr>
          <a:xfrm>
            <a:off x="7885177" y="6193270"/>
            <a:ext cx="813778" cy="326243"/>
          </a:xfrm>
          <a:prstGeom prst="rightArrow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8997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905">
        <p:fade/>
      </p:transition>
    </mc:Choice>
    <mc:Fallback xmlns="">
      <p:transition spd="med" advTm="147905">
        <p:fade/>
      </p:transition>
    </mc:Fallback>
  </mc:AlternateContent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データベース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3772" y="1428180"/>
            <a:ext cx="11521280" cy="5169172"/>
          </a:xfrm>
        </p:spPr>
        <p:txBody>
          <a:bodyPr rtlCol="0">
            <a:normAutofit/>
          </a:bodyPr>
          <a:lstStyle/>
          <a:p>
            <a:r>
              <a:rPr lang="ja-JP" altLang="en-US" sz="3600" dirty="0"/>
              <a:t>スキーマ（</a:t>
            </a:r>
            <a:r>
              <a:rPr lang="en-US" altLang="ja-JP" sz="3600" dirty="0"/>
              <a:t>Schema</a:t>
            </a:r>
            <a:r>
              <a:rPr lang="ja-JP" altLang="en-US" sz="3600" dirty="0"/>
              <a:t>）</a:t>
            </a:r>
          </a:p>
          <a:p>
            <a:pPr marL="0" indent="0">
              <a:buNone/>
            </a:pPr>
            <a:endParaRPr kumimoji="1" lang="en-US" altLang="ja-JP" sz="22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D983B8-563F-1D41-4E67-6760EFB18B06}"/>
              </a:ext>
            </a:extLst>
          </p:cNvPr>
          <p:cNvSpPr txBox="1"/>
          <p:nvPr/>
        </p:nvSpPr>
        <p:spPr>
          <a:xfrm>
            <a:off x="265620" y="2119940"/>
            <a:ext cx="116652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データベースの構造を定義したもののこと、データベースの構造を表現する設計図</a:t>
            </a:r>
            <a:endParaRPr kumimoji="1" lang="en-US" altLang="ja-JP" dirty="0"/>
          </a:p>
          <a:p>
            <a:r>
              <a:rPr kumimoji="1" lang="ja-JP" altLang="en-US" dirty="0"/>
              <a:t>＜例＞　各フィールドのデータ型、データサイズ、主キーの設定・・</a:t>
            </a:r>
            <a:endParaRPr kumimoji="1" lang="en-US" altLang="ja-JP" dirty="0"/>
          </a:p>
          <a:p>
            <a:endParaRPr kumimoji="1" lang="ja-JP" altLang="en-US" dirty="0"/>
          </a:p>
          <a:p>
            <a:r>
              <a:rPr kumimoji="1" lang="ja-JP" altLang="en-US" dirty="0"/>
              <a:t>★三層スキーマアーキテクチャ</a:t>
            </a:r>
          </a:p>
          <a:p>
            <a:r>
              <a:rPr kumimoji="1" lang="ja-JP" altLang="en-US" dirty="0"/>
              <a:t>　・外部スキーマ　ユーザーに見える部分の層</a:t>
            </a:r>
            <a:endParaRPr kumimoji="1" lang="en-US" altLang="ja-JP" dirty="0"/>
          </a:p>
          <a:p>
            <a:r>
              <a:rPr kumimoji="1" lang="ja-JP" altLang="en-US" dirty="0"/>
              <a:t>　・概念スキーマ　データベース管理者が論理的なデータを定義する層</a:t>
            </a:r>
            <a:endParaRPr kumimoji="1" lang="en-US" altLang="ja-JP" dirty="0"/>
          </a:p>
          <a:p>
            <a:r>
              <a:rPr kumimoji="1" lang="ja-JP" altLang="en-US" dirty="0"/>
              <a:t>　・内部スキーマ　ハードウェア部分に相当する物理的配置を定義する層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データを扱う人間（ユーザー、データベース管理者）は、概念スキーマや外部スキーマを通してデータを閲覧するため、内部スキーマを直接見る必要は無い</a:t>
            </a:r>
          </a:p>
          <a:p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6786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905">
        <p:fade/>
      </p:transition>
    </mc:Choice>
    <mc:Fallback xmlns="">
      <p:transition spd="med" advTm="147905">
        <p:fade/>
      </p:transition>
    </mc:Fallback>
  </mc:AlternateContent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データベース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3772" y="1428180"/>
            <a:ext cx="11521280" cy="5169172"/>
          </a:xfrm>
        </p:spPr>
        <p:txBody>
          <a:bodyPr rtlCol="0">
            <a:normAutofit/>
          </a:bodyPr>
          <a:lstStyle/>
          <a:p>
            <a:r>
              <a:rPr lang="ja-JP" altLang="en-US" sz="3600" dirty="0"/>
              <a:t>データベース管理システム</a:t>
            </a:r>
            <a:r>
              <a:rPr lang="ja-JP" altLang="en-US" sz="2000" dirty="0"/>
              <a:t>（</a:t>
            </a:r>
            <a:r>
              <a:rPr lang="en-US" altLang="ja-JP" sz="2000" dirty="0"/>
              <a:t>DBMS</a:t>
            </a:r>
            <a:r>
              <a:rPr lang="ja-JP" altLang="en-US" sz="2000" dirty="0"/>
              <a:t>：</a:t>
            </a:r>
            <a:r>
              <a:rPr lang="en-US" altLang="ja-JP" sz="2000" dirty="0"/>
              <a:t>Data Base Management System</a:t>
            </a:r>
            <a:r>
              <a:rPr lang="ja-JP" altLang="en-US" sz="2000" dirty="0"/>
              <a:t>）</a:t>
            </a:r>
          </a:p>
          <a:p>
            <a:pPr marL="0" indent="0">
              <a:buNone/>
            </a:pPr>
            <a:endParaRPr lang="en-US" altLang="ja-JP" sz="2100" dirty="0"/>
          </a:p>
          <a:p>
            <a:pPr marL="0" indent="0">
              <a:buNone/>
            </a:pPr>
            <a:endParaRPr kumimoji="1" lang="en-US" altLang="ja-JP" sz="22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D983B8-563F-1D41-4E67-6760EFB18B06}"/>
              </a:ext>
            </a:extLst>
          </p:cNvPr>
          <p:cNvSpPr txBox="1"/>
          <p:nvPr/>
        </p:nvSpPr>
        <p:spPr>
          <a:xfrm>
            <a:off x="265620" y="2119940"/>
            <a:ext cx="1166529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データベース管理システムとは、コンピューター上のデータベースの整理やデータの検索、更新、共有などを行うソフトウェアのこと。多くの利用者がデータベースを利用したとき、データの不整合や不具合が発生しないようにため、</a:t>
            </a:r>
            <a:r>
              <a:rPr kumimoji="1" lang="en-US" altLang="ja-JP" dirty="0"/>
              <a:t>DBMS</a:t>
            </a:r>
            <a:r>
              <a:rPr kumimoji="1" lang="ja-JP" altLang="en-US" dirty="0"/>
              <a:t>を通じてデータベースへアクセスする。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データベース管理システムを用いる際は、主に</a:t>
            </a:r>
            <a:r>
              <a:rPr kumimoji="1" lang="en-US" altLang="ja-JP" dirty="0"/>
              <a:t>SQL</a:t>
            </a:r>
            <a:r>
              <a:rPr kumimoji="1" lang="ja-JP" altLang="en-US" dirty="0"/>
              <a:t>を使って命令を出す。</a:t>
            </a:r>
            <a:endParaRPr kumimoji="1" lang="en-US" altLang="ja-JP" dirty="0"/>
          </a:p>
          <a:p>
            <a:r>
              <a:rPr kumimoji="1" lang="ja-JP" altLang="en-US" dirty="0"/>
              <a:t>　・データベースの定義　 </a:t>
            </a:r>
            <a:r>
              <a:rPr kumimoji="1" lang="ja-JP" altLang="en-US" sz="2000" dirty="0"/>
              <a:t>データベースの構造「スキーマ」を定義するための機能　　　　</a:t>
            </a:r>
            <a:endParaRPr kumimoji="1" lang="en-US" altLang="ja-JP" sz="2000" dirty="0"/>
          </a:p>
          <a:p>
            <a:r>
              <a:rPr kumimoji="1" lang="ja-JP" altLang="en-US" sz="2000" dirty="0"/>
              <a:t>　　　　　　　　　　　　　　　</a:t>
            </a:r>
            <a:r>
              <a:rPr kumimoji="1" lang="en-US" altLang="ja-JP" sz="2000" dirty="0"/>
              <a:t>SQL</a:t>
            </a:r>
            <a:r>
              <a:rPr kumimoji="1" lang="ja-JP" altLang="en-US" sz="2000" dirty="0"/>
              <a:t>の一種である</a:t>
            </a:r>
            <a:r>
              <a:rPr kumimoji="1" lang="en-US" altLang="ja-JP" sz="2000" dirty="0"/>
              <a:t>DDL</a:t>
            </a:r>
            <a:r>
              <a:rPr kumimoji="1" lang="ja-JP" altLang="en-US" sz="2000" dirty="0"/>
              <a:t>を使ってユーザーが定義</a:t>
            </a:r>
          </a:p>
          <a:p>
            <a:r>
              <a:rPr kumimoji="1" lang="ja-JP" altLang="en-US" dirty="0"/>
              <a:t>　・データベースの操作　 </a:t>
            </a:r>
            <a:r>
              <a:rPr kumimoji="1" lang="ja-JP" altLang="en-US" sz="2000" dirty="0"/>
              <a:t>データの登録や読み出し、更新、削除を行うための機能　</a:t>
            </a:r>
            <a:endParaRPr kumimoji="1" lang="en-US" altLang="ja-JP" sz="2000" dirty="0"/>
          </a:p>
          <a:p>
            <a:r>
              <a:rPr kumimoji="1" lang="ja-JP" altLang="en-US" sz="2000" dirty="0"/>
              <a:t>　　　　　　　　　　　　　　　</a:t>
            </a:r>
            <a:r>
              <a:rPr kumimoji="1" lang="en-US" altLang="ja-JP" sz="2000" dirty="0"/>
              <a:t>SQL</a:t>
            </a:r>
            <a:r>
              <a:rPr kumimoji="1" lang="ja-JP" altLang="en-US" sz="2000" dirty="0"/>
              <a:t>の</a:t>
            </a:r>
            <a:r>
              <a:rPr kumimoji="1" lang="en-US" altLang="ja-JP" sz="2000" dirty="0"/>
              <a:t>DML</a:t>
            </a:r>
            <a:r>
              <a:rPr kumimoji="1" lang="ja-JP" altLang="en-US" sz="2000" dirty="0"/>
              <a:t>を使用</a:t>
            </a:r>
          </a:p>
          <a:p>
            <a:r>
              <a:rPr kumimoji="1" lang="ja-JP" altLang="en-US" dirty="0"/>
              <a:t>　・データベースの制御　 </a:t>
            </a:r>
            <a:r>
              <a:rPr kumimoji="1" lang="ja-JP" altLang="en-US" sz="2000" dirty="0"/>
              <a:t>データの安全性や信頼性を確保するための機能</a:t>
            </a:r>
            <a:endParaRPr kumimoji="1" lang="en-US" altLang="ja-JP" sz="2000" dirty="0"/>
          </a:p>
          <a:p>
            <a:r>
              <a:rPr kumimoji="1" lang="ja-JP" altLang="en-US" sz="2000" dirty="0"/>
              <a:t>　　　　　　　　　　　　　　　</a:t>
            </a:r>
            <a:r>
              <a:rPr kumimoji="1" lang="en-US" altLang="ja-JP" sz="2000" dirty="0"/>
              <a:t>SQL</a:t>
            </a:r>
            <a:r>
              <a:rPr kumimoji="1" lang="ja-JP" altLang="en-US" sz="2000" dirty="0"/>
              <a:t>の</a:t>
            </a:r>
            <a:r>
              <a:rPr kumimoji="1" lang="en-US" altLang="ja-JP" sz="2000" dirty="0"/>
              <a:t>DCL</a:t>
            </a:r>
            <a:r>
              <a:rPr kumimoji="1" lang="ja-JP" altLang="en-US" sz="2000" dirty="0"/>
              <a:t>を用いて実行</a:t>
            </a:r>
            <a:endParaRPr kumimoji="1" lang="en-US" altLang="ja-JP" sz="2000" dirty="0"/>
          </a:p>
          <a:p>
            <a:endParaRPr kumimoji="1" lang="en-US" altLang="ja-JP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2343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905">
        <p:fade/>
      </p:transition>
    </mc:Choice>
    <mc:Fallback xmlns="">
      <p:transition spd="med" advTm="147905">
        <p:fade/>
      </p:transition>
    </mc:Fallback>
  </mc:AlternateContent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LMS_API_VERSION" val="SCORM 2004 (4th edition)"/>
  <p:tag name="ISPRING_ULTRA_SCORM_COURSE_ID" val="AED1C028-6B14-44E4-BF1A-B04745AF2020"/>
  <p:tag name="ISPRING_CMI5_LAUNCH_METHOD" val="any window"/>
  <p:tag name="ISPRING_SCORM_ENDPOINT" val="&lt;endpoint&gt;&lt;enable&gt;0&lt;/enable&gt;&lt;lrs&gt;https://&lt;/lrs&gt;&lt;auth&gt;0&lt;/auth&gt;&lt;login&gt;&lt;/login&gt;&lt;password&gt;&lt;/password&gt;&lt;key&gt;&lt;/key&gt;&lt;name&gt;&lt;/name&gt;&lt;email&gt;&lt;/email&gt;&lt;/endpoint&gt;&#10;"/>
  <p:tag name="ISPRING_SCORM_RATE_SLIDES" val="1"/>
  <p:tag name="ISPRINGCLOUDFOLDERID" val="1"/>
  <p:tag name="ISPRINGONLINEFOLDERID" val="1"/>
  <p:tag name="ISPRING_OUTPUT_FOLDER" val="[[&quot;\u001D\uFFFDQF{01B96F37-C67E-4624-BDB1-D4B60C7BFAF5}&quot;,&quot;C:\\Users\\user\\Desktop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free&quot;,&quot;studioSettings&quot;:{&quot;useMobileViewer&quot;:&quot;T_FALSE&quot;}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,&quot;studioSettings&quot;:{&quot;onlineDestinationFolderId&quot;:&quot;1&quot;,&quot;uploadSources&quot;:true}}"/>
  <p:tag name="ISPRING_SCORM_RATE_QUIZZES" val="0"/>
  <p:tag name="ISPRING_SCORM_PASSING_SCORE" val="100.000000"/>
  <p:tag name="ISPRING_PRESENTATION_TITLE" val="基本情報処理Ⅰ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73671473-393B-45ED-8D91-2F131120343F}:25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heme/theme1.xml><?xml version="1.0" encoding="utf-8"?>
<a:theme xmlns:a="http://schemas.openxmlformats.org/drawingml/2006/main" name="新学期のためのプレゼンテーション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5000"/>
          </a:lnSpc>
          <a:defRPr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26628380_TF03460615" id="{CA9D3811-3666-41E3-B104-1D002DE833B4}" vid="{A8E86416-DCF4-4C40-BC8C-F1CFAE8FB0A3}"/>
    </a:ext>
  </a:extLst>
</a:theme>
</file>

<file path=ppt/theme/theme2.xml><?xml version="1.0" encoding="utf-8"?>
<a:theme xmlns:a="http://schemas.openxmlformats.org/drawingml/2006/main" name="Office テーマ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新学期のためのプレゼンテーション</Template>
  <TotalTime>6329</TotalTime>
  <Words>1119</Words>
  <Application>Microsoft Office PowerPoint</Application>
  <PresentationFormat>ユーザー設定</PresentationFormat>
  <Paragraphs>114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Meiryo UI</vt:lpstr>
      <vt:lpstr>Arial</vt:lpstr>
      <vt:lpstr>Century Gothic</vt:lpstr>
      <vt:lpstr>新学期のためのプレゼンテーション</vt:lpstr>
      <vt:lpstr>ユニット3　セクション9　データベース</vt:lpstr>
      <vt:lpstr>データベース</vt:lpstr>
      <vt:lpstr>データベース</vt:lpstr>
      <vt:lpstr>データベース</vt:lpstr>
      <vt:lpstr>データベース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基本情報処理Ⅰ-1</dc:title>
  <dc:creator>遠藤 順一</dc:creator>
  <cp:lastModifiedBy>遠藤 順一(pt121763ql)</cp:lastModifiedBy>
  <cp:revision>272</cp:revision>
  <dcterms:created xsi:type="dcterms:W3CDTF">2024-03-08T02:46:09Z</dcterms:created>
  <dcterms:modified xsi:type="dcterms:W3CDTF">2024-09-11T21:32:46Z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74068100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