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handoutMasterIdLst>
    <p:handoutMasterId r:id="rId8"/>
  </p:handoutMasterIdLst>
  <p:sldIdLst>
    <p:sldId id="258" r:id="rId2"/>
    <p:sldId id="269" r:id="rId3"/>
    <p:sldId id="298" r:id="rId4"/>
    <p:sldId id="305" r:id="rId5"/>
    <p:sldId id="306" r:id="rId6"/>
  </p:sldIdLst>
  <p:sldSz cx="12188825" cy="6858000"/>
  <p:notesSz cx="6858000" cy="9144000"/>
  <p:custDataLst>
    <p:tags r:id="rId9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251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9/12/2024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、データベース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回目の内容は、データベースについて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データベースとは　　一定の規則に従って　関連性のあるデータを蓄積したもののことを言います。</a:t>
            </a:r>
          </a:p>
          <a:p>
            <a:r>
              <a:rPr kumimoji="1" lang="ja-JP" altLang="en-US" dirty="0"/>
              <a:t>データベースを使うことで、　　ある特定のデータを収集し、　　使いやすい形に整理することができます。</a:t>
            </a:r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データモデルとは　我々の世界で扱われるデータの集まりをデータベース上で利用できるように編集したものです。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データモデルは様々な種類が考えられています。</a:t>
            </a:r>
            <a:endParaRPr kumimoji="1" lang="en-US" altLang="ja-JP" dirty="0"/>
          </a:p>
          <a:p>
            <a:r>
              <a:rPr kumimoji="1" lang="ja-JP" altLang="en-US" dirty="0"/>
              <a:t>概念データモデルは、　　現実の事象やプロセスを　抽象化して　データ構造を表すモデルのことです。</a:t>
            </a:r>
          </a:p>
          <a:p>
            <a:r>
              <a:rPr kumimoji="1" lang="ja-JP" altLang="en-US" dirty="0"/>
              <a:t>論理データモデルは、　　データの構造化、　データ間の関係性などを　定義したモデルのことです。</a:t>
            </a:r>
          </a:p>
          <a:p>
            <a:r>
              <a:rPr kumimoji="1" lang="ja-JP" altLang="en-US" dirty="0"/>
              <a:t>物理データモデルは、　　データベース管理システム内でのデータの格納状態などを定義したモデルのことです。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論理データモデルには、　階層型モデル、　ネットワークモデル、　関係モデル、　オブジェクト指向モデルなどがあります。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関係モデルは、　</a:t>
            </a:r>
            <a:r>
              <a:rPr kumimoji="1" lang="ja-JP" altLang="en-US" sz="1600" dirty="0"/>
              <a:t>データをテーブル　　またはリレーションともいいます　として表現して、　　各テーブル間の関連性を定義したモデルのことです。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特に、　リレーショナルデータベースでよく用いられます。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dirty="0"/>
          </a:p>
          <a:p>
            <a:r>
              <a:rPr kumimoji="1" lang="ja-JP" altLang="en-US" dirty="0"/>
              <a:t>下の図は、　関係モデルの例です。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r>
              <a:rPr kumimoji="1" lang="ja-JP" altLang="en-US" dirty="0"/>
              <a:t>データモデルの一つである関係モデルは、データの関係を数学モデルで表現したものです。</a:t>
            </a:r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5438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スキーマとは、　　データベースにどのような種類のデータを、どのような構造で格納するかを定義したものです。　つまり、　データベースの構造を表現する設計図ともいえます。</a:t>
            </a:r>
          </a:p>
          <a:p>
            <a:r>
              <a:rPr kumimoji="1" lang="ja-JP" altLang="en-US" dirty="0"/>
              <a:t>たとえば、　リレーショナルデータベースにおける　各フィールドのデータ型、　データサイズ、　主キーの設定などがスキーマです。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データベースにおけるスキーマは、　三層スキーマアーキテクチャと呼ばれる構造で　定義されます。</a:t>
            </a:r>
          </a:p>
          <a:p>
            <a:r>
              <a:rPr kumimoji="1" lang="ja-JP" altLang="en-US" dirty="0"/>
              <a:t>三層スキーマアーキテクチャには、　次のような</a:t>
            </a:r>
            <a:r>
              <a:rPr kumimoji="1" lang="en-US" altLang="ja-JP" dirty="0"/>
              <a:t>3</a:t>
            </a:r>
            <a:r>
              <a:rPr kumimoji="1" lang="ja-JP" altLang="en-US" dirty="0"/>
              <a:t>つの層があります。</a:t>
            </a:r>
            <a:endParaRPr kumimoji="1" lang="en-US" altLang="ja-JP" dirty="0"/>
          </a:p>
          <a:p>
            <a:r>
              <a:rPr kumimoji="1" lang="ja-JP" altLang="en-US" dirty="0"/>
              <a:t>外部スキーマは、　　ユーザーに見える部分の層のことです。アプリケーションが　表示する部分を表します。</a:t>
            </a:r>
          </a:p>
          <a:p>
            <a:r>
              <a:rPr kumimoji="1" lang="ja-JP" altLang="en-US" dirty="0"/>
              <a:t>概念スキーマは、　　データベース管理者が　論理的なデータを定義する層のことです。　データベース管理者が　じっさいに設計する部分です。</a:t>
            </a:r>
          </a:p>
          <a:p>
            <a:r>
              <a:rPr kumimoji="1" lang="ja-JP" altLang="en-US" dirty="0"/>
              <a:t>内部スキーマは、　　ハードウェア部分に相当する物理的配置を定義する層のことです。　データベース管理システム内でのデータの物理的配置を決めます。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データを扱う人間　　ユーザーやデータベース管理者　　は、　概念スキーマや　外部スキーマを通して　データを閲覧するため、　　内部スキーマを直接見る必要はありません。</a:t>
            </a:r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544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データベース管理システムは、　　複数の利用者で大量のデータを共同利用できるように　　管理するソフトウェアのことです。</a:t>
            </a:r>
          </a:p>
          <a:p>
            <a:r>
              <a:rPr kumimoji="1" lang="ja-JP" altLang="en-US" dirty="0"/>
              <a:t>多くの利用者が、　データベースに直接アクセスした場合、　データの不整合や不具合が発生します。</a:t>
            </a:r>
          </a:p>
          <a:p>
            <a:r>
              <a:rPr kumimoji="1" lang="ja-JP" altLang="en-US" dirty="0"/>
              <a:t>そのため、　データベース管理システムを介して　データベースへアクセスします。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データベース管理システムを用いる際は、　主に</a:t>
            </a:r>
            <a:r>
              <a:rPr kumimoji="1" lang="en-US" altLang="ja-JP" dirty="0"/>
              <a:t>SQL</a:t>
            </a:r>
            <a:r>
              <a:rPr kumimoji="1" lang="ja-JP" altLang="en-US" dirty="0"/>
              <a:t>を使って命令を出します。</a:t>
            </a:r>
            <a:endParaRPr kumimoji="1" lang="en-US" altLang="ja-JP" dirty="0"/>
          </a:p>
          <a:p>
            <a:r>
              <a:rPr kumimoji="1" lang="ja-JP" altLang="en-US" dirty="0"/>
              <a:t>データベースの定義は、　 </a:t>
            </a:r>
            <a:r>
              <a:rPr kumimoji="1" lang="ja-JP" altLang="en-US" sz="1600" dirty="0"/>
              <a:t>データベースの構造、つまりスキーマを　定義するための機能です。エス　キュー　エルの一種である　ディーディーエル　　データ定義言語を使ってユーザーが定義します。</a:t>
            </a:r>
            <a:endParaRPr kumimoji="1" lang="en-US" altLang="ja-JP" sz="1600" dirty="0"/>
          </a:p>
          <a:p>
            <a:r>
              <a:rPr kumimoji="1" lang="ja-JP" altLang="en-US" dirty="0"/>
              <a:t>データベースの操作は、　 </a:t>
            </a:r>
            <a:r>
              <a:rPr kumimoji="1" lang="ja-JP" altLang="en-US" sz="1600" dirty="0"/>
              <a:t>データの登録や読み出し、　更新、　削除を行うための機能です。エス　キュー　エルのディーエム　エル、　データ操作言語を使用します。</a:t>
            </a:r>
          </a:p>
          <a:p>
            <a:r>
              <a:rPr kumimoji="1" lang="ja-JP" altLang="en-US" dirty="0"/>
              <a:t>データベースの制御は、　 </a:t>
            </a:r>
            <a:r>
              <a:rPr kumimoji="1" lang="ja-JP" altLang="en-US" sz="1600" dirty="0"/>
              <a:t>データの安全性や信頼性を確保するための機能です。エス　キュー　エルのディーシーエル、　データ制御言語を用いて実行します。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596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9/12/2024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3</a:t>
            </a:r>
            <a:r>
              <a:rPr lang="ja-JP" altLang="en-US" dirty="0"/>
              <a:t>　セクション</a:t>
            </a:r>
            <a:r>
              <a:rPr lang="en-US" altLang="ja-JP" dirty="0"/>
              <a:t>9</a:t>
            </a:r>
            <a:r>
              <a:rPr lang="ja-JP" altLang="en-US" dirty="0"/>
              <a:t>　データベース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9-1</a:t>
            </a:r>
            <a:r>
              <a:rPr lang="ja-JP" altLang="en-US" sz="4000" dirty="0"/>
              <a:t>　データベース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データベース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データベースとは</a:t>
            </a:r>
            <a:endParaRPr lang="en-US" altLang="ja-JP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6" y="1988840"/>
            <a:ext cx="11809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一定の規則に従って関連性のあるデータを蓄積したもののこと</a:t>
            </a:r>
          </a:p>
          <a:p>
            <a:endParaRPr kumimoji="1" lang="ja-JP" altLang="en-US" sz="2000" dirty="0"/>
          </a:p>
          <a:p>
            <a:r>
              <a:rPr kumimoji="1" lang="ja-JP" altLang="en-US" sz="2000" dirty="0">
                <a:solidFill>
                  <a:srgbClr val="FF0000"/>
                </a:solidFill>
              </a:rPr>
              <a:t>注意</a:t>
            </a:r>
          </a:p>
          <a:p>
            <a:r>
              <a:rPr kumimoji="1" lang="ja-JP" altLang="en-US" sz="2000" dirty="0"/>
              <a:t>データは場合によっては個人の情報に関係するものも多く含まれる。</a:t>
            </a:r>
          </a:p>
          <a:p>
            <a:r>
              <a:rPr kumimoji="1" lang="ja-JP" altLang="en-US" sz="2000" dirty="0"/>
              <a:t>データを用意するときは、自分や相手の個人情報の取扱いに気を付けよう。</a:t>
            </a:r>
          </a:p>
          <a:p>
            <a:endParaRPr kumimoji="1" lang="ja-JP" alt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データベース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データモデル（</a:t>
            </a:r>
            <a:r>
              <a:rPr lang="en-US" altLang="ja-JP" sz="3600" dirty="0"/>
              <a:t>Data Model</a:t>
            </a:r>
            <a:r>
              <a:rPr lang="ja-JP" altLang="en-US" sz="3600" dirty="0"/>
              <a:t>）と関係モデル</a:t>
            </a:r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261764" y="1988840"/>
            <a:ext cx="1166529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データモデルとは、我々の世界で扱われるデータの集まりをデータベース上で利用できるように編集したもの。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データモデルは様々な種類が考えられている。</a:t>
            </a:r>
          </a:p>
          <a:p>
            <a:r>
              <a:rPr kumimoji="1" lang="ja-JP" altLang="en-US" dirty="0"/>
              <a:t>　・概念データモデル　</a:t>
            </a:r>
            <a:r>
              <a:rPr kumimoji="1" lang="ja-JP" altLang="en-US" sz="2000" dirty="0"/>
              <a:t>現実の事象やプロセスを抽象化してデータ構造を表すモデル</a:t>
            </a:r>
            <a:endParaRPr kumimoji="1" lang="en-US" altLang="ja-JP" sz="2000" dirty="0"/>
          </a:p>
          <a:p>
            <a:r>
              <a:rPr kumimoji="1" lang="ja-JP" altLang="en-US" dirty="0"/>
              <a:t>　・論理データモデル　</a:t>
            </a:r>
            <a:r>
              <a:rPr kumimoji="1" lang="ja-JP" altLang="en-US" sz="2000" dirty="0"/>
              <a:t>データの構造化、データ間の関係性などを定義したモデル</a:t>
            </a:r>
            <a:endParaRPr kumimoji="1" lang="en-US" altLang="ja-JP" sz="2000" dirty="0"/>
          </a:p>
          <a:p>
            <a:r>
              <a:rPr kumimoji="1" lang="ja-JP" altLang="en-US" dirty="0"/>
              <a:t>　・物理データモデル　</a:t>
            </a:r>
            <a:r>
              <a:rPr kumimoji="1" lang="ja-JP" altLang="en-US" sz="2000" dirty="0"/>
              <a:t>データベース管理システムでのデータの格納状態などを定義したモデル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dirty="0"/>
              <a:t>★関係モデル（論理データモデル）</a:t>
            </a:r>
            <a:endParaRPr kumimoji="1" lang="en-US" altLang="ja-JP" dirty="0"/>
          </a:p>
          <a:p>
            <a:r>
              <a:rPr kumimoji="1" lang="ja-JP" altLang="en-US" sz="2000" dirty="0"/>
              <a:t>データをテーブル（リレーション）として表現、各テーブル間の関連性を定義したモデル</a:t>
            </a: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D421BA68-4143-1728-2A56-4011973E7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022804"/>
              </p:ext>
            </p:extLst>
          </p:nvPr>
        </p:nvGraphicFramePr>
        <p:xfrm>
          <a:off x="1746009" y="5655781"/>
          <a:ext cx="1731010" cy="1112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49630">
                  <a:extLst>
                    <a:ext uri="{9D8B030D-6E8A-4147-A177-3AD203B41FA5}">
                      <a16:colId xmlns:a16="http://schemas.microsoft.com/office/drawing/2014/main" val="1093211464"/>
                    </a:ext>
                  </a:extLst>
                </a:gridCol>
                <a:gridCol w="881380">
                  <a:extLst>
                    <a:ext uri="{9D8B030D-6E8A-4147-A177-3AD203B41FA5}">
                      <a16:colId xmlns:a16="http://schemas.microsoft.com/office/drawing/2014/main" val="1954886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学生</a:t>
                      </a:r>
                      <a:r>
                        <a:rPr kumimoji="1" lang="en-US" altLang="ja-JP" sz="1600" dirty="0"/>
                        <a:t>ID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名前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78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山田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606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佐藤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650648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424097-6F63-4B7D-28FE-B7E50B37E1B3}"/>
              </a:ext>
            </a:extLst>
          </p:cNvPr>
          <p:cNvSpPr txBox="1"/>
          <p:nvPr/>
        </p:nvSpPr>
        <p:spPr>
          <a:xfrm>
            <a:off x="297768" y="5671315"/>
            <a:ext cx="1512168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sz="1600" dirty="0"/>
              <a:t>学生テーブル</a:t>
            </a:r>
          </a:p>
        </p:txBody>
      </p:sp>
      <p:graphicFrame>
        <p:nvGraphicFramePr>
          <p:cNvPr id="7" name="表 5">
            <a:extLst>
              <a:ext uri="{FF2B5EF4-FFF2-40B4-BE49-F238E27FC236}">
                <a16:creationId xmlns:a16="http://schemas.microsoft.com/office/drawing/2014/main" id="{21E0DB8E-AFC2-6DFF-0A7D-B2DCC55F9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786641"/>
              </p:ext>
            </p:extLst>
          </p:nvPr>
        </p:nvGraphicFramePr>
        <p:xfrm>
          <a:off x="5406261" y="5679382"/>
          <a:ext cx="1731010" cy="1112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49630">
                  <a:extLst>
                    <a:ext uri="{9D8B030D-6E8A-4147-A177-3AD203B41FA5}">
                      <a16:colId xmlns:a16="http://schemas.microsoft.com/office/drawing/2014/main" val="1093211464"/>
                    </a:ext>
                  </a:extLst>
                </a:gridCol>
                <a:gridCol w="881380">
                  <a:extLst>
                    <a:ext uri="{9D8B030D-6E8A-4147-A177-3AD203B41FA5}">
                      <a16:colId xmlns:a16="http://schemas.microsoft.com/office/drawing/2014/main" val="1954886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授業</a:t>
                      </a:r>
                      <a:r>
                        <a:rPr kumimoji="1" lang="en-US" altLang="ja-JP" sz="1600" dirty="0"/>
                        <a:t>ID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授業名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78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物理学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606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数学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650648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B86D47-CC74-950F-0B18-8AFEC2518FF7}"/>
              </a:ext>
            </a:extLst>
          </p:cNvPr>
          <p:cNvSpPr txBox="1"/>
          <p:nvPr/>
        </p:nvSpPr>
        <p:spPr>
          <a:xfrm>
            <a:off x="3979158" y="5699172"/>
            <a:ext cx="1512168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sz="1600" dirty="0"/>
              <a:t>授業テーブル</a:t>
            </a:r>
          </a:p>
        </p:txBody>
      </p:sp>
      <p:graphicFrame>
        <p:nvGraphicFramePr>
          <p:cNvPr id="9" name="表 5">
            <a:extLst>
              <a:ext uri="{FF2B5EF4-FFF2-40B4-BE49-F238E27FC236}">
                <a16:creationId xmlns:a16="http://schemas.microsoft.com/office/drawing/2014/main" id="{1F857237-E4CC-BD3A-C0A9-CCBB54EA3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431947"/>
              </p:ext>
            </p:extLst>
          </p:nvPr>
        </p:nvGraphicFramePr>
        <p:xfrm>
          <a:off x="9312280" y="5669280"/>
          <a:ext cx="1731010" cy="1112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49630">
                  <a:extLst>
                    <a:ext uri="{9D8B030D-6E8A-4147-A177-3AD203B41FA5}">
                      <a16:colId xmlns:a16="http://schemas.microsoft.com/office/drawing/2014/main" val="1093211464"/>
                    </a:ext>
                  </a:extLst>
                </a:gridCol>
                <a:gridCol w="881380">
                  <a:extLst>
                    <a:ext uri="{9D8B030D-6E8A-4147-A177-3AD203B41FA5}">
                      <a16:colId xmlns:a16="http://schemas.microsoft.com/office/drawing/2014/main" val="1954886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学生</a:t>
                      </a:r>
                      <a:r>
                        <a:rPr kumimoji="1" lang="en-US" altLang="ja-JP" sz="1600" dirty="0"/>
                        <a:t>ID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授業</a:t>
                      </a:r>
                      <a:r>
                        <a:rPr kumimoji="1" lang="en-US" altLang="ja-JP" sz="1600" dirty="0"/>
                        <a:t>ID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78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606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650648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9943C25-5A2F-F4D3-CCC9-5382BBC32F03}"/>
              </a:ext>
            </a:extLst>
          </p:cNvPr>
          <p:cNvSpPr txBox="1"/>
          <p:nvPr/>
        </p:nvSpPr>
        <p:spPr>
          <a:xfrm>
            <a:off x="7545266" y="5699927"/>
            <a:ext cx="1861514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sz="1600" dirty="0"/>
              <a:t>授業登録テーブル</a:t>
            </a: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FB3654B4-B746-8DC8-06BF-8B2E86D8D4CD}"/>
              </a:ext>
            </a:extLst>
          </p:cNvPr>
          <p:cNvSpPr/>
          <p:nvPr/>
        </p:nvSpPr>
        <p:spPr>
          <a:xfrm>
            <a:off x="7885177" y="6193270"/>
            <a:ext cx="813778" cy="326243"/>
          </a:xfrm>
          <a:prstGeom prst="right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899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データベース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スキーマ（</a:t>
            </a:r>
            <a:r>
              <a:rPr lang="en-US" altLang="ja-JP" sz="3600" dirty="0"/>
              <a:t>Schema</a:t>
            </a:r>
            <a:r>
              <a:rPr lang="ja-JP" altLang="en-US" sz="3600" dirty="0"/>
              <a:t>）</a:t>
            </a:r>
          </a:p>
          <a:p>
            <a:pPr marL="0" indent="0">
              <a:buNone/>
            </a:pP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265620" y="2119940"/>
            <a:ext cx="116652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データベースの構造を定義したもののこと、データベースの構造を表現する設計図</a:t>
            </a:r>
            <a:endParaRPr kumimoji="1" lang="en-US" altLang="ja-JP" dirty="0"/>
          </a:p>
          <a:p>
            <a:r>
              <a:rPr kumimoji="1" lang="ja-JP" altLang="en-US" dirty="0"/>
              <a:t>＜例＞　各フィールドのデータ型、データサイズ、主キーの設定・・</a:t>
            </a:r>
            <a:endParaRPr kumimoji="1" lang="en-US" altLang="ja-JP" dirty="0"/>
          </a:p>
          <a:p>
            <a:endParaRPr kumimoji="1" lang="ja-JP" altLang="en-US" dirty="0"/>
          </a:p>
          <a:p>
            <a:r>
              <a:rPr kumimoji="1" lang="ja-JP" altLang="en-US" dirty="0"/>
              <a:t>★三層スキーマアーキテクチャ</a:t>
            </a:r>
          </a:p>
          <a:p>
            <a:r>
              <a:rPr kumimoji="1" lang="ja-JP" altLang="en-US" dirty="0"/>
              <a:t>　・外部スキーマ　ユーザーに見える部分の層</a:t>
            </a:r>
            <a:endParaRPr kumimoji="1" lang="en-US" altLang="ja-JP" dirty="0"/>
          </a:p>
          <a:p>
            <a:r>
              <a:rPr kumimoji="1" lang="ja-JP" altLang="en-US" dirty="0"/>
              <a:t>　・概念スキーマ　データベース管理者が論理的なデータを定義する層</a:t>
            </a:r>
            <a:endParaRPr kumimoji="1" lang="en-US" altLang="ja-JP" dirty="0"/>
          </a:p>
          <a:p>
            <a:r>
              <a:rPr kumimoji="1" lang="ja-JP" altLang="en-US" dirty="0"/>
              <a:t>　・内部スキーマ　ハードウェア部分に相当する物理的配置を定義する層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データを扱う人間（ユーザー、データベース管理者）は、概念スキーマや外部スキーマを通してデータを閲覧するため、内部スキーマを直接見る必要は無い</a:t>
            </a:r>
          </a:p>
          <a:p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678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データベース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データベース管理システム</a:t>
            </a:r>
            <a:r>
              <a:rPr lang="ja-JP" altLang="en-US" sz="2000" dirty="0"/>
              <a:t>（</a:t>
            </a:r>
            <a:r>
              <a:rPr lang="en-US" altLang="ja-JP" sz="2000" dirty="0"/>
              <a:t>DBMS</a:t>
            </a:r>
            <a:r>
              <a:rPr lang="ja-JP" altLang="en-US" sz="2000" dirty="0"/>
              <a:t>：</a:t>
            </a:r>
            <a:r>
              <a:rPr lang="en-US" altLang="ja-JP" sz="2000" dirty="0"/>
              <a:t>Data Base Management System</a:t>
            </a:r>
            <a:r>
              <a:rPr lang="ja-JP" altLang="en-US" sz="2000" dirty="0"/>
              <a:t>）</a:t>
            </a:r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265620" y="2119940"/>
            <a:ext cx="116652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データベース管理システムとは、コンピューター上のデータベースの整理やデータの検索、更新、共有などを行うソフトウェアのこと。多くの利用者がデータベースを利用したとき、データの不整合や不具合が発生しないようにため、</a:t>
            </a:r>
            <a:r>
              <a:rPr kumimoji="1" lang="en-US" altLang="ja-JP" dirty="0"/>
              <a:t>DBMS</a:t>
            </a:r>
            <a:r>
              <a:rPr kumimoji="1" lang="ja-JP" altLang="en-US" dirty="0"/>
              <a:t>を通じてデータベースへアクセスする。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データベース管理システムを用いる際は、主に</a:t>
            </a:r>
            <a:r>
              <a:rPr kumimoji="1" lang="en-US" altLang="ja-JP" dirty="0"/>
              <a:t>SQL</a:t>
            </a:r>
            <a:r>
              <a:rPr kumimoji="1" lang="ja-JP" altLang="en-US" dirty="0"/>
              <a:t>を使って命令を出す。</a:t>
            </a:r>
            <a:endParaRPr kumimoji="1" lang="en-US" altLang="ja-JP" dirty="0"/>
          </a:p>
          <a:p>
            <a:r>
              <a:rPr kumimoji="1" lang="ja-JP" altLang="en-US" dirty="0"/>
              <a:t>　・データベースの定義　 </a:t>
            </a:r>
            <a:r>
              <a:rPr kumimoji="1" lang="ja-JP" altLang="en-US" sz="2000" dirty="0"/>
              <a:t>データベースの構造「スキーマ」を定義するための機能　　　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　　　　　　　　　　　</a:t>
            </a:r>
            <a:r>
              <a:rPr kumimoji="1" lang="en-US" altLang="ja-JP" sz="2000" dirty="0"/>
              <a:t>SQL</a:t>
            </a:r>
            <a:r>
              <a:rPr kumimoji="1" lang="ja-JP" altLang="en-US" sz="2000" dirty="0"/>
              <a:t>の一種である</a:t>
            </a:r>
            <a:r>
              <a:rPr kumimoji="1" lang="en-US" altLang="ja-JP" sz="2000" dirty="0"/>
              <a:t>DDL</a:t>
            </a:r>
            <a:r>
              <a:rPr kumimoji="1" lang="ja-JP" altLang="en-US" sz="2000" dirty="0"/>
              <a:t>を使ってユーザーが定義</a:t>
            </a:r>
          </a:p>
          <a:p>
            <a:r>
              <a:rPr kumimoji="1" lang="ja-JP" altLang="en-US" dirty="0"/>
              <a:t>　・データベースの操作　 </a:t>
            </a:r>
            <a:r>
              <a:rPr kumimoji="1" lang="ja-JP" altLang="en-US" sz="2000" dirty="0"/>
              <a:t>データの登録や読み出し、更新、削除を行うための機能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　　　　　　　　　　　</a:t>
            </a:r>
            <a:r>
              <a:rPr kumimoji="1" lang="en-US" altLang="ja-JP" sz="2000" dirty="0"/>
              <a:t>SQL</a:t>
            </a:r>
            <a:r>
              <a:rPr kumimoji="1" lang="ja-JP" altLang="en-US" sz="2000" dirty="0"/>
              <a:t>の</a:t>
            </a:r>
            <a:r>
              <a:rPr kumimoji="1" lang="en-US" altLang="ja-JP" sz="2000" dirty="0"/>
              <a:t>DML</a:t>
            </a:r>
            <a:r>
              <a:rPr kumimoji="1" lang="ja-JP" altLang="en-US" sz="2000" dirty="0"/>
              <a:t>を使用</a:t>
            </a:r>
          </a:p>
          <a:p>
            <a:r>
              <a:rPr kumimoji="1" lang="ja-JP" altLang="en-US" dirty="0"/>
              <a:t>　・データベースの制御　 </a:t>
            </a:r>
            <a:r>
              <a:rPr kumimoji="1" lang="ja-JP" altLang="en-US" sz="2000" dirty="0"/>
              <a:t>データの安全性や信頼性を確保するための機能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　　　　　　　　　　　</a:t>
            </a:r>
            <a:r>
              <a:rPr kumimoji="1" lang="en-US" altLang="ja-JP" sz="2000" dirty="0"/>
              <a:t>SQL</a:t>
            </a:r>
            <a:r>
              <a:rPr kumimoji="1" lang="ja-JP" altLang="en-US" sz="2000" dirty="0"/>
              <a:t>の</a:t>
            </a:r>
            <a:r>
              <a:rPr kumimoji="1" lang="en-US" altLang="ja-JP" sz="2000" dirty="0"/>
              <a:t>DCL</a:t>
            </a:r>
            <a:r>
              <a:rPr kumimoji="1" lang="ja-JP" altLang="en-US" sz="2000" dirty="0"/>
              <a:t>を用いて実行</a:t>
            </a:r>
            <a:endParaRPr kumimoji="1" lang="en-US" altLang="ja-JP" sz="2000" dirty="0"/>
          </a:p>
          <a:p>
            <a:endParaRPr kumimoji="1"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234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6329</TotalTime>
  <Words>1119</Words>
  <Application>Microsoft Office PowerPoint</Application>
  <PresentationFormat>ユーザー設定</PresentationFormat>
  <Paragraphs>114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Meiryo UI</vt:lpstr>
      <vt:lpstr>Arial</vt:lpstr>
      <vt:lpstr>Century Gothic</vt:lpstr>
      <vt:lpstr>新学期のためのプレゼンテーション</vt:lpstr>
      <vt:lpstr>ユニット3　セクション9　データベース</vt:lpstr>
      <vt:lpstr>データベース</vt:lpstr>
      <vt:lpstr>データベース</vt:lpstr>
      <vt:lpstr>データベース</vt:lpstr>
      <vt:lpstr>データベース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272</cp:revision>
  <dcterms:created xsi:type="dcterms:W3CDTF">2024-03-08T02:46:09Z</dcterms:created>
  <dcterms:modified xsi:type="dcterms:W3CDTF">2024-09-11T21:32:46Z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