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1"/>
  </p:notesMasterIdLst>
  <p:handoutMasterIdLst>
    <p:handoutMasterId r:id="rId12"/>
  </p:handoutMasterIdLst>
  <p:sldIdLst>
    <p:sldId id="258" r:id="rId2"/>
    <p:sldId id="269" r:id="rId3"/>
    <p:sldId id="270" r:id="rId4"/>
    <p:sldId id="275" r:id="rId5"/>
    <p:sldId id="281" r:id="rId6"/>
    <p:sldId id="294" r:id="rId7"/>
    <p:sldId id="297" r:id="rId8"/>
    <p:sldId id="277" r:id="rId9"/>
    <p:sldId id="296" r:id="rId10"/>
  </p:sldIdLst>
  <p:sldSz cx="12188825" cy="6858000"/>
  <p:notesSz cx="6858000" cy="9144000"/>
  <p:custDataLst>
    <p:tags r:id="rId13"/>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5294" autoAdjust="0"/>
  </p:normalViewPr>
  <p:slideViewPr>
    <p:cSldViewPr showGuides="1">
      <p:cViewPr varScale="1">
        <p:scale>
          <a:sx n="82" d="100"/>
          <a:sy n="82" d="100"/>
        </p:scale>
        <p:origin x="1572" y="84"/>
      </p:cViewPr>
      <p:guideLst>
        <p:guide orient="horz" pos="2251"/>
        <p:guide orient="horz" pos="945"/>
        <p:guide orient="horz" pos="3884"/>
        <p:guide orient="horz" pos="192"/>
        <p:guide orient="horz" pos="1933"/>
        <p:guide pos="3839"/>
        <p:guide pos="2206"/>
        <p:guide pos="7102"/>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7/16/2024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7/16/2024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words.jp/w/%E5%87%A6%E7%90%86%E7%B3%BB.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1</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、アルゴリズムとプログラミング</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6</a:t>
            </a:r>
            <a:r>
              <a:rPr lang="ja-JP" altLang="en-US" dirty="0">
                <a:latin typeface="Meiryo UI" panose="020B0604030504040204" pitchFamily="34" charset="-128"/>
                <a:ea typeface="Meiryo UI" panose="020B0604030504040204" pitchFamily="34" charset="-128"/>
              </a:rPr>
              <a:t>回目の内容は、プログラムの性質、プログラミング言語、マークアップ言語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プログラムには、次のような性質を、もたせることができます。</a:t>
            </a:r>
            <a:endParaRPr kumimoji="1" lang="en-US" altLang="ja-JP" dirty="0"/>
          </a:p>
          <a:p>
            <a:endParaRPr kumimoji="1" lang="en-US" altLang="ja-JP" dirty="0"/>
          </a:p>
          <a:p>
            <a:r>
              <a:rPr kumimoji="1" lang="ja-JP" altLang="en-US" dirty="0"/>
              <a:t>再配置可能、リロケータブルとは、主記憶上の、どのアドレスにプログラムを配置しても、実行可能である性質のことです。</a:t>
            </a:r>
            <a:endParaRPr kumimoji="1" lang="en-US" altLang="ja-JP" dirty="0"/>
          </a:p>
          <a:p>
            <a:r>
              <a:rPr kumimoji="1" lang="ja-JP" altLang="en-US" dirty="0"/>
              <a:t>メモリにプログラムを読み込むとき、メモリ上のアドレスを絶対値で指定すると、プログラムを別のアドレスに配置した時、実行できなくなります。プログラムを配置するアドレスを、先頭アドレスや、現在実行中の命令からの相対位置などで指定すれば、プログラムをメモリ上の、どのアドレスに配置しても実行することができます。</a:t>
            </a:r>
            <a:endParaRPr kumimoji="1" lang="en-US" altLang="ja-JP" dirty="0"/>
          </a:p>
          <a:p>
            <a:endParaRPr kumimoji="1" lang="en-US" altLang="ja-JP" dirty="0"/>
          </a:p>
          <a:p>
            <a:r>
              <a:rPr kumimoji="1" lang="ja-JP" altLang="en-US" dirty="0"/>
              <a:t>再入可能、リエントラントとは、ある命令により処理を実行している最中に、割込み処理などが発生して、別の命令が実行されたとしても、データ処理やその結果に、矛盾を生じることなく、正しい結果が得られる性質のことです。</a:t>
            </a:r>
            <a:endParaRPr kumimoji="1" lang="en-US" altLang="ja-JP" dirty="0"/>
          </a:p>
          <a:p>
            <a:r>
              <a:rPr kumimoji="1" lang="ja-JP" altLang="en-US" dirty="0"/>
              <a:t>プログラムの中で、グローバル変数やスタティック変数を使用している場合は、ある処理がこれらの変数の値を変更することで、同時に実行されている別の処理に矛盾が生じる恐れがあります。</a:t>
            </a:r>
            <a:endParaRPr kumimoji="1" lang="en-US" altLang="ja-JP" dirty="0"/>
          </a:p>
          <a:p>
            <a:endParaRPr kumimoji="1" lang="en-US" altLang="ja-JP" dirty="0"/>
          </a:p>
          <a:p>
            <a:r>
              <a:rPr kumimoji="1" lang="ja-JP" altLang="en-US" dirty="0"/>
              <a:t>再使用可能、リユーザブルとは、一度実行されたプログラムが再度、あるいは何度も繰り返し実行可能な性質のことです。再使用可能であるためには、プログラム終了後に、プログラム中の変数の値を初期値に戻す必要があります。また、プログラムが外部からの呼び出しで実行中に、別の呼び出しにより再び実行されることは、リエントラントといいます。</a:t>
            </a:r>
            <a:endParaRPr kumimoji="1" lang="en-US" altLang="ja-JP" dirty="0"/>
          </a:p>
          <a:p>
            <a:endParaRPr kumimoji="1" lang="en-US" altLang="ja-JP" dirty="0"/>
          </a:p>
          <a:p>
            <a:r>
              <a:rPr kumimoji="1" lang="ja-JP" altLang="en-US" dirty="0"/>
              <a:t>再帰的、レカーシブとは、実行中のある処理が、その処理の途中で自分自身を呼び出し、実行できる性質のことです。プログラム中の関数のコードに、自分自身を呼び出すコードが書かれている関数のことを再帰関数（</a:t>
            </a:r>
            <a:r>
              <a:rPr kumimoji="1" lang="en-US" altLang="ja-JP" dirty="0"/>
              <a:t>recursive function</a:t>
            </a:r>
            <a:r>
              <a:rPr kumimoji="1" lang="ja-JP" altLang="en-US" dirty="0"/>
              <a:t>）といい、このような構造をもったアルゴリズムは、再帰的アルゴリズムと呼ばれます。再帰プログラムで正しい結果を得るためには、データ処理を実行中に自分自身を呼び出すとき、それまでの処理結果をスタックを用いて記憶する必要があり、後入れ先出しによってデータを制御をし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3</a:t>
            </a:fld>
            <a:endParaRPr lang="ja-JP" altLang="en-US" noProof="0"/>
          </a:p>
        </p:txBody>
      </p:sp>
    </p:spTree>
    <p:extLst>
      <p:ext uri="{BB962C8B-B14F-4D97-AF65-F5344CB8AC3E}">
        <p14:creationId xmlns:p14="http://schemas.microsoft.com/office/powerpoint/2010/main" val="209061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r>
                  <a:rPr kumimoji="1" lang="ja-JP" altLang="en-US" dirty="0"/>
                  <a:t>プログラミング言語とは、</a:t>
                </a:r>
                <a:r>
                  <a:rPr kumimoji="1" lang="ja-JP" altLang="en-US" sz="1600" dirty="0"/>
                  <a:t>コンピュータに目的の処理を指示するための、プログラム、ソースコードを記述する言語のことです。</a:t>
                </a:r>
                <a:endParaRPr kumimoji="1" lang="en-US" altLang="ja-JP" sz="1600" dirty="0"/>
              </a:p>
              <a:p>
                <a:r>
                  <a:rPr kumimoji="1" lang="en-US" altLang="ja-JP" sz="1600" dirty="0"/>
                  <a:t>CPU</a:t>
                </a:r>
                <a:r>
                  <a:rPr kumimoji="1" lang="ja-JP" altLang="en-US" sz="1600" dirty="0"/>
                  <a:t>が理解できる、</a:t>
                </a:r>
                <a:r>
                  <a:rPr kumimoji="1" lang="en-US" altLang="ja-JP" sz="1600" dirty="0"/>
                  <a:t>0</a:t>
                </a:r>
                <a:r>
                  <a:rPr kumimoji="1" lang="ja-JP" altLang="en-US" sz="1600" dirty="0"/>
                  <a:t>と</a:t>
                </a:r>
                <a:r>
                  <a:rPr kumimoji="1" lang="en-US" altLang="ja-JP" sz="1600" dirty="0"/>
                  <a:t>1</a:t>
                </a:r>
                <a:r>
                  <a:rPr kumimoji="1" lang="ja-JP" altLang="en-US" sz="1600" dirty="0"/>
                  <a:t>の数字で書かれた機械語などは、低水準言語といいます。人が理解できる、英語のような言葉や記号で記述する</a:t>
                </a:r>
                <a:r>
                  <a:rPr kumimoji="1" lang="en-US" altLang="ja-JP" sz="1600" dirty="0"/>
                  <a:t>C</a:t>
                </a:r>
                <a:r>
                  <a:rPr kumimoji="1" lang="ja-JP" altLang="en-US" sz="1600" dirty="0"/>
                  <a:t>言語などは、高水準言語と呼びます。</a:t>
                </a:r>
                <a:endParaRPr kumimoji="1" lang="en-US" altLang="ja-JP" sz="1600" dirty="0"/>
              </a:p>
              <a:p>
                <a:endParaRPr kumimoji="1" lang="en-US" altLang="ja-JP" sz="1600" dirty="0"/>
              </a:p>
              <a:p>
                <a:r>
                  <a:rPr kumimoji="1" lang="ja-JP" altLang="en-US" dirty="0"/>
                  <a:t>低水準言語は、</a:t>
                </a:r>
                <a:r>
                  <a:rPr kumimoji="1" lang="en-US" altLang="ja-JP" dirty="0"/>
                  <a:t>CPU</a:t>
                </a:r>
                <a:r>
                  <a:rPr kumimoji="1" lang="ja-JP" altLang="en-US" dirty="0"/>
                  <a:t>や装置を直接制御するコードを記述するため、ハードウェアの機能をフルに利用することができ、機種ごとに固有の機能もすべて利用することができます。</a:t>
                </a:r>
                <a:endParaRPr kumimoji="1" lang="en-US" altLang="ja-JP" dirty="0"/>
              </a:p>
              <a:p>
                <a:r>
                  <a:rPr kumimoji="1" lang="en-US" altLang="ja-JP" dirty="0"/>
                  <a:t>CPU</a:t>
                </a:r>
                <a:r>
                  <a:rPr kumimoji="1" lang="ja-JP" altLang="en-US" dirty="0"/>
                  <a:t>の細かい振る舞いを直接記述することができるため、性能を引き出して高速なプログラムを記述することができ、プログラムサイズもコンパクトにできます。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また、周辺機器のドライバソフトや、産業機器の組み込みソフトなどの開発にも利用されます。</a:t>
                </a:r>
                <a:endParaRPr kumimoji="1" lang="en-US" altLang="ja-JP" dirty="0"/>
              </a:p>
              <a:p>
                <a:r>
                  <a:rPr kumimoji="1" lang="ja-JP" altLang="en-US" dirty="0"/>
                  <a:t>しかし、仕様がメーカーや機種ごとにまちまちであり、汎用性は低くなります。また、文法が単純で貧弱なため、大規模なソフトウェアの開発には不向きです。</a:t>
                </a:r>
              </a:p>
              <a:p>
                <a:endParaRPr kumimoji="1" lang="en-US" altLang="ja-JP" dirty="0"/>
              </a:p>
              <a:p>
                <a:r>
                  <a:rPr kumimoji="1" lang="ja-JP" altLang="en-US" dirty="0"/>
                  <a:t>高水準言語は、英語など自然言語の単語や構文を利用したり、数式に似た記号を取り入れることにより、人間が記述・読解しやすいプログラムを書くことができます。</a:t>
                </a:r>
                <a:endParaRPr kumimoji="1" lang="en-US" altLang="ja-JP" dirty="0"/>
              </a:p>
              <a:p>
                <a:r>
                  <a:rPr kumimoji="1" lang="ja-JP" altLang="en-US" dirty="0"/>
                  <a:t>ハードウェアメーカーや</a:t>
                </a:r>
                <a:r>
                  <a:rPr kumimoji="1" lang="en-US" altLang="ja-JP" dirty="0"/>
                  <a:t>OS</a:t>
                </a:r>
                <a:r>
                  <a:rPr kumimoji="1" lang="ja-JP" altLang="en-US" dirty="0"/>
                  <a:t>が異なる様々な環境で、同じように動作する汎用的なソフトウェアの開発に向いています。</a:t>
                </a:r>
              </a:p>
              <a:p>
                <a:r>
                  <a:rPr kumimoji="1" lang="ja-JP" altLang="en-US" dirty="0"/>
                  <a:t>しかし、ハードウェアへの直接的なアクセスやハードウェア固有の機能の利用は制限されており、デバイスドライバのように装置を直接制御するようなソフトウエアの開発には不向きです。</a:t>
                </a:r>
                <a:endParaRPr kumimoji="1" lang="en-US" altLang="ja-JP" dirty="0"/>
              </a:p>
              <a:p>
                <a:r>
                  <a:rPr kumimoji="1" lang="ja-JP" altLang="en-US" dirty="0"/>
                  <a:t>また、</a:t>
                </a:r>
                <a:r>
                  <a:rPr kumimoji="1" lang="en-US" altLang="ja-JP" dirty="0"/>
                  <a:t>CPU</a:t>
                </a:r>
                <a:r>
                  <a:rPr kumimoji="1" lang="ja-JP" altLang="en-US" dirty="0"/>
                  <a:t>の振る舞いを細かく記述して性能を引き出すことも難しく、応答時間に強い制約があるような機械の制御ソフトの開発には、あまり向いていません。</a:t>
                </a:r>
              </a:p>
            </p:txBody>
          </p:sp>
        </mc:Choice>
        <mc:Fallback xmlns="">
          <p:sp>
            <p:nvSpPr>
              <p:cNvPr id="3" name="ノート プレースホルダー 2"/>
              <p:cNvSpPr>
                <a:spLocks noGrp="1"/>
              </p:cNvSpPr>
              <p:nvPr>
                <p:ph type="body" idx="1"/>
              </p:nvPr>
            </p:nvSpPr>
            <p:spPr/>
            <p:txBody>
              <a:bodyPr/>
              <a:lstStyle/>
              <a:p>
                <a:r>
                  <a:rPr kumimoji="1" lang="ja-JP" altLang="en-US" dirty="0"/>
                  <a:t>２分探索法は、データ群を予め昇順、もしくは降順に並べて配列に格納し、基準値（データの中央値）を境に２等分します。</a:t>
                </a:r>
                <a:endParaRPr kumimoji="1" lang="en-US" altLang="ja-JP" dirty="0"/>
              </a:p>
              <a:p>
                <a:r>
                  <a:rPr kumimoji="1" lang="ja-JP" altLang="en-US" dirty="0"/>
                  <a:t>基準値と探しているデータの大小関係を比較して、その結果をもとに探索範囲を狭めてゆきます。</a:t>
                </a:r>
                <a:endParaRPr kumimoji="1" lang="en-US" altLang="ja-JP" dirty="0"/>
              </a:p>
              <a:p>
                <a:r>
                  <a:rPr kumimoji="1" lang="ja-JP" altLang="en-US" dirty="0"/>
                  <a:t>２等分と大小関係を比較を繰り返して、最終的に基準値と探しているデータが一致すれば探索終了となります。</a:t>
                </a:r>
                <a:endParaRPr kumimoji="1" lang="en-US" altLang="ja-JP" dirty="0"/>
              </a:p>
              <a:p>
                <a:endParaRPr kumimoji="1" lang="en-US" altLang="ja-JP" dirty="0"/>
              </a:p>
              <a:p>
                <a:r>
                  <a:rPr kumimoji="1" lang="en-US" altLang="ja-JP" dirty="0"/>
                  <a:t>2</a:t>
                </a:r>
                <a:r>
                  <a:rPr kumimoji="1" lang="ja-JP" altLang="en-US" dirty="0"/>
                  <a:t>分探索法で最も繰り返しの回数が多くなるケースは、①最後に行った比較で、探したいデータを見つけたとき、②配列のすべての要素が、探したいデータと等しくないとき、です。</a:t>
                </a:r>
                <a:endParaRPr kumimoji="1" lang="en-US" altLang="ja-JP" dirty="0"/>
              </a:p>
              <a:p>
                <a:r>
                  <a:rPr kumimoji="1" lang="ja-JP" altLang="en-US" dirty="0"/>
                  <a:t>つまり、</a:t>
                </a:r>
                <a:r>
                  <a:rPr kumimoji="1" lang="en-US" altLang="ja-JP" b="0" i="0">
                    <a:latin typeface="Cambria Math" panose="02040503050406030204" pitchFamily="18" charset="0"/>
                  </a:rPr>
                  <a:t>2^𝑚</a:t>
                </a:r>
                <a:r>
                  <a:rPr kumimoji="1" lang="ja-JP" altLang="en-US" dirty="0"/>
                  <a:t>がデータ数ｎを初めて超えた時の計算回数ｍが最大の探索回数となります。したがって、最多探索回数は</a:t>
                </a:r>
                <a:r>
                  <a:rPr kumimoji="1" lang="en-US" altLang="ja-JP" b="0" i="0">
                    <a:latin typeface="Cambria Math" panose="02040503050406030204" pitchFamily="18" charset="0"/>
                  </a:rPr>
                  <a:t>(〖𝑙𝑜𝑔〗_2 𝑛)+1</a:t>
                </a:r>
                <a:r>
                  <a:rPr kumimoji="1" lang="ja-JP" altLang="en-US" dirty="0"/>
                  <a:t>、平均探索回数は</a:t>
                </a:r>
                <a:r>
                  <a:rPr kumimoji="1" lang="en-US" altLang="ja-JP" b="0" i="0">
                    <a:latin typeface="Cambria Math" panose="02040503050406030204" pitchFamily="18" charset="0"/>
                  </a:rPr>
                  <a:t>(〖𝑙𝑜𝑔〗_2 𝑛)</a:t>
                </a:r>
                <a:r>
                  <a:rPr kumimoji="1" lang="ja-JP" altLang="en-US" dirty="0"/>
                  <a:t>となります。</a:t>
                </a:r>
                <a:endParaRPr kumimoji="1" lang="en-US" altLang="ja-JP" dirty="0"/>
              </a:p>
              <a:p>
                <a:r>
                  <a:rPr kumimoji="1" lang="en-US" altLang="ja-JP" b="0" i="0">
                    <a:latin typeface="Cambria Math" panose="02040503050406030204" pitchFamily="18" charset="0"/>
                  </a:rPr>
                  <a:t>2^𝑚</a:t>
                </a:r>
                <a:r>
                  <a:rPr kumimoji="1" lang="en-US" altLang="ja-JP" i="0">
                    <a:latin typeface="Cambria Math" panose="02040503050406030204" pitchFamily="18" charset="0"/>
                    <a:ea typeface="Cambria Math" panose="02040503050406030204" pitchFamily="18" charset="0"/>
                  </a:rPr>
                  <a:t>&gt;</a:t>
                </a:r>
                <a:r>
                  <a:rPr kumimoji="1" lang="en-US" altLang="ja-JP" b="0" i="0">
                    <a:latin typeface="Cambria Math" panose="02040503050406030204" pitchFamily="18" charset="0"/>
                  </a:rPr>
                  <a:t>𝑛</a:t>
                </a:r>
                <a:endParaRPr kumimoji="1" lang="en-US" altLang="ja-JP" b="0" dirty="0"/>
              </a:p>
              <a:p>
                <a:r>
                  <a:rPr kumimoji="1" lang="en-US" altLang="ja-JP" i="0">
                    <a:latin typeface="Cambria Math" panose="02040503050406030204" pitchFamily="18" charset="0"/>
                  </a:rPr>
                  <a:t>〖</a:t>
                </a:r>
                <a:r>
                  <a:rPr kumimoji="1" lang="en-US" altLang="ja-JP" b="0" i="0">
                    <a:latin typeface="Cambria Math" panose="02040503050406030204" pitchFamily="18" charset="0"/>
                  </a:rPr>
                  <a:t>𝑙𝑜𝑔〗_2 2^𝑚</a:t>
                </a:r>
                <a:r>
                  <a:rPr kumimoji="1" lang="en-US" altLang="ja-JP" i="0">
                    <a:latin typeface="Cambria Math" panose="02040503050406030204" pitchFamily="18" charset="0"/>
                    <a:ea typeface="Cambria Math" panose="02040503050406030204" pitchFamily="18" charset="0"/>
                  </a:rPr>
                  <a:t>&gt;</a:t>
                </a:r>
                <a:r>
                  <a:rPr kumimoji="1" lang="en-US" altLang="ja-JP" b="0" i="0">
                    <a:latin typeface="Cambria Math" panose="02040503050406030204" pitchFamily="18" charset="0"/>
                  </a:rPr>
                  <a:t>〖𝑙𝑜𝑔〗_2 𝑛</a:t>
                </a:r>
                <a:endParaRPr kumimoji="1" lang="en-US" altLang="ja-JP" dirty="0"/>
              </a:p>
              <a:p>
                <a:r>
                  <a:rPr kumimoji="1" lang="en-US" altLang="ja-JP" b="0" i="0">
                    <a:latin typeface="Cambria Math" panose="02040503050406030204" pitchFamily="18" charset="0"/>
                  </a:rPr>
                  <a:t>𝑚</a:t>
                </a:r>
                <a:r>
                  <a:rPr kumimoji="1" lang="en-US" altLang="ja-JP" b="0" i="0">
                    <a:latin typeface="Cambria Math" panose="02040503050406030204" pitchFamily="18" charset="0"/>
                    <a:ea typeface="Cambria Math" panose="02040503050406030204" pitchFamily="18" charset="0"/>
                  </a:rPr>
                  <a:t>&gt;</a:t>
                </a:r>
                <a:r>
                  <a:rPr kumimoji="1" lang="en-US" altLang="ja-JP" b="0" i="0">
                    <a:latin typeface="Cambria Math" panose="02040503050406030204" pitchFamily="18" charset="0"/>
                  </a:rPr>
                  <a:t>〖𝑙𝑜𝑔〗_2 𝑛</a:t>
                </a:r>
                <a:endParaRPr kumimoji="1" lang="en-US" altLang="ja-JP" dirty="0"/>
              </a:p>
              <a:p>
                <a:endParaRPr kumimoji="1" lang="en-US" altLang="ja-JP" dirty="0"/>
              </a:p>
            </p:txBody>
          </p:sp>
        </mc:Fallback>
      </mc:AlternateContent>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2387019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言語プロセッサは、プログラミング言語で記述されたソースコードを、機械語などのコンピュータが解釈・実行しやすい形式のコード、オブジェクトコードに変換するためのソフトウェアです。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アセンブラは、アセンブリ言語で書かれたプログラムを機械語のコードに変換するソフトウエアです。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機械語の命令は、</a:t>
            </a:r>
            <a:r>
              <a:rPr kumimoji="1" lang="en-US" altLang="ja-JP" dirty="0"/>
              <a:t>0</a:t>
            </a:r>
            <a:r>
              <a:rPr kumimoji="1" lang="ja-JP" altLang="en-US" dirty="0"/>
              <a:t>と</a:t>
            </a:r>
            <a:r>
              <a:rPr kumimoji="1" lang="en-US" altLang="ja-JP" dirty="0"/>
              <a:t>1</a:t>
            </a:r>
            <a:r>
              <a:rPr kumimoji="1" lang="ja-JP" altLang="en-US" dirty="0"/>
              <a:t>を並べたビット列で表され、これをそのまま人間が暗記して、プログラムを記述するのは難しいため、各命令コードに対応する短い符号、命令語を決めました。このような命令語をニーモニックと呼びます。アセンブラは、機械語と一対一の対応関係にあるニーモニックを、</a:t>
            </a:r>
            <a:r>
              <a:rPr kumimoji="1" lang="en-US" altLang="ja-JP" dirty="0"/>
              <a:t>CPU</a:t>
            </a:r>
            <a:r>
              <a:rPr kumimoji="1" lang="ja-JP" altLang="en-US" dirty="0"/>
              <a:t>が理解できる命令コードに変換します。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インタープリタは、人が記述したソースコードを、処理の流れの順に読み込んでいき、実行可能なオブジェクトコードに変換して、即座に処理をします。ソースコードの変換と実行を、逐次的に繰り返し行って、処理を進めていくソフトウエアです。汎用的に様々な環境や用途で用いられる、</a:t>
            </a:r>
            <a:r>
              <a:rPr kumimoji="1" lang="en-US" altLang="ja-JP" dirty="0"/>
              <a:t>Python</a:t>
            </a:r>
            <a:r>
              <a:rPr kumimoji="1" lang="ja-JP" altLang="en-US" dirty="0"/>
              <a:t>や</a:t>
            </a:r>
            <a:r>
              <a:rPr kumimoji="1" lang="en-US" altLang="ja-JP" dirty="0"/>
              <a:t>Ruby</a:t>
            </a:r>
            <a:r>
              <a:rPr kumimoji="1" lang="ja-JP" altLang="en-US" dirty="0"/>
              <a:t>、</a:t>
            </a:r>
            <a:r>
              <a:rPr kumimoji="1" lang="en-US" altLang="ja-JP" dirty="0"/>
              <a:t>Perl</a:t>
            </a:r>
            <a:r>
              <a:rPr kumimoji="1" lang="ja-JP" altLang="en-US" dirty="0"/>
              <a:t>などのスクリプト言語では、</a:t>
            </a:r>
            <a:r>
              <a:rPr lang="ja-JP" altLang="en-US" b="0" i="0" dirty="0">
                <a:solidFill>
                  <a:srgbClr val="202020"/>
                </a:solidFill>
                <a:effectLst/>
                <a:latin typeface="3-dot Leaders"/>
              </a:rPr>
              <a:t>標準の</a:t>
            </a:r>
            <a:r>
              <a:rPr lang="ja-JP" altLang="en-US" b="0" i="0" u="none" strike="noStrike" dirty="0">
                <a:solidFill>
                  <a:schemeClr val="tx1"/>
                </a:solidFill>
                <a:effectLst/>
                <a:latin typeface="3-dot Leaders"/>
                <a:hlinkClick r:id="rId3" tooltip="処理系">
                  <a:extLst>
                    <a:ext uri="{A12FA001-AC4F-418D-AE19-62706E023703}">
                      <ahyp:hlinkClr xmlns:ahyp="http://schemas.microsoft.com/office/drawing/2018/hyperlinkcolor" val="tx"/>
                    </a:ext>
                  </a:extLst>
                </a:hlinkClick>
              </a:rPr>
              <a:t>処理系</a:t>
            </a:r>
            <a:r>
              <a:rPr lang="ja-JP" altLang="en-US" b="0" i="0" dirty="0">
                <a:solidFill>
                  <a:srgbClr val="202020"/>
                </a:solidFill>
                <a:effectLst/>
                <a:latin typeface="3-dot Leaders"/>
              </a:rPr>
              <a:t>としてインタープリタが用意されています</a:t>
            </a:r>
            <a:r>
              <a:rPr kumimoji="1" lang="ja-JP" altLang="en-US" dirty="0"/>
              <a:t>。これらの言語では、ソースコードを即座に実行できるため、開発や修正をテンポよく進めることができます。また、インタープリタによる実行を前提とする場合は、プログラムの配布をソースコードで行うため、環境ごとに変換済みのバイナリコードを用意しなくてよく、インタプリタさえ用意できれば、様々な環境で動作させることができ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しかし、ソースコードを１行ずつ変換するため、実行速度が遅くなったり、メモリ使用量が余計にかかったりします。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コンパイラは、ソースコードを読み込んで解析し、コンピュータが実行可能な機械語や、それに相当する中間言語などで記述されたオブジェクトコードに変換します。この変換工程のことをコンパイルといいます。デジタル家電などの組み込みソフトウェアの開発では、開発環境と実行環境が異なる場合に、開発環境上で別の環境向けのオブジェクトコードを生成するため、クロスコンパイラというソフトウエアを用います。また、コンパイラとは逆に、コンパイル済みのオブジェクトコードを解析して、元のソースコードに逆変換するソフトウェアをデコンパイラ、または逆コンパイラ」といいます。</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コンパイラが生成したオブジェクトコードはそのままでは実行可能でない場合が多く、リンカなど別のソフトウェアを用いて、起動に必要なコードを追加したり、必要なライブラリなどを結合（リンク）したりして実行可能形式のプログラムとする。コンパイルを含む一連の工程を「ビルド」（</a:t>
            </a:r>
            <a:r>
              <a:rPr kumimoji="1" lang="en-US" altLang="ja-JP" dirty="0"/>
              <a:t>build</a:t>
            </a:r>
            <a:r>
              <a:rPr kumimoji="1" lang="ja-JP" altLang="en-US" dirty="0"/>
              <a:t>）という。</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3061739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高級言語を用いてプログラムを作る場合、まずはテキストエディタなどでソースコード、原始コードを書きます。このソースコードをコンピュータが理解できるコードに</a:t>
            </a:r>
            <a:endParaRPr kumimoji="1" lang="en-US" altLang="ja-JP" dirty="0"/>
          </a:p>
          <a:p>
            <a:r>
              <a:rPr kumimoji="1" lang="ja-JP" altLang="en-US" dirty="0"/>
              <a:t>変換して、実行するためには、言語プロセッサを利用します。</a:t>
            </a:r>
            <a:endParaRPr kumimoji="1" lang="en-US" altLang="ja-JP" dirty="0"/>
          </a:p>
          <a:p>
            <a:endParaRPr kumimoji="1" lang="en-US" altLang="ja-JP" dirty="0"/>
          </a:p>
          <a:p>
            <a:r>
              <a:rPr kumimoji="1" lang="ja-JP" altLang="en-US" dirty="0"/>
              <a:t>コンパイラを用いる場合、ソースコードを解析して、オブジェクトコードを生成します。このときコンパイラは、</a:t>
            </a:r>
            <a:r>
              <a:rPr kumimoji="1" lang="en-US" altLang="ja-JP" dirty="0"/>
              <a:t>5</a:t>
            </a:r>
            <a:r>
              <a:rPr kumimoji="1" lang="ja-JP" altLang="en-US" dirty="0"/>
              <a:t>つの処理を実行しています。</a:t>
            </a:r>
            <a:endParaRPr kumimoji="1" lang="en-US" altLang="ja-JP" dirty="0"/>
          </a:p>
          <a:p>
            <a:r>
              <a:rPr kumimoji="1" lang="ja-JP" altLang="en-US" dirty="0"/>
              <a:t>①、字句解析は、ソースコードを字句単位、トークン単位に分解して、間違いなどが無いことをチェックします。</a:t>
            </a:r>
            <a:endParaRPr kumimoji="1" lang="en-US" altLang="ja-JP" dirty="0"/>
          </a:p>
          <a:p>
            <a:r>
              <a:rPr kumimoji="1" lang="ja-JP" altLang="en-US" dirty="0"/>
              <a:t>②、構文解析は、字句解析で分解した字句を、そのプログラミング言語の構文規則に従って解析して、文法に間違いがないことを確認します。</a:t>
            </a:r>
            <a:endParaRPr kumimoji="1" lang="en-US" altLang="ja-JP" dirty="0"/>
          </a:p>
          <a:p>
            <a:r>
              <a:rPr kumimoji="1" lang="ja-JP" altLang="en-US" dirty="0"/>
              <a:t>③、意味解析は、プログラムの手続きに、矛盾が無いかチェックします。例えば、変数の宣言とプログラム中での使われ方を確認したり、計算におけるデータ型の整合がとれているかを確かめます。</a:t>
            </a:r>
            <a:endParaRPr kumimoji="1" lang="en-US" altLang="ja-JP" dirty="0"/>
          </a:p>
          <a:p>
            <a:r>
              <a:rPr kumimoji="1" lang="ja-JP" altLang="en-US" dirty="0"/>
              <a:t>④、最適化は、計算の順序などを改善したり、不要な計算を省略したりして、効率的なコードの再編成を行います。</a:t>
            </a:r>
            <a:endParaRPr kumimoji="1" lang="en-US" altLang="ja-JP" dirty="0"/>
          </a:p>
          <a:p>
            <a:r>
              <a:rPr kumimoji="1" lang="ja-JP" altLang="en-US" dirty="0"/>
              <a:t>⑤、コード生成は、</a:t>
            </a:r>
            <a:r>
              <a:rPr kumimoji="1" lang="en-US" altLang="ja-JP" dirty="0"/>
              <a:t>CPU</a:t>
            </a:r>
            <a:r>
              <a:rPr kumimoji="1" lang="ja-JP" altLang="en-US" dirty="0"/>
              <a:t>のアーキテクチャにあったオブジェクトコードを作ります。</a:t>
            </a:r>
            <a:endParaRPr kumimoji="1" lang="en-US" altLang="ja-JP" dirty="0"/>
          </a:p>
          <a:p>
            <a:endParaRPr kumimoji="1" lang="en-US" altLang="ja-JP" dirty="0"/>
          </a:p>
          <a:p>
            <a:r>
              <a:rPr kumimoji="1" lang="ja-JP" altLang="en-US" dirty="0"/>
              <a:t>コンパイラが生成したオブジェクトコードは、そのままでは実行できません。コンピュータで実行できるようにするには、他のオブジェクトコードや、ライブラリーモジュールとしてあらかじめ用意されている、関数や共通モジュールとひとつにまとめ直し、ロードモジュールを作る必要があります。この複数のオブジェクトコードやライブラリーモジュールをまとめて、ロードモジュールを作る作業をリンクと言います。それを行うソフトウエアがリンカーです。</a:t>
            </a:r>
            <a:endParaRPr kumimoji="1" lang="en-US" altLang="ja-JP" dirty="0"/>
          </a:p>
          <a:p>
            <a:r>
              <a:rPr kumimoji="1" lang="ja-JP" altLang="en-US" dirty="0"/>
              <a:t>リンクには、二つの方法があります。一つは、あらかじめ リンカを使ってロードモジュールを作っておく方法で、静的リンクと呼びます。もう一つは、プログラムの実行時に、メモリ上の共有ライブラリやシステムライブラリをロードして、リンクする方法で、動的リンクと呼びます。</a:t>
            </a:r>
            <a:endParaRPr kumimoji="1" lang="en-US" altLang="ja-JP" dirty="0"/>
          </a:p>
          <a:p>
            <a:endParaRPr kumimoji="1" lang="en-US" altLang="ja-JP" dirty="0"/>
          </a:p>
          <a:p>
            <a:r>
              <a:rPr kumimoji="1" lang="ja-JP" altLang="en-US" dirty="0"/>
              <a:t>ロードは、リンカーが生成したロードモジュールを主記憶に読み込ませる作業を実行します。この作業を行うソフトウエアはローダーと言います。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530091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7</a:t>
            </a:fld>
            <a:endParaRPr lang="ja-JP" altLang="en-US" noProof="0"/>
          </a:p>
        </p:txBody>
      </p:sp>
    </p:spTree>
    <p:extLst>
      <p:ext uri="{BB962C8B-B14F-4D97-AF65-F5344CB8AC3E}">
        <p14:creationId xmlns:p14="http://schemas.microsoft.com/office/powerpoint/2010/main" val="1905766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山括弧、</a:t>
            </a:r>
            <a:r>
              <a:rPr kumimoji="1" lang="en-US" altLang="ja-JP" dirty="0"/>
              <a:t>&lt;&gt;</a:t>
            </a:r>
            <a:r>
              <a:rPr kumimoji="1" lang="ja-JP" altLang="en-US" dirty="0"/>
              <a:t>、で囲んだ記号のことをマークアップとか、タグと呼びます。このマークアップは、文章の特徴を伝達する機能をもっていて、マークアップ言語といいます。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マークアップ言語には、いくつかの種類があります。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a:lnSpc>
                <a:spcPct val="95000"/>
              </a:lnSpc>
            </a:pPr>
            <a:r>
              <a:rPr kumimoji="1" lang="en-US" altLang="ja-JP" dirty="0"/>
              <a:t>SGML</a:t>
            </a:r>
            <a:r>
              <a:rPr kumimoji="1" lang="ja-JP" altLang="en-US" dirty="0"/>
              <a:t>は、</a:t>
            </a:r>
            <a:r>
              <a:rPr kumimoji="1" lang="ja-JP" altLang="en-US" sz="1600" dirty="0"/>
              <a:t>印刷で使用される組版文書のやり取りを便利にするために開発された言語で、マニュアルなどを電子化するのに使われました。</a:t>
            </a:r>
            <a:r>
              <a:rPr kumimoji="1" lang="en-US" altLang="ja-JP" sz="1600" dirty="0"/>
              <a:t>SGML</a:t>
            </a:r>
            <a:r>
              <a:rPr kumimoji="1" lang="ja-JP" altLang="en-US" sz="1600" dirty="0"/>
              <a:t>を元として、</a:t>
            </a:r>
            <a:r>
              <a:rPr kumimoji="1" lang="en-US" altLang="ja-JP" sz="1600" dirty="0"/>
              <a:t>XML</a:t>
            </a:r>
            <a:r>
              <a:rPr kumimoji="1" lang="ja-JP" altLang="en-US" sz="1600" dirty="0"/>
              <a:t>や</a:t>
            </a:r>
            <a:r>
              <a:rPr kumimoji="1" lang="en-US" altLang="ja-JP" sz="1600" dirty="0"/>
              <a:t>HTML</a:t>
            </a:r>
            <a:r>
              <a:rPr kumimoji="1" lang="ja-JP" altLang="en-US" sz="1600" dirty="0"/>
              <a:t>が開発されました。</a:t>
            </a:r>
            <a:endParaRPr kumimoji="1" lang="en-US" altLang="ja-JP" sz="1600" dirty="0"/>
          </a:p>
          <a:p>
            <a:pPr>
              <a:lnSpc>
                <a:spcPct val="95000"/>
              </a:lnSpc>
            </a:pPr>
            <a:endParaRPr kumimoji="1" lang="en-US" altLang="ja-JP" sz="1600" dirty="0"/>
          </a:p>
          <a:p>
            <a:pPr>
              <a:lnSpc>
                <a:spcPct val="95000"/>
              </a:lnSpc>
            </a:pPr>
            <a:r>
              <a:rPr kumimoji="1" lang="en-US" altLang="ja-JP" sz="1600" dirty="0"/>
              <a:t>XML</a:t>
            </a:r>
            <a:r>
              <a:rPr kumimoji="1" lang="ja-JP" altLang="en-US" sz="1600" dirty="0"/>
              <a:t>は、文章の見た目や構造を記述するためのマークアップ言語の一つです。 主にコンピュータシステム間などのデータのやりとりや管理を簡単にする目的で使用されています。</a:t>
            </a:r>
            <a:r>
              <a:rPr kumimoji="1" lang="en-US" altLang="ja-JP" sz="1600" dirty="0"/>
              <a:t>XML</a:t>
            </a:r>
            <a:r>
              <a:rPr kumimoji="1" lang="ja-JP" altLang="en-US" sz="1600" dirty="0"/>
              <a:t>では、データの内容に合わせて文字を修飾するタグを、自由に定義することができます。</a:t>
            </a:r>
            <a:endParaRPr kumimoji="1" lang="en-US" altLang="ja-JP" sz="1600" dirty="0"/>
          </a:p>
          <a:p>
            <a:pPr>
              <a:lnSpc>
                <a:spcPct val="95000"/>
              </a:lnSpc>
            </a:pPr>
            <a:endParaRPr kumimoji="1" lang="en-US" altLang="ja-JP" dirty="0"/>
          </a:p>
          <a:p>
            <a:pPr>
              <a:lnSpc>
                <a:spcPct val="95000"/>
              </a:lnSpc>
            </a:pPr>
            <a:r>
              <a:rPr kumimoji="1" lang="en-US" altLang="ja-JP" dirty="0"/>
              <a:t>HTML</a:t>
            </a:r>
            <a:r>
              <a:rPr kumimoji="1" lang="ja-JP" altLang="en-US" dirty="0"/>
              <a:t>は、ウェブサイトのコンテンツの構造を作るために使われるマークアップ言語です。主に文書の構造を伝えるためのマークアップ言語です。ウェブサイトの見た目をきれいに整えるために、</a:t>
            </a:r>
            <a:r>
              <a:rPr kumimoji="1" lang="en-US" altLang="ja-JP" dirty="0"/>
              <a:t>CSS</a:t>
            </a:r>
            <a:r>
              <a:rPr kumimoji="1" lang="ja-JP" altLang="en-US" dirty="0"/>
              <a:t>と一緒に使われます。</a:t>
            </a:r>
            <a:r>
              <a:rPr kumimoji="1" lang="en-US" altLang="ja-JP" dirty="0"/>
              <a:t>CSS</a:t>
            </a:r>
            <a:r>
              <a:rPr kumimoji="1" lang="ja-JP" altLang="en-US" dirty="0"/>
              <a:t>の役目は、ウェブサイトのデザイン、文字サイズや色などを整えることです。</a:t>
            </a:r>
            <a:endParaRPr kumimoji="1" lang="en-US" altLang="ja-JP" dirty="0"/>
          </a:p>
          <a:p>
            <a:pPr>
              <a:lnSpc>
                <a:spcPct val="95000"/>
              </a:lnSpc>
            </a:pPr>
            <a:endParaRPr kumimoji="1" lang="en-US" altLang="ja-JP" dirty="0"/>
          </a:p>
          <a:p>
            <a:pPr>
              <a:lnSpc>
                <a:spcPct val="95000"/>
              </a:lnSpc>
            </a:pPr>
            <a:r>
              <a:rPr kumimoji="1" lang="en-US" altLang="ja-JP" dirty="0"/>
              <a:t>XHTML</a:t>
            </a:r>
            <a:r>
              <a:rPr kumimoji="1" lang="ja-JP" altLang="en-US" dirty="0"/>
              <a:t>は、</a:t>
            </a:r>
            <a:r>
              <a:rPr kumimoji="1" lang="en-US" altLang="ja-JP" sz="1600" dirty="0"/>
              <a:t>HTML</a:t>
            </a:r>
            <a:r>
              <a:rPr kumimoji="1" lang="ja-JP" altLang="en-US" sz="1600" dirty="0"/>
              <a:t>を</a:t>
            </a:r>
            <a:r>
              <a:rPr kumimoji="1" lang="en-US" altLang="ja-JP" sz="1600" dirty="0"/>
              <a:t>XML</a:t>
            </a:r>
            <a:r>
              <a:rPr kumimoji="1" lang="ja-JP" altLang="en-US" sz="1600" dirty="0"/>
              <a:t>の仕様に従って定義しなおした規格です。定義があいまいであった</a:t>
            </a:r>
            <a:r>
              <a:rPr kumimoji="1" lang="en-US" altLang="ja-JP" sz="1600" dirty="0"/>
              <a:t>HTML</a:t>
            </a:r>
            <a:r>
              <a:rPr kumimoji="1" lang="ja-JP" altLang="en-US" sz="1600" dirty="0"/>
              <a:t>と異なり、</a:t>
            </a:r>
            <a:r>
              <a:rPr kumimoji="1" lang="en-US" altLang="ja-JP" sz="1600" dirty="0"/>
              <a:t>XML</a:t>
            </a:r>
            <a:r>
              <a:rPr kumimoji="1" lang="ja-JP" altLang="en-US" sz="1600" dirty="0"/>
              <a:t>の厳格な記述ルールを</a:t>
            </a:r>
            <a:r>
              <a:rPr kumimoji="1" lang="en-US" altLang="ja-JP" sz="1600" dirty="0"/>
              <a:t>HTML</a:t>
            </a:r>
            <a:r>
              <a:rPr kumimoji="1" lang="ja-JP" altLang="en-US" sz="1600" dirty="0"/>
              <a:t>にも適用している</a:t>
            </a:r>
            <a:r>
              <a:rPr kumimoji="1" lang="en-US" altLang="ja-JP" sz="1600" dirty="0"/>
              <a:t>XHTML</a:t>
            </a:r>
            <a:r>
              <a:rPr kumimoji="1" lang="ja-JP" altLang="en-US" sz="1600" dirty="0"/>
              <a:t>は、処理が安定し、高速になることが期待できます。</a:t>
            </a:r>
            <a:endParaRPr kumimoji="1" lang="en-US" altLang="ja-JP" sz="1600" dirty="0"/>
          </a:p>
          <a:p>
            <a:pPr>
              <a:lnSpc>
                <a:spcPct val="95000"/>
              </a:lnSpc>
            </a:pPr>
            <a:endParaRPr kumimoji="1" lang="en-US" altLang="ja-JP" dirty="0"/>
          </a:p>
          <a:p>
            <a:pPr>
              <a:lnSpc>
                <a:spcPct val="95000"/>
              </a:lnSpc>
            </a:pPr>
            <a:endParaRPr kumimoji="1" lang="en-US" altLang="ja-JP" dirty="0"/>
          </a:p>
          <a:p>
            <a:pPr>
              <a:lnSpc>
                <a:spcPct val="95000"/>
              </a:lnSpc>
            </a:pP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8</a:t>
            </a:fld>
            <a:endParaRPr lang="ja-JP" altLang="en-US"/>
          </a:p>
        </p:txBody>
      </p:sp>
    </p:spTree>
    <p:extLst>
      <p:ext uri="{BB962C8B-B14F-4D97-AF65-F5344CB8AC3E}">
        <p14:creationId xmlns:p14="http://schemas.microsoft.com/office/powerpoint/2010/main" val="3670123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9</a:t>
            </a:fld>
            <a:endParaRPr lang="ja-JP" altLang="en-US" noProof="0"/>
          </a:p>
        </p:txBody>
      </p:sp>
    </p:spTree>
    <p:extLst>
      <p:ext uri="{BB962C8B-B14F-4D97-AF65-F5344CB8AC3E}">
        <p14:creationId xmlns:p14="http://schemas.microsoft.com/office/powerpoint/2010/main" val="4943670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7/16/2024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7/16/2024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7/16/2024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7/16/2024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7/16/2024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7/16/2024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7/16/2024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7/16/2024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7/16/2024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7/16/2024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7/16/2024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7/16/2024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1</a:t>
            </a:r>
            <a:r>
              <a:rPr lang="ja-JP" altLang="en-US" dirty="0"/>
              <a:t>　セクション</a:t>
            </a:r>
            <a:r>
              <a:rPr lang="en-US" altLang="ja-JP" dirty="0"/>
              <a:t>2</a:t>
            </a:r>
            <a:r>
              <a:rPr lang="ja-JP" altLang="en-US" dirty="0"/>
              <a:t>　アルゴリズムとプログラミング</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2</a:t>
            </a:r>
            <a:r>
              <a:rPr lang="ja-JP" altLang="en-US" sz="4000" dirty="0"/>
              <a:t>－</a:t>
            </a:r>
            <a:r>
              <a:rPr lang="en-US" altLang="ja-JP" sz="4000" dirty="0"/>
              <a:t>6</a:t>
            </a:r>
            <a:r>
              <a:rPr lang="ja-JP" altLang="en-US" sz="4000" dirty="0"/>
              <a:t>　プログラミング言語とマークアップ言語</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プログラムの性質</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プログラムの性質とは</a:t>
            </a:r>
            <a:r>
              <a:rPr kumimoji="1" lang="ja-JP" altLang="en-US" sz="2100" dirty="0"/>
              <a:t>　</a:t>
            </a:r>
            <a:endParaRPr kumimoji="1" lang="en-US" altLang="ja-JP" sz="2100" dirty="0"/>
          </a:p>
          <a:p>
            <a:pPr marL="0" indent="0">
              <a:buNone/>
            </a:pPr>
            <a:r>
              <a:rPr lang="ja-JP" altLang="en-US" sz="2100" dirty="0"/>
              <a:t>　</a:t>
            </a:r>
            <a:r>
              <a:rPr lang="ja-JP" altLang="en-US" sz="2600" dirty="0"/>
              <a:t>　次のような性質を持たせることができる　</a:t>
            </a:r>
            <a:endParaRPr kumimoji="1" lang="en-US" altLang="ja-JP" sz="2200" b="1" dirty="0">
              <a:solidFill>
                <a:srgbClr val="FF0000"/>
              </a:solidFill>
            </a:endParaRPr>
          </a:p>
        </p:txBody>
      </p:sp>
      <p:graphicFrame>
        <p:nvGraphicFramePr>
          <p:cNvPr id="4" name="表 4">
            <a:extLst>
              <a:ext uri="{FF2B5EF4-FFF2-40B4-BE49-F238E27FC236}">
                <a16:creationId xmlns:a16="http://schemas.microsoft.com/office/drawing/2014/main" id="{D94B8D19-1700-DA61-AE61-8AEC255C0985}"/>
              </a:ext>
            </a:extLst>
          </p:cNvPr>
          <p:cNvGraphicFramePr>
            <a:graphicFrameLocks noGrp="1"/>
          </p:cNvGraphicFramePr>
          <p:nvPr>
            <p:extLst>
              <p:ext uri="{D42A27DB-BD31-4B8C-83A1-F6EECF244321}">
                <p14:modId xmlns:p14="http://schemas.microsoft.com/office/powerpoint/2010/main" val="1814020436"/>
              </p:ext>
            </p:extLst>
          </p:nvPr>
        </p:nvGraphicFramePr>
        <p:xfrm>
          <a:off x="783822" y="2874010"/>
          <a:ext cx="10621180" cy="3291840"/>
        </p:xfrm>
        <a:graphic>
          <a:graphicData uri="http://schemas.openxmlformats.org/drawingml/2006/table">
            <a:tbl>
              <a:tblPr firstRow="1" bandRow="1">
                <a:tableStyleId>{E8B1032C-EA38-4F05-BA0D-38AFFFC7BED3}</a:tableStyleId>
              </a:tblPr>
              <a:tblGrid>
                <a:gridCol w="4140460">
                  <a:extLst>
                    <a:ext uri="{9D8B030D-6E8A-4147-A177-3AD203B41FA5}">
                      <a16:colId xmlns:a16="http://schemas.microsoft.com/office/drawing/2014/main" val="3887598092"/>
                    </a:ext>
                  </a:extLst>
                </a:gridCol>
                <a:gridCol w="6480720">
                  <a:extLst>
                    <a:ext uri="{9D8B030D-6E8A-4147-A177-3AD203B41FA5}">
                      <a16:colId xmlns:a16="http://schemas.microsoft.com/office/drawing/2014/main" val="3768159312"/>
                    </a:ext>
                  </a:extLst>
                </a:gridCol>
              </a:tblGrid>
              <a:tr h="370840">
                <a:tc>
                  <a:txBody>
                    <a:bodyPr/>
                    <a:lstStyle/>
                    <a:p>
                      <a:r>
                        <a:rPr kumimoji="1" lang="ja-JP" altLang="en-US" b="1" dirty="0">
                          <a:latin typeface="Meiryo UI" panose="020B0604030504040204" pitchFamily="50" charset="-128"/>
                          <a:ea typeface="Meiryo UI" panose="020B0604030504040204" pitchFamily="50" charset="-128"/>
                        </a:rPr>
                        <a:t>再配置可能（</a:t>
                      </a:r>
                      <a:r>
                        <a:rPr kumimoji="1" lang="en-US" altLang="ja-JP" b="1" dirty="0">
                          <a:latin typeface="Meiryo UI" panose="020B0604030504040204" pitchFamily="50" charset="-128"/>
                          <a:ea typeface="Meiryo UI" panose="020B0604030504040204" pitchFamily="50" charset="-128"/>
                        </a:rPr>
                        <a:t>relocatable</a:t>
                      </a:r>
                      <a:r>
                        <a:rPr kumimoji="1" lang="ja-JP" altLang="en-US" b="1" dirty="0">
                          <a:latin typeface="Meiryo UI" panose="020B0604030504040204" pitchFamily="50" charset="-128"/>
                          <a:ea typeface="Meiryo UI" panose="020B0604030504040204" pitchFamily="50" charset="-128"/>
                        </a:rPr>
                        <a:t>）</a:t>
                      </a:r>
                    </a:p>
                  </a:txBody>
                  <a:tcPr>
                    <a:solidFill>
                      <a:schemeClr val="accent6">
                        <a:lumMod val="20000"/>
                        <a:lumOff val="80000"/>
                      </a:schemeClr>
                    </a:solidFill>
                  </a:tcPr>
                </a:tc>
                <a:tc>
                  <a:txBody>
                    <a:bodyPr/>
                    <a:lstStyle/>
                    <a:p>
                      <a:r>
                        <a:rPr kumimoji="1" lang="ja-JP" altLang="en-US" b="0" dirty="0"/>
                        <a:t>主記憶上のどのアドレスに配置しても実行可能な性質</a:t>
                      </a:r>
                    </a:p>
                  </a:txBody>
                  <a:tcPr>
                    <a:noFill/>
                  </a:tcPr>
                </a:tc>
                <a:extLst>
                  <a:ext uri="{0D108BD9-81ED-4DB2-BD59-A6C34878D82A}">
                    <a16:rowId xmlns:a16="http://schemas.microsoft.com/office/drawing/2014/main" val="3381703236"/>
                  </a:ext>
                </a:extLst>
              </a:tr>
              <a:tr h="370840">
                <a:tc>
                  <a:txBody>
                    <a:bodyPr/>
                    <a:lstStyle/>
                    <a:p>
                      <a:r>
                        <a:rPr kumimoji="1" lang="ja-JP" altLang="en-US" b="1" dirty="0">
                          <a:latin typeface="Meiryo UI" panose="020B0604030504040204" pitchFamily="50" charset="-128"/>
                          <a:ea typeface="Meiryo UI" panose="020B0604030504040204" pitchFamily="50" charset="-128"/>
                        </a:rPr>
                        <a:t>再入可能（</a:t>
                      </a:r>
                      <a:r>
                        <a:rPr kumimoji="1" lang="en-US" altLang="ja-JP" b="1" dirty="0">
                          <a:latin typeface="Meiryo UI" panose="020B0604030504040204" pitchFamily="50" charset="-128"/>
                          <a:ea typeface="Meiryo UI" panose="020B0604030504040204" pitchFamily="50" charset="-128"/>
                        </a:rPr>
                        <a:t>reentrant</a:t>
                      </a:r>
                      <a:r>
                        <a:rPr kumimoji="1" lang="ja-JP" altLang="en-US" b="1" dirty="0">
                          <a:latin typeface="Meiryo UI" panose="020B0604030504040204" pitchFamily="50" charset="-128"/>
                          <a:ea typeface="Meiryo UI" panose="020B0604030504040204" pitchFamily="50" charset="-128"/>
                        </a:rPr>
                        <a:t>）</a:t>
                      </a:r>
                    </a:p>
                  </a:txBody>
                  <a:tcPr>
                    <a:solidFill>
                      <a:schemeClr val="accent6">
                        <a:lumMod val="20000"/>
                        <a:lumOff val="80000"/>
                      </a:schemeClr>
                    </a:solidFill>
                  </a:tcPr>
                </a:tc>
                <a:tc>
                  <a:txBody>
                    <a:bodyPr/>
                    <a:lstStyle/>
                    <a:p>
                      <a:r>
                        <a:rPr kumimoji="1" lang="ja-JP" altLang="en-US" b="0" dirty="0"/>
                        <a:t>同時に複数のプログラムを共有して実行しても、正しい結果が得られる性質</a:t>
                      </a:r>
                    </a:p>
                  </a:txBody>
                  <a:tcPr>
                    <a:noFill/>
                  </a:tcPr>
                </a:tc>
                <a:extLst>
                  <a:ext uri="{0D108BD9-81ED-4DB2-BD59-A6C34878D82A}">
                    <a16:rowId xmlns:a16="http://schemas.microsoft.com/office/drawing/2014/main" val="1764188389"/>
                  </a:ext>
                </a:extLst>
              </a:tr>
              <a:tr h="370840">
                <a:tc>
                  <a:txBody>
                    <a:bodyPr/>
                    <a:lstStyle/>
                    <a:p>
                      <a:r>
                        <a:rPr kumimoji="1" lang="ja-JP" altLang="en-US" b="1" dirty="0">
                          <a:latin typeface="Meiryo UI" panose="020B0604030504040204" pitchFamily="50" charset="-128"/>
                          <a:ea typeface="Meiryo UI" panose="020B0604030504040204" pitchFamily="50" charset="-128"/>
                        </a:rPr>
                        <a:t>再使用可能（</a:t>
                      </a:r>
                      <a:r>
                        <a:rPr kumimoji="1" lang="en-US" altLang="ja-JP" b="1" dirty="0">
                          <a:latin typeface="Meiryo UI" panose="020B0604030504040204" pitchFamily="50" charset="-128"/>
                          <a:ea typeface="Meiryo UI" panose="020B0604030504040204" pitchFamily="50" charset="-128"/>
                        </a:rPr>
                        <a:t>reusable</a:t>
                      </a:r>
                      <a:r>
                        <a:rPr kumimoji="1" lang="ja-JP" altLang="en-US" b="1" dirty="0">
                          <a:latin typeface="Meiryo UI" panose="020B0604030504040204" pitchFamily="50" charset="-128"/>
                          <a:ea typeface="Meiryo UI" panose="020B0604030504040204" pitchFamily="50" charset="-128"/>
                        </a:rPr>
                        <a:t>）</a:t>
                      </a:r>
                    </a:p>
                  </a:txBody>
                  <a:tcPr>
                    <a:solidFill>
                      <a:schemeClr val="accent6">
                        <a:lumMod val="20000"/>
                        <a:lumOff val="80000"/>
                      </a:schemeClr>
                    </a:solidFill>
                  </a:tcPr>
                </a:tc>
                <a:tc>
                  <a:txBody>
                    <a:bodyPr/>
                    <a:lstStyle/>
                    <a:p>
                      <a:r>
                        <a:rPr kumimoji="1" lang="ja-JP" altLang="en-US" b="0" dirty="0"/>
                        <a:t>一度実行したプログラムを、再起動せずに再び実行しても、正しい結果が得られる性質</a:t>
                      </a:r>
                      <a:endParaRPr kumimoji="1" lang="en-US" altLang="ja-JP" b="0" dirty="0"/>
                    </a:p>
                  </a:txBody>
                  <a:tcPr>
                    <a:noFill/>
                  </a:tcPr>
                </a:tc>
                <a:extLst>
                  <a:ext uri="{0D108BD9-81ED-4DB2-BD59-A6C34878D82A}">
                    <a16:rowId xmlns:a16="http://schemas.microsoft.com/office/drawing/2014/main" val="3237748850"/>
                  </a:ext>
                </a:extLst>
              </a:tr>
              <a:tr h="370840">
                <a:tc>
                  <a:txBody>
                    <a:bodyPr/>
                    <a:lstStyle/>
                    <a:p>
                      <a:r>
                        <a:rPr kumimoji="1" lang="ja-JP" altLang="en-US" b="1" dirty="0">
                          <a:latin typeface="Meiryo UI" panose="020B0604030504040204" pitchFamily="50" charset="-128"/>
                          <a:ea typeface="Meiryo UI" panose="020B0604030504040204" pitchFamily="50" charset="-128"/>
                        </a:rPr>
                        <a:t>再帰的（</a:t>
                      </a:r>
                      <a:r>
                        <a:rPr kumimoji="1" lang="en-US" altLang="ja-JP" b="1" dirty="0">
                          <a:latin typeface="Meiryo UI" panose="020B0604030504040204" pitchFamily="50" charset="-128"/>
                          <a:ea typeface="Meiryo UI" panose="020B0604030504040204" pitchFamily="50" charset="-128"/>
                        </a:rPr>
                        <a:t>recursive</a:t>
                      </a:r>
                      <a:r>
                        <a:rPr kumimoji="1" lang="ja-JP" altLang="en-US" b="1" dirty="0">
                          <a:latin typeface="Meiryo UI" panose="020B0604030504040204" pitchFamily="50" charset="-128"/>
                          <a:ea typeface="Meiryo UI" panose="020B0604030504040204" pitchFamily="50" charset="-128"/>
                        </a:rPr>
                        <a:t>）</a:t>
                      </a:r>
                    </a:p>
                  </a:txBody>
                  <a:tcPr>
                    <a:solidFill>
                      <a:schemeClr val="accent6">
                        <a:lumMod val="20000"/>
                        <a:lumOff val="80000"/>
                      </a:schemeClr>
                    </a:solidFill>
                  </a:tcPr>
                </a:tc>
                <a:tc>
                  <a:txBody>
                    <a:bodyPr/>
                    <a:lstStyle/>
                    <a:p>
                      <a:r>
                        <a:rPr kumimoji="1" lang="ja-JP" altLang="en-US" b="0" dirty="0"/>
                        <a:t>あるプログラムの実行中に自分自身を呼び出すことができる性質</a:t>
                      </a:r>
                    </a:p>
                  </a:txBody>
                  <a:tcPr>
                    <a:noFill/>
                  </a:tcPr>
                </a:tc>
                <a:extLst>
                  <a:ext uri="{0D108BD9-81ED-4DB2-BD59-A6C34878D82A}">
                    <a16:rowId xmlns:a16="http://schemas.microsoft.com/office/drawing/2014/main" val="3745861483"/>
                  </a:ext>
                </a:extLst>
              </a:tr>
            </a:tbl>
          </a:graphicData>
        </a:graphic>
      </p:graphicFrame>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kumimoji="1" lang="en-US" altLang="ja-JP" sz="3600" dirty="0"/>
              <a:t>1</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27226" y="1137412"/>
            <a:ext cx="11521280" cy="2109808"/>
          </a:xfrm>
          <a:prstGeom prst="rect">
            <a:avLst/>
          </a:prstGeom>
          <a:noFill/>
        </p:spPr>
        <p:txBody>
          <a:bodyPr wrap="square" rtlCol="0">
            <a:spAutoFit/>
          </a:bodyPr>
          <a:lstStyle/>
          <a:p>
            <a:pPr>
              <a:lnSpc>
                <a:spcPct val="95000"/>
              </a:lnSpc>
            </a:pPr>
            <a:r>
              <a:rPr kumimoji="1" lang="ja-JP" altLang="en-US" sz="2000" dirty="0"/>
              <a:t>　整数</a:t>
            </a:r>
            <a:r>
              <a:rPr kumimoji="1" lang="en-US" altLang="ja-JP" sz="2000" dirty="0"/>
              <a:t>n</a:t>
            </a:r>
            <a:r>
              <a:rPr kumimoji="1" lang="ja-JP" altLang="en-US" sz="2000" dirty="0"/>
              <a:t>に対して、再帰的に定義された関数</a:t>
            </a:r>
            <a:r>
              <a:rPr kumimoji="1" lang="en-US" altLang="ja-JP" sz="2000" dirty="0"/>
              <a:t>f(n)</a:t>
            </a:r>
            <a:r>
              <a:rPr kumimoji="1" lang="ja-JP" altLang="en-US" sz="2000" dirty="0"/>
              <a:t>を疑似言語で示した。</a:t>
            </a:r>
            <a:r>
              <a:rPr kumimoji="1" lang="en-US" altLang="ja-JP" sz="2000" dirty="0"/>
              <a:t>f(6)</a:t>
            </a:r>
            <a:r>
              <a:rPr kumimoji="1" lang="ja-JP" altLang="en-US" sz="2000" dirty="0"/>
              <a:t>の値を解答群から選びなさい。</a:t>
            </a:r>
          </a:p>
          <a:p>
            <a:pPr>
              <a:lnSpc>
                <a:spcPct val="95000"/>
              </a:lnSpc>
            </a:pPr>
            <a:r>
              <a:rPr kumimoji="1" lang="en-US" altLang="ja-JP" sz="1800" dirty="0"/>
              <a:t>[</a:t>
            </a:r>
            <a:r>
              <a:rPr kumimoji="1" lang="ja-JP" altLang="en-US" sz="1800" dirty="0"/>
              <a:t>基本情報技術者試験　令和元年秋期 午後問</a:t>
            </a:r>
            <a:r>
              <a:rPr kumimoji="1" lang="en-US" altLang="ja-JP" sz="1800" dirty="0"/>
              <a:t>11]</a:t>
            </a:r>
            <a:r>
              <a:rPr kumimoji="1" lang="ja-JP" altLang="en-US" sz="1800" dirty="0"/>
              <a:t>一部改変</a:t>
            </a:r>
            <a:endParaRPr kumimoji="1" lang="en-US" altLang="ja-JP" sz="1800" dirty="0"/>
          </a:p>
          <a:p>
            <a:pPr>
              <a:lnSpc>
                <a:spcPct val="95000"/>
              </a:lnSpc>
            </a:pPr>
            <a:r>
              <a:rPr kumimoji="1" lang="ja-JP" altLang="en-US" sz="2000" dirty="0"/>
              <a:t>ア：</a:t>
            </a:r>
            <a:r>
              <a:rPr kumimoji="1" lang="en-US" altLang="ja-JP" sz="2000" dirty="0"/>
              <a:t>10</a:t>
            </a:r>
          </a:p>
          <a:p>
            <a:pPr>
              <a:lnSpc>
                <a:spcPct val="95000"/>
              </a:lnSpc>
            </a:pPr>
            <a:r>
              <a:rPr kumimoji="1" lang="ja-JP" altLang="en-US" sz="2000" dirty="0"/>
              <a:t>イ：</a:t>
            </a:r>
            <a:r>
              <a:rPr kumimoji="1" lang="en-US" altLang="ja-JP" sz="2000" dirty="0"/>
              <a:t>11</a:t>
            </a:r>
          </a:p>
          <a:p>
            <a:pPr>
              <a:lnSpc>
                <a:spcPct val="95000"/>
              </a:lnSpc>
            </a:pPr>
            <a:r>
              <a:rPr kumimoji="1" lang="ja-JP" altLang="en-US" sz="2000" dirty="0"/>
              <a:t>ウ：</a:t>
            </a:r>
            <a:r>
              <a:rPr kumimoji="1" lang="en-US" altLang="ja-JP" sz="2000" dirty="0"/>
              <a:t>12</a:t>
            </a:r>
          </a:p>
          <a:p>
            <a:pPr>
              <a:lnSpc>
                <a:spcPct val="95000"/>
              </a:lnSpc>
            </a:pPr>
            <a:r>
              <a:rPr kumimoji="1" lang="ja-JP" altLang="en-US" sz="2000" dirty="0"/>
              <a:t>エ：</a:t>
            </a:r>
            <a:r>
              <a:rPr kumimoji="1" lang="en-US" altLang="ja-JP" sz="2000" dirty="0"/>
              <a:t>13</a:t>
            </a:r>
            <a:endParaRPr kumimoji="1" lang="en-US" altLang="ja-JP" sz="2800" dirty="0"/>
          </a:p>
        </p:txBody>
      </p:sp>
      <p:sp>
        <p:nvSpPr>
          <p:cNvPr id="3" name="テキスト ボックス 2">
            <a:extLst>
              <a:ext uri="{FF2B5EF4-FFF2-40B4-BE49-F238E27FC236}">
                <a16:creationId xmlns:a16="http://schemas.microsoft.com/office/drawing/2014/main" id="{F0FBC3D3-4416-AB86-0617-FF058BBA130D}"/>
              </a:ext>
            </a:extLst>
          </p:cNvPr>
          <p:cNvSpPr txBox="1"/>
          <p:nvPr/>
        </p:nvSpPr>
        <p:spPr>
          <a:xfrm>
            <a:off x="5734372" y="5089732"/>
            <a:ext cx="2664296" cy="443198"/>
          </a:xfrm>
          <a:prstGeom prst="rect">
            <a:avLst/>
          </a:prstGeom>
          <a:noFill/>
        </p:spPr>
        <p:txBody>
          <a:bodyPr wrap="square" rtlCol="0">
            <a:spAutoFit/>
          </a:bodyPr>
          <a:lstStyle/>
          <a:p>
            <a:pPr>
              <a:lnSpc>
                <a:spcPct val="95000"/>
              </a:lnSpc>
            </a:pPr>
            <a:r>
              <a:rPr kumimoji="1" lang="ja-JP" altLang="en-US" dirty="0">
                <a:solidFill>
                  <a:srgbClr val="FF0000"/>
                </a:solidFill>
              </a:rPr>
              <a:t>答え：エ</a:t>
            </a:r>
          </a:p>
        </p:txBody>
      </p:sp>
      <p:sp>
        <p:nvSpPr>
          <p:cNvPr id="5" name="テキスト ボックス 4">
            <a:extLst>
              <a:ext uri="{FF2B5EF4-FFF2-40B4-BE49-F238E27FC236}">
                <a16:creationId xmlns:a16="http://schemas.microsoft.com/office/drawing/2014/main" id="{0FEEC0BC-F688-C7D1-0F59-9BA3C60EBB7C}"/>
              </a:ext>
            </a:extLst>
          </p:cNvPr>
          <p:cNvSpPr txBox="1"/>
          <p:nvPr/>
        </p:nvSpPr>
        <p:spPr>
          <a:xfrm>
            <a:off x="693812" y="3423122"/>
            <a:ext cx="3600400" cy="2109808"/>
          </a:xfrm>
          <a:prstGeom prst="rect">
            <a:avLst/>
          </a:prstGeom>
          <a:noFill/>
          <a:ln>
            <a:solidFill>
              <a:schemeClr val="tx1"/>
            </a:solidFill>
          </a:ln>
        </p:spPr>
        <p:txBody>
          <a:bodyPr wrap="square" rtlCol="0">
            <a:spAutoFit/>
          </a:bodyPr>
          <a:lstStyle/>
          <a:p>
            <a:pPr>
              <a:lnSpc>
                <a:spcPct val="95000"/>
              </a:lnSpc>
            </a:pPr>
            <a:r>
              <a:rPr kumimoji="1" lang="ja-JP" altLang="en-US" sz="2000" b="1" dirty="0"/>
              <a:t>○整数型関数 </a:t>
            </a:r>
            <a:r>
              <a:rPr kumimoji="1" lang="en-US" altLang="ja-JP" sz="2000" b="1" dirty="0"/>
              <a:t>f ( </a:t>
            </a:r>
            <a:r>
              <a:rPr kumimoji="1" lang="ja-JP" altLang="en-US" sz="2000" b="1" dirty="0"/>
              <a:t>整数型</a:t>
            </a:r>
            <a:r>
              <a:rPr kumimoji="1" lang="en-US" altLang="ja-JP" sz="2000" b="1" dirty="0"/>
              <a:t>:n )</a:t>
            </a:r>
          </a:p>
          <a:p>
            <a:pPr>
              <a:lnSpc>
                <a:spcPct val="95000"/>
              </a:lnSpc>
            </a:pPr>
            <a:r>
              <a:rPr kumimoji="1" lang="ja-JP" altLang="en-US" sz="2000" dirty="0"/>
              <a:t>　</a:t>
            </a:r>
            <a:r>
              <a:rPr kumimoji="1" lang="en-US" altLang="ja-JP" sz="2000" dirty="0"/>
              <a:t>if ( n</a:t>
            </a:r>
            <a:r>
              <a:rPr kumimoji="1" lang="ja-JP" altLang="en-US" sz="2000" dirty="0"/>
              <a:t>が</a:t>
            </a:r>
            <a:r>
              <a:rPr kumimoji="1" lang="en-US" altLang="ja-JP" sz="2000" dirty="0"/>
              <a:t>1</a:t>
            </a:r>
            <a:r>
              <a:rPr kumimoji="1" lang="ja-JP" altLang="en-US" sz="2000" dirty="0"/>
              <a:t>以下 </a:t>
            </a:r>
            <a:r>
              <a:rPr kumimoji="1" lang="en-US" altLang="ja-JP" sz="2000" dirty="0"/>
              <a:t>)</a:t>
            </a:r>
          </a:p>
          <a:p>
            <a:pPr>
              <a:lnSpc>
                <a:spcPct val="95000"/>
              </a:lnSpc>
            </a:pPr>
            <a:r>
              <a:rPr kumimoji="1" lang="ja-JP" altLang="en-US" sz="2000" dirty="0"/>
              <a:t>　　</a:t>
            </a:r>
            <a:r>
              <a:rPr kumimoji="1" lang="en-US" altLang="ja-JP" sz="2000" dirty="0"/>
              <a:t>return</a:t>
            </a:r>
            <a:r>
              <a:rPr kumimoji="1" lang="ja-JP" altLang="en-US" sz="2000" dirty="0"/>
              <a:t> </a:t>
            </a:r>
            <a:r>
              <a:rPr kumimoji="1" lang="en-US" altLang="ja-JP" sz="2000" dirty="0"/>
              <a:t>1</a:t>
            </a:r>
          </a:p>
          <a:p>
            <a:pPr>
              <a:lnSpc>
                <a:spcPct val="95000"/>
              </a:lnSpc>
            </a:pPr>
            <a:r>
              <a:rPr kumimoji="1" lang="ja-JP" altLang="en-US" sz="2000" dirty="0"/>
              <a:t>　</a:t>
            </a:r>
            <a:r>
              <a:rPr kumimoji="1" lang="en-US" altLang="ja-JP" sz="2000" dirty="0"/>
              <a:t>else</a:t>
            </a:r>
          </a:p>
          <a:p>
            <a:pPr>
              <a:lnSpc>
                <a:spcPct val="95000"/>
              </a:lnSpc>
            </a:pPr>
            <a:r>
              <a:rPr kumimoji="1" lang="ja-JP" altLang="en-US" sz="2000" dirty="0"/>
              <a:t>　　</a:t>
            </a:r>
            <a:r>
              <a:rPr kumimoji="1" lang="en-US" altLang="ja-JP" sz="2000" dirty="0"/>
              <a:t>return</a:t>
            </a:r>
            <a:r>
              <a:rPr kumimoji="1" lang="ja-JP" altLang="en-US" sz="2000" dirty="0"/>
              <a:t> </a:t>
            </a:r>
            <a:r>
              <a:rPr kumimoji="1" lang="en-US" altLang="ja-JP" sz="2000" dirty="0"/>
              <a:t>n</a:t>
            </a:r>
            <a:r>
              <a:rPr kumimoji="1" lang="ja-JP" altLang="en-US" sz="2000" dirty="0"/>
              <a:t> </a:t>
            </a:r>
            <a:r>
              <a:rPr kumimoji="1" lang="en-US" altLang="ja-JP" sz="2000" dirty="0"/>
              <a:t>+</a:t>
            </a:r>
            <a:r>
              <a:rPr kumimoji="1" lang="ja-JP" altLang="en-US" sz="2000" dirty="0"/>
              <a:t> </a:t>
            </a:r>
            <a:r>
              <a:rPr kumimoji="1" lang="en-US" altLang="ja-JP" sz="2000" dirty="0"/>
              <a:t>f</a:t>
            </a:r>
            <a:r>
              <a:rPr kumimoji="1" lang="ja-JP" altLang="en-US" sz="2000" dirty="0"/>
              <a:t> </a:t>
            </a:r>
            <a:r>
              <a:rPr kumimoji="1" lang="en-US" altLang="ja-JP" sz="2000" dirty="0"/>
              <a:t>(</a:t>
            </a:r>
            <a:r>
              <a:rPr kumimoji="1" lang="ja-JP" altLang="en-US" sz="2000" dirty="0"/>
              <a:t> </a:t>
            </a:r>
            <a:r>
              <a:rPr kumimoji="1" lang="en-US" altLang="ja-JP" sz="2000" dirty="0"/>
              <a:t>n-2</a:t>
            </a:r>
            <a:r>
              <a:rPr kumimoji="1" lang="ja-JP" altLang="en-US" sz="2000" dirty="0"/>
              <a:t> </a:t>
            </a:r>
            <a:r>
              <a:rPr kumimoji="1" lang="en-US" altLang="ja-JP" sz="2000" dirty="0"/>
              <a:t>)</a:t>
            </a:r>
          </a:p>
          <a:p>
            <a:pPr>
              <a:lnSpc>
                <a:spcPct val="95000"/>
              </a:lnSpc>
            </a:pPr>
            <a:r>
              <a:rPr kumimoji="1" lang="ja-JP" altLang="en-US" sz="2000" dirty="0"/>
              <a:t>　</a:t>
            </a:r>
            <a:r>
              <a:rPr kumimoji="1" lang="en-US" altLang="ja-JP" sz="2000" dirty="0"/>
              <a:t>endif</a:t>
            </a:r>
          </a:p>
          <a:p>
            <a:pPr>
              <a:lnSpc>
                <a:spcPct val="95000"/>
              </a:lnSpc>
            </a:pPr>
            <a:endParaRPr kumimoji="1" lang="ja-JP" altLang="en-US" sz="1800" b="1" dirty="0"/>
          </a:p>
        </p:txBody>
      </p:sp>
    </p:spTree>
    <p:custDataLst>
      <p:tags r:id="rId1"/>
    </p:custDataLst>
    <p:extLst>
      <p:ext uri="{BB962C8B-B14F-4D97-AF65-F5344CB8AC3E}">
        <p14:creationId xmlns:p14="http://schemas.microsoft.com/office/powerpoint/2010/main" val="1082548731"/>
      </p:ext>
    </p:extLst>
  </p:cSld>
  <p:clrMapOvr>
    <a:masterClrMapping/>
  </p:clrMapOvr>
  <mc:AlternateContent xmlns:mc="http://schemas.openxmlformats.org/markup-compatibility/2006" xmlns:p14="http://schemas.microsoft.com/office/powerpoint/2010/main">
    <mc:Choice Requires="p14">
      <p:transition spd="med" p14:dur="700" advTm="384409">
        <p:fade/>
      </p:transition>
    </mc:Choice>
    <mc:Fallback xmlns="">
      <p:transition spd="med" advTm="3844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プログラミング言語</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12776"/>
            <a:ext cx="11521280" cy="1397000"/>
          </a:xfrm>
        </p:spPr>
        <p:txBody>
          <a:bodyPr rtlCol="0">
            <a:normAutofit fontScale="92500"/>
          </a:bodyPr>
          <a:lstStyle/>
          <a:p>
            <a:r>
              <a:rPr kumimoji="1" lang="ja-JP" altLang="en-US" sz="3600" b="1" dirty="0"/>
              <a:t>プログラミング言語とは</a:t>
            </a:r>
            <a:r>
              <a:rPr kumimoji="1" lang="ja-JP" altLang="en-US" sz="3600" b="1" dirty="0">
                <a:solidFill>
                  <a:srgbClr val="FF0000"/>
                </a:solidFill>
              </a:rPr>
              <a:t>　</a:t>
            </a:r>
            <a:endParaRPr kumimoji="1" lang="en-US" altLang="ja-JP" sz="3600" b="1" dirty="0"/>
          </a:p>
          <a:p>
            <a:pPr marL="0" indent="0">
              <a:buNone/>
            </a:pPr>
            <a:r>
              <a:rPr kumimoji="1" lang="ja-JP" altLang="en-US" sz="2100" dirty="0"/>
              <a:t>　コンピュータに目的の処理を指示するためのプログラムを記述する言語のこと。</a:t>
            </a:r>
            <a:r>
              <a:rPr kumimoji="1" lang="en-US" altLang="ja-JP" sz="2100" dirty="0"/>
              <a:t>CPU</a:t>
            </a:r>
            <a:r>
              <a:rPr kumimoji="1" lang="ja-JP" altLang="en-US" sz="2100" dirty="0"/>
              <a:t>が理解できる</a:t>
            </a:r>
            <a:r>
              <a:rPr kumimoji="1" lang="en-US" altLang="ja-JP" sz="2100" dirty="0"/>
              <a:t>0</a:t>
            </a:r>
            <a:r>
              <a:rPr kumimoji="1" lang="ja-JP" altLang="en-US" sz="2100" dirty="0"/>
              <a:t>と</a:t>
            </a:r>
            <a:r>
              <a:rPr kumimoji="1" lang="en-US" altLang="ja-JP" sz="2100" dirty="0"/>
              <a:t>1</a:t>
            </a:r>
            <a:r>
              <a:rPr kumimoji="1" lang="ja-JP" altLang="en-US" sz="2100" dirty="0"/>
              <a:t>の数字で書かれた機械語などは低水準言語、人が理解できる英語のような言葉で記述する</a:t>
            </a:r>
            <a:r>
              <a:rPr kumimoji="1" lang="en-US" altLang="ja-JP" sz="2100" dirty="0"/>
              <a:t>C</a:t>
            </a:r>
            <a:r>
              <a:rPr kumimoji="1" lang="ja-JP" altLang="en-US" sz="2100" dirty="0"/>
              <a:t>言語などは高水準言語と呼ぶ。</a:t>
            </a:r>
            <a:endParaRPr kumimoji="1" lang="en-US" altLang="ja-JP" dirty="0"/>
          </a:p>
        </p:txBody>
      </p:sp>
      <p:graphicFrame>
        <p:nvGraphicFramePr>
          <p:cNvPr id="5" name="表 5">
            <a:extLst>
              <a:ext uri="{FF2B5EF4-FFF2-40B4-BE49-F238E27FC236}">
                <a16:creationId xmlns:a16="http://schemas.microsoft.com/office/drawing/2014/main" id="{E92C8670-B071-A36F-78ED-148AAE7B6961}"/>
              </a:ext>
            </a:extLst>
          </p:cNvPr>
          <p:cNvGraphicFramePr>
            <a:graphicFrameLocks noGrp="1"/>
          </p:cNvGraphicFramePr>
          <p:nvPr>
            <p:extLst>
              <p:ext uri="{D42A27DB-BD31-4B8C-83A1-F6EECF244321}">
                <p14:modId xmlns:p14="http://schemas.microsoft.com/office/powerpoint/2010/main" val="418516739"/>
              </p:ext>
            </p:extLst>
          </p:nvPr>
        </p:nvGraphicFramePr>
        <p:xfrm>
          <a:off x="189757" y="3068638"/>
          <a:ext cx="11809312" cy="3474720"/>
        </p:xfrm>
        <a:graphic>
          <a:graphicData uri="http://schemas.openxmlformats.org/drawingml/2006/table">
            <a:tbl>
              <a:tblPr firstRow="1" bandRow="1">
                <a:tableStyleId>{5A111915-BE36-4E01-A7E5-04B1672EAD32}</a:tableStyleId>
              </a:tblPr>
              <a:tblGrid>
                <a:gridCol w="1878490">
                  <a:extLst>
                    <a:ext uri="{9D8B030D-6E8A-4147-A177-3AD203B41FA5}">
                      <a16:colId xmlns:a16="http://schemas.microsoft.com/office/drawing/2014/main" val="2566525773"/>
                    </a:ext>
                  </a:extLst>
                </a:gridCol>
                <a:gridCol w="3310274">
                  <a:extLst>
                    <a:ext uri="{9D8B030D-6E8A-4147-A177-3AD203B41FA5}">
                      <a16:colId xmlns:a16="http://schemas.microsoft.com/office/drawing/2014/main" val="469124251"/>
                    </a:ext>
                  </a:extLst>
                </a:gridCol>
                <a:gridCol w="6620548">
                  <a:extLst>
                    <a:ext uri="{9D8B030D-6E8A-4147-A177-3AD203B41FA5}">
                      <a16:colId xmlns:a16="http://schemas.microsoft.com/office/drawing/2014/main" val="2394289764"/>
                    </a:ext>
                  </a:extLst>
                </a:gridCol>
              </a:tblGrid>
              <a:tr h="370840">
                <a:tc>
                  <a:txBody>
                    <a:bodyPr/>
                    <a:lstStyle/>
                    <a:p>
                      <a:r>
                        <a:rPr kumimoji="1" lang="ja-JP" altLang="en-US" dirty="0"/>
                        <a:t>分類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a:t>名称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a:t>説明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6595666"/>
                  </a:ext>
                </a:extLst>
              </a:tr>
              <a:tr h="370840">
                <a:tc rowSpan="2">
                  <a:txBody>
                    <a:bodyPr/>
                    <a:lstStyle/>
                    <a:p>
                      <a:r>
                        <a:rPr kumimoji="1" lang="ja-JP" altLang="en-US" sz="2400" dirty="0"/>
                        <a:t>低水準言語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2400" dirty="0"/>
                        <a:t>機械語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t>コンピュータ（</a:t>
                      </a:r>
                      <a:r>
                        <a:rPr kumimoji="1" lang="en-US" altLang="ja-JP" sz="1600" dirty="0"/>
                        <a:t>CPU</a:t>
                      </a:r>
                      <a:r>
                        <a:rPr kumimoji="1" lang="ja-JP" altLang="en-US" sz="1600" dirty="0"/>
                        <a:t>）自体が直接理解できる、</a:t>
                      </a:r>
                      <a:r>
                        <a:rPr kumimoji="1" lang="en-US" altLang="ja-JP" sz="1600" dirty="0"/>
                        <a:t>0</a:t>
                      </a:r>
                      <a:r>
                        <a:rPr kumimoji="1" lang="ja-JP" altLang="en-US" sz="1600" dirty="0"/>
                        <a:t>と</a:t>
                      </a:r>
                      <a:r>
                        <a:rPr kumimoji="1" lang="en-US" altLang="ja-JP" sz="1600" dirty="0"/>
                        <a:t>1</a:t>
                      </a:r>
                      <a:r>
                        <a:rPr kumimoji="1" lang="ja-JP" altLang="en-US" sz="1600" dirty="0"/>
                        <a:t>の</a:t>
                      </a:r>
                      <a:r>
                        <a:rPr kumimoji="1" lang="en-US" altLang="ja-JP" sz="1600" dirty="0"/>
                        <a:t>2</a:t>
                      </a:r>
                      <a:r>
                        <a:rPr kumimoji="1" lang="ja-JP" altLang="en-US" sz="1600" dirty="0"/>
                        <a:t>進数のバイナリデータで表されているプログラミング言語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05296671"/>
                  </a:ext>
                </a:extLst>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2400" dirty="0"/>
                        <a:t>アセンブリ言語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t>機械語を人間が理解しやすいように簡略化した英数字や記号で</a:t>
                      </a:r>
                      <a:r>
                        <a:rPr kumimoji="1" lang="en-US" altLang="ja-JP" sz="1600" dirty="0"/>
                        <a:t>1</a:t>
                      </a:r>
                      <a:r>
                        <a:rPr kumimoji="1" lang="ja-JP" altLang="en-US" sz="1600" dirty="0"/>
                        <a:t>対</a:t>
                      </a:r>
                      <a:r>
                        <a:rPr kumimoji="1" lang="en-US" altLang="ja-JP" sz="1600" dirty="0"/>
                        <a:t>1</a:t>
                      </a:r>
                      <a:r>
                        <a:rPr kumimoji="1" lang="ja-JP" altLang="en-US" sz="1600" dirty="0"/>
                        <a:t>に対応させたプログラミング言語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9902377"/>
                  </a:ext>
                </a:extLst>
              </a:tr>
              <a:tr h="370840">
                <a:tc rowSpan="3">
                  <a:txBody>
                    <a:bodyPr/>
                    <a:lstStyle/>
                    <a:p>
                      <a:r>
                        <a:rPr kumimoji="1" lang="ja-JP" altLang="en-US" sz="2400" dirty="0"/>
                        <a:t>高水準言語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2400" dirty="0"/>
                        <a:t>C</a:t>
                      </a:r>
                      <a:r>
                        <a:rPr kumimoji="1" lang="ja-JP" altLang="en-US" sz="2400" dirty="0"/>
                        <a:t>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600" dirty="0"/>
                        <a:t>1972</a:t>
                      </a:r>
                      <a:r>
                        <a:rPr kumimoji="1" lang="ja-JP" altLang="en-US" sz="1600" dirty="0"/>
                        <a:t>年に</a:t>
                      </a:r>
                      <a:r>
                        <a:rPr kumimoji="1" lang="en-US" altLang="ja-JP" sz="1600" dirty="0"/>
                        <a:t>AT&amp;T</a:t>
                      </a:r>
                      <a:r>
                        <a:rPr kumimoji="1" lang="ja-JP" altLang="en-US" sz="1600" dirty="0"/>
                        <a:t>ベル研究所で開発され、</a:t>
                      </a:r>
                      <a:r>
                        <a:rPr kumimoji="1" lang="en-US" altLang="ja-JP" sz="1600" dirty="0"/>
                        <a:t>UNIX</a:t>
                      </a:r>
                      <a:r>
                        <a:rPr kumimoji="1" lang="ja-JP" altLang="en-US" sz="1600" dirty="0"/>
                        <a:t>の開発に使われ広く普及した。システムプログラミングや組み込みシステムなどに多く用いられるプログラミング言語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1691482"/>
                  </a:ext>
                </a:extLst>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2400" dirty="0"/>
                        <a:t>Java</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t>マルチプラットフォームのオブジェクト指向プログラミング言語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4944800"/>
                  </a:ext>
                </a:extLst>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2400" dirty="0"/>
                        <a:t>python</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t>アプリケーション開発、人工知能、データ解析など様々な用途に使用できるインタープリタ型の高水準汎用プログラミング言語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5846362"/>
                  </a:ext>
                </a:extLst>
              </a:tr>
            </a:tbl>
          </a:graphicData>
        </a:graphic>
      </p:graphicFrame>
    </p:spTree>
    <p:custDataLst>
      <p:tags r:id="rId1"/>
    </p:custDataLst>
    <p:extLst>
      <p:ext uri="{BB962C8B-B14F-4D97-AF65-F5344CB8AC3E}">
        <p14:creationId xmlns:p14="http://schemas.microsoft.com/office/powerpoint/2010/main" val="297540886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プログラミング言語</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701800"/>
            <a:ext cx="11521280" cy="1397000"/>
          </a:xfrm>
        </p:spPr>
        <p:txBody>
          <a:bodyPr rtlCol="0">
            <a:normAutofit fontScale="92500" lnSpcReduction="10000"/>
          </a:bodyPr>
          <a:lstStyle/>
          <a:p>
            <a:r>
              <a:rPr kumimoji="1" lang="ja-JP" altLang="en-US" sz="3600" b="1" dirty="0"/>
              <a:t>言語プロセッサ</a:t>
            </a:r>
            <a:endParaRPr kumimoji="1" lang="en-US" altLang="ja-JP" sz="3600" b="1" dirty="0"/>
          </a:p>
          <a:p>
            <a:pPr marL="0" indent="0">
              <a:buNone/>
            </a:pPr>
            <a:r>
              <a:rPr kumimoji="1" lang="ja-JP" altLang="en-US" dirty="0"/>
              <a:t>　プログラミング言語で記述されたソースコードを、機械語などのコンピュータが解釈・実行しやすい形式のコードに変換するソフトウェア</a:t>
            </a:r>
            <a:endParaRPr kumimoji="1" lang="en-US" altLang="ja-JP" dirty="0"/>
          </a:p>
        </p:txBody>
      </p:sp>
      <p:sp>
        <p:nvSpPr>
          <p:cNvPr id="5" name="テキスト ボックス 4">
            <a:extLst>
              <a:ext uri="{FF2B5EF4-FFF2-40B4-BE49-F238E27FC236}">
                <a16:creationId xmlns:a16="http://schemas.microsoft.com/office/drawing/2014/main" id="{8C62C28E-EEB6-0E6E-7FE8-B0A74C1B60E0}"/>
              </a:ext>
            </a:extLst>
          </p:cNvPr>
          <p:cNvSpPr txBox="1"/>
          <p:nvPr/>
        </p:nvSpPr>
        <p:spPr>
          <a:xfrm>
            <a:off x="491371" y="3118988"/>
            <a:ext cx="10796637" cy="1144929"/>
          </a:xfrm>
          <a:prstGeom prst="rect">
            <a:avLst/>
          </a:prstGeom>
          <a:noFill/>
        </p:spPr>
        <p:txBody>
          <a:bodyPr wrap="square" rtlCol="0">
            <a:spAutoFit/>
          </a:bodyPr>
          <a:lstStyle/>
          <a:p>
            <a:pPr>
              <a:lnSpc>
                <a:spcPct val="95000"/>
              </a:lnSpc>
            </a:pPr>
            <a:r>
              <a:rPr kumimoji="1" lang="ja-JP" altLang="en-US" sz="2800" dirty="0"/>
              <a:t>①アセンブラ</a:t>
            </a:r>
            <a:endParaRPr kumimoji="1" lang="en-US" altLang="ja-JP" sz="2800" dirty="0"/>
          </a:p>
          <a:p>
            <a:pPr>
              <a:lnSpc>
                <a:spcPct val="95000"/>
              </a:lnSpc>
            </a:pPr>
            <a:r>
              <a:rPr kumimoji="1" lang="ja-JP" altLang="en-US" sz="2000" dirty="0"/>
              <a:t>　アセンブリ言語で記述されたプログラム（ソースコード）を、コンピュータが直接解釈・実行できる機械語のプログラムに変換するソフトウェア</a:t>
            </a:r>
            <a:r>
              <a:rPr kumimoji="1" lang="ja-JP" altLang="en-US" dirty="0"/>
              <a:t>　</a:t>
            </a:r>
            <a:endParaRPr kumimoji="1" lang="en-US" altLang="ja-JP" dirty="0"/>
          </a:p>
        </p:txBody>
      </p:sp>
      <p:sp>
        <p:nvSpPr>
          <p:cNvPr id="4" name="テキスト ボックス 3">
            <a:extLst>
              <a:ext uri="{FF2B5EF4-FFF2-40B4-BE49-F238E27FC236}">
                <a16:creationId xmlns:a16="http://schemas.microsoft.com/office/drawing/2014/main" id="{E0210E70-FFC3-2640-84CA-8CF884BAD079}"/>
              </a:ext>
            </a:extLst>
          </p:cNvPr>
          <p:cNvSpPr txBox="1"/>
          <p:nvPr/>
        </p:nvSpPr>
        <p:spPr>
          <a:xfrm>
            <a:off x="491371" y="4263917"/>
            <a:ext cx="10796637" cy="1086451"/>
          </a:xfrm>
          <a:prstGeom prst="rect">
            <a:avLst/>
          </a:prstGeom>
          <a:noFill/>
        </p:spPr>
        <p:txBody>
          <a:bodyPr wrap="square" rtlCol="0">
            <a:spAutoFit/>
          </a:bodyPr>
          <a:lstStyle/>
          <a:p>
            <a:pPr>
              <a:lnSpc>
                <a:spcPct val="95000"/>
              </a:lnSpc>
            </a:pPr>
            <a:r>
              <a:rPr kumimoji="1" lang="ja-JP" altLang="en-US" sz="2800" dirty="0"/>
              <a:t>②インタープリタ</a:t>
            </a:r>
            <a:endParaRPr kumimoji="1" lang="en-US" altLang="ja-JP" sz="2800" dirty="0"/>
          </a:p>
          <a:p>
            <a:pPr>
              <a:lnSpc>
                <a:spcPct val="95000"/>
              </a:lnSpc>
            </a:pPr>
            <a:r>
              <a:rPr kumimoji="1" lang="ja-JP" altLang="en-US" sz="2000" dirty="0"/>
              <a:t>　高水準言語で書かれたプログラムを、１行ずつコンピュータが解釈・実行できる形式に変換しながら、逐次実行・処理していくソフトウェア</a:t>
            </a:r>
            <a:endParaRPr kumimoji="1" lang="en-US" altLang="ja-JP" dirty="0"/>
          </a:p>
        </p:txBody>
      </p:sp>
      <p:sp>
        <p:nvSpPr>
          <p:cNvPr id="6" name="テキスト ボックス 5">
            <a:extLst>
              <a:ext uri="{FF2B5EF4-FFF2-40B4-BE49-F238E27FC236}">
                <a16:creationId xmlns:a16="http://schemas.microsoft.com/office/drawing/2014/main" id="{2F0002A1-73CC-F48D-DBA8-E5CDFB450A1B}"/>
              </a:ext>
            </a:extLst>
          </p:cNvPr>
          <p:cNvSpPr txBox="1"/>
          <p:nvPr/>
        </p:nvSpPr>
        <p:spPr>
          <a:xfrm>
            <a:off x="491371" y="5408846"/>
            <a:ext cx="10796637" cy="1086451"/>
          </a:xfrm>
          <a:prstGeom prst="rect">
            <a:avLst/>
          </a:prstGeom>
          <a:noFill/>
        </p:spPr>
        <p:txBody>
          <a:bodyPr wrap="square" rtlCol="0">
            <a:spAutoFit/>
          </a:bodyPr>
          <a:lstStyle/>
          <a:p>
            <a:pPr>
              <a:lnSpc>
                <a:spcPct val="95000"/>
              </a:lnSpc>
            </a:pPr>
            <a:r>
              <a:rPr kumimoji="1" lang="ja-JP" altLang="en-US" sz="2800" dirty="0"/>
              <a:t>③コンパイラ</a:t>
            </a:r>
            <a:endParaRPr kumimoji="1" lang="en-US" altLang="ja-JP" sz="2800" dirty="0"/>
          </a:p>
          <a:p>
            <a:pPr>
              <a:lnSpc>
                <a:spcPct val="95000"/>
              </a:lnSpc>
            </a:pPr>
            <a:r>
              <a:rPr kumimoji="1" lang="ja-JP" altLang="en-US" sz="2000" dirty="0"/>
              <a:t>　高水準言語で書かれたプログラムを、コンピュータが解釈・実行できる形式に一括して変換するソフトウェア</a:t>
            </a:r>
            <a:endParaRPr kumimoji="1" lang="en-US" altLang="ja-JP" dirty="0"/>
          </a:p>
        </p:txBody>
      </p:sp>
    </p:spTree>
    <p:custDataLst>
      <p:tags r:id="rId1"/>
    </p:custDataLst>
    <p:extLst>
      <p:ext uri="{BB962C8B-B14F-4D97-AF65-F5344CB8AC3E}">
        <p14:creationId xmlns:p14="http://schemas.microsoft.com/office/powerpoint/2010/main" val="245086003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プログラミング言語</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701800"/>
            <a:ext cx="11521280" cy="791096"/>
          </a:xfrm>
        </p:spPr>
        <p:txBody>
          <a:bodyPr rtlCol="0">
            <a:normAutofit/>
          </a:bodyPr>
          <a:lstStyle/>
          <a:p>
            <a:r>
              <a:rPr kumimoji="1" lang="ja-JP" altLang="en-US" sz="3600" b="1" dirty="0"/>
              <a:t>プログラムの作成手順</a:t>
            </a:r>
            <a:endParaRPr kumimoji="1" lang="en-US" altLang="ja-JP" sz="3600" b="1" dirty="0"/>
          </a:p>
        </p:txBody>
      </p:sp>
      <p:sp>
        <p:nvSpPr>
          <p:cNvPr id="5" name="テキスト ボックス 4">
            <a:extLst>
              <a:ext uri="{FF2B5EF4-FFF2-40B4-BE49-F238E27FC236}">
                <a16:creationId xmlns:a16="http://schemas.microsoft.com/office/drawing/2014/main" id="{8C62C28E-EEB6-0E6E-7FE8-B0A74C1B60E0}"/>
              </a:ext>
            </a:extLst>
          </p:cNvPr>
          <p:cNvSpPr txBox="1"/>
          <p:nvPr/>
        </p:nvSpPr>
        <p:spPr>
          <a:xfrm>
            <a:off x="333772" y="2474121"/>
            <a:ext cx="11521279" cy="3951851"/>
          </a:xfrm>
          <a:prstGeom prst="rect">
            <a:avLst/>
          </a:prstGeom>
          <a:noFill/>
        </p:spPr>
        <p:txBody>
          <a:bodyPr wrap="square" rtlCol="0">
            <a:spAutoFit/>
          </a:bodyPr>
          <a:lstStyle/>
          <a:p>
            <a:pPr>
              <a:lnSpc>
                <a:spcPct val="95000"/>
              </a:lnSpc>
            </a:pPr>
            <a:r>
              <a:rPr kumimoji="1" lang="ja-JP" altLang="en-US" sz="2000" dirty="0"/>
              <a:t>テキストエディタなどでソースコードを書き、以下のような順序で処理を行う</a:t>
            </a:r>
            <a:r>
              <a:rPr kumimoji="1" lang="ja-JP" altLang="en-US" dirty="0"/>
              <a:t>　</a:t>
            </a:r>
            <a:endParaRPr kumimoji="1" lang="en-US" altLang="ja-JP" dirty="0"/>
          </a:p>
          <a:p>
            <a:pPr>
              <a:lnSpc>
                <a:spcPct val="95000"/>
              </a:lnSpc>
            </a:pPr>
            <a:r>
              <a:rPr kumimoji="1" lang="ja-JP" altLang="en-US" dirty="0"/>
              <a:t>　①コンパイル</a:t>
            </a:r>
            <a:endParaRPr kumimoji="1" lang="en-US" altLang="ja-JP" dirty="0"/>
          </a:p>
          <a:p>
            <a:pPr>
              <a:lnSpc>
                <a:spcPct val="95000"/>
              </a:lnSpc>
            </a:pPr>
            <a:r>
              <a:rPr kumimoji="1" lang="ja-JP" altLang="en-US" dirty="0"/>
              <a:t>　　字句解析　　構文解析　　意味解析　　最適化　　コード生成</a:t>
            </a:r>
            <a:endParaRPr kumimoji="1" lang="en-US" altLang="ja-JP" dirty="0"/>
          </a:p>
          <a:p>
            <a:pPr>
              <a:lnSpc>
                <a:spcPct val="95000"/>
              </a:lnSpc>
            </a:pPr>
            <a:endParaRPr kumimoji="1" lang="en-US" altLang="ja-JP" dirty="0"/>
          </a:p>
          <a:p>
            <a:pPr>
              <a:lnSpc>
                <a:spcPct val="95000"/>
              </a:lnSpc>
            </a:pPr>
            <a:r>
              <a:rPr kumimoji="1" lang="ja-JP" altLang="en-US" dirty="0"/>
              <a:t>　</a:t>
            </a:r>
            <a:endParaRPr kumimoji="1" lang="en-US" altLang="ja-JP" dirty="0"/>
          </a:p>
          <a:p>
            <a:pPr>
              <a:lnSpc>
                <a:spcPct val="95000"/>
              </a:lnSpc>
            </a:pPr>
            <a:r>
              <a:rPr kumimoji="1" lang="ja-JP" altLang="en-US" dirty="0"/>
              <a:t>　</a:t>
            </a:r>
            <a:endParaRPr kumimoji="1" lang="en-US" altLang="ja-JP" dirty="0"/>
          </a:p>
          <a:p>
            <a:pPr>
              <a:lnSpc>
                <a:spcPct val="95000"/>
              </a:lnSpc>
            </a:pPr>
            <a:r>
              <a:rPr kumimoji="1" lang="ja-JP" altLang="en-US" dirty="0"/>
              <a:t>　②リンク　オブジェクトコード群　　 ライブラリーモジュール</a:t>
            </a:r>
            <a:endParaRPr kumimoji="1" lang="en-US" altLang="ja-JP" dirty="0"/>
          </a:p>
          <a:p>
            <a:pPr>
              <a:lnSpc>
                <a:spcPct val="95000"/>
              </a:lnSpc>
            </a:pPr>
            <a:r>
              <a:rPr kumimoji="1" lang="ja-JP" altLang="en-US" dirty="0"/>
              <a:t>　　</a:t>
            </a:r>
            <a:endParaRPr kumimoji="1" lang="en-US" altLang="ja-JP" dirty="0"/>
          </a:p>
          <a:p>
            <a:pPr>
              <a:lnSpc>
                <a:spcPct val="95000"/>
              </a:lnSpc>
            </a:pPr>
            <a:r>
              <a:rPr kumimoji="1" lang="ja-JP" altLang="en-US" dirty="0"/>
              <a:t>　　</a:t>
            </a:r>
            <a:endParaRPr kumimoji="1" lang="en-US" altLang="ja-JP" dirty="0"/>
          </a:p>
          <a:p>
            <a:pPr>
              <a:lnSpc>
                <a:spcPct val="95000"/>
              </a:lnSpc>
            </a:pPr>
            <a:r>
              <a:rPr kumimoji="1" lang="ja-JP" altLang="en-US" dirty="0"/>
              <a:t>　</a:t>
            </a:r>
            <a:endParaRPr kumimoji="1" lang="en-US" altLang="ja-JP" dirty="0"/>
          </a:p>
          <a:p>
            <a:pPr>
              <a:lnSpc>
                <a:spcPct val="95000"/>
              </a:lnSpc>
            </a:pPr>
            <a:r>
              <a:rPr kumimoji="1" lang="ja-JP" altLang="en-US" dirty="0"/>
              <a:t>　③ロード　ロードモジュールを主記憶に配置する　</a:t>
            </a:r>
            <a:endParaRPr kumimoji="1" lang="en-US" altLang="ja-JP" dirty="0"/>
          </a:p>
        </p:txBody>
      </p:sp>
      <p:sp>
        <p:nvSpPr>
          <p:cNvPr id="6" name="矢印: 右 5">
            <a:extLst>
              <a:ext uri="{FF2B5EF4-FFF2-40B4-BE49-F238E27FC236}">
                <a16:creationId xmlns:a16="http://schemas.microsoft.com/office/drawing/2014/main" id="{103C7787-28B5-FA32-2189-78984B2ED535}"/>
              </a:ext>
            </a:extLst>
          </p:cNvPr>
          <p:cNvSpPr/>
          <p:nvPr/>
        </p:nvSpPr>
        <p:spPr>
          <a:xfrm>
            <a:off x="2330221" y="3212843"/>
            <a:ext cx="475592" cy="360040"/>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右 6">
            <a:extLst>
              <a:ext uri="{FF2B5EF4-FFF2-40B4-BE49-F238E27FC236}">
                <a16:creationId xmlns:a16="http://schemas.microsoft.com/office/drawing/2014/main" id="{32197D93-658C-F0F2-7D67-FD00EADF1370}"/>
              </a:ext>
            </a:extLst>
          </p:cNvPr>
          <p:cNvSpPr/>
          <p:nvPr/>
        </p:nvSpPr>
        <p:spPr>
          <a:xfrm>
            <a:off x="4165426" y="3213423"/>
            <a:ext cx="475592" cy="360040"/>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右 8">
            <a:extLst>
              <a:ext uri="{FF2B5EF4-FFF2-40B4-BE49-F238E27FC236}">
                <a16:creationId xmlns:a16="http://schemas.microsoft.com/office/drawing/2014/main" id="{0118A0D4-B2A2-377F-10B8-E2C25F057684}"/>
              </a:ext>
            </a:extLst>
          </p:cNvPr>
          <p:cNvSpPr/>
          <p:nvPr/>
        </p:nvSpPr>
        <p:spPr>
          <a:xfrm>
            <a:off x="6000631" y="3192594"/>
            <a:ext cx="475592" cy="360040"/>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右 9">
            <a:extLst>
              <a:ext uri="{FF2B5EF4-FFF2-40B4-BE49-F238E27FC236}">
                <a16:creationId xmlns:a16="http://schemas.microsoft.com/office/drawing/2014/main" id="{7BFC66D5-8F1B-147A-D6D6-AB563B01FA29}"/>
              </a:ext>
            </a:extLst>
          </p:cNvPr>
          <p:cNvSpPr/>
          <p:nvPr/>
        </p:nvSpPr>
        <p:spPr>
          <a:xfrm>
            <a:off x="7534646" y="3209211"/>
            <a:ext cx="475592" cy="360040"/>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427AF09-DE7D-9D46-5314-CFC5A06B32C6}"/>
              </a:ext>
            </a:extLst>
          </p:cNvPr>
          <p:cNvSpPr txBox="1"/>
          <p:nvPr/>
        </p:nvSpPr>
        <p:spPr>
          <a:xfrm>
            <a:off x="4165426" y="3783115"/>
            <a:ext cx="2950332" cy="443198"/>
          </a:xfrm>
          <a:prstGeom prst="rect">
            <a:avLst/>
          </a:prstGeom>
          <a:noFill/>
        </p:spPr>
        <p:txBody>
          <a:bodyPr wrap="square" rtlCol="0">
            <a:spAutoFit/>
          </a:bodyPr>
          <a:lstStyle/>
          <a:p>
            <a:pPr>
              <a:lnSpc>
                <a:spcPct val="95000"/>
              </a:lnSpc>
            </a:pPr>
            <a:r>
              <a:rPr kumimoji="1" lang="ja-JP" altLang="en-US" b="1" dirty="0">
                <a:highlight>
                  <a:srgbClr val="FFFF00"/>
                </a:highlight>
              </a:rPr>
              <a:t>オブジェクトコード</a:t>
            </a:r>
          </a:p>
        </p:txBody>
      </p:sp>
      <p:sp>
        <p:nvSpPr>
          <p:cNvPr id="14" name="テキスト ボックス 13">
            <a:extLst>
              <a:ext uri="{FF2B5EF4-FFF2-40B4-BE49-F238E27FC236}">
                <a16:creationId xmlns:a16="http://schemas.microsoft.com/office/drawing/2014/main" id="{E3F75885-EE94-7D83-7B34-364B28DCA4AF}"/>
              </a:ext>
            </a:extLst>
          </p:cNvPr>
          <p:cNvSpPr txBox="1"/>
          <p:nvPr/>
        </p:nvSpPr>
        <p:spPr>
          <a:xfrm>
            <a:off x="5352560" y="4268480"/>
            <a:ext cx="576064" cy="1057212"/>
          </a:xfrm>
          <a:prstGeom prst="rect">
            <a:avLst/>
          </a:prstGeom>
          <a:noFill/>
        </p:spPr>
        <p:txBody>
          <a:bodyPr wrap="square" rtlCol="0">
            <a:spAutoFit/>
          </a:bodyPr>
          <a:lstStyle/>
          <a:p>
            <a:pPr>
              <a:lnSpc>
                <a:spcPct val="95000"/>
              </a:lnSpc>
            </a:pPr>
            <a:r>
              <a:rPr kumimoji="1" lang="en-US" altLang="ja-JP" sz="6600" b="1" dirty="0">
                <a:solidFill>
                  <a:schemeClr val="accent3"/>
                </a:solidFill>
              </a:rPr>
              <a:t>+</a:t>
            </a:r>
            <a:endParaRPr kumimoji="1" lang="ja-JP" altLang="en-US" sz="6600" dirty="0"/>
          </a:p>
        </p:txBody>
      </p:sp>
      <p:sp>
        <p:nvSpPr>
          <p:cNvPr id="15" name="テキスト ボックス 14">
            <a:extLst>
              <a:ext uri="{FF2B5EF4-FFF2-40B4-BE49-F238E27FC236}">
                <a16:creationId xmlns:a16="http://schemas.microsoft.com/office/drawing/2014/main" id="{9C81D773-26CE-7656-FC92-E6657232FF5F}"/>
              </a:ext>
            </a:extLst>
          </p:cNvPr>
          <p:cNvSpPr txBox="1"/>
          <p:nvPr/>
        </p:nvSpPr>
        <p:spPr>
          <a:xfrm>
            <a:off x="4165426" y="5191930"/>
            <a:ext cx="2950332" cy="443198"/>
          </a:xfrm>
          <a:prstGeom prst="rect">
            <a:avLst/>
          </a:prstGeom>
          <a:noFill/>
        </p:spPr>
        <p:txBody>
          <a:bodyPr wrap="square" rtlCol="0">
            <a:spAutoFit/>
          </a:bodyPr>
          <a:lstStyle/>
          <a:p>
            <a:pPr>
              <a:lnSpc>
                <a:spcPct val="95000"/>
              </a:lnSpc>
            </a:pPr>
            <a:r>
              <a:rPr kumimoji="1" lang="ja-JP" altLang="en-US" b="1" dirty="0">
                <a:highlight>
                  <a:srgbClr val="FFFF00"/>
                </a:highlight>
              </a:rPr>
              <a:t>ロードモジュール</a:t>
            </a:r>
          </a:p>
        </p:txBody>
      </p:sp>
    </p:spTree>
    <p:custDataLst>
      <p:tags r:id="rId1"/>
    </p:custDataLst>
    <p:extLst>
      <p:ext uri="{BB962C8B-B14F-4D97-AF65-F5344CB8AC3E}">
        <p14:creationId xmlns:p14="http://schemas.microsoft.com/office/powerpoint/2010/main" val="1107753944"/>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lang="en-US" altLang="ja-JP" sz="3600" dirty="0"/>
              <a:t>2</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27226" y="1137412"/>
            <a:ext cx="11521280" cy="1817421"/>
          </a:xfrm>
          <a:prstGeom prst="rect">
            <a:avLst/>
          </a:prstGeom>
          <a:noFill/>
        </p:spPr>
        <p:txBody>
          <a:bodyPr wrap="square" rtlCol="0">
            <a:spAutoFit/>
          </a:bodyPr>
          <a:lstStyle/>
          <a:p>
            <a:pPr>
              <a:lnSpc>
                <a:spcPct val="95000"/>
              </a:lnSpc>
            </a:pPr>
            <a:r>
              <a:rPr kumimoji="1" lang="ja-JP" altLang="en-US" sz="2000" dirty="0"/>
              <a:t>静的ライブラリーの特徴として、適切なものを選択群から選びなさい。</a:t>
            </a:r>
          </a:p>
          <a:p>
            <a:pPr>
              <a:lnSpc>
                <a:spcPct val="95000"/>
              </a:lnSpc>
            </a:pPr>
            <a:r>
              <a:rPr kumimoji="1" lang="en-US" altLang="ja-JP" sz="1800" dirty="0"/>
              <a:t>[</a:t>
            </a:r>
            <a:r>
              <a:rPr kumimoji="1" lang="ja-JP" altLang="en-US" sz="1800" dirty="0"/>
              <a:t>基本情報技術者平成</a:t>
            </a:r>
            <a:r>
              <a:rPr kumimoji="1" lang="en-US" altLang="ja-JP" sz="1800" dirty="0"/>
              <a:t>20</a:t>
            </a:r>
            <a:r>
              <a:rPr kumimoji="1" lang="ja-JP" altLang="en-US" sz="1800" dirty="0"/>
              <a:t>年秋期 午前問</a:t>
            </a:r>
            <a:r>
              <a:rPr kumimoji="1" lang="en-US" altLang="ja-JP" sz="1800" dirty="0"/>
              <a:t>38]</a:t>
            </a:r>
            <a:r>
              <a:rPr kumimoji="1" lang="ja-JP" altLang="en-US" sz="1800" dirty="0"/>
              <a:t>一部改変</a:t>
            </a:r>
            <a:endParaRPr kumimoji="1" lang="en-US" altLang="ja-JP" sz="1800" dirty="0"/>
          </a:p>
          <a:p>
            <a:pPr>
              <a:lnSpc>
                <a:spcPct val="95000"/>
              </a:lnSpc>
            </a:pPr>
            <a:r>
              <a:rPr kumimoji="1" lang="ja-JP" altLang="en-US" sz="2000" dirty="0"/>
              <a:t>ア：プログラムがメモリにロードされるときに、同時にローダーによって組み込まれる</a:t>
            </a:r>
            <a:endParaRPr kumimoji="1" lang="en-US" altLang="ja-JP" sz="2000" dirty="0"/>
          </a:p>
          <a:p>
            <a:pPr>
              <a:lnSpc>
                <a:spcPct val="95000"/>
              </a:lnSpc>
            </a:pPr>
            <a:r>
              <a:rPr kumimoji="1" lang="ja-JP" altLang="en-US" sz="2000" dirty="0"/>
              <a:t>イ：プログラムの実行中に、必要になるとオペレーティングシステムが連係させる</a:t>
            </a:r>
            <a:endParaRPr kumimoji="1" lang="en-US" altLang="ja-JP" sz="2000" dirty="0"/>
          </a:p>
          <a:p>
            <a:pPr>
              <a:lnSpc>
                <a:spcPct val="95000"/>
              </a:lnSpc>
            </a:pPr>
            <a:r>
              <a:rPr kumimoji="1" lang="ja-JP" altLang="en-US" sz="2000" dirty="0"/>
              <a:t>ウ：リンク時に、リンカーによってロードモジュールに組み込まれる</a:t>
            </a:r>
            <a:endParaRPr kumimoji="1" lang="en-US" altLang="ja-JP" sz="2000" dirty="0"/>
          </a:p>
          <a:p>
            <a:pPr>
              <a:lnSpc>
                <a:spcPct val="95000"/>
              </a:lnSpc>
            </a:pPr>
            <a:r>
              <a:rPr kumimoji="1" lang="ja-JP" altLang="en-US" sz="2000" dirty="0"/>
              <a:t>エ：コンパイル時に、クロスコンパイラによってオブジェクトコードに組み込まれる</a:t>
            </a:r>
            <a:endParaRPr kumimoji="1" lang="en-US" altLang="ja-JP" sz="2800" dirty="0"/>
          </a:p>
        </p:txBody>
      </p:sp>
      <p:sp>
        <p:nvSpPr>
          <p:cNvPr id="3" name="テキスト ボックス 2">
            <a:extLst>
              <a:ext uri="{FF2B5EF4-FFF2-40B4-BE49-F238E27FC236}">
                <a16:creationId xmlns:a16="http://schemas.microsoft.com/office/drawing/2014/main" id="{F0FBC3D3-4416-AB86-0617-FF058BBA130D}"/>
              </a:ext>
            </a:extLst>
          </p:cNvPr>
          <p:cNvSpPr txBox="1"/>
          <p:nvPr/>
        </p:nvSpPr>
        <p:spPr>
          <a:xfrm>
            <a:off x="4870276" y="5589240"/>
            <a:ext cx="2664296" cy="443198"/>
          </a:xfrm>
          <a:prstGeom prst="rect">
            <a:avLst/>
          </a:prstGeom>
          <a:noFill/>
        </p:spPr>
        <p:txBody>
          <a:bodyPr wrap="square" rtlCol="0">
            <a:spAutoFit/>
          </a:bodyPr>
          <a:lstStyle/>
          <a:p>
            <a:pPr>
              <a:lnSpc>
                <a:spcPct val="95000"/>
              </a:lnSpc>
            </a:pPr>
            <a:r>
              <a:rPr kumimoji="1" lang="ja-JP" altLang="en-US" dirty="0">
                <a:solidFill>
                  <a:srgbClr val="FF0000"/>
                </a:solidFill>
              </a:rPr>
              <a:t>答え：ウ</a:t>
            </a:r>
          </a:p>
        </p:txBody>
      </p:sp>
    </p:spTree>
    <p:custDataLst>
      <p:tags r:id="rId1"/>
    </p:custDataLst>
    <p:extLst>
      <p:ext uri="{BB962C8B-B14F-4D97-AF65-F5344CB8AC3E}">
        <p14:creationId xmlns:p14="http://schemas.microsoft.com/office/powerpoint/2010/main" val="2585751308"/>
      </p:ext>
    </p:extLst>
  </p:cSld>
  <p:clrMapOvr>
    <a:masterClrMapping/>
  </p:clrMapOvr>
  <mc:AlternateContent xmlns:mc="http://schemas.openxmlformats.org/markup-compatibility/2006" xmlns:p14="http://schemas.microsoft.com/office/powerpoint/2010/main">
    <mc:Choice Requires="p14">
      <p:transition spd="med" p14:dur="700" advTm="384409">
        <p:fade/>
      </p:transition>
    </mc:Choice>
    <mc:Fallback xmlns="">
      <p:transition spd="med" advTm="3844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マークアップ言語</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7F2F1DAD-6EB8-0851-6612-E3A6703E08CD}"/>
              </a:ext>
            </a:extLst>
          </p:cNvPr>
          <p:cNvSpPr>
            <a:spLocks noGrp="1"/>
          </p:cNvSpPr>
          <p:nvPr>
            <p:ph idx="1"/>
          </p:nvPr>
        </p:nvSpPr>
        <p:spPr>
          <a:xfrm>
            <a:off x="333773" y="1473200"/>
            <a:ext cx="11521280" cy="1257682"/>
          </a:xfrm>
        </p:spPr>
        <p:txBody>
          <a:bodyPr rtlCol="0">
            <a:normAutofit fontScale="92500" lnSpcReduction="20000"/>
          </a:bodyPr>
          <a:lstStyle/>
          <a:p>
            <a:r>
              <a:rPr kumimoji="1" lang="ja-JP" altLang="en-US" sz="3600" b="1" dirty="0"/>
              <a:t>マークアップ言語とは</a:t>
            </a:r>
            <a:endParaRPr kumimoji="1" lang="en-US" altLang="ja-JP" sz="3600" b="1" dirty="0"/>
          </a:p>
          <a:p>
            <a:pPr marL="0" indent="0">
              <a:buNone/>
            </a:pPr>
            <a:r>
              <a:rPr kumimoji="1" lang="ja-JP" altLang="en-US" sz="2000" dirty="0"/>
              <a:t>特定の記号を使った機能を示す表記をマークアップという。 マークアップを使用して機能を表現する言語がマークアップ言語である。</a:t>
            </a:r>
            <a:endParaRPr kumimoji="1" lang="en-US" altLang="ja-JP" sz="2000" dirty="0"/>
          </a:p>
        </p:txBody>
      </p:sp>
      <p:sp>
        <p:nvSpPr>
          <p:cNvPr id="10" name="テキスト ボックス 9">
            <a:extLst>
              <a:ext uri="{FF2B5EF4-FFF2-40B4-BE49-F238E27FC236}">
                <a16:creationId xmlns:a16="http://schemas.microsoft.com/office/drawing/2014/main" id="{D9438737-9887-F326-6197-E52F697B9BBE}"/>
              </a:ext>
            </a:extLst>
          </p:cNvPr>
          <p:cNvSpPr txBox="1"/>
          <p:nvPr/>
        </p:nvSpPr>
        <p:spPr>
          <a:xfrm>
            <a:off x="333773" y="2537561"/>
            <a:ext cx="11521279" cy="4244239"/>
          </a:xfrm>
          <a:prstGeom prst="rect">
            <a:avLst/>
          </a:prstGeom>
          <a:noFill/>
        </p:spPr>
        <p:txBody>
          <a:bodyPr wrap="square" rtlCol="0">
            <a:spAutoFit/>
          </a:bodyPr>
          <a:lstStyle/>
          <a:p>
            <a:pPr>
              <a:lnSpc>
                <a:spcPct val="95000"/>
              </a:lnSpc>
            </a:pPr>
            <a:r>
              <a:rPr kumimoji="1" lang="ja-JP" altLang="en-US" dirty="0"/>
              <a:t>マークアップ言語の種類と特徴</a:t>
            </a:r>
            <a:endParaRPr kumimoji="1" lang="en-US" altLang="ja-JP" dirty="0"/>
          </a:p>
          <a:p>
            <a:pPr>
              <a:lnSpc>
                <a:spcPct val="95000"/>
              </a:lnSpc>
            </a:pPr>
            <a:r>
              <a:rPr kumimoji="1" lang="ja-JP" altLang="en-US" sz="2000" dirty="0"/>
              <a:t>・</a:t>
            </a:r>
            <a:r>
              <a:rPr kumimoji="1" lang="en-US" altLang="ja-JP" sz="2000" dirty="0"/>
              <a:t>SGML</a:t>
            </a:r>
            <a:r>
              <a:rPr kumimoji="1" lang="ja-JP" altLang="en-US" sz="2000" dirty="0"/>
              <a:t>（</a:t>
            </a:r>
            <a:r>
              <a:rPr kumimoji="1" lang="en-US" altLang="ja-JP" sz="2000" dirty="0"/>
              <a:t>Standard</a:t>
            </a:r>
            <a:r>
              <a:rPr kumimoji="1" lang="ja-JP" altLang="en-US" sz="2000" dirty="0"/>
              <a:t>　</a:t>
            </a:r>
            <a:r>
              <a:rPr kumimoji="1" lang="en-US" altLang="ja-JP" sz="2000" dirty="0"/>
              <a:t>Generalized Markup</a:t>
            </a:r>
            <a:r>
              <a:rPr kumimoji="1" lang="ja-JP" altLang="en-US" sz="2000" dirty="0"/>
              <a:t>　</a:t>
            </a:r>
            <a:r>
              <a:rPr kumimoji="1" lang="en-US" altLang="ja-JP" sz="2000" dirty="0"/>
              <a:t>Language</a:t>
            </a:r>
            <a:r>
              <a:rPr kumimoji="1" lang="ja-JP" altLang="en-US" sz="2000" dirty="0"/>
              <a:t>）</a:t>
            </a:r>
            <a:endParaRPr kumimoji="1" lang="en-US" altLang="ja-JP" sz="2000" dirty="0"/>
          </a:p>
          <a:p>
            <a:pPr>
              <a:lnSpc>
                <a:spcPct val="95000"/>
              </a:lnSpc>
            </a:pPr>
            <a:r>
              <a:rPr kumimoji="1" lang="ja-JP" altLang="en-US" sz="2000" dirty="0"/>
              <a:t>　印刷で使用される組版文書のやり取りを便利にするために開発された言語で、マニュアルなどを</a:t>
            </a:r>
            <a:endParaRPr kumimoji="1" lang="en-US" altLang="ja-JP" sz="2000" dirty="0"/>
          </a:p>
          <a:p>
            <a:pPr>
              <a:lnSpc>
                <a:spcPct val="95000"/>
              </a:lnSpc>
            </a:pPr>
            <a:r>
              <a:rPr kumimoji="1" lang="ja-JP" altLang="en-US" sz="2000" dirty="0"/>
              <a:t>　電子化するのに役立った</a:t>
            </a:r>
            <a:endParaRPr kumimoji="1" lang="en-US" altLang="ja-JP" sz="2000" dirty="0"/>
          </a:p>
          <a:p>
            <a:pPr>
              <a:lnSpc>
                <a:spcPct val="95000"/>
              </a:lnSpc>
            </a:pPr>
            <a:endParaRPr kumimoji="1" lang="en-US" altLang="ja-JP" sz="2000" dirty="0"/>
          </a:p>
          <a:p>
            <a:pPr>
              <a:lnSpc>
                <a:spcPct val="95000"/>
              </a:lnSpc>
            </a:pPr>
            <a:r>
              <a:rPr kumimoji="1" lang="ja-JP" altLang="en-US" sz="2000" dirty="0"/>
              <a:t>・</a:t>
            </a:r>
            <a:r>
              <a:rPr kumimoji="1" lang="en-US" altLang="ja-JP" sz="2000" dirty="0"/>
              <a:t>XML</a:t>
            </a:r>
            <a:r>
              <a:rPr kumimoji="1" lang="ja-JP" altLang="en-US" sz="2000" dirty="0"/>
              <a:t>（</a:t>
            </a:r>
            <a:r>
              <a:rPr kumimoji="1" lang="en-US" altLang="ja-JP" sz="2000" dirty="0"/>
              <a:t>Extensible Markup Language</a:t>
            </a:r>
            <a:r>
              <a:rPr kumimoji="1" lang="ja-JP" altLang="en-US" sz="2000" dirty="0"/>
              <a:t>）</a:t>
            </a:r>
            <a:endParaRPr kumimoji="1" lang="en-US" altLang="ja-JP" sz="2000" dirty="0"/>
          </a:p>
          <a:p>
            <a:pPr>
              <a:lnSpc>
                <a:spcPct val="95000"/>
              </a:lnSpc>
            </a:pPr>
            <a:r>
              <a:rPr kumimoji="1" lang="ja-JP" altLang="en-US" sz="2000" dirty="0"/>
              <a:t>　汎用性、拡張性が高く、用途に応じて独自のマークアップ言語を定義することができる</a:t>
            </a:r>
            <a:endParaRPr kumimoji="1" lang="en-US" altLang="ja-JP" sz="2000" dirty="0"/>
          </a:p>
          <a:p>
            <a:pPr>
              <a:lnSpc>
                <a:spcPct val="95000"/>
              </a:lnSpc>
            </a:pPr>
            <a:endParaRPr kumimoji="1" lang="en-US" altLang="ja-JP" sz="2000" dirty="0"/>
          </a:p>
          <a:p>
            <a:pPr>
              <a:lnSpc>
                <a:spcPct val="95000"/>
              </a:lnSpc>
            </a:pPr>
            <a:r>
              <a:rPr kumimoji="1" lang="ja-JP" altLang="en-US" sz="2000" dirty="0"/>
              <a:t>・</a:t>
            </a:r>
            <a:r>
              <a:rPr kumimoji="1" lang="en-US" altLang="ja-JP" sz="2000" dirty="0"/>
              <a:t>HTML</a:t>
            </a:r>
            <a:r>
              <a:rPr kumimoji="1" lang="ja-JP" altLang="en-US" sz="2000" dirty="0"/>
              <a:t>（</a:t>
            </a:r>
            <a:r>
              <a:rPr kumimoji="1" lang="en-US" altLang="ja-JP" sz="2000" dirty="0" err="1"/>
              <a:t>HyperText</a:t>
            </a:r>
            <a:r>
              <a:rPr kumimoji="1" lang="en-US" altLang="ja-JP" sz="2000" dirty="0"/>
              <a:t> Markup Language</a:t>
            </a:r>
            <a:r>
              <a:rPr kumimoji="1" lang="ja-JP" altLang="en-US" sz="2000" dirty="0"/>
              <a:t>）</a:t>
            </a:r>
            <a:endParaRPr kumimoji="1" lang="en-US" altLang="ja-JP" sz="2000" dirty="0"/>
          </a:p>
          <a:p>
            <a:pPr>
              <a:lnSpc>
                <a:spcPct val="95000"/>
              </a:lnSpc>
            </a:pPr>
            <a:r>
              <a:rPr kumimoji="1" lang="ja-JP" altLang="en-US" sz="2000" dirty="0"/>
              <a:t>　ウェブサイトの文書の構造を作るために使われるマークアップ言語。ウェブサイトの見た目をき</a:t>
            </a:r>
            <a:endParaRPr kumimoji="1" lang="en-US" altLang="ja-JP" sz="2000" dirty="0"/>
          </a:p>
          <a:p>
            <a:pPr>
              <a:lnSpc>
                <a:spcPct val="95000"/>
              </a:lnSpc>
            </a:pPr>
            <a:r>
              <a:rPr kumimoji="1" lang="ja-JP" altLang="en-US" sz="2000" dirty="0"/>
              <a:t>　れいに整えるために、</a:t>
            </a:r>
            <a:r>
              <a:rPr kumimoji="1" lang="en-US" altLang="ja-JP" sz="2000" dirty="0"/>
              <a:t>CSS</a:t>
            </a:r>
            <a:r>
              <a:rPr kumimoji="1" lang="ja-JP" altLang="en-US" sz="2000" dirty="0"/>
              <a:t>（</a:t>
            </a:r>
            <a:r>
              <a:rPr kumimoji="1" lang="en-US" altLang="ja-JP" sz="2000" dirty="0"/>
              <a:t>Cascading Style Sheets</a:t>
            </a:r>
            <a:r>
              <a:rPr kumimoji="1" lang="ja-JP" altLang="en-US" sz="2000" dirty="0"/>
              <a:t>）と一緒に使われる。</a:t>
            </a:r>
            <a:endParaRPr kumimoji="1" lang="en-US" altLang="ja-JP" sz="2000" dirty="0"/>
          </a:p>
          <a:p>
            <a:pPr>
              <a:lnSpc>
                <a:spcPct val="95000"/>
              </a:lnSpc>
            </a:pPr>
            <a:endParaRPr kumimoji="1" lang="en-US" altLang="ja-JP" sz="2000" dirty="0"/>
          </a:p>
          <a:p>
            <a:pPr>
              <a:lnSpc>
                <a:spcPct val="95000"/>
              </a:lnSpc>
            </a:pPr>
            <a:r>
              <a:rPr kumimoji="1" lang="ja-JP" altLang="en-US" sz="2000" dirty="0"/>
              <a:t>・</a:t>
            </a:r>
            <a:r>
              <a:rPr kumimoji="1" lang="en-US" altLang="ja-JP" sz="2000" dirty="0"/>
              <a:t>XHTML</a:t>
            </a:r>
            <a:r>
              <a:rPr kumimoji="1" lang="ja-JP" altLang="en-US" sz="2000" dirty="0"/>
              <a:t>（</a:t>
            </a:r>
            <a:r>
              <a:rPr kumimoji="1" lang="en-US" altLang="ja-JP" sz="2000" dirty="0"/>
              <a:t>Extensible </a:t>
            </a:r>
            <a:r>
              <a:rPr kumimoji="1" lang="en-US" altLang="ja-JP" sz="2000" dirty="0" err="1"/>
              <a:t>HyperText</a:t>
            </a:r>
            <a:r>
              <a:rPr kumimoji="1" lang="en-US" altLang="ja-JP" sz="2000" dirty="0"/>
              <a:t> Markup Language</a:t>
            </a:r>
            <a:r>
              <a:rPr kumimoji="1" lang="ja-JP" altLang="en-US" sz="2000" dirty="0"/>
              <a:t>）</a:t>
            </a:r>
            <a:endParaRPr kumimoji="1" lang="en-US" altLang="ja-JP" sz="2000" dirty="0"/>
          </a:p>
          <a:p>
            <a:pPr>
              <a:lnSpc>
                <a:spcPct val="95000"/>
              </a:lnSpc>
            </a:pPr>
            <a:r>
              <a:rPr kumimoji="1" lang="ja-JP" altLang="en-US" sz="2000" dirty="0"/>
              <a:t>　</a:t>
            </a:r>
            <a:r>
              <a:rPr kumimoji="1" lang="en-US" altLang="ja-JP" sz="2000" dirty="0"/>
              <a:t>HTML</a:t>
            </a:r>
            <a:r>
              <a:rPr kumimoji="1" lang="ja-JP" altLang="en-US" sz="2000" dirty="0"/>
              <a:t>を</a:t>
            </a:r>
            <a:r>
              <a:rPr kumimoji="1" lang="en-US" altLang="ja-JP" sz="2000" dirty="0"/>
              <a:t>XML</a:t>
            </a:r>
            <a:r>
              <a:rPr kumimoji="1" lang="ja-JP" altLang="en-US" sz="2000" dirty="0"/>
              <a:t>の仕様に従って定義しなおした規格</a:t>
            </a:r>
            <a:endParaRPr kumimoji="1" lang="en-US" altLang="ja-JP" sz="2000" dirty="0"/>
          </a:p>
        </p:txBody>
      </p:sp>
    </p:spTree>
    <p:custDataLst>
      <p:tags r:id="rId1"/>
    </p:custDataLst>
    <p:extLst>
      <p:ext uri="{BB962C8B-B14F-4D97-AF65-F5344CB8AC3E}">
        <p14:creationId xmlns:p14="http://schemas.microsoft.com/office/powerpoint/2010/main" val="2039185571"/>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kumimoji="1" lang="en-US" altLang="ja-JP" sz="3600" dirty="0"/>
              <a:t>3</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27226" y="1137412"/>
            <a:ext cx="11521280" cy="1846659"/>
          </a:xfrm>
          <a:prstGeom prst="rect">
            <a:avLst/>
          </a:prstGeom>
          <a:noFill/>
        </p:spPr>
        <p:txBody>
          <a:bodyPr wrap="square" rtlCol="0">
            <a:spAutoFit/>
          </a:bodyPr>
          <a:lstStyle/>
          <a:p>
            <a:pPr>
              <a:lnSpc>
                <a:spcPct val="95000"/>
              </a:lnSpc>
            </a:pPr>
            <a:r>
              <a:rPr kumimoji="1" lang="en-US" altLang="ja-JP" sz="2000" dirty="0"/>
              <a:t>Web</a:t>
            </a:r>
            <a:r>
              <a:rPr kumimoji="1" lang="ja-JP" altLang="en-US" sz="2000" dirty="0"/>
              <a:t>ページを記述するために、タグを用いて文書の構造を表現するマークアップ言語はどれか。</a:t>
            </a:r>
            <a:r>
              <a:rPr kumimoji="1" lang="en-US" altLang="ja-JP" sz="2000" dirty="0"/>
              <a:t> [</a:t>
            </a:r>
            <a:r>
              <a:rPr kumimoji="1" lang="ja-JP" altLang="en-US" sz="1600" dirty="0"/>
              <a:t>出典：基本情報技術者平成</a:t>
            </a:r>
            <a:r>
              <a:rPr kumimoji="1" lang="en-US" altLang="ja-JP" sz="1600" dirty="0"/>
              <a:t>20</a:t>
            </a:r>
            <a:r>
              <a:rPr kumimoji="1" lang="ja-JP" altLang="en-US" sz="1600" dirty="0"/>
              <a:t>年春期 午前問</a:t>
            </a:r>
            <a:r>
              <a:rPr kumimoji="1" lang="en-US" altLang="ja-JP" sz="1600" dirty="0"/>
              <a:t>39</a:t>
            </a:r>
            <a:r>
              <a:rPr kumimoji="1" lang="en-US" altLang="ja-JP" sz="2000" dirty="0"/>
              <a:t>]</a:t>
            </a:r>
            <a:r>
              <a:rPr kumimoji="1" lang="ja-JP" altLang="en-US" sz="2000" dirty="0"/>
              <a:t>一部改変</a:t>
            </a:r>
          </a:p>
          <a:p>
            <a:pPr>
              <a:lnSpc>
                <a:spcPct val="95000"/>
              </a:lnSpc>
            </a:pPr>
            <a:r>
              <a:rPr kumimoji="1" lang="ja-JP" altLang="en-US" sz="2000" dirty="0"/>
              <a:t>ア</a:t>
            </a:r>
            <a:r>
              <a:rPr kumimoji="1" lang="en-US" altLang="ja-JP" sz="2000" dirty="0"/>
              <a:t>. DML</a:t>
            </a:r>
          </a:p>
          <a:p>
            <a:pPr>
              <a:lnSpc>
                <a:spcPct val="95000"/>
              </a:lnSpc>
            </a:pPr>
            <a:r>
              <a:rPr kumimoji="1" lang="ja-JP" altLang="en-US" sz="2000" dirty="0"/>
              <a:t>イ</a:t>
            </a:r>
            <a:r>
              <a:rPr kumimoji="1" lang="en-US" altLang="ja-JP" sz="2000" dirty="0"/>
              <a:t>. HTML</a:t>
            </a:r>
          </a:p>
          <a:p>
            <a:pPr>
              <a:lnSpc>
                <a:spcPct val="95000"/>
              </a:lnSpc>
            </a:pPr>
            <a:r>
              <a:rPr kumimoji="1" lang="ja-JP" altLang="en-US" sz="2000" dirty="0"/>
              <a:t>ウ</a:t>
            </a:r>
            <a:r>
              <a:rPr kumimoji="1" lang="en-US" altLang="ja-JP" sz="2000" dirty="0"/>
              <a:t>. SGML</a:t>
            </a:r>
          </a:p>
          <a:p>
            <a:pPr>
              <a:lnSpc>
                <a:spcPct val="95000"/>
              </a:lnSpc>
            </a:pPr>
            <a:r>
              <a:rPr kumimoji="1" lang="ja-JP" altLang="en-US" sz="2000" dirty="0"/>
              <a:t>エ</a:t>
            </a:r>
            <a:r>
              <a:rPr kumimoji="1" lang="en-US" altLang="ja-JP" sz="2000" dirty="0"/>
              <a:t>. UML</a:t>
            </a:r>
          </a:p>
        </p:txBody>
      </p:sp>
      <p:sp>
        <p:nvSpPr>
          <p:cNvPr id="3" name="テキスト ボックス 2">
            <a:extLst>
              <a:ext uri="{FF2B5EF4-FFF2-40B4-BE49-F238E27FC236}">
                <a16:creationId xmlns:a16="http://schemas.microsoft.com/office/drawing/2014/main" id="{F0FBC3D3-4416-AB86-0617-FF058BBA130D}"/>
              </a:ext>
            </a:extLst>
          </p:cNvPr>
          <p:cNvSpPr txBox="1"/>
          <p:nvPr/>
        </p:nvSpPr>
        <p:spPr>
          <a:xfrm>
            <a:off x="4870276" y="5589240"/>
            <a:ext cx="2664296" cy="443198"/>
          </a:xfrm>
          <a:prstGeom prst="rect">
            <a:avLst/>
          </a:prstGeom>
          <a:noFill/>
        </p:spPr>
        <p:txBody>
          <a:bodyPr wrap="square" rtlCol="0">
            <a:spAutoFit/>
          </a:bodyPr>
          <a:lstStyle/>
          <a:p>
            <a:pPr>
              <a:lnSpc>
                <a:spcPct val="95000"/>
              </a:lnSpc>
            </a:pPr>
            <a:r>
              <a:rPr kumimoji="1" lang="ja-JP" altLang="en-US" dirty="0">
                <a:solidFill>
                  <a:srgbClr val="FF0000"/>
                </a:solidFill>
              </a:rPr>
              <a:t>答え：イ</a:t>
            </a:r>
          </a:p>
        </p:txBody>
      </p:sp>
    </p:spTree>
    <p:custDataLst>
      <p:tags r:id="rId1"/>
    </p:custDataLst>
    <p:extLst>
      <p:ext uri="{BB962C8B-B14F-4D97-AF65-F5344CB8AC3E}">
        <p14:creationId xmlns:p14="http://schemas.microsoft.com/office/powerpoint/2010/main" val="142286401"/>
      </p:ext>
    </p:extLst>
  </p:cSld>
  <p:clrMapOvr>
    <a:masterClrMapping/>
  </p:clrMapOvr>
  <mc:AlternateContent xmlns:mc="http://schemas.openxmlformats.org/markup-compatibility/2006" xmlns:p14="http://schemas.microsoft.com/office/powerpoint/2010/main">
    <mc:Choice Requires="p14">
      <p:transition spd="med" p14:dur="700" advTm="384409">
        <p:fade/>
      </p:transition>
    </mc:Choice>
    <mc:Fallback xmlns="">
      <p:transition spd="med" advTm="3844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10.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7.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8.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ags/tag9.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5128</TotalTime>
  <Words>2833</Words>
  <Application>Microsoft Office PowerPoint</Application>
  <PresentationFormat>ユーザー設定</PresentationFormat>
  <Paragraphs>173</Paragraphs>
  <Slides>9</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3-dot Leaders</vt:lpstr>
      <vt:lpstr>Meiryo UI</vt:lpstr>
      <vt:lpstr>Arial</vt:lpstr>
      <vt:lpstr>Century Gothic</vt:lpstr>
      <vt:lpstr>新学期のためのプレゼンテーション</vt:lpstr>
      <vt:lpstr>ユニット1　セクション2　アルゴリズムとプログラミング</vt:lpstr>
      <vt:lpstr>プログラムの性質</vt:lpstr>
      <vt:lpstr>練習問題1 </vt:lpstr>
      <vt:lpstr>プログラミング言語</vt:lpstr>
      <vt:lpstr>プログラミング言語</vt:lpstr>
      <vt:lpstr>プログラミング言語</vt:lpstr>
      <vt:lpstr>練習問題2 </vt:lpstr>
      <vt:lpstr>マークアップ言語</vt:lpstr>
      <vt:lpstr>練習問題3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196</cp:revision>
  <dcterms:created xsi:type="dcterms:W3CDTF">2024-03-08T02:46:09Z</dcterms:created>
  <dcterms:modified xsi:type="dcterms:W3CDTF">2024-07-15T22:56:58Z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