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3"/>
  </p:notesMasterIdLst>
  <p:handoutMasterIdLst>
    <p:handoutMasterId r:id="rId14"/>
  </p:handoutMasterIdLst>
  <p:sldIdLst>
    <p:sldId id="258" r:id="rId2"/>
    <p:sldId id="269" r:id="rId3"/>
    <p:sldId id="275" r:id="rId4"/>
    <p:sldId id="281" r:id="rId5"/>
    <p:sldId id="294" r:id="rId6"/>
    <p:sldId id="270" r:id="rId7"/>
    <p:sldId id="277" r:id="rId8"/>
    <p:sldId id="295" r:id="rId9"/>
    <p:sldId id="282" r:id="rId10"/>
    <p:sldId id="278" r:id="rId11"/>
    <p:sldId id="296" r:id="rId12"/>
  </p:sldIdLst>
  <p:sldSz cx="12188825" cy="6858000"/>
  <p:notesSz cx="6858000" cy="9144000"/>
  <p:custDataLst>
    <p:tags r:id="rId15"/>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94" autoAdjust="0"/>
  </p:normalViewPr>
  <p:slideViewPr>
    <p:cSldViewPr showGuides="1">
      <p:cViewPr varScale="1">
        <p:scale>
          <a:sx n="82" d="100"/>
          <a:sy n="82" d="100"/>
        </p:scale>
        <p:origin x="858" y="84"/>
      </p:cViewPr>
      <p:guideLst>
        <p:guide orient="horz" pos="2251"/>
        <p:guide orient="horz" pos="945"/>
        <p:guide orient="horz" pos="3884"/>
        <p:guide orient="horz" pos="192"/>
        <p:guide orient="horz" pos="1933"/>
        <p:guide pos="3839"/>
        <p:guide pos="2206"/>
        <p:guide pos="7102"/>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6/28/2024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6/28/2024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1</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、アルゴリズムとプログラミング</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5</a:t>
            </a:r>
            <a:r>
              <a:rPr lang="ja-JP" altLang="en-US" dirty="0">
                <a:latin typeface="Meiryo UI" panose="020B0604030504040204" pitchFamily="34" charset="-128"/>
                <a:ea typeface="Meiryo UI" panose="020B0604030504040204" pitchFamily="34" charset="-128"/>
              </a:rPr>
              <a:t>回目の内容は</a:t>
            </a:r>
            <a:r>
              <a:rPr lang="ja-JP" altLang="en-US">
                <a:latin typeface="Meiryo UI" panose="020B0604030504040204" pitchFamily="34" charset="-128"/>
                <a:ea typeface="Meiryo UI" panose="020B0604030504040204" pitchFamily="34" charset="-128"/>
              </a:rPr>
              <a:t>、データ探索と、計算量です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入力されたデータ数</a:t>
            </a:r>
            <a:r>
              <a:rPr kumimoji="1" lang="en-US" altLang="ja-JP" dirty="0"/>
              <a:t>n</a:t>
            </a:r>
            <a:r>
              <a:rPr kumimoji="1" lang="ja-JP" altLang="en-US" dirty="0"/>
              <a:t>と計算量の関係を表にまとめました（教科書</a:t>
            </a:r>
            <a:r>
              <a:rPr kumimoji="1" lang="en-US" altLang="ja-JP" dirty="0"/>
              <a:t>p210</a:t>
            </a:r>
            <a:r>
              <a:rPr kumimoji="1" lang="ja-JP" altLang="en-US" dirty="0"/>
              <a:t>参照）</a:t>
            </a:r>
            <a:endParaRPr kumimoji="1" lang="en-US" altLang="ja-JP" dirty="0"/>
          </a:p>
          <a:p>
            <a:r>
              <a:rPr kumimoji="1" lang="ja-JP" altLang="en-US" dirty="0"/>
              <a:t>これを見るとわかるように、データ数</a:t>
            </a:r>
            <a:r>
              <a:rPr kumimoji="1" lang="en-US" altLang="ja-JP" dirty="0"/>
              <a:t>n</a:t>
            </a:r>
            <a:r>
              <a:rPr kumimoji="1" lang="ja-JP" altLang="en-US" dirty="0"/>
              <a:t>が増えると、計算量も増えていきます。</a:t>
            </a:r>
            <a:endParaRPr kumimoji="1" lang="en-US" altLang="ja-JP" dirty="0"/>
          </a:p>
          <a:p>
            <a:r>
              <a:rPr kumimoji="1" lang="ja-JP" altLang="en-US" dirty="0"/>
              <a:t>そして計算量が増えれば、計算時間も増加します。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10</a:t>
            </a:fld>
            <a:endParaRPr lang="ja-JP" altLang="en-US"/>
          </a:p>
        </p:txBody>
      </p:sp>
    </p:spTree>
    <p:extLst>
      <p:ext uri="{BB962C8B-B14F-4D97-AF65-F5344CB8AC3E}">
        <p14:creationId xmlns:p14="http://schemas.microsoft.com/office/powerpoint/2010/main" val="4186535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11</a:t>
            </a:fld>
            <a:endParaRPr lang="ja-JP" altLang="en-US" noProof="0"/>
          </a:p>
        </p:txBody>
      </p:sp>
    </p:spTree>
    <p:extLst>
      <p:ext uri="{BB962C8B-B14F-4D97-AF65-F5344CB8AC3E}">
        <p14:creationId xmlns:p14="http://schemas.microsoft.com/office/powerpoint/2010/main" val="494367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膨大なデータ群の中から、目的のデータを探し出すためのデータ探索は、のっとも重要なアルゴリズムの一つです。</a:t>
            </a:r>
            <a:endParaRPr kumimoji="1" lang="en-US" altLang="ja-JP" dirty="0"/>
          </a:p>
          <a:p>
            <a:endParaRPr kumimoji="1" lang="en-US" altLang="ja-JP" dirty="0"/>
          </a:p>
          <a:p>
            <a:r>
              <a:rPr kumimoji="1" lang="ja-JP" altLang="en-US" dirty="0"/>
              <a:t>線形探索法は、データが格納された配列の先頭から、しらみつぶしに目的のデータと一致するものを探してゆく手法です。</a:t>
            </a:r>
            <a:endParaRPr kumimoji="1" lang="en-US" altLang="ja-JP" dirty="0"/>
          </a:p>
          <a:p>
            <a:r>
              <a:rPr kumimoji="1" lang="ja-JP" altLang="en-US" dirty="0"/>
              <a:t>運が良ければ、目的のデータは配列の</a:t>
            </a:r>
            <a:r>
              <a:rPr kumimoji="1" lang="en-US" altLang="ja-JP" dirty="0"/>
              <a:t>1</a:t>
            </a:r>
            <a:r>
              <a:rPr kumimoji="1" lang="ja-JP" altLang="en-US" dirty="0"/>
              <a:t>番目に格納されていることになります。また、運が悪ければ、目的のデータは配列の最後に格納されている</a:t>
            </a:r>
            <a:endParaRPr kumimoji="1" lang="en-US" altLang="ja-JP" dirty="0"/>
          </a:p>
          <a:p>
            <a:r>
              <a:rPr kumimoji="1" lang="ja-JP" altLang="en-US" dirty="0"/>
              <a:t>事になります。データ数がｎだとすると、それはｎ番目ということです。</a:t>
            </a:r>
            <a:endParaRPr kumimoji="1" lang="en-US" altLang="ja-JP" dirty="0"/>
          </a:p>
          <a:p>
            <a:r>
              <a:rPr kumimoji="1" lang="ja-JP" altLang="en-US" dirty="0"/>
              <a:t>したがって、平均探索回数は、</a:t>
            </a:r>
            <a:r>
              <a:rPr kumimoji="1" lang="en-US" altLang="ja-JP" dirty="0"/>
              <a:t>n+1÷2</a:t>
            </a:r>
            <a:r>
              <a:rPr kumimoji="1" lang="ja-JP" altLang="en-US" dirty="0"/>
              <a:t>回、となります。また、もっっとも探索回数が多い場合では、ｎ回となります。</a:t>
            </a:r>
            <a:endParaRPr kumimoji="1" lang="en-US" altLang="ja-JP" dirty="0"/>
          </a:p>
          <a:p>
            <a:endParaRPr kumimoji="1" lang="en-US" altLang="ja-JP" dirty="0"/>
          </a:p>
          <a:p>
            <a:r>
              <a:rPr kumimoji="1" lang="ja-JP" altLang="en-US" dirty="0"/>
              <a:t>莫大な数のデータを格納した配列を操作するには、配列の要素番号（インデックス番号）を管理する必要があります。</a:t>
            </a:r>
            <a:endParaRPr kumimoji="1" lang="en-US" altLang="ja-JP" dirty="0"/>
          </a:p>
          <a:p>
            <a:r>
              <a:rPr kumimoji="1" lang="ja-JP" altLang="en-US" dirty="0"/>
              <a:t>そのためには、探索中にインデックス番号をカウントするアルゴリズムが必要です。</a:t>
            </a:r>
            <a:endParaRPr kumimoji="1" lang="en-US" altLang="ja-JP" dirty="0"/>
          </a:p>
          <a:p>
            <a:r>
              <a:rPr kumimoji="1" lang="ja-JP" altLang="en-US" dirty="0"/>
              <a:t>このインデックス番号のカウントを不要にするために、配列の末尾に任意のダミーデータを挿入します。</a:t>
            </a:r>
            <a:endParaRPr kumimoji="1" lang="en-US" altLang="ja-JP" dirty="0"/>
          </a:p>
          <a:p>
            <a:r>
              <a:rPr kumimoji="1" lang="ja-JP" altLang="en-US" dirty="0"/>
              <a:t>このダミーデータのことを、番兵と言います。</a:t>
            </a:r>
            <a:endParaRPr kumimoji="1" lang="en-US" altLang="ja-JP" dirty="0"/>
          </a:p>
          <a:p>
            <a:r>
              <a:rPr kumimoji="1" lang="ja-JP" altLang="en-US" dirty="0"/>
              <a:t>番兵を用いた線形探索法では、インデックス番号のカウントを行わすに、目的のデータとダミーデータだけを探索します。</a:t>
            </a:r>
            <a:endParaRPr kumimoji="1" lang="en-US" altLang="ja-JP" dirty="0"/>
          </a:p>
          <a:p>
            <a:r>
              <a:rPr kumimoji="1" lang="ja-JP" altLang="en-US" dirty="0"/>
              <a:t>どちらかのデータが発見されれば、データ探索を終了します。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r>
                  <a:rPr kumimoji="1" lang="ja-JP" altLang="en-US" dirty="0"/>
                  <a:t>２分探索法は、データ群を予め昇順、もしくは降順に並べて配列に格納し、基準値（データの中央値）を境に２等分します。</a:t>
                </a:r>
                <a:endParaRPr kumimoji="1" lang="en-US" altLang="ja-JP" dirty="0"/>
              </a:p>
              <a:p>
                <a:r>
                  <a:rPr kumimoji="1" lang="ja-JP" altLang="en-US" dirty="0"/>
                  <a:t>基準値と探しているデータの大小関係を比較して、その結果をもとに探索範囲を狭めてゆきます。</a:t>
                </a:r>
                <a:endParaRPr kumimoji="1" lang="en-US" altLang="ja-JP" dirty="0"/>
              </a:p>
              <a:p>
                <a:r>
                  <a:rPr kumimoji="1" lang="ja-JP" altLang="en-US" dirty="0"/>
                  <a:t>２等分と大小関係を比較を繰り返して、最終的に基準値と探しているデータが一致すれば探索終了となります。</a:t>
                </a:r>
                <a:endParaRPr kumimoji="1" lang="en-US" altLang="ja-JP" dirty="0"/>
              </a:p>
              <a:p>
                <a:endParaRPr kumimoji="1" lang="en-US" altLang="ja-JP" dirty="0"/>
              </a:p>
              <a:p>
                <a:r>
                  <a:rPr kumimoji="1" lang="en-US" altLang="ja-JP" dirty="0"/>
                  <a:t>2</a:t>
                </a:r>
                <a:r>
                  <a:rPr kumimoji="1" lang="ja-JP" altLang="en-US" dirty="0"/>
                  <a:t>分探索法で最も繰り返しの回数が多くなるケースは、①最後に行った比較で、探したいデータを見つけたとき、②配列のすべての要素が、探したいデータと等しくないとき、です。</a:t>
                </a:r>
                <a:endParaRPr kumimoji="1" lang="en-US" altLang="ja-JP" dirty="0"/>
              </a:p>
              <a:p>
                <a:r>
                  <a:rPr kumimoji="1" lang="ja-JP" altLang="en-US" dirty="0"/>
                  <a:t>つまり、</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𝑚</m:t>
                        </m:r>
                      </m:sup>
                    </m:sSup>
                  </m:oMath>
                </a14:m>
                <a:r>
                  <a:rPr kumimoji="1" lang="ja-JP" altLang="en-US" dirty="0"/>
                  <a:t>がデータ数ｎを初めて超えた時の計算回数ｍが最大の探索回数となります。したがって、最多探索回数は</a:t>
                </a:r>
                <a14:m>
                  <m:oMath xmlns:m="http://schemas.openxmlformats.org/officeDocument/2006/math">
                    <m:d>
                      <m:dPr>
                        <m:ctrlPr>
                          <a:rPr kumimoji="1" lang="en-US" altLang="ja-JP" b="0" i="1" smtClean="0">
                            <a:latin typeface="Cambria Math" panose="02040503050406030204" pitchFamily="18" charset="0"/>
                          </a:rPr>
                        </m:ctrlPr>
                      </m:dPr>
                      <m:e>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𝑙𝑜𝑔</m:t>
                            </m:r>
                          </m:e>
                          <m:sub>
                            <m:r>
                              <a:rPr kumimoji="1" lang="en-US" altLang="ja-JP" b="0" i="1" smtClean="0">
                                <a:latin typeface="Cambria Math" panose="02040503050406030204" pitchFamily="18" charset="0"/>
                              </a:rPr>
                              <m:t>2</m:t>
                            </m:r>
                          </m:sub>
                        </m:sSub>
                        <m:r>
                          <a:rPr kumimoji="1" lang="en-US" altLang="ja-JP" b="0" i="1" smtClean="0">
                            <a:latin typeface="Cambria Math" panose="02040503050406030204" pitchFamily="18" charset="0"/>
                          </a:rPr>
                          <m:t>𝑛</m:t>
                        </m:r>
                      </m:e>
                    </m:d>
                    <m:r>
                      <a:rPr kumimoji="1" lang="en-US" altLang="ja-JP" b="0" i="1" smtClean="0">
                        <a:latin typeface="Cambria Math" panose="02040503050406030204" pitchFamily="18" charset="0"/>
                      </a:rPr>
                      <m:t>+1</m:t>
                    </m:r>
                  </m:oMath>
                </a14:m>
                <a:r>
                  <a:rPr kumimoji="1" lang="ja-JP" altLang="en-US" dirty="0"/>
                  <a:t>、平均探索回数は</a:t>
                </a:r>
                <a14:m>
                  <m:oMath xmlns:m="http://schemas.openxmlformats.org/officeDocument/2006/math">
                    <m:d>
                      <m:dPr>
                        <m:ctrlPr>
                          <a:rPr kumimoji="1" lang="en-US" altLang="ja-JP" b="0" i="1" smtClean="0">
                            <a:latin typeface="Cambria Math" panose="02040503050406030204" pitchFamily="18" charset="0"/>
                          </a:rPr>
                        </m:ctrlPr>
                      </m:dPr>
                      <m:e>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𝑙𝑜𝑔</m:t>
                            </m:r>
                          </m:e>
                          <m:sub>
                            <m:r>
                              <a:rPr kumimoji="1" lang="en-US" altLang="ja-JP" b="0" i="1" smtClean="0">
                                <a:latin typeface="Cambria Math" panose="02040503050406030204" pitchFamily="18" charset="0"/>
                              </a:rPr>
                              <m:t>2</m:t>
                            </m:r>
                          </m:sub>
                        </m:sSub>
                        <m:r>
                          <a:rPr kumimoji="1" lang="en-US" altLang="ja-JP" b="0" i="1" smtClean="0">
                            <a:latin typeface="Cambria Math" panose="02040503050406030204" pitchFamily="18" charset="0"/>
                          </a:rPr>
                          <m:t>𝑛</m:t>
                        </m:r>
                      </m:e>
                    </m:d>
                  </m:oMath>
                </a14:m>
                <a:r>
                  <a:rPr kumimoji="1" lang="ja-JP" altLang="en-US" dirty="0"/>
                  <a:t>となります。</a:t>
                </a:r>
                <a:endParaRPr kumimoji="1" lang="en-US" altLang="ja-JP" dirty="0"/>
              </a:p>
              <a:p>
                <a:pPr/>
                <a14:m>
                  <m:oMathPara xmlns:m="http://schemas.openxmlformats.org/officeDocument/2006/math">
                    <m:oMathParaPr>
                      <m:jc m:val="centerGroup"/>
                    </m:oMathParaPr>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𝑚</m:t>
                          </m:r>
                        </m:sup>
                      </m:sSup>
                      <m:r>
                        <a:rPr kumimoji="1" lang="en-US" altLang="ja-JP" i="1" smtClean="0">
                          <a:latin typeface="Cambria Math" panose="02040503050406030204" pitchFamily="18" charset="0"/>
                          <a:ea typeface="Cambria Math" panose="02040503050406030204" pitchFamily="18" charset="0"/>
                        </a:rPr>
                        <m:t>&gt;</m:t>
                      </m:r>
                      <m:r>
                        <a:rPr kumimoji="1" lang="en-US" altLang="ja-JP" b="0" i="1" smtClean="0">
                          <a:latin typeface="Cambria Math" panose="02040503050406030204" pitchFamily="18" charset="0"/>
                        </a:rPr>
                        <m:t>𝑛</m:t>
                      </m:r>
                    </m:oMath>
                  </m:oMathPara>
                </a14:m>
                <a:endParaRPr kumimoji="1" lang="en-US" altLang="ja-JP" b="0" dirty="0"/>
              </a:p>
              <a:p>
                <a:pPr/>
                <a14:m>
                  <m:oMathPara xmlns:m="http://schemas.openxmlformats.org/officeDocument/2006/math">
                    <m:oMathParaPr>
                      <m:jc m:val="centerGroup"/>
                    </m:oMathParaPr>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𝑙𝑜𝑔</m:t>
                          </m:r>
                        </m:e>
                        <m:sub>
                          <m:r>
                            <a:rPr kumimoji="1" lang="en-US" altLang="ja-JP" b="0" i="1" smtClean="0">
                              <a:latin typeface="Cambria Math" panose="02040503050406030204" pitchFamily="18" charset="0"/>
                            </a:rPr>
                            <m:t>2</m:t>
                          </m:r>
                        </m:sub>
                      </m:sSub>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𝑚</m:t>
                          </m:r>
                        </m:sup>
                      </m:sSup>
                      <m:r>
                        <a:rPr kumimoji="1" lang="en-US" altLang="ja-JP" i="1" smtClean="0">
                          <a:latin typeface="Cambria Math" panose="02040503050406030204" pitchFamily="18" charset="0"/>
                          <a:ea typeface="Cambria Math" panose="02040503050406030204" pitchFamily="18" charset="0"/>
                        </a:rPr>
                        <m:t>&gt;</m:t>
                      </m:r>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𝑙𝑜𝑔</m:t>
                          </m:r>
                        </m:e>
                        <m:sub>
                          <m:r>
                            <a:rPr kumimoji="1" lang="en-US" altLang="ja-JP" b="0" i="1" smtClean="0">
                              <a:latin typeface="Cambria Math" panose="02040503050406030204" pitchFamily="18" charset="0"/>
                            </a:rPr>
                            <m:t>2</m:t>
                          </m:r>
                        </m:sub>
                      </m:sSub>
                      <m:r>
                        <a:rPr kumimoji="1" lang="en-US" altLang="ja-JP" b="0" i="1" smtClean="0">
                          <a:latin typeface="Cambria Math" panose="02040503050406030204" pitchFamily="18" charset="0"/>
                        </a:rPr>
                        <m:t>𝑛</m:t>
                      </m:r>
                    </m:oMath>
                  </m:oMathPara>
                </a14:m>
                <a:endParaRPr kumimoji="1" lang="en-US" altLang="ja-JP" dirty="0"/>
              </a:p>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𝑚</m:t>
                      </m:r>
                      <m:r>
                        <a:rPr kumimoji="1" lang="en-US" altLang="ja-JP" b="0" i="1" smtClean="0">
                          <a:latin typeface="Cambria Math" panose="02040503050406030204" pitchFamily="18" charset="0"/>
                          <a:ea typeface="Cambria Math" panose="02040503050406030204" pitchFamily="18" charset="0"/>
                        </a:rPr>
                        <m:t>&gt;</m:t>
                      </m:r>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𝑙𝑜𝑔</m:t>
                          </m:r>
                        </m:e>
                        <m:sub>
                          <m:r>
                            <a:rPr kumimoji="1" lang="en-US" altLang="ja-JP" b="0" i="1" smtClean="0">
                              <a:latin typeface="Cambria Math" panose="02040503050406030204" pitchFamily="18" charset="0"/>
                            </a:rPr>
                            <m:t>2</m:t>
                          </m:r>
                        </m:sub>
                      </m:sSub>
                      <m:r>
                        <a:rPr kumimoji="1" lang="en-US" altLang="ja-JP" b="0" i="1" smtClean="0">
                          <a:latin typeface="Cambria Math" panose="02040503050406030204" pitchFamily="18" charset="0"/>
                        </a:rPr>
                        <m:t>𝑛</m:t>
                      </m:r>
                    </m:oMath>
                  </m:oMathPara>
                </a14:m>
                <a:endParaRPr kumimoji="1" lang="en-US" altLang="ja-JP" dirty="0"/>
              </a:p>
              <a:p>
                <a:endParaRPr kumimoji="1" lang="en-US" altLang="ja-JP" dirty="0"/>
              </a:p>
            </p:txBody>
          </p:sp>
        </mc:Choice>
        <mc:Fallback xmlns="">
          <p:sp>
            <p:nvSpPr>
              <p:cNvPr id="3" name="ノート プレースホルダー 2"/>
              <p:cNvSpPr>
                <a:spLocks noGrp="1"/>
              </p:cNvSpPr>
              <p:nvPr>
                <p:ph type="body" idx="1"/>
              </p:nvPr>
            </p:nvSpPr>
            <p:spPr/>
            <p:txBody>
              <a:bodyPr/>
              <a:lstStyle/>
              <a:p>
                <a:r>
                  <a:rPr kumimoji="1" lang="ja-JP" altLang="en-US" dirty="0"/>
                  <a:t>２分探索法は、データ群を予め昇順、もしくは降順に並べて配列に格納し、基準値（データの中央値）を境に２等分します。</a:t>
                </a:r>
                <a:endParaRPr kumimoji="1" lang="en-US" altLang="ja-JP" dirty="0"/>
              </a:p>
              <a:p>
                <a:r>
                  <a:rPr kumimoji="1" lang="ja-JP" altLang="en-US" dirty="0"/>
                  <a:t>基準値と探しているデータの大小関係を比較して、その結果をもとに探索範囲を狭めてゆきます。</a:t>
                </a:r>
                <a:endParaRPr kumimoji="1" lang="en-US" altLang="ja-JP" dirty="0"/>
              </a:p>
              <a:p>
                <a:r>
                  <a:rPr kumimoji="1" lang="ja-JP" altLang="en-US" dirty="0"/>
                  <a:t>２等分と大小関係を比較を繰り返して、最終的に基準値と探しているデータが一致すれば探索終了となります。</a:t>
                </a:r>
                <a:endParaRPr kumimoji="1" lang="en-US" altLang="ja-JP" dirty="0"/>
              </a:p>
              <a:p>
                <a:endParaRPr kumimoji="1" lang="en-US" altLang="ja-JP" dirty="0"/>
              </a:p>
              <a:p>
                <a:r>
                  <a:rPr kumimoji="1" lang="en-US" altLang="ja-JP" dirty="0"/>
                  <a:t>2</a:t>
                </a:r>
                <a:r>
                  <a:rPr kumimoji="1" lang="ja-JP" altLang="en-US" dirty="0"/>
                  <a:t>分探索法で最も繰り返しの回数が多くなるケースは、①最後に行った比較で、探したいデータを見つけたとき、②配列のすべての要素が、探したいデータと等しくないとき、です。</a:t>
                </a:r>
                <a:endParaRPr kumimoji="1" lang="en-US" altLang="ja-JP" dirty="0"/>
              </a:p>
              <a:p>
                <a:r>
                  <a:rPr kumimoji="1" lang="ja-JP" altLang="en-US" dirty="0"/>
                  <a:t>つまり、</a:t>
                </a:r>
                <a:r>
                  <a:rPr kumimoji="1" lang="en-US" altLang="ja-JP" b="0" i="0">
                    <a:latin typeface="Cambria Math" panose="02040503050406030204" pitchFamily="18" charset="0"/>
                  </a:rPr>
                  <a:t>2^𝑚</a:t>
                </a:r>
                <a:r>
                  <a:rPr kumimoji="1" lang="ja-JP" altLang="en-US" dirty="0"/>
                  <a:t>がデータ数ｎを初めて超えた時の計算回数ｍが最大の探索回数となります。したがって、最多探索回数は</a:t>
                </a:r>
                <a:r>
                  <a:rPr kumimoji="1" lang="en-US" altLang="ja-JP" b="0" i="0">
                    <a:latin typeface="Cambria Math" panose="02040503050406030204" pitchFamily="18" charset="0"/>
                  </a:rPr>
                  <a:t>(〖𝑙𝑜𝑔〗_2 𝑛)+1</a:t>
                </a:r>
                <a:r>
                  <a:rPr kumimoji="1" lang="ja-JP" altLang="en-US" dirty="0"/>
                  <a:t>、平均探索回数は</a:t>
                </a:r>
                <a:r>
                  <a:rPr kumimoji="1" lang="en-US" altLang="ja-JP" b="0" i="0">
                    <a:latin typeface="Cambria Math" panose="02040503050406030204" pitchFamily="18" charset="0"/>
                  </a:rPr>
                  <a:t>(〖𝑙𝑜𝑔〗_2 𝑛)</a:t>
                </a:r>
                <a:r>
                  <a:rPr kumimoji="1" lang="ja-JP" altLang="en-US" dirty="0"/>
                  <a:t>となります。</a:t>
                </a:r>
                <a:endParaRPr kumimoji="1" lang="en-US" altLang="ja-JP" dirty="0"/>
              </a:p>
              <a:p>
                <a:r>
                  <a:rPr kumimoji="1" lang="en-US" altLang="ja-JP" b="0" i="0">
                    <a:latin typeface="Cambria Math" panose="02040503050406030204" pitchFamily="18" charset="0"/>
                  </a:rPr>
                  <a:t>2^𝑚</a:t>
                </a:r>
                <a:r>
                  <a:rPr kumimoji="1" lang="en-US" altLang="ja-JP"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𝑛</a:t>
                </a:r>
                <a:endParaRPr kumimoji="1" lang="en-US" altLang="ja-JP" b="0" dirty="0"/>
              </a:p>
              <a:p>
                <a:r>
                  <a:rPr kumimoji="1" lang="en-US" altLang="ja-JP" i="0">
                    <a:latin typeface="Cambria Math" panose="02040503050406030204" pitchFamily="18" charset="0"/>
                  </a:rPr>
                  <a:t>〖</a:t>
                </a:r>
                <a:r>
                  <a:rPr kumimoji="1" lang="en-US" altLang="ja-JP" b="0" i="0">
                    <a:latin typeface="Cambria Math" panose="02040503050406030204" pitchFamily="18" charset="0"/>
                  </a:rPr>
                  <a:t>𝑙𝑜𝑔〗_2 2^𝑚</a:t>
                </a:r>
                <a:r>
                  <a:rPr kumimoji="1" lang="en-US" altLang="ja-JP"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〖𝑙𝑜𝑔〗_2 𝑛</a:t>
                </a:r>
                <a:endParaRPr kumimoji="1" lang="en-US" altLang="ja-JP" dirty="0"/>
              </a:p>
              <a:p>
                <a:r>
                  <a:rPr kumimoji="1" lang="en-US" altLang="ja-JP" b="0" i="0">
                    <a:latin typeface="Cambria Math" panose="02040503050406030204" pitchFamily="18" charset="0"/>
                  </a:rPr>
                  <a:t>𝑚</a:t>
                </a:r>
                <a:r>
                  <a:rPr kumimoji="1" lang="en-US" altLang="ja-JP" b="0" i="0">
                    <a:latin typeface="Cambria Math" panose="02040503050406030204" pitchFamily="18" charset="0"/>
                    <a:ea typeface="Cambria Math" panose="02040503050406030204" pitchFamily="18" charset="0"/>
                  </a:rPr>
                  <a:t>&gt;</a:t>
                </a:r>
                <a:r>
                  <a:rPr kumimoji="1" lang="en-US" altLang="ja-JP" b="0" i="0">
                    <a:latin typeface="Cambria Math" panose="02040503050406030204" pitchFamily="18" charset="0"/>
                  </a:rPr>
                  <a:t>〖𝑙𝑜𝑔〗_2 𝑛</a:t>
                </a:r>
                <a:endParaRPr kumimoji="1" lang="en-US" altLang="ja-JP" dirty="0"/>
              </a:p>
              <a:p>
                <a:endParaRPr kumimoji="1" lang="en-US" altLang="ja-JP" dirty="0"/>
              </a:p>
            </p:txBody>
          </p:sp>
        </mc:Fallback>
      </mc:AlternateContent>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38701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ハッシュ法は、データを配列に格納する際に、各データに対して、何らかの計算式を適用して格納先を決めます。</a:t>
            </a:r>
            <a:endParaRPr kumimoji="1" lang="en-US" altLang="ja-JP" dirty="0"/>
          </a:p>
          <a:p>
            <a:r>
              <a:rPr kumimoji="1" lang="ja-JP" altLang="en-US" dirty="0"/>
              <a:t>このとき使用する「何らかの計算式」のことを、ハッシュ関数と呼びます。ハッシュ関数を使って求めた計算結果は、ハッシュ値と言います。</a:t>
            </a:r>
            <a:endParaRPr kumimoji="1" lang="en-US" altLang="ja-JP" dirty="0"/>
          </a:p>
          <a:p>
            <a:endParaRPr kumimoji="1" lang="en-US" altLang="ja-JP" dirty="0"/>
          </a:p>
          <a:p>
            <a:r>
              <a:rPr kumimoji="1" lang="ja-JP" altLang="en-US" dirty="0"/>
              <a:t>例では、ハッシュ関数として「データ値を</a:t>
            </a:r>
            <a:r>
              <a:rPr kumimoji="1" lang="en-US" altLang="ja-JP" dirty="0"/>
              <a:t>10</a:t>
            </a:r>
            <a:r>
              <a:rPr kumimoji="1" lang="ja-JP" altLang="en-US" dirty="0"/>
              <a:t>で除算した余りに</a:t>
            </a:r>
            <a:r>
              <a:rPr kumimoji="1" lang="en-US" altLang="ja-JP" dirty="0"/>
              <a:t>1</a:t>
            </a:r>
            <a:r>
              <a:rPr kumimoji="1" lang="ja-JP" altLang="en-US" dirty="0"/>
              <a:t>を加算する」を使用しています。するとデータ値</a:t>
            </a:r>
            <a:r>
              <a:rPr kumimoji="1" lang="en-US" altLang="ja-JP" dirty="0"/>
              <a:t>15</a:t>
            </a:r>
            <a:r>
              <a:rPr kumimoji="1" lang="ja-JP" altLang="en-US" dirty="0"/>
              <a:t>は、</a:t>
            </a:r>
            <a:r>
              <a:rPr kumimoji="1" lang="en-US" altLang="ja-JP" dirty="0"/>
              <a:t>15</a:t>
            </a:r>
            <a:r>
              <a:rPr kumimoji="1" lang="ja-JP" altLang="en-US" dirty="0"/>
              <a:t>％</a:t>
            </a:r>
            <a:r>
              <a:rPr kumimoji="1" lang="en-US" altLang="ja-JP" dirty="0"/>
              <a:t>10+1</a:t>
            </a:r>
            <a:r>
              <a:rPr kumimoji="1" lang="ja-JP" altLang="en-US" dirty="0"/>
              <a:t>＝</a:t>
            </a:r>
            <a:r>
              <a:rPr kumimoji="1" lang="en-US" altLang="ja-JP" dirty="0"/>
              <a:t>6</a:t>
            </a:r>
            <a:r>
              <a:rPr kumimoji="1" lang="ja-JP" altLang="en-US" dirty="0"/>
              <a:t>となりますので、</a:t>
            </a:r>
            <a:endParaRPr kumimoji="1" lang="en-US" altLang="ja-JP" dirty="0"/>
          </a:p>
          <a:p>
            <a:r>
              <a:rPr kumimoji="1" lang="ja-JP" altLang="en-US" dirty="0"/>
              <a:t>データ値</a:t>
            </a:r>
            <a:r>
              <a:rPr kumimoji="1" lang="en-US" altLang="ja-JP" dirty="0"/>
              <a:t>15</a:t>
            </a:r>
            <a:r>
              <a:rPr kumimoji="1" lang="ja-JP" altLang="en-US" dirty="0"/>
              <a:t>は、要素数</a:t>
            </a:r>
            <a:r>
              <a:rPr kumimoji="1" lang="en-US" altLang="ja-JP" dirty="0"/>
              <a:t>10</a:t>
            </a:r>
            <a:r>
              <a:rPr kumimoji="1" lang="ja-JP" altLang="en-US" dirty="0"/>
              <a:t>個の配列の</a:t>
            </a:r>
            <a:r>
              <a:rPr kumimoji="1" lang="en-US" altLang="ja-JP" dirty="0"/>
              <a:t>6</a:t>
            </a:r>
            <a:r>
              <a:rPr kumimoji="1" lang="ja-JP" altLang="en-US" dirty="0"/>
              <a:t>番目に格納されます。</a:t>
            </a:r>
            <a:endParaRPr kumimoji="1" lang="en-US" altLang="ja-JP" dirty="0"/>
          </a:p>
          <a:p>
            <a:r>
              <a:rPr kumimoji="1" lang="ja-JP" altLang="en-US" dirty="0"/>
              <a:t>同様に、データ値</a:t>
            </a:r>
            <a:r>
              <a:rPr kumimoji="1" lang="en-US" altLang="ja-JP" dirty="0"/>
              <a:t>8</a:t>
            </a:r>
            <a:r>
              <a:rPr kumimoji="1" lang="ja-JP" altLang="en-US" dirty="0"/>
              <a:t>は、</a:t>
            </a:r>
            <a:r>
              <a:rPr kumimoji="1" lang="en-US" altLang="ja-JP" dirty="0"/>
              <a:t>8</a:t>
            </a:r>
            <a:r>
              <a:rPr kumimoji="1" lang="ja-JP" altLang="en-US" dirty="0"/>
              <a:t>％</a:t>
            </a:r>
            <a:r>
              <a:rPr kumimoji="1" lang="en-US" altLang="ja-JP" dirty="0"/>
              <a:t>10+1</a:t>
            </a:r>
            <a:r>
              <a:rPr kumimoji="1" lang="ja-JP" altLang="en-US" dirty="0"/>
              <a:t>＝</a:t>
            </a:r>
            <a:r>
              <a:rPr kumimoji="1" lang="en-US" altLang="ja-JP" dirty="0"/>
              <a:t>9</a:t>
            </a:r>
            <a:r>
              <a:rPr kumimoji="1" lang="ja-JP" altLang="en-US" dirty="0"/>
              <a:t>ですから、</a:t>
            </a:r>
            <a:r>
              <a:rPr kumimoji="1" lang="en-US" altLang="ja-JP" dirty="0"/>
              <a:t>9</a:t>
            </a:r>
            <a:r>
              <a:rPr kumimoji="1" lang="ja-JP" altLang="en-US" dirty="0"/>
              <a:t>番目に格納し、データ値</a:t>
            </a:r>
            <a:r>
              <a:rPr kumimoji="1" lang="en-US" altLang="ja-JP" dirty="0"/>
              <a:t>23</a:t>
            </a:r>
            <a:r>
              <a:rPr kumimoji="1" lang="ja-JP" altLang="en-US" dirty="0"/>
              <a:t>は、</a:t>
            </a:r>
            <a:r>
              <a:rPr kumimoji="1" lang="en-US" altLang="ja-JP" dirty="0"/>
              <a:t>23</a:t>
            </a:r>
            <a:r>
              <a:rPr kumimoji="1" lang="ja-JP" altLang="en-US" dirty="0"/>
              <a:t>％</a:t>
            </a:r>
            <a:r>
              <a:rPr kumimoji="1" lang="en-US" altLang="ja-JP" dirty="0"/>
              <a:t>10+1</a:t>
            </a:r>
            <a:r>
              <a:rPr kumimoji="1" lang="ja-JP" altLang="en-US" dirty="0"/>
              <a:t>＝</a:t>
            </a:r>
            <a:r>
              <a:rPr kumimoji="1" lang="en-US" altLang="ja-JP" dirty="0"/>
              <a:t>4</a:t>
            </a:r>
            <a:r>
              <a:rPr kumimoji="1" lang="ja-JP" altLang="en-US" dirty="0"/>
              <a:t>ですから、</a:t>
            </a:r>
            <a:r>
              <a:rPr kumimoji="1" lang="en-US" altLang="ja-JP" dirty="0"/>
              <a:t>4</a:t>
            </a:r>
            <a:r>
              <a:rPr kumimoji="1" lang="ja-JP" altLang="en-US" dirty="0"/>
              <a:t>番目に格納します。</a:t>
            </a:r>
            <a:endParaRPr kumimoji="1" lang="en-US" altLang="ja-JP" dirty="0"/>
          </a:p>
          <a:p>
            <a:r>
              <a:rPr kumimoji="1" lang="ja-JP" altLang="en-US" dirty="0"/>
              <a:t>このようにしてハッシュ関数を使って格納先を決定すれば、データを探索する場合は、同じハッシュ関数を用いてデータの場所を求めれば、</a:t>
            </a:r>
            <a:endParaRPr kumimoji="1" lang="en-US" altLang="ja-JP" dirty="0"/>
          </a:p>
          <a:p>
            <a:r>
              <a:rPr kumimoji="1" lang="ja-JP" altLang="en-US" dirty="0"/>
              <a:t>理論的には</a:t>
            </a:r>
            <a:r>
              <a:rPr kumimoji="1" lang="en-US" altLang="ja-JP" dirty="0"/>
              <a:t>1</a:t>
            </a:r>
            <a:r>
              <a:rPr kumimoji="1" lang="ja-JP" altLang="en-US" dirty="0"/>
              <a:t>回の探索でデータを発見できることになります。</a:t>
            </a:r>
            <a:endParaRPr kumimoji="1" lang="en-US" altLang="ja-JP" dirty="0"/>
          </a:p>
          <a:p>
            <a:endParaRPr kumimoji="1" lang="en-US" altLang="ja-JP" dirty="0"/>
          </a:p>
          <a:p>
            <a:r>
              <a:rPr kumimoji="1" lang="ja-JP" altLang="en-US" dirty="0"/>
              <a:t>非常に探索回数が少ないアルゴリズムですが、この方法ではデータ値によっては、格納場所が重複することがあります。</a:t>
            </a:r>
            <a:endParaRPr kumimoji="1" lang="en-US" altLang="ja-JP" dirty="0"/>
          </a:p>
          <a:p>
            <a:r>
              <a:rPr kumimoji="1" lang="ja-JP" altLang="en-US" dirty="0"/>
              <a:t>データ値</a:t>
            </a:r>
            <a:r>
              <a:rPr kumimoji="1" lang="en-US" altLang="ja-JP" dirty="0"/>
              <a:t>18</a:t>
            </a:r>
            <a:r>
              <a:rPr kumimoji="1" lang="ja-JP" altLang="en-US" dirty="0"/>
              <a:t>の格納場所は、</a:t>
            </a:r>
            <a:r>
              <a:rPr kumimoji="1" lang="en-US" altLang="ja-JP" dirty="0"/>
              <a:t>18</a:t>
            </a:r>
            <a:r>
              <a:rPr kumimoji="1" lang="ja-JP" altLang="en-US" dirty="0"/>
              <a:t>％</a:t>
            </a:r>
            <a:r>
              <a:rPr kumimoji="1" lang="en-US" altLang="ja-JP" dirty="0"/>
              <a:t>10+1</a:t>
            </a:r>
            <a:r>
              <a:rPr kumimoji="1" lang="ja-JP" altLang="en-US" dirty="0"/>
              <a:t>＝</a:t>
            </a:r>
            <a:r>
              <a:rPr kumimoji="1" lang="en-US" altLang="ja-JP" dirty="0"/>
              <a:t>9</a:t>
            </a:r>
            <a:r>
              <a:rPr kumimoji="1" lang="ja-JP" altLang="en-US" dirty="0"/>
              <a:t>となります。これはデータ値</a:t>
            </a:r>
            <a:r>
              <a:rPr kumimoji="1" lang="en-US" altLang="ja-JP" dirty="0"/>
              <a:t>8</a:t>
            </a:r>
            <a:r>
              <a:rPr kumimoji="1" lang="ja-JP" altLang="en-US" dirty="0"/>
              <a:t>と場所が重複します。このような現象を「衝突」と呼びます。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3061739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ハッシュ法で衝突が発生した場合に、対処するためのアルゴリズムも考えだされている。</a:t>
            </a:r>
            <a:endParaRPr kumimoji="1" lang="en-US" altLang="ja-JP" dirty="0"/>
          </a:p>
          <a:p>
            <a:r>
              <a:rPr kumimoji="1" lang="ja-JP" altLang="en-US" dirty="0"/>
              <a:t>よく用いられる方法として、チェイン法（ハッシュチェイン法）がある。</a:t>
            </a:r>
            <a:endParaRPr kumimoji="1" lang="en-US" altLang="ja-JP" dirty="0"/>
          </a:p>
          <a:p>
            <a:endParaRPr kumimoji="1" lang="en-US" altLang="ja-JP" dirty="0"/>
          </a:p>
          <a:p>
            <a:r>
              <a:rPr kumimoji="1" lang="ja-JP" altLang="en-US" dirty="0"/>
              <a:t>ハッシュチェイン法では、同じハッシュ値をもつデータをグループとして連結させて保持します。</a:t>
            </a:r>
            <a:endParaRPr kumimoji="1" lang="en-US" altLang="ja-JP" dirty="0"/>
          </a:p>
          <a:p>
            <a:r>
              <a:rPr kumimoji="1" lang="ja-JP" altLang="en-US" dirty="0"/>
              <a:t>この例では、データ値</a:t>
            </a:r>
            <a:r>
              <a:rPr kumimoji="1" lang="en-US" altLang="ja-JP" dirty="0"/>
              <a:t>8</a:t>
            </a:r>
            <a:r>
              <a:rPr kumimoji="1" lang="ja-JP" altLang="en-US" dirty="0"/>
              <a:t>とデータ値</a:t>
            </a:r>
            <a:r>
              <a:rPr kumimoji="1" lang="en-US" altLang="ja-JP" dirty="0"/>
              <a:t>18</a:t>
            </a:r>
            <a:r>
              <a:rPr kumimoji="1" lang="ja-JP" altLang="en-US" dirty="0"/>
              <a:t>が同じハッシュ値</a:t>
            </a:r>
            <a:r>
              <a:rPr kumimoji="1" lang="en-US" altLang="ja-JP" dirty="0"/>
              <a:t>9</a:t>
            </a:r>
            <a:r>
              <a:rPr kumimoji="1" lang="ja-JP" altLang="en-US" dirty="0"/>
              <a:t>のグループとなります。</a:t>
            </a:r>
            <a:endParaRPr kumimoji="1" lang="en-US" altLang="ja-JP" dirty="0"/>
          </a:p>
          <a:p>
            <a:r>
              <a:rPr kumimoji="1" lang="ja-JP" altLang="en-US" dirty="0"/>
              <a:t>データを探索するときには、ハッシュ関数を用いてハッシュ値を求めて、グループ内の探索は線形探索法で行います。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530091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6</a:t>
            </a:fld>
            <a:endParaRPr lang="ja-JP" altLang="en-US" noProof="0"/>
          </a:p>
        </p:txBody>
      </p:sp>
    </p:spTree>
    <p:extLst>
      <p:ext uri="{BB962C8B-B14F-4D97-AF65-F5344CB8AC3E}">
        <p14:creationId xmlns:p14="http://schemas.microsoft.com/office/powerpoint/2010/main" val="209061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プログラムやアルゴリズムの計算量は、時間計算量と空間計算量があります。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空間計算量は、そのアルゴリズムの実行に必要となるメモリ空間の量であり、今回は省略します。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時間計算量は、そのプログラムに入力されたデータ数</a:t>
            </a:r>
            <a:r>
              <a:rPr kumimoji="1" lang="en-US" altLang="ja-JP" sz="1600" dirty="0"/>
              <a:t>n</a:t>
            </a:r>
            <a:r>
              <a:rPr kumimoji="1" lang="ja-JP" altLang="en-US" sz="1600" dirty="0"/>
              <a:t>に対する、アルゴリズムのステップ数を基準にして決めます。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例</a:t>
            </a:r>
            <a:r>
              <a:rPr kumimoji="1" lang="en-US" altLang="ja-JP" sz="1600" dirty="0"/>
              <a:t>1</a:t>
            </a:r>
            <a:r>
              <a:rPr kumimoji="1" lang="ja-JP" altLang="en-US" sz="1600" dirty="0"/>
              <a:t>のような</a:t>
            </a:r>
            <a:r>
              <a:rPr kumimoji="1" lang="en-US" altLang="ja-JP" sz="1600" dirty="0"/>
              <a:t>C</a:t>
            </a:r>
            <a:r>
              <a:rPr kumimoji="1" lang="ja-JP" altLang="en-US" sz="1600" dirty="0"/>
              <a:t>言語のプログラムの場合、</a:t>
            </a:r>
            <a:r>
              <a:rPr kumimoji="1" lang="en-US" altLang="ja-JP" sz="1600" dirty="0"/>
              <a:t>2</a:t>
            </a:r>
            <a:r>
              <a:rPr kumimoji="1" lang="ja-JP" altLang="en-US" sz="1600" dirty="0"/>
              <a:t>行目の「</a:t>
            </a:r>
            <a:r>
              <a:rPr kumimoji="1" lang="en-US" altLang="ja-JP" sz="1600" dirty="0"/>
              <a:t>int n=1000</a:t>
            </a:r>
            <a:r>
              <a:rPr kumimoji="1" lang="ja-JP" altLang="en-US" sz="1600" dirty="0"/>
              <a:t>」の処理は、</a:t>
            </a:r>
            <a:r>
              <a:rPr kumimoji="1" lang="en-US" altLang="ja-JP" sz="1600" dirty="0"/>
              <a:t>1</a:t>
            </a:r>
            <a:r>
              <a:rPr kumimoji="1" lang="ja-JP" altLang="en-US" sz="1600" dirty="0"/>
              <a:t>ステップとカウントします。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en-US" altLang="ja-JP" sz="1600" dirty="0"/>
              <a:t>for</a:t>
            </a:r>
            <a:r>
              <a:rPr kumimoji="1" lang="ja-JP" altLang="en-US" sz="1600" dirty="0"/>
              <a:t>ループは、</a:t>
            </a:r>
            <a:r>
              <a:rPr kumimoji="1" lang="en-US" altLang="ja-JP" sz="1600" dirty="0"/>
              <a:t>n</a:t>
            </a:r>
            <a:r>
              <a:rPr kumimoji="1" lang="ja-JP" altLang="en-US" sz="1600" dirty="0"/>
              <a:t>回の反復処理を行っていて、</a:t>
            </a:r>
            <a:r>
              <a:rPr kumimoji="1" lang="en-US" altLang="ja-JP" sz="1600" dirty="0" err="1"/>
              <a:t>printf</a:t>
            </a:r>
            <a:r>
              <a:rPr kumimoji="1" lang="en-US" altLang="ja-JP" sz="1600" dirty="0"/>
              <a:t>()</a:t>
            </a:r>
            <a:r>
              <a:rPr kumimoji="1" lang="ja-JP" altLang="en-US" sz="1600" dirty="0"/>
              <a:t>関数の処理を繰り返すので、</a:t>
            </a:r>
            <a:r>
              <a:rPr kumimoji="1" lang="en-US" altLang="ja-JP" sz="1600" dirty="0"/>
              <a:t>n</a:t>
            </a:r>
            <a:r>
              <a:rPr kumimoji="1" lang="ja-JP" altLang="en-US" sz="1600" dirty="0"/>
              <a:t>ステップとカウントします。</a:t>
            </a:r>
            <a:endParaRPr kumimoji="1" lang="en-US" altLang="ja-JP" sz="1600" dirty="0"/>
          </a:p>
          <a:p>
            <a:r>
              <a:rPr kumimoji="1" lang="ja-JP" altLang="en-US" dirty="0"/>
              <a:t>最後の「</a:t>
            </a:r>
            <a:r>
              <a:rPr kumimoji="1" lang="en-US" altLang="ja-JP" sz="1600" dirty="0"/>
              <a:t>return 0</a:t>
            </a:r>
            <a:r>
              <a:rPr kumimoji="1" lang="ja-JP" altLang="en-US" dirty="0"/>
              <a:t>」は、</a:t>
            </a:r>
            <a:r>
              <a:rPr kumimoji="1" lang="en-US" altLang="ja-JP" dirty="0"/>
              <a:t>1</a:t>
            </a:r>
            <a:r>
              <a:rPr kumimoji="1" lang="ja-JP" altLang="en-US" dirty="0"/>
              <a:t>ステップとカウントします。</a:t>
            </a:r>
            <a:endParaRPr kumimoji="1" lang="en-US" altLang="ja-JP" dirty="0"/>
          </a:p>
          <a:p>
            <a:r>
              <a:rPr kumimoji="1" lang="ja-JP" altLang="en-US" dirty="0"/>
              <a:t>したがってプログラム全体のステップ数は、</a:t>
            </a:r>
            <a:r>
              <a:rPr kumimoji="1" lang="en-US" altLang="ja-JP" dirty="0"/>
              <a:t>n+2</a:t>
            </a:r>
            <a:r>
              <a:rPr kumimoji="1" lang="ja-JP" altLang="en-US" dirty="0"/>
              <a:t>とします。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7</a:t>
            </a:fld>
            <a:endParaRPr lang="ja-JP" altLang="en-US"/>
          </a:p>
        </p:txBody>
      </p:sp>
    </p:spTree>
    <p:extLst>
      <p:ext uri="{BB962C8B-B14F-4D97-AF65-F5344CB8AC3E}">
        <p14:creationId xmlns:p14="http://schemas.microsoft.com/office/powerpoint/2010/main" val="3670123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例</a:t>
            </a:r>
            <a:r>
              <a:rPr kumimoji="1" lang="en-US" altLang="ja-JP" sz="1600" dirty="0"/>
              <a:t>2</a:t>
            </a:r>
            <a:r>
              <a:rPr kumimoji="1" lang="ja-JP" altLang="en-US" sz="1600" dirty="0"/>
              <a:t>の</a:t>
            </a:r>
            <a:r>
              <a:rPr kumimoji="1" lang="en-US" altLang="ja-JP" sz="1600" dirty="0"/>
              <a:t>C</a:t>
            </a:r>
            <a:r>
              <a:rPr kumimoji="1" lang="ja-JP" altLang="en-US" sz="1600" dirty="0"/>
              <a:t>言語のプログラムの場合は、</a:t>
            </a:r>
            <a:r>
              <a:rPr kumimoji="1" lang="en-US" altLang="ja-JP" sz="1600" dirty="0"/>
              <a:t>2</a:t>
            </a:r>
            <a:r>
              <a:rPr kumimoji="1" lang="ja-JP" altLang="en-US" sz="1600" dirty="0"/>
              <a:t>行目の「</a:t>
            </a:r>
            <a:r>
              <a:rPr kumimoji="1" lang="en-US" altLang="ja-JP" sz="1600" dirty="0"/>
              <a:t>int n=1000</a:t>
            </a:r>
            <a:r>
              <a:rPr kumimoji="1" lang="ja-JP" altLang="en-US" sz="1600" dirty="0"/>
              <a:t>」の処理は、</a:t>
            </a:r>
            <a:r>
              <a:rPr kumimoji="1" lang="en-US" altLang="ja-JP" sz="1600" dirty="0"/>
              <a:t>1</a:t>
            </a:r>
            <a:r>
              <a:rPr kumimoji="1" lang="ja-JP" altLang="en-US" sz="1600" dirty="0"/>
              <a:t>ステップとカウントします。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外側の</a:t>
            </a:r>
            <a:r>
              <a:rPr kumimoji="1" lang="en-US" altLang="ja-JP" sz="1600" dirty="0"/>
              <a:t>for</a:t>
            </a:r>
            <a:r>
              <a:rPr kumimoji="1" lang="ja-JP" altLang="en-US" sz="1600" dirty="0"/>
              <a:t>ループは、</a:t>
            </a:r>
            <a:r>
              <a:rPr kumimoji="1" lang="en-US" altLang="ja-JP" sz="1600" dirty="0"/>
              <a:t>(n-1)</a:t>
            </a:r>
            <a:r>
              <a:rPr kumimoji="1" lang="ja-JP" altLang="en-US" sz="1600" dirty="0"/>
              <a:t>回の反復処理を行っていて、</a:t>
            </a:r>
            <a:r>
              <a:rPr kumimoji="1" lang="en-US" altLang="ja-JP" sz="1600" dirty="0"/>
              <a:t>(n-1)</a:t>
            </a:r>
            <a:r>
              <a:rPr kumimoji="1" lang="ja-JP" altLang="en-US" sz="1600" dirty="0"/>
              <a:t>ステップとします。</a:t>
            </a:r>
            <a:endParaRPr kumimoji="1" lang="en-US" altLang="ja-JP" sz="1600"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sz="1600" dirty="0"/>
              <a:t>内側の</a:t>
            </a:r>
            <a:r>
              <a:rPr kumimoji="1" lang="en-US" altLang="ja-JP" sz="1600" dirty="0"/>
              <a:t>for</a:t>
            </a:r>
            <a:r>
              <a:rPr kumimoji="1" lang="ja-JP" altLang="en-US" sz="1600" dirty="0"/>
              <a:t>ループは、</a:t>
            </a:r>
            <a:r>
              <a:rPr kumimoji="1" lang="en-US" altLang="ja-JP" sz="1600" dirty="0"/>
              <a:t>(n-1)</a:t>
            </a:r>
            <a:r>
              <a:rPr kumimoji="1" lang="ja-JP" altLang="en-US" sz="1600" dirty="0"/>
              <a:t>回の反復処理を行っていて、</a:t>
            </a:r>
            <a:r>
              <a:rPr kumimoji="1" lang="en-US" altLang="ja-JP" sz="1600" dirty="0" err="1"/>
              <a:t>printf</a:t>
            </a:r>
            <a:r>
              <a:rPr kumimoji="1" lang="en-US" altLang="ja-JP" sz="1600" dirty="0"/>
              <a:t>()</a:t>
            </a:r>
            <a:r>
              <a:rPr kumimoji="1" lang="ja-JP" altLang="en-US" sz="1600" dirty="0"/>
              <a:t>関数の処理を繰り返すので、</a:t>
            </a:r>
            <a:r>
              <a:rPr kumimoji="1" lang="en-US" altLang="ja-JP" sz="1600" dirty="0"/>
              <a:t>(n-1)</a:t>
            </a:r>
            <a:r>
              <a:rPr kumimoji="1" lang="ja-JP" altLang="en-US" sz="1600" dirty="0"/>
              <a:t>ステップとカウントします。</a:t>
            </a:r>
            <a:endParaRPr kumimoji="1" lang="en-US" altLang="ja-JP" sz="1600" dirty="0"/>
          </a:p>
          <a:p>
            <a:r>
              <a:rPr kumimoji="1" lang="ja-JP" altLang="en-US" dirty="0"/>
              <a:t>最後の「</a:t>
            </a:r>
            <a:r>
              <a:rPr kumimoji="1" lang="en-US" altLang="ja-JP" sz="1600" dirty="0"/>
              <a:t>return 0</a:t>
            </a:r>
            <a:r>
              <a:rPr kumimoji="1" lang="ja-JP" altLang="en-US" dirty="0"/>
              <a:t>」は、</a:t>
            </a:r>
            <a:r>
              <a:rPr kumimoji="1" lang="en-US" altLang="ja-JP" dirty="0"/>
              <a:t>1</a:t>
            </a:r>
            <a:r>
              <a:rPr kumimoji="1" lang="ja-JP" altLang="en-US" dirty="0"/>
              <a:t>ステップとカウントします。</a:t>
            </a:r>
            <a:endParaRPr kumimoji="1" lang="en-US" altLang="ja-JP" dirty="0"/>
          </a:p>
          <a:p>
            <a:r>
              <a:rPr kumimoji="1" lang="ja-JP" altLang="en-US" dirty="0"/>
              <a:t>したがってプログラム全体のステップ数は、</a:t>
            </a:r>
            <a:r>
              <a:rPr kumimoji="1" lang="en-US" altLang="ja-JP" dirty="0"/>
              <a:t>n2</a:t>
            </a:r>
            <a:r>
              <a:rPr kumimoji="1" lang="ja-JP" altLang="en-US" dirty="0"/>
              <a:t>乗</a:t>
            </a:r>
            <a:r>
              <a:rPr kumimoji="1" lang="en-US" altLang="ja-JP" dirty="0"/>
              <a:t>+2n+2</a:t>
            </a:r>
            <a:r>
              <a:rPr kumimoji="1" lang="ja-JP" altLang="en-US" dirty="0"/>
              <a:t>とします。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sz="1600"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8</a:t>
            </a:fld>
            <a:endParaRPr lang="ja-JP" altLang="en-US"/>
          </a:p>
        </p:txBody>
      </p:sp>
    </p:spTree>
    <p:extLst>
      <p:ext uri="{BB962C8B-B14F-4D97-AF65-F5344CB8AC3E}">
        <p14:creationId xmlns:p14="http://schemas.microsoft.com/office/powerpoint/2010/main" val="849769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プログラムやアルゴリズムの時間計算量をステップ数で比較する場合、ステップ数の式が複雑になると面倒です。</a:t>
            </a:r>
            <a:endParaRPr kumimoji="1" lang="en-US" altLang="ja-JP" dirty="0"/>
          </a:p>
          <a:p>
            <a:r>
              <a:rPr kumimoji="1" lang="ja-JP" altLang="en-US" dirty="0"/>
              <a:t>そこで大雑把に計算量を表す方法として、オーダー記法が用いられます。</a:t>
            </a:r>
            <a:endParaRPr kumimoji="1" lang="en-US" altLang="ja-JP" dirty="0"/>
          </a:p>
          <a:p>
            <a:endParaRPr kumimoji="1" lang="en-US" altLang="ja-JP" dirty="0"/>
          </a:p>
          <a:p>
            <a:r>
              <a:rPr kumimoji="1" lang="ja-JP" altLang="en-US" dirty="0"/>
              <a:t>オーダー記法は、次のようなルールーによってつくられます。</a:t>
            </a:r>
            <a:endParaRPr kumimoji="1" lang="en-US" altLang="ja-JP" dirty="0"/>
          </a:p>
          <a:p>
            <a:r>
              <a:rPr kumimoji="1" lang="ja-JP" altLang="en-US" dirty="0"/>
              <a:t>①ステップ数の式の一番大きい指数の項以外は無視する。</a:t>
            </a:r>
            <a:endParaRPr kumimoji="1" lang="en-US" altLang="ja-JP" dirty="0"/>
          </a:p>
          <a:p>
            <a:r>
              <a:rPr kumimoji="1" lang="ja-JP" altLang="en-US" dirty="0"/>
              <a:t>②定数や係数は無視する。</a:t>
            </a:r>
            <a:endParaRPr kumimoji="1" lang="en-US" altLang="ja-JP" dirty="0"/>
          </a:p>
          <a:p>
            <a:r>
              <a:rPr kumimoji="1" lang="ja-JP" altLang="en-US" dirty="0"/>
              <a:t>③</a:t>
            </a:r>
            <a:r>
              <a:rPr kumimoji="1" lang="en-US" altLang="ja-JP" dirty="0"/>
              <a:t>O()</a:t>
            </a:r>
            <a:r>
              <a:rPr kumimoji="1" lang="ja-JP" altLang="en-US" dirty="0"/>
              <a:t>の括弧の中に表記する。</a:t>
            </a:r>
            <a:endParaRPr kumimoji="1" lang="en-US" altLang="ja-JP" dirty="0"/>
          </a:p>
          <a:p>
            <a:endParaRPr kumimoji="1" lang="en-US" altLang="ja-JP" dirty="0"/>
          </a:p>
          <a:p>
            <a:r>
              <a:rPr kumimoji="1" lang="ja-JP" altLang="en-US" dirty="0"/>
              <a:t>例</a:t>
            </a:r>
            <a:r>
              <a:rPr kumimoji="1" lang="en-US" altLang="ja-JP" dirty="0"/>
              <a:t>1</a:t>
            </a:r>
            <a:r>
              <a:rPr kumimoji="1" lang="ja-JP" altLang="en-US" dirty="0"/>
              <a:t>の場合、プログラムのステップ数は、</a:t>
            </a:r>
            <a:r>
              <a:rPr kumimoji="1" lang="en-US" altLang="ja-JP" dirty="0"/>
              <a:t>n+2</a:t>
            </a:r>
            <a:r>
              <a:rPr kumimoji="1" lang="ja-JP" altLang="en-US" dirty="0"/>
              <a:t>でした。上記のルールの②により、定数は無視しますので、オーダー記法は</a:t>
            </a:r>
            <a:r>
              <a:rPr kumimoji="1" lang="en-US" altLang="ja-JP" dirty="0"/>
              <a:t>O(n)</a:t>
            </a:r>
            <a:r>
              <a:rPr kumimoji="1" lang="ja-JP" altLang="en-US" dirty="0"/>
              <a:t>となります。</a:t>
            </a:r>
            <a:endParaRPr kumimoji="1" lang="en-US" altLang="ja-JP" dirty="0"/>
          </a:p>
          <a:p>
            <a:r>
              <a:rPr kumimoji="1" lang="ja-JP" altLang="en-US" dirty="0"/>
              <a:t>例</a:t>
            </a:r>
            <a:r>
              <a:rPr kumimoji="1" lang="en-US" altLang="ja-JP" dirty="0"/>
              <a:t>2</a:t>
            </a:r>
            <a:r>
              <a:rPr kumimoji="1" lang="ja-JP" altLang="en-US" dirty="0"/>
              <a:t>の場合、プログラムのステップ数は、</a:t>
            </a:r>
            <a:r>
              <a:rPr kumimoji="1" lang="en-US" altLang="ja-JP" dirty="0"/>
              <a:t>n2</a:t>
            </a:r>
            <a:r>
              <a:rPr kumimoji="1" lang="ja-JP" altLang="en-US" dirty="0"/>
              <a:t>乗</a:t>
            </a:r>
            <a:r>
              <a:rPr kumimoji="1" lang="en-US" altLang="ja-JP" dirty="0"/>
              <a:t>+2n+2</a:t>
            </a:r>
            <a:r>
              <a:rPr kumimoji="1" lang="ja-JP" altLang="en-US" dirty="0"/>
              <a:t>となりました。上記のルール①により、オーダー記法は</a:t>
            </a:r>
            <a:r>
              <a:rPr kumimoji="1" lang="en-US" altLang="ja-JP" dirty="0"/>
              <a:t>O(n2</a:t>
            </a:r>
            <a:r>
              <a:rPr kumimoji="1" lang="ja-JP" altLang="en-US" dirty="0"/>
              <a:t>乗</a:t>
            </a:r>
            <a:r>
              <a:rPr kumimoji="1" lang="en-US" altLang="ja-JP" dirty="0"/>
              <a:t>)</a:t>
            </a:r>
            <a:r>
              <a:rPr kumimoji="1" lang="ja-JP" altLang="en-US" dirty="0"/>
              <a:t>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9</a:t>
            </a:fld>
            <a:endParaRPr lang="ja-JP" altLang="en-US"/>
          </a:p>
        </p:txBody>
      </p:sp>
    </p:spTree>
    <p:extLst>
      <p:ext uri="{BB962C8B-B14F-4D97-AF65-F5344CB8AC3E}">
        <p14:creationId xmlns:p14="http://schemas.microsoft.com/office/powerpoint/2010/main" val="407936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6/28/2024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6/28/2024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6/28/2024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6/28/2024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6/28/2024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6/28/2024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6/28/2024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6/28/2024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6/28/2024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6/28/2024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6/28/2024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6/28/2024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1</a:t>
            </a:r>
            <a:r>
              <a:rPr lang="ja-JP" altLang="en-US" dirty="0"/>
              <a:t>　セクション</a:t>
            </a:r>
            <a:r>
              <a:rPr lang="en-US" altLang="ja-JP" dirty="0"/>
              <a:t>2</a:t>
            </a:r>
            <a:r>
              <a:rPr lang="ja-JP" altLang="en-US" dirty="0"/>
              <a:t>　アルゴリズムとプログラミング</a:t>
            </a:r>
            <a:endParaRPr lang="en-US" altLang="ja-JP" dirty="0"/>
          </a:p>
        </p:txBody>
      </p:sp>
      <p:sp>
        <p:nvSpPr>
          <p:cNvPr id="3" name="サブタイトル 2"/>
          <p:cNvSpPr>
            <a:spLocks noGrp="1"/>
          </p:cNvSpPr>
          <p:nvPr>
            <p:ph idx="1"/>
          </p:nvPr>
        </p:nvSpPr>
        <p:spPr>
          <a:xfrm>
            <a:off x="1117071" y="1903268"/>
            <a:ext cx="10157354" cy="4470400"/>
          </a:xfrm>
        </p:spPr>
        <p:txBody>
          <a:bodyPr rtlCol="0">
            <a:normAutofit/>
          </a:bodyPr>
          <a:lstStyle/>
          <a:p>
            <a:pPr marL="0" indent="0" rtl="0">
              <a:buNone/>
            </a:pPr>
            <a:r>
              <a:rPr lang="ja-JP" altLang="en-US" sz="4000" dirty="0"/>
              <a:t>セッション</a:t>
            </a:r>
            <a:r>
              <a:rPr lang="en-US" altLang="ja-JP" sz="4000" dirty="0"/>
              <a:t>2</a:t>
            </a:r>
            <a:r>
              <a:rPr lang="ja-JP" altLang="en-US" sz="4000" dirty="0"/>
              <a:t>－</a:t>
            </a:r>
            <a:r>
              <a:rPr lang="en-US" altLang="ja-JP" sz="4000" dirty="0"/>
              <a:t>5</a:t>
            </a:r>
            <a:r>
              <a:rPr lang="ja-JP" altLang="en-US" sz="4000" dirty="0"/>
              <a:t>　データ探索、計算量</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計算量の求め方</a:t>
            </a:r>
            <a:endParaRPr lang="ja-JP" altLang="en-US" dirty="0">
              <a:latin typeface="Meiryo UI" panose="020B0604030504040204" pitchFamily="34" charset="-128"/>
              <a:ea typeface="Meiryo UI" panose="020B0604030504040204" pitchFamily="34" charset="-128"/>
            </a:endParaRPr>
          </a:p>
        </p:txBody>
      </p:sp>
      <p:sp>
        <p:nvSpPr>
          <p:cNvPr id="4" name="コンテンツ プレースホルダー 2">
            <a:extLst>
              <a:ext uri="{FF2B5EF4-FFF2-40B4-BE49-F238E27FC236}">
                <a16:creationId xmlns:a16="http://schemas.microsoft.com/office/drawing/2014/main" id="{F23C2782-1F27-1603-1A13-082E0BEAFD89}"/>
              </a:ext>
            </a:extLst>
          </p:cNvPr>
          <p:cNvSpPr>
            <a:spLocks noGrp="1"/>
          </p:cNvSpPr>
          <p:nvPr>
            <p:ph idx="1"/>
          </p:nvPr>
        </p:nvSpPr>
        <p:spPr>
          <a:xfrm>
            <a:off x="333773" y="1340768"/>
            <a:ext cx="11521280" cy="1257682"/>
          </a:xfrm>
        </p:spPr>
        <p:txBody>
          <a:bodyPr rtlCol="0">
            <a:normAutofit/>
          </a:bodyPr>
          <a:lstStyle/>
          <a:p>
            <a:r>
              <a:rPr kumimoji="1" lang="ja-JP" altLang="en-US" sz="3600" b="1" dirty="0"/>
              <a:t>オーダー記法（</a:t>
            </a:r>
            <a:r>
              <a:rPr kumimoji="1" lang="en-US" altLang="ja-JP" sz="3600" b="1" dirty="0"/>
              <a:t>O</a:t>
            </a:r>
            <a:r>
              <a:rPr kumimoji="1" lang="ja-JP" altLang="en-US" sz="3600" b="1" dirty="0"/>
              <a:t>記法）</a:t>
            </a:r>
            <a:endParaRPr kumimoji="1" lang="en-US" altLang="ja-JP" sz="3600" b="1" dirty="0"/>
          </a:p>
        </p:txBody>
      </p:sp>
      <p:sp>
        <p:nvSpPr>
          <p:cNvPr id="5" name="テキスト ボックス 4">
            <a:extLst>
              <a:ext uri="{FF2B5EF4-FFF2-40B4-BE49-F238E27FC236}">
                <a16:creationId xmlns:a16="http://schemas.microsoft.com/office/drawing/2014/main" id="{DAFBE327-E8E9-1185-E3EC-94E2BA7B6DF4}"/>
              </a:ext>
            </a:extLst>
          </p:cNvPr>
          <p:cNvSpPr txBox="1"/>
          <p:nvPr/>
        </p:nvSpPr>
        <p:spPr>
          <a:xfrm>
            <a:off x="333772" y="2555284"/>
            <a:ext cx="11305255" cy="443198"/>
          </a:xfrm>
          <a:prstGeom prst="rect">
            <a:avLst/>
          </a:prstGeom>
          <a:noFill/>
        </p:spPr>
        <p:txBody>
          <a:bodyPr wrap="square" rtlCol="0">
            <a:spAutoFit/>
          </a:bodyPr>
          <a:lstStyle/>
          <a:p>
            <a:pPr>
              <a:lnSpc>
                <a:spcPct val="95000"/>
              </a:lnSpc>
            </a:pPr>
            <a:endParaRPr kumimoji="1" lang="en-US" altLang="ja-JP" dirty="0"/>
          </a:p>
        </p:txBody>
      </p:sp>
      <p:graphicFrame>
        <p:nvGraphicFramePr>
          <p:cNvPr id="3" name="表 6">
            <a:extLst>
              <a:ext uri="{FF2B5EF4-FFF2-40B4-BE49-F238E27FC236}">
                <a16:creationId xmlns:a16="http://schemas.microsoft.com/office/drawing/2014/main" id="{6073E368-2B32-8D6E-72C3-BC3BA4622DFF}"/>
              </a:ext>
            </a:extLst>
          </p:cNvPr>
          <p:cNvGraphicFramePr>
            <a:graphicFrameLocks noGrp="1"/>
          </p:cNvGraphicFramePr>
          <p:nvPr>
            <p:extLst>
              <p:ext uri="{D42A27DB-BD31-4B8C-83A1-F6EECF244321}">
                <p14:modId xmlns:p14="http://schemas.microsoft.com/office/powerpoint/2010/main" val="2228740772"/>
              </p:ext>
            </p:extLst>
          </p:nvPr>
        </p:nvGraphicFramePr>
        <p:xfrm>
          <a:off x="333770" y="2430463"/>
          <a:ext cx="11501723" cy="2651760"/>
        </p:xfrm>
        <a:graphic>
          <a:graphicData uri="http://schemas.openxmlformats.org/drawingml/2006/table">
            <a:tbl>
              <a:tblPr firstRow="1" bandRow="1">
                <a:tableStyleId>{912C8C85-51F0-491E-9774-3900AFEF0FD7}</a:tableStyleId>
              </a:tblPr>
              <a:tblGrid>
                <a:gridCol w="2106930">
                  <a:extLst>
                    <a:ext uri="{9D8B030D-6E8A-4147-A177-3AD203B41FA5}">
                      <a16:colId xmlns:a16="http://schemas.microsoft.com/office/drawing/2014/main" val="4280440329"/>
                    </a:ext>
                  </a:extLst>
                </a:gridCol>
                <a:gridCol w="2626043">
                  <a:extLst>
                    <a:ext uri="{9D8B030D-6E8A-4147-A177-3AD203B41FA5}">
                      <a16:colId xmlns:a16="http://schemas.microsoft.com/office/drawing/2014/main" val="2838630078"/>
                    </a:ext>
                  </a:extLst>
                </a:gridCol>
                <a:gridCol w="3456384">
                  <a:extLst>
                    <a:ext uri="{9D8B030D-6E8A-4147-A177-3AD203B41FA5}">
                      <a16:colId xmlns:a16="http://schemas.microsoft.com/office/drawing/2014/main" val="3621942929"/>
                    </a:ext>
                  </a:extLst>
                </a:gridCol>
                <a:gridCol w="3312366">
                  <a:extLst>
                    <a:ext uri="{9D8B030D-6E8A-4147-A177-3AD203B41FA5}">
                      <a16:colId xmlns:a16="http://schemas.microsoft.com/office/drawing/2014/main" val="107309155"/>
                    </a:ext>
                  </a:extLst>
                </a:gridCol>
              </a:tblGrid>
              <a:tr h="370840">
                <a:tc>
                  <a:txBody>
                    <a:bodyPr/>
                    <a:lstStyle/>
                    <a:p>
                      <a:r>
                        <a:rPr kumimoji="1" lang="ja-JP" altLang="en-US" dirty="0"/>
                        <a:t>オーダー記法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計算量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計算量の変化</a:t>
                      </a:r>
                      <a:endParaRPr kumimoji="1" lang="en-US" altLang="ja-JP" dirty="0"/>
                    </a:p>
                    <a:p>
                      <a:r>
                        <a:rPr kumimoji="1" lang="ja-JP" altLang="en-US" dirty="0"/>
                        <a:t>（</a:t>
                      </a:r>
                      <a:r>
                        <a:rPr kumimoji="1" lang="en-US" altLang="ja-JP" dirty="0"/>
                        <a:t>n=100</a:t>
                      </a:r>
                      <a:r>
                        <a:rPr kumimoji="1" lang="ja-JP" altLang="en-US" dirty="0"/>
                        <a:t>→</a:t>
                      </a:r>
                      <a:r>
                        <a:rPr kumimoji="1" lang="en-US" altLang="ja-JP" dirty="0"/>
                        <a:t>n=10000</a:t>
                      </a:r>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実行時間のイメージ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0513861"/>
                  </a:ext>
                </a:extLst>
              </a:tr>
              <a:tr h="370840">
                <a:tc>
                  <a:txBody>
                    <a:bodyPr/>
                    <a:lstStyle/>
                    <a:p>
                      <a:r>
                        <a:rPr kumimoji="1" lang="en-US" altLang="ja-JP" dirty="0"/>
                        <a:t>O(1)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n</a:t>
                      </a:r>
                      <a:r>
                        <a:rPr kumimoji="1" lang="ja-JP" altLang="en-US" dirty="0"/>
                        <a:t>と無関係で一定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変化しない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相当に速い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6187493"/>
                  </a:ext>
                </a:extLst>
              </a:tr>
              <a:tr h="370840">
                <a:tc>
                  <a:txBody>
                    <a:bodyPr/>
                    <a:lstStyle/>
                    <a:p>
                      <a:r>
                        <a:rPr kumimoji="1" lang="en-US" altLang="ja-JP" dirty="0"/>
                        <a:t>O(</a:t>
                      </a:r>
                      <a:r>
                        <a:rPr kumimoji="1" lang="en-US" altLang="ja-JP" dirty="0" err="1"/>
                        <a:t>logn</a:t>
                      </a: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N</a:t>
                      </a:r>
                      <a:r>
                        <a:rPr kumimoji="1" lang="ja-JP" altLang="en-US" dirty="0"/>
                        <a:t>の対数に比例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2</a:t>
                      </a:r>
                      <a:r>
                        <a:rPr kumimoji="1" lang="ja-JP" altLang="en-US" dirty="0"/>
                        <a:t>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速い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6781792"/>
                  </a:ext>
                </a:extLst>
              </a:tr>
              <a:tr h="370840">
                <a:tc>
                  <a:txBody>
                    <a:bodyPr/>
                    <a:lstStyle/>
                    <a:p>
                      <a:r>
                        <a:rPr kumimoji="1" lang="en-US" altLang="ja-JP" dirty="0"/>
                        <a:t>O(n)</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N</a:t>
                      </a:r>
                      <a:r>
                        <a:rPr kumimoji="1" lang="ja-JP" altLang="en-US" dirty="0"/>
                        <a:t>に比例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100</a:t>
                      </a:r>
                      <a:r>
                        <a:rPr kumimoji="1" lang="ja-JP" altLang="en-US" dirty="0"/>
                        <a:t>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660180"/>
                  </a:ext>
                </a:extLst>
              </a:tr>
              <a:tr h="370840">
                <a:tc>
                  <a:txBody>
                    <a:bodyPr/>
                    <a:lstStyle/>
                    <a:p>
                      <a:r>
                        <a:rPr kumimoji="1" lang="en-US" altLang="ja-JP" dirty="0"/>
                        <a:t>O(n</a:t>
                      </a:r>
                      <a:r>
                        <a:rPr kumimoji="1" lang="en-US" altLang="ja-JP" baseline="30000" dirty="0"/>
                        <a:t>2</a:t>
                      </a:r>
                      <a:r>
                        <a:rPr kumimoji="1" lang="en-US" altLang="ja-JP" dirty="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N</a:t>
                      </a:r>
                      <a:r>
                        <a:rPr kumimoji="1" lang="ja-JP" altLang="en-US" dirty="0"/>
                        <a:t>の</a:t>
                      </a:r>
                      <a:r>
                        <a:rPr kumimoji="1" lang="en-US" altLang="ja-JP" dirty="0"/>
                        <a:t>2</a:t>
                      </a:r>
                      <a:r>
                        <a:rPr kumimoji="1" lang="ja-JP" altLang="en-US" dirty="0"/>
                        <a:t>乗に比例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10000</a:t>
                      </a:r>
                      <a:r>
                        <a:rPr kumimoji="1" lang="ja-JP" altLang="en-US" dirty="0"/>
                        <a:t>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a:t>遅い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008144"/>
                  </a:ext>
                </a:extLst>
              </a:tr>
            </a:tbl>
          </a:graphicData>
        </a:graphic>
      </p:graphicFrame>
      <p:sp>
        <p:nvSpPr>
          <p:cNvPr id="7" name="矢印: 上下 6">
            <a:extLst>
              <a:ext uri="{FF2B5EF4-FFF2-40B4-BE49-F238E27FC236}">
                <a16:creationId xmlns:a16="http://schemas.microsoft.com/office/drawing/2014/main" id="{B25C087D-3CB7-0E99-0B57-B679C6F4B63B}"/>
              </a:ext>
            </a:extLst>
          </p:cNvPr>
          <p:cNvSpPr/>
          <p:nvPr/>
        </p:nvSpPr>
        <p:spPr>
          <a:xfrm>
            <a:off x="10558908" y="3462546"/>
            <a:ext cx="288032" cy="1397000"/>
          </a:xfrm>
          <a:prstGeom prst="upDownArrow">
            <a:avLst/>
          </a:prstGeom>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1611609457"/>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lang="en-US" altLang="ja-JP" sz="3600" dirty="0"/>
              <a:t>2</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27226" y="1137412"/>
            <a:ext cx="11521280" cy="2431435"/>
          </a:xfrm>
          <a:prstGeom prst="rect">
            <a:avLst/>
          </a:prstGeom>
          <a:noFill/>
        </p:spPr>
        <p:txBody>
          <a:bodyPr wrap="square" rtlCol="0">
            <a:spAutoFit/>
          </a:bodyPr>
          <a:lstStyle/>
          <a:p>
            <a:pPr>
              <a:lnSpc>
                <a:spcPct val="95000"/>
              </a:lnSpc>
            </a:pPr>
            <a:r>
              <a:rPr kumimoji="1" lang="en-US" altLang="ja-JP" sz="2000" dirty="0"/>
              <a:t>8,000</a:t>
            </a:r>
            <a:r>
              <a:rPr kumimoji="1" lang="ja-JP" altLang="en-US" sz="2000" dirty="0"/>
              <a:t>個の相異なる要素が，キーの昇順に整列された表がある。外部から入力したキーによってこの表を</a:t>
            </a:r>
            <a:r>
              <a:rPr kumimoji="1" lang="en-US" altLang="ja-JP" sz="2000" dirty="0"/>
              <a:t>2</a:t>
            </a:r>
            <a:r>
              <a:rPr kumimoji="1" lang="ja-JP" altLang="en-US" sz="2000" dirty="0"/>
              <a:t>分探索して，該当するキーの要素を取り出す。該当するキーが必ず表中にあることが分かっているとき，キーの比較回数は最大何回か。</a:t>
            </a:r>
          </a:p>
          <a:p>
            <a:pPr>
              <a:lnSpc>
                <a:spcPct val="95000"/>
              </a:lnSpc>
            </a:pPr>
            <a:r>
              <a:rPr kumimoji="1" lang="en-US" altLang="ja-JP" sz="2000" dirty="0"/>
              <a:t>[</a:t>
            </a:r>
            <a:r>
              <a:rPr kumimoji="1" lang="ja-JP" altLang="en-US" sz="1600" dirty="0"/>
              <a:t>出典：平成</a:t>
            </a:r>
            <a:r>
              <a:rPr kumimoji="1" lang="en-US" altLang="ja-JP" sz="1600" dirty="0"/>
              <a:t>20</a:t>
            </a:r>
            <a:r>
              <a:rPr kumimoji="1" lang="ja-JP" altLang="en-US" sz="1600" dirty="0"/>
              <a:t>年秋期 午前問</a:t>
            </a:r>
            <a:r>
              <a:rPr kumimoji="1" lang="en-US" altLang="ja-JP" sz="1600" dirty="0"/>
              <a:t>13</a:t>
            </a:r>
            <a:r>
              <a:rPr kumimoji="1" lang="en-US" altLang="ja-JP" sz="2000" dirty="0"/>
              <a:t>]</a:t>
            </a:r>
            <a:r>
              <a:rPr kumimoji="1" lang="ja-JP" altLang="en-US" sz="2000" dirty="0"/>
              <a:t>改編</a:t>
            </a:r>
          </a:p>
          <a:p>
            <a:pPr>
              <a:lnSpc>
                <a:spcPct val="95000"/>
              </a:lnSpc>
            </a:pPr>
            <a:r>
              <a:rPr kumimoji="1" lang="ja-JP" altLang="en-US" sz="2000" dirty="0"/>
              <a:t>ア</a:t>
            </a:r>
            <a:r>
              <a:rPr kumimoji="1" lang="en-US" altLang="ja-JP" sz="2000" dirty="0"/>
              <a:t>. 11</a:t>
            </a:r>
          </a:p>
          <a:p>
            <a:pPr>
              <a:lnSpc>
                <a:spcPct val="95000"/>
              </a:lnSpc>
            </a:pPr>
            <a:r>
              <a:rPr kumimoji="1" lang="ja-JP" altLang="en-US" sz="2000" dirty="0"/>
              <a:t>イ</a:t>
            </a:r>
            <a:r>
              <a:rPr kumimoji="1" lang="en-US" altLang="ja-JP" sz="2000" dirty="0"/>
              <a:t>. 12</a:t>
            </a:r>
          </a:p>
          <a:p>
            <a:pPr>
              <a:lnSpc>
                <a:spcPct val="95000"/>
              </a:lnSpc>
            </a:pPr>
            <a:r>
              <a:rPr kumimoji="1" lang="ja-JP" altLang="en-US" sz="2000" dirty="0"/>
              <a:t>ウ</a:t>
            </a:r>
            <a:r>
              <a:rPr kumimoji="1" lang="en-US" altLang="ja-JP" sz="2000" dirty="0"/>
              <a:t>. 13</a:t>
            </a:r>
          </a:p>
          <a:p>
            <a:pPr>
              <a:lnSpc>
                <a:spcPct val="95000"/>
              </a:lnSpc>
            </a:pPr>
            <a:r>
              <a:rPr kumimoji="1" lang="ja-JP" altLang="en-US" sz="2000" dirty="0"/>
              <a:t>エ</a:t>
            </a:r>
            <a:r>
              <a:rPr kumimoji="1" lang="en-US" altLang="ja-JP" sz="2000" dirty="0"/>
              <a:t>. 14</a:t>
            </a:r>
          </a:p>
        </p:txBody>
      </p:sp>
      <p:sp>
        <p:nvSpPr>
          <p:cNvPr id="3" name="テキスト ボックス 2">
            <a:extLst>
              <a:ext uri="{FF2B5EF4-FFF2-40B4-BE49-F238E27FC236}">
                <a16:creationId xmlns:a16="http://schemas.microsoft.com/office/drawing/2014/main" id="{F0FBC3D3-4416-AB86-0617-FF058BBA130D}"/>
              </a:ext>
            </a:extLst>
          </p:cNvPr>
          <p:cNvSpPr txBox="1"/>
          <p:nvPr/>
        </p:nvSpPr>
        <p:spPr>
          <a:xfrm>
            <a:off x="4870276" y="5589240"/>
            <a:ext cx="2664296" cy="443198"/>
          </a:xfrm>
          <a:prstGeom prst="rect">
            <a:avLst/>
          </a:prstGeom>
          <a:noFill/>
        </p:spPr>
        <p:txBody>
          <a:bodyPr wrap="square" rtlCol="0">
            <a:spAutoFit/>
          </a:bodyPr>
          <a:lstStyle/>
          <a:p>
            <a:pPr>
              <a:lnSpc>
                <a:spcPct val="95000"/>
              </a:lnSpc>
            </a:pPr>
            <a:r>
              <a:rPr kumimoji="1" lang="ja-JP" altLang="en-US" dirty="0">
                <a:solidFill>
                  <a:srgbClr val="FF0000"/>
                </a:solidFill>
              </a:rPr>
              <a:t>答え：ウ</a:t>
            </a:r>
          </a:p>
        </p:txBody>
      </p:sp>
    </p:spTree>
    <p:custDataLst>
      <p:tags r:id="rId1"/>
    </p:custDataLst>
    <p:extLst>
      <p:ext uri="{BB962C8B-B14F-4D97-AF65-F5344CB8AC3E}">
        <p14:creationId xmlns:p14="http://schemas.microsoft.com/office/powerpoint/2010/main" val="142286401"/>
      </p:ext>
    </p:extLst>
  </p:cSld>
  <p:clrMapOvr>
    <a:masterClrMapping/>
  </p:clrMapOvr>
  <mc:AlternateContent xmlns:mc="http://schemas.openxmlformats.org/markup-compatibility/2006">
    <mc:Choice xmlns:p14="http://schemas.microsoft.com/office/powerpoint/2010/main" Requires="p14">
      <p:transition spd="med" p14:dur="700" advTm="384409">
        <p:fade/>
      </p:transition>
    </mc:Choice>
    <mc:Fallback>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データの探索</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データの探索とは</a:t>
            </a:r>
            <a:r>
              <a:rPr kumimoji="1" lang="ja-JP" altLang="en-US" sz="2100" dirty="0"/>
              <a:t>　</a:t>
            </a:r>
            <a:endParaRPr kumimoji="1" lang="en-US" altLang="ja-JP" sz="2100" dirty="0"/>
          </a:p>
          <a:p>
            <a:pPr marL="0" indent="0">
              <a:buNone/>
            </a:pPr>
            <a:r>
              <a:rPr lang="ja-JP" altLang="en-US" sz="2100" dirty="0"/>
              <a:t>　</a:t>
            </a:r>
            <a:r>
              <a:rPr lang="ja-JP" altLang="en-US" sz="2600" dirty="0"/>
              <a:t>　記録されているデータ群から目的のデータを探し出すこと　</a:t>
            </a:r>
            <a:endParaRPr kumimoji="1" lang="en-US" altLang="ja-JP" sz="2200" b="1" dirty="0">
              <a:solidFill>
                <a:srgbClr val="FF0000"/>
              </a:solidFill>
            </a:endParaRPr>
          </a:p>
        </p:txBody>
      </p:sp>
      <mc:AlternateContent xmlns:mc="http://schemas.openxmlformats.org/markup-compatibility/2006" xmlns:a14="http://schemas.microsoft.com/office/drawing/2010/main">
        <mc:Choice Requires="a14">
          <p:sp>
            <p:nvSpPr>
              <p:cNvPr id="6" name="コンテンツ プレースホルダー 2">
                <a:extLst>
                  <a:ext uri="{FF2B5EF4-FFF2-40B4-BE49-F238E27FC236}">
                    <a16:creationId xmlns:a16="http://schemas.microsoft.com/office/drawing/2014/main" id="{AC199B31-8516-1AB9-A6DB-CE690837B74C}"/>
                  </a:ext>
                </a:extLst>
              </p:cNvPr>
              <p:cNvSpPr txBox="1">
                <a:spLocks/>
              </p:cNvSpPr>
              <p:nvPr/>
            </p:nvSpPr>
            <p:spPr>
              <a:xfrm>
                <a:off x="333772" y="2825180"/>
                <a:ext cx="11521280" cy="3564591"/>
              </a:xfrm>
              <a:prstGeom prst="rect">
                <a:avLst/>
              </a:prstGeom>
            </p:spPr>
            <p:txBody>
              <a:bodyPr vert="horz" lIns="121899" tIns="60949" rIns="121899" bIns="60949" rtlCol="0">
                <a:normAutofit lnSpcReduction="10000"/>
              </a:bodyPr>
              <a:lst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baseline="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baseline="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baseline="0">
                    <a:solidFill>
                      <a:schemeClr val="tx2">
                        <a:lumMod val="50000"/>
                      </a:schemeClr>
                    </a:solidFill>
                    <a:latin typeface="+mn-lt"/>
                    <a:ea typeface="+mn-ea"/>
                    <a:cs typeface="+mn-cs"/>
                  </a:defRPr>
                </a:lvl9pPr>
              </a:lstStyle>
              <a:p>
                <a:r>
                  <a:rPr lang="ja-JP" altLang="en-US" sz="3600" b="1" dirty="0"/>
                  <a:t>線形探索法</a:t>
                </a:r>
                <a:r>
                  <a:rPr lang="ja-JP" altLang="en-US" sz="3600" b="1" dirty="0">
                    <a:solidFill>
                      <a:srgbClr val="FF0000"/>
                    </a:solidFill>
                  </a:rPr>
                  <a:t>　</a:t>
                </a:r>
                <a:endParaRPr lang="en-US" altLang="ja-JP" sz="3600" b="1" dirty="0"/>
              </a:p>
              <a:p>
                <a:pPr marL="0" indent="0">
                  <a:buFont typeface="Arial" pitchFamily="34" charset="0"/>
                  <a:buNone/>
                </a:pPr>
                <a:r>
                  <a:rPr lang="ja-JP" altLang="en-US" sz="2100" dirty="0"/>
                  <a:t>　配列に格納されたデータを先頭から順次、検索してゆく手法</a:t>
                </a:r>
                <a:endParaRPr lang="en-US" altLang="ja-JP" sz="2100" dirty="0"/>
              </a:p>
              <a:p>
                <a:pPr marL="0" indent="0">
                  <a:buFont typeface="Arial" pitchFamily="34" charset="0"/>
                  <a:buNone/>
                </a:pPr>
                <a:r>
                  <a:rPr lang="ja-JP" altLang="en-US" dirty="0"/>
                  <a:t>　平均探索回数：</a:t>
                </a:r>
                <a14:m>
                  <m:oMath xmlns:m="http://schemas.openxmlformats.org/officeDocument/2006/math">
                    <m:f>
                      <m:fPr>
                        <m:ctrlPr>
                          <a:rPr lang="en-US" altLang="ja-JP" i="1" smtClean="0">
                            <a:latin typeface="Cambria Math" panose="02040503050406030204" pitchFamily="18" charset="0"/>
                          </a:rPr>
                        </m:ctrlPr>
                      </m:fPr>
                      <m:num>
                        <m:r>
                          <a:rPr lang="en-US" altLang="ja-JP" b="0" i="1" smtClean="0">
                            <a:latin typeface="Cambria Math" panose="02040503050406030204" pitchFamily="18" charset="0"/>
                          </a:rPr>
                          <m:t>(</m:t>
                        </m:r>
                        <m:r>
                          <a:rPr lang="en-US" altLang="ja-JP" b="0" i="1" smtClean="0">
                            <a:latin typeface="Cambria Math" panose="02040503050406030204" pitchFamily="18" charset="0"/>
                          </a:rPr>
                          <m:t>𝑛</m:t>
                        </m:r>
                        <m:r>
                          <a:rPr lang="en-US" altLang="ja-JP" b="0" i="1" smtClean="0">
                            <a:latin typeface="Cambria Math" panose="02040503050406030204" pitchFamily="18" charset="0"/>
                          </a:rPr>
                          <m:t>+1)</m:t>
                        </m:r>
                      </m:num>
                      <m:den>
                        <m:r>
                          <a:rPr lang="en-US" altLang="ja-JP" b="0" i="1" smtClean="0">
                            <a:latin typeface="Cambria Math" panose="02040503050406030204" pitchFamily="18" charset="0"/>
                          </a:rPr>
                          <m:t>2</m:t>
                        </m:r>
                      </m:den>
                    </m:f>
                  </m:oMath>
                </a14:m>
                <a:r>
                  <a:rPr lang="ja-JP" altLang="en-US" dirty="0"/>
                  <a:t>回　　最多探索回数：</a:t>
                </a:r>
                <a14:m>
                  <m:oMath xmlns:m="http://schemas.openxmlformats.org/officeDocument/2006/math">
                    <m:r>
                      <a:rPr lang="en-US" altLang="ja-JP" b="0" i="1" smtClean="0">
                        <a:latin typeface="Cambria Math" panose="02040503050406030204" pitchFamily="18" charset="0"/>
                      </a:rPr>
                      <m:t>𝑛</m:t>
                    </m:r>
                  </m:oMath>
                </a14:m>
                <a:r>
                  <a:rPr lang="ja-JP" altLang="en-US" b="0" dirty="0"/>
                  <a:t>回　（ｎはデータ数）</a:t>
                </a:r>
                <a:endParaRPr lang="en-US" altLang="ja-JP" b="0" dirty="0"/>
              </a:p>
              <a:p>
                <a:pPr>
                  <a:buFont typeface="Wingdings" panose="05000000000000000000" pitchFamily="2" charset="2"/>
                  <a:buChar char="u"/>
                </a:pPr>
                <a:r>
                  <a:rPr lang="ja-JP" altLang="en-US" dirty="0"/>
                  <a:t>データ数のカウントアップを無くすためのアルゴリズム　→　</a:t>
                </a:r>
                <a:r>
                  <a:rPr lang="ja-JP" altLang="en-US" b="1" dirty="0"/>
                  <a:t>番兵法</a:t>
                </a:r>
                <a:endParaRPr lang="en-US" altLang="ja-JP" b="1" dirty="0"/>
              </a:p>
              <a:p>
                <a:pPr marL="0" indent="0">
                  <a:buFont typeface="Arial" pitchFamily="34" charset="0"/>
                  <a:buNone/>
                </a:pPr>
                <a:r>
                  <a:rPr lang="ja-JP" altLang="en-US" b="1" dirty="0"/>
                  <a:t>　　</a:t>
                </a:r>
                <a:r>
                  <a:rPr lang="ja-JP" altLang="en-US" dirty="0"/>
                  <a:t>データ配列の末尾に、任意のダミーデータを挿入する</a:t>
                </a:r>
                <a:endParaRPr lang="en-US" altLang="ja-JP" dirty="0"/>
              </a:p>
              <a:p>
                <a:pPr marL="0" indent="0">
                  <a:buFont typeface="Arial" pitchFamily="34" charset="0"/>
                  <a:buNone/>
                </a:pPr>
                <a:r>
                  <a:rPr lang="ja-JP" altLang="en-US" dirty="0"/>
                  <a:t>　　目的のデータか、ダミーデータ（番兵）を見つけたら探索を終わる</a:t>
                </a:r>
                <a:endParaRPr lang="en-US" altLang="ja-JP" dirty="0"/>
              </a:p>
            </p:txBody>
          </p:sp>
        </mc:Choice>
        <mc:Fallback xmlns="">
          <p:sp>
            <p:nvSpPr>
              <p:cNvPr id="6" name="コンテンツ プレースホルダー 2">
                <a:extLst>
                  <a:ext uri="{FF2B5EF4-FFF2-40B4-BE49-F238E27FC236}">
                    <a16:creationId xmlns:a16="http://schemas.microsoft.com/office/drawing/2014/main" id="{AC199B31-8516-1AB9-A6DB-CE690837B74C}"/>
                  </a:ext>
                </a:extLst>
              </p:cNvPr>
              <p:cNvSpPr txBox="1">
                <a:spLocks noRot="1" noChangeAspect="1" noMove="1" noResize="1" noEditPoints="1" noAdjustHandles="1" noChangeArrowheads="1" noChangeShapeType="1" noTextEdit="1"/>
              </p:cNvSpPr>
              <p:nvPr/>
            </p:nvSpPr>
            <p:spPr>
              <a:xfrm>
                <a:off x="333772" y="2825180"/>
                <a:ext cx="11521280" cy="3564591"/>
              </a:xfrm>
              <a:prstGeom prst="rect">
                <a:avLst/>
              </a:prstGeom>
              <a:blipFill>
                <a:blip r:embed="rId4"/>
                <a:stretch>
                  <a:fillRect l="-1217" t="-4444" b="-513"/>
                </a:stretch>
              </a:blipFill>
            </p:spPr>
            <p:txBody>
              <a:bodyPr/>
              <a:lstStyle/>
              <a:p>
                <a:r>
                  <a:rPr lang="ja-JP" altLang="en-US">
                    <a:noFill/>
                  </a:rPr>
                  <a:t> </a:t>
                </a:r>
              </a:p>
            </p:txBody>
          </p:sp>
        </mc:Fallback>
      </mc:AlternateContent>
      <p:graphicFrame>
        <p:nvGraphicFramePr>
          <p:cNvPr id="8" name="表 8">
            <a:extLst>
              <a:ext uri="{FF2B5EF4-FFF2-40B4-BE49-F238E27FC236}">
                <a16:creationId xmlns:a16="http://schemas.microsoft.com/office/drawing/2014/main" id="{6C9E96CB-33DF-92F8-D3B8-0C785CD25FBB}"/>
              </a:ext>
            </a:extLst>
          </p:cNvPr>
          <p:cNvGraphicFramePr>
            <a:graphicFrameLocks noGrp="1"/>
          </p:cNvGraphicFramePr>
          <p:nvPr>
            <p:extLst>
              <p:ext uri="{D42A27DB-BD31-4B8C-83A1-F6EECF244321}">
                <p14:modId xmlns:p14="http://schemas.microsoft.com/office/powerpoint/2010/main" val="4251166536"/>
              </p:ext>
            </p:extLst>
          </p:nvPr>
        </p:nvGraphicFramePr>
        <p:xfrm>
          <a:off x="7462564" y="5201220"/>
          <a:ext cx="3385397" cy="457200"/>
        </p:xfrm>
        <a:graphic>
          <a:graphicData uri="http://schemas.openxmlformats.org/drawingml/2006/table">
            <a:tbl>
              <a:tblPr firstRow="1" bandRow="1">
                <a:tableStyleId>{3B4B98B0-60AC-42C2-AFA5-B58CD77FA1E5}</a:tableStyleId>
              </a:tblPr>
              <a:tblGrid>
                <a:gridCol w="440055">
                  <a:extLst>
                    <a:ext uri="{9D8B030D-6E8A-4147-A177-3AD203B41FA5}">
                      <a16:colId xmlns:a16="http://schemas.microsoft.com/office/drawing/2014/main" val="834051885"/>
                    </a:ext>
                  </a:extLst>
                </a:gridCol>
                <a:gridCol w="440055">
                  <a:extLst>
                    <a:ext uri="{9D8B030D-6E8A-4147-A177-3AD203B41FA5}">
                      <a16:colId xmlns:a16="http://schemas.microsoft.com/office/drawing/2014/main" val="1735535575"/>
                    </a:ext>
                  </a:extLst>
                </a:gridCol>
                <a:gridCol w="440055">
                  <a:extLst>
                    <a:ext uri="{9D8B030D-6E8A-4147-A177-3AD203B41FA5}">
                      <a16:colId xmlns:a16="http://schemas.microsoft.com/office/drawing/2014/main" val="2230391739"/>
                    </a:ext>
                  </a:extLst>
                </a:gridCol>
                <a:gridCol w="440055">
                  <a:extLst>
                    <a:ext uri="{9D8B030D-6E8A-4147-A177-3AD203B41FA5}">
                      <a16:colId xmlns:a16="http://schemas.microsoft.com/office/drawing/2014/main" val="3439744094"/>
                    </a:ext>
                  </a:extLst>
                </a:gridCol>
                <a:gridCol w="1625177">
                  <a:extLst>
                    <a:ext uri="{9D8B030D-6E8A-4147-A177-3AD203B41FA5}">
                      <a16:colId xmlns:a16="http://schemas.microsoft.com/office/drawing/2014/main" val="1200792415"/>
                    </a:ext>
                  </a:extLst>
                </a:gridCol>
              </a:tblGrid>
              <a:tr h="370840">
                <a:tc>
                  <a:txBody>
                    <a:bodyPr/>
                    <a:lstStyle/>
                    <a:p>
                      <a:r>
                        <a:rPr kumimoji="1" lang="en-US" altLang="ja-JP" dirty="0"/>
                        <a:t>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9</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5</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solidFill>
                            <a:srgbClr val="FF0000"/>
                          </a:solidFill>
                        </a:rPr>
                        <a:t>0</a:t>
                      </a:r>
                      <a:r>
                        <a:rPr kumimoji="1" lang="ja-JP" altLang="en-US" dirty="0">
                          <a:solidFill>
                            <a:srgbClr val="FF0000"/>
                          </a:solidFill>
                        </a:rPr>
                        <a:t>（番兵）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65347"/>
                  </a:ext>
                </a:extLst>
              </a:tr>
            </a:tbl>
          </a:graphicData>
        </a:graphic>
      </p:graphicFrame>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データの探索</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701800"/>
            <a:ext cx="11521280" cy="1397000"/>
          </a:xfrm>
        </p:spPr>
        <p:txBody>
          <a:bodyPr rtlCol="0">
            <a:normAutofit lnSpcReduction="10000"/>
          </a:bodyPr>
          <a:lstStyle/>
          <a:p>
            <a:r>
              <a:rPr kumimoji="1" lang="ja-JP" altLang="en-US" sz="3600" b="1" dirty="0"/>
              <a:t>２分探索法</a:t>
            </a:r>
            <a:r>
              <a:rPr kumimoji="1" lang="ja-JP" altLang="en-US" sz="3600" b="1" dirty="0">
                <a:solidFill>
                  <a:srgbClr val="FF0000"/>
                </a:solidFill>
              </a:rPr>
              <a:t>　</a:t>
            </a:r>
            <a:endParaRPr kumimoji="1" lang="en-US" altLang="ja-JP" sz="3600" b="1" dirty="0"/>
          </a:p>
          <a:p>
            <a:pPr marL="0" indent="0">
              <a:buNone/>
            </a:pPr>
            <a:r>
              <a:rPr kumimoji="1" lang="ja-JP" altLang="en-US" sz="2100" dirty="0"/>
              <a:t>　予めデータを昇順（降順）に並べて配列に格納して、次々に２等分しながら</a:t>
            </a:r>
            <a:r>
              <a:rPr lang="ja-JP" altLang="en-US" sz="2100" dirty="0"/>
              <a:t>探したい</a:t>
            </a:r>
            <a:r>
              <a:rPr kumimoji="1" lang="ja-JP" altLang="en-US" sz="2100" dirty="0"/>
              <a:t>データとの大小関係を比較して、探索範囲をしぼってゆく手法</a:t>
            </a:r>
            <a:endParaRPr kumimoji="1" lang="en-US" altLang="ja-JP" dirty="0"/>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3E726E18-9F53-FED5-6C32-C26939671888}"/>
                  </a:ext>
                </a:extLst>
              </p:cNvPr>
              <p:cNvSpPr txBox="1"/>
              <p:nvPr/>
            </p:nvSpPr>
            <p:spPr>
              <a:xfrm>
                <a:off x="624086" y="3111798"/>
                <a:ext cx="10940653" cy="3785652"/>
              </a:xfrm>
              <a:prstGeom prst="rect">
                <a:avLst/>
              </a:prstGeom>
              <a:noFill/>
            </p:spPr>
            <p:txBody>
              <a:bodyPr wrap="square">
                <a:spAutoFit/>
              </a:bodyPr>
              <a:lstStyle/>
              <a:p>
                <a:pPr marL="0" indent="0">
                  <a:buFont typeface="Arial" pitchFamily="34" charset="0"/>
                  <a:buNone/>
                </a:pPr>
                <a:r>
                  <a:rPr lang="ja-JP" altLang="en-US" dirty="0"/>
                  <a:t>平均探索回数：</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𝑙𝑜𝑔</m:t>
                        </m:r>
                      </m:e>
                      <m:sub>
                        <m:r>
                          <a:rPr lang="en-US" altLang="ja-JP" b="0" i="1" smtClean="0">
                            <a:latin typeface="Cambria Math" panose="02040503050406030204" pitchFamily="18" charset="0"/>
                          </a:rPr>
                          <m:t>2</m:t>
                        </m:r>
                      </m:sub>
                    </m:sSub>
                    <m:r>
                      <a:rPr lang="en-US" altLang="ja-JP" b="0" i="1" smtClean="0">
                        <a:latin typeface="Cambria Math" panose="02040503050406030204" pitchFamily="18" charset="0"/>
                      </a:rPr>
                      <m:t>𝑛</m:t>
                    </m:r>
                  </m:oMath>
                </a14:m>
                <a:r>
                  <a:rPr lang="ja-JP" altLang="en-US" dirty="0"/>
                  <a:t>回　　最多探索回数：</a:t>
                </a:r>
                <a14:m>
                  <m:oMath xmlns:m="http://schemas.openxmlformats.org/officeDocument/2006/math">
                    <m:d>
                      <m:dPr>
                        <m:ctrlPr>
                          <a:rPr lang="en-US" altLang="ja-JP" b="0" i="1" smtClean="0">
                            <a:latin typeface="Cambria Math" panose="02040503050406030204" pitchFamily="18" charset="0"/>
                          </a:rPr>
                        </m:ctrlPr>
                      </m:dPr>
                      <m:e>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𝑙𝑜𝑔</m:t>
                            </m:r>
                          </m:e>
                          <m:sub>
                            <m:r>
                              <a:rPr lang="en-US" altLang="ja-JP" b="0" i="1" smtClean="0">
                                <a:latin typeface="Cambria Math" panose="02040503050406030204" pitchFamily="18" charset="0"/>
                              </a:rPr>
                              <m:t>2</m:t>
                            </m:r>
                          </m:sub>
                        </m:sSub>
                        <m:r>
                          <a:rPr lang="en-US" altLang="ja-JP" b="0" i="1" smtClean="0">
                            <a:latin typeface="Cambria Math" panose="02040503050406030204" pitchFamily="18" charset="0"/>
                          </a:rPr>
                          <m:t>𝑛</m:t>
                        </m:r>
                      </m:e>
                    </m:d>
                    <m:r>
                      <a:rPr lang="en-US" altLang="ja-JP" b="0" i="0" smtClean="0">
                        <a:latin typeface="Cambria Math" panose="02040503050406030204" pitchFamily="18" charset="0"/>
                      </a:rPr>
                      <m:t>+1</m:t>
                    </m:r>
                  </m:oMath>
                </a14:m>
                <a:r>
                  <a:rPr lang="ja-JP" altLang="en-US" b="0" dirty="0"/>
                  <a:t>回　（ｎはデータ数）</a:t>
                </a:r>
                <a:endParaRPr lang="en-US" altLang="ja-JP" b="0" dirty="0"/>
              </a:p>
              <a:p>
                <a:pPr marL="0" indent="0">
                  <a:buFont typeface="Arial" pitchFamily="34" charset="0"/>
                  <a:buNone/>
                </a:pPr>
                <a:r>
                  <a:rPr lang="en-US" altLang="ja-JP" dirty="0"/>
                  <a:t>8</a:t>
                </a:r>
                <a:r>
                  <a:rPr lang="ja-JP" altLang="en-US" dirty="0"/>
                  <a:t>が探しているデータとして、基準とする中央値</a:t>
                </a:r>
                <a:r>
                  <a:rPr lang="en-US" altLang="ja-JP" dirty="0"/>
                  <a:t>10</a:t>
                </a:r>
                <a:r>
                  <a:rPr lang="ja-JP" altLang="en-US" dirty="0"/>
                  <a:t>と大小関係を調べる</a:t>
                </a:r>
                <a:endParaRPr lang="en-US" altLang="ja-JP" dirty="0"/>
              </a:p>
              <a:p>
                <a:pPr marL="0" indent="0">
                  <a:buFont typeface="Arial" pitchFamily="34" charset="0"/>
                  <a:buNone/>
                </a:pPr>
                <a:endParaRPr lang="en-US" altLang="ja-JP" b="0" dirty="0"/>
              </a:p>
              <a:p>
                <a:pPr marL="0" indent="0">
                  <a:buFont typeface="Arial" pitchFamily="34" charset="0"/>
                  <a:buNone/>
                </a:pPr>
                <a:endParaRPr lang="en-US" altLang="ja-JP" dirty="0"/>
              </a:p>
              <a:p>
                <a:pPr marL="0" indent="0">
                  <a:buFont typeface="Arial" pitchFamily="34" charset="0"/>
                  <a:buNone/>
                </a:pPr>
                <a:r>
                  <a:rPr lang="ja-JP" altLang="en-US" b="0" dirty="0"/>
                  <a:t>目的のデータは１０より小さいので、左の範囲だけ、再度２分割する</a:t>
                </a:r>
                <a:endParaRPr lang="en-US" altLang="ja-JP" b="0" dirty="0"/>
              </a:p>
              <a:p>
                <a:pPr marL="0" indent="0">
                  <a:buFont typeface="Arial" pitchFamily="34" charset="0"/>
                  <a:buNone/>
                </a:pPr>
                <a:endParaRPr lang="en-US" altLang="ja-JP" dirty="0"/>
              </a:p>
              <a:p>
                <a:pPr marL="0" indent="0">
                  <a:buFont typeface="Arial" pitchFamily="34" charset="0"/>
                  <a:buNone/>
                </a:pPr>
                <a:endParaRPr lang="en-US" altLang="ja-JP" b="0" dirty="0"/>
              </a:p>
              <a:p>
                <a:pPr marL="0" indent="0">
                  <a:buFont typeface="Arial" pitchFamily="34" charset="0"/>
                  <a:buNone/>
                </a:pPr>
                <a:r>
                  <a:rPr lang="ja-JP" altLang="en-US" dirty="0"/>
                  <a:t>再び、機銃となる中央値と目的のデータの大小関係を比較する</a:t>
                </a:r>
                <a:endParaRPr lang="en-US" altLang="ja-JP" dirty="0"/>
              </a:p>
              <a:p>
                <a:pPr marL="0" indent="0">
                  <a:buFont typeface="Arial" pitchFamily="34" charset="0"/>
                  <a:buNone/>
                </a:pPr>
                <a:endParaRPr lang="en-US" altLang="ja-JP" dirty="0"/>
              </a:p>
              <a:p>
                <a:pPr marL="0" indent="0">
                  <a:buFont typeface="Arial" pitchFamily="34" charset="0"/>
                  <a:buNone/>
                </a:pPr>
                <a:r>
                  <a:rPr lang="ja-JP" altLang="en-US" dirty="0"/>
                  <a:t>基準値と目的のデータが一致！</a:t>
                </a:r>
                <a:endParaRPr lang="en-US" altLang="ja-JP" dirty="0"/>
              </a:p>
            </p:txBody>
          </p:sp>
        </mc:Choice>
        <mc:Fallback xmlns="">
          <p:sp>
            <p:nvSpPr>
              <p:cNvPr id="5" name="テキスト ボックス 4">
                <a:extLst>
                  <a:ext uri="{FF2B5EF4-FFF2-40B4-BE49-F238E27FC236}">
                    <a16:creationId xmlns:a16="http://schemas.microsoft.com/office/drawing/2014/main" id="{3E726E18-9F53-FED5-6C32-C26939671888}"/>
                  </a:ext>
                </a:extLst>
              </p:cNvPr>
              <p:cNvSpPr txBox="1">
                <a:spLocks noRot="1" noChangeAspect="1" noMove="1" noResize="1" noEditPoints="1" noAdjustHandles="1" noChangeArrowheads="1" noChangeShapeType="1" noTextEdit="1"/>
              </p:cNvSpPr>
              <p:nvPr/>
            </p:nvSpPr>
            <p:spPr>
              <a:xfrm>
                <a:off x="624086" y="3111798"/>
                <a:ext cx="10940653" cy="3785652"/>
              </a:xfrm>
              <a:prstGeom prst="rect">
                <a:avLst/>
              </a:prstGeom>
              <a:blipFill>
                <a:blip r:embed="rId4"/>
                <a:stretch>
                  <a:fillRect l="-836" t="-1771" b="-2254"/>
                </a:stretch>
              </a:blipFill>
            </p:spPr>
            <p:txBody>
              <a:bodyPr/>
              <a:lstStyle/>
              <a:p>
                <a:r>
                  <a:rPr lang="ja-JP" altLang="en-US">
                    <a:noFill/>
                  </a:rPr>
                  <a:t> </a:t>
                </a:r>
              </a:p>
            </p:txBody>
          </p:sp>
        </mc:Fallback>
      </mc:AlternateContent>
      <p:graphicFrame>
        <p:nvGraphicFramePr>
          <p:cNvPr id="6" name="表 6">
            <a:extLst>
              <a:ext uri="{FF2B5EF4-FFF2-40B4-BE49-F238E27FC236}">
                <a16:creationId xmlns:a16="http://schemas.microsoft.com/office/drawing/2014/main" id="{3E30D1A4-2132-8691-46E9-E832AE653531}"/>
              </a:ext>
            </a:extLst>
          </p:cNvPr>
          <p:cNvGraphicFramePr>
            <a:graphicFrameLocks noGrp="1"/>
          </p:cNvGraphicFramePr>
          <p:nvPr>
            <p:extLst>
              <p:ext uri="{D42A27DB-BD31-4B8C-83A1-F6EECF244321}">
                <p14:modId xmlns:p14="http://schemas.microsoft.com/office/powerpoint/2010/main" val="3575914250"/>
              </p:ext>
            </p:extLst>
          </p:nvPr>
        </p:nvGraphicFramePr>
        <p:xfrm>
          <a:off x="2133046" y="4054865"/>
          <a:ext cx="8125880" cy="457200"/>
        </p:xfrm>
        <a:graphic>
          <a:graphicData uri="http://schemas.openxmlformats.org/drawingml/2006/table">
            <a:tbl>
              <a:tblPr firstRow="1" bandRow="1">
                <a:tableStyleId>{3B4B98B0-60AC-42C2-AFA5-B58CD77FA1E5}</a:tableStyleId>
              </a:tblPr>
              <a:tblGrid>
                <a:gridCol w="1160840">
                  <a:extLst>
                    <a:ext uri="{9D8B030D-6E8A-4147-A177-3AD203B41FA5}">
                      <a16:colId xmlns:a16="http://schemas.microsoft.com/office/drawing/2014/main" val="3850619737"/>
                    </a:ext>
                  </a:extLst>
                </a:gridCol>
                <a:gridCol w="1160840">
                  <a:extLst>
                    <a:ext uri="{9D8B030D-6E8A-4147-A177-3AD203B41FA5}">
                      <a16:colId xmlns:a16="http://schemas.microsoft.com/office/drawing/2014/main" val="2350861450"/>
                    </a:ext>
                  </a:extLst>
                </a:gridCol>
                <a:gridCol w="1160840">
                  <a:extLst>
                    <a:ext uri="{9D8B030D-6E8A-4147-A177-3AD203B41FA5}">
                      <a16:colId xmlns:a16="http://schemas.microsoft.com/office/drawing/2014/main" val="2298402029"/>
                    </a:ext>
                  </a:extLst>
                </a:gridCol>
                <a:gridCol w="1160840">
                  <a:extLst>
                    <a:ext uri="{9D8B030D-6E8A-4147-A177-3AD203B41FA5}">
                      <a16:colId xmlns:a16="http://schemas.microsoft.com/office/drawing/2014/main" val="2426461848"/>
                    </a:ext>
                  </a:extLst>
                </a:gridCol>
                <a:gridCol w="1160840">
                  <a:extLst>
                    <a:ext uri="{9D8B030D-6E8A-4147-A177-3AD203B41FA5}">
                      <a16:colId xmlns:a16="http://schemas.microsoft.com/office/drawing/2014/main" val="3350181954"/>
                    </a:ext>
                  </a:extLst>
                </a:gridCol>
                <a:gridCol w="1160840">
                  <a:extLst>
                    <a:ext uri="{9D8B030D-6E8A-4147-A177-3AD203B41FA5}">
                      <a16:colId xmlns:a16="http://schemas.microsoft.com/office/drawing/2014/main" val="833424378"/>
                    </a:ext>
                  </a:extLst>
                </a:gridCol>
                <a:gridCol w="1160840">
                  <a:extLst>
                    <a:ext uri="{9D8B030D-6E8A-4147-A177-3AD203B41FA5}">
                      <a16:colId xmlns:a16="http://schemas.microsoft.com/office/drawing/2014/main" val="1730612926"/>
                    </a:ext>
                  </a:extLst>
                </a:gridCol>
              </a:tblGrid>
              <a:tr h="370840">
                <a:tc>
                  <a:txBody>
                    <a:bodyPr/>
                    <a:lstStyle/>
                    <a:p>
                      <a:pPr algn="ctr"/>
                      <a:r>
                        <a:rPr kumimoji="1" lang="en-US" altLang="ja-JP" dirty="0"/>
                        <a:t>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5</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accent6"/>
                          </a:solidFill>
                        </a:rPr>
                        <a:t>8</a:t>
                      </a:r>
                      <a:endParaRPr kumimoji="1" lang="ja-JP" altLang="en-US" dirty="0">
                        <a:solidFill>
                          <a:schemeClr val="accent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FF0000"/>
                          </a:solidFill>
                        </a:rPr>
                        <a:t>10</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15</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16</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271233"/>
                  </a:ext>
                </a:extLst>
              </a:tr>
            </a:tbl>
          </a:graphicData>
        </a:graphic>
      </p:graphicFrame>
      <p:graphicFrame>
        <p:nvGraphicFramePr>
          <p:cNvPr id="7" name="表 7">
            <a:extLst>
              <a:ext uri="{FF2B5EF4-FFF2-40B4-BE49-F238E27FC236}">
                <a16:creationId xmlns:a16="http://schemas.microsoft.com/office/drawing/2014/main" id="{9DC32FF9-34DC-AB01-BD25-48B8E98C9E91}"/>
              </a:ext>
            </a:extLst>
          </p:cNvPr>
          <p:cNvGraphicFramePr>
            <a:graphicFrameLocks noGrp="1"/>
          </p:cNvGraphicFramePr>
          <p:nvPr>
            <p:extLst>
              <p:ext uri="{D42A27DB-BD31-4B8C-83A1-F6EECF244321}">
                <p14:modId xmlns:p14="http://schemas.microsoft.com/office/powerpoint/2010/main" val="2009045044"/>
              </p:ext>
            </p:extLst>
          </p:nvPr>
        </p:nvGraphicFramePr>
        <p:xfrm>
          <a:off x="4503798" y="5106825"/>
          <a:ext cx="3384376" cy="457200"/>
        </p:xfrm>
        <a:graphic>
          <a:graphicData uri="http://schemas.openxmlformats.org/drawingml/2006/table">
            <a:tbl>
              <a:tblPr firstRow="1" bandRow="1">
                <a:tableStyleId>{3B4B98B0-60AC-42C2-AFA5-B58CD77FA1E5}</a:tableStyleId>
              </a:tblPr>
              <a:tblGrid>
                <a:gridCol w="1144625">
                  <a:extLst>
                    <a:ext uri="{9D8B030D-6E8A-4147-A177-3AD203B41FA5}">
                      <a16:colId xmlns:a16="http://schemas.microsoft.com/office/drawing/2014/main" val="603681612"/>
                    </a:ext>
                  </a:extLst>
                </a:gridCol>
                <a:gridCol w="1152128">
                  <a:extLst>
                    <a:ext uri="{9D8B030D-6E8A-4147-A177-3AD203B41FA5}">
                      <a16:colId xmlns:a16="http://schemas.microsoft.com/office/drawing/2014/main" val="2640481877"/>
                    </a:ext>
                  </a:extLst>
                </a:gridCol>
                <a:gridCol w="1087623">
                  <a:extLst>
                    <a:ext uri="{9D8B030D-6E8A-4147-A177-3AD203B41FA5}">
                      <a16:colId xmlns:a16="http://schemas.microsoft.com/office/drawing/2014/main" val="3409417575"/>
                    </a:ext>
                  </a:extLst>
                </a:gridCol>
              </a:tblGrid>
              <a:tr h="370840">
                <a:tc>
                  <a:txBody>
                    <a:bodyPr/>
                    <a:lstStyle/>
                    <a:p>
                      <a:pPr algn="ctr"/>
                      <a:r>
                        <a:rPr kumimoji="1" lang="en-US" altLang="ja-JP" dirty="0"/>
                        <a:t>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FF0000"/>
                          </a:solidFill>
                        </a:rPr>
                        <a:t>5</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accent6"/>
                          </a:solidFill>
                        </a:rPr>
                        <a:t>8</a:t>
                      </a:r>
                      <a:endParaRPr kumimoji="1" lang="ja-JP" altLang="en-US" dirty="0">
                        <a:solidFill>
                          <a:schemeClr val="accent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4052090"/>
                  </a:ext>
                </a:extLst>
              </a:tr>
            </a:tbl>
          </a:graphicData>
        </a:graphic>
      </p:graphicFrame>
      <p:graphicFrame>
        <p:nvGraphicFramePr>
          <p:cNvPr id="8" name="表 8">
            <a:extLst>
              <a:ext uri="{FF2B5EF4-FFF2-40B4-BE49-F238E27FC236}">
                <a16:creationId xmlns:a16="http://schemas.microsoft.com/office/drawing/2014/main" id="{0B08F476-CD74-1B18-9EF8-DC6E21ED4833}"/>
              </a:ext>
            </a:extLst>
          </p:cNvPr>
          <p:cNvGraphicFramePr>
            <a:graphicFrameLocks noGrp="1"/>
          </p:cNvGraphicFramePr>
          <p:nvPr>
            <p:extLst>
              <p:ext uri="{D42A27DB-BD31-4B8C-83A1-F6EECF244321}">
                <p14:modId xmlns:p14="http://schemas.microsoft.com/office/powerpoint/2010/main" val="4239634983"/>
              </p:ext>
            </p:extLst>
          </p:nvPr>
        </p:nvGraphicFramePr>
        <p:xfrm>
          <a:off x="5601808" y="6296346"/>
          <a:ext cx="1188355" cy="457200"/>
        </p:xfrm>
        <a:graphic>
          <a:graphicData uri="http://schemas.openxmlformats.org/drawingml/2006/table">
            <a:tbl>
              <a:tblPr firstRow="1" bandRow="1">
                <a:tableStyleId>{3B4B98B0-60AC-42C2-AFA5-B58CD77FA1E5}</a:tableStyleId>
              </a:tblPr>
              <a:tblGrid>
                <a:gridCol w="1188355">
                  <a:extLst>
                    <a:ext uri="{9D8B030D-6E8A-4147-A177-3AD203B41FA5}">
                      <a16:colId xmlns:a16="http://schemas.microsoft.com/office/drawing/2014/main" val="3940252111"/>
                    </a:ext>
                  </a:extLst>
                </a:gridCol>
              </a:tblGrid>
              <a:tr h="370840">
                <a:tc>
                  <a:txBody>
                    <a:bodyPr/>
                    <a:lstStyle/>
                    <a:p>
                      <a:pPr algn="ctr"/>
                      <a:r>
                        <a:rPr kumimoji="1" lang="en-US" altLang="ja-JP" dirty="0">
                          <a:solidFill>
                            <a:srgbClr val="FF0000"/>
                          </a:solidFill>
                        </a:rPr>
                        <a:t>8</a:t>
                      </a: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4522700"/>
                  </a:ext>
                </a:extLst>
              </a:tr>
            </a:tbl>
          </a:graphicData>
        </a:graphic>
      </p:graphicFrame>
    </p:spTree>
    <p:custDataLst>
      <p:tags r:id="rId1"/>
    </p:custDataLst>
    <p:extLst>
      <p:ext uri="{BB962C8B-B14F-4D97-AF65-F5344CB8AC3E}">
        <p14:creationId xmlns:p14="http://schemas.microsoft.com/office/powerpoint/2010/main" val="297540886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データの探索</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701800"/>
            <a:ext cx="11521280" cy="2006170"/>
          </a:xfrm>
        </p:spPr>
        <p:txBody>
          <a:bodyPr rtlCol="0">
            <a:normAutofit fontScale="85000" lnSpcReduction="20000"/>
          </a:bodyPr>
          <a:lstStyle/>
          <a:p>
            <a:r>
              <a:rPr kumimoji="1" lang="ja-JP" altLang="en-US" sz="3600" b="1" dirty="0"/>
              <a:t>ハッシュ法</a:t>
            </a:r>
            <a:endParaRPr kumimoji="1" lang="en-US" altLang="ja-JP" sz="3600" b="1" dirty="0"/>
          </a:p>
          <a:p>
            <a:pPr marL="0" indent="0">
              <a:buNone/>
            </a:pPr>
            <a:r>
              <a:rPr kumimoji="1" lang="ja-JP" altLang="en-US" sz="3600" dirty="0"/>
              <a:t>　</a:t>
            </a:r>
            <a:r>
              <a:rPr kumimoji="1" lang="ja-JP" altLang="en-US" dirty="0"/>
              <a:t>データを配列に格納する際に、各データに対してハッシュ関するを用いた計算を行い、格納場所を決定することによって、効率的なデータ探索を実現する手法</a:t>
            </a:r>
            <a:endParaRPr kumimoji="1" lang="en-US" altLang="ja-JP" dirty="0"/>
          </a:p>
          <a:p>
            <a:pPr marL="0" indent="0">
              <a:buNone/>
            </a:pPr>
            <a:r>
              <a:rPr kumimoji="1" lang="ja-JP" altLang="en-US" sz="3600" dirty="0"/>
              <a:t>　</a:t>
            </a:r>
            <a:r>
              <a:rPr kumimoji="1" lang="ja-JP" altLang="en-US" sz="2800" dirty="0"/>
              <a:t>探索回数：</a:t>
            </a:r>
            <a:r>
              <a:rPr kumimoji="1" lang="en-US" altLang="ja-JP" sz="2800" dirty="0"/>
              <a:t>1</a:t>
            </a:r>
            <a:r>
              <a:rPr kumimoji="1" lang="ja-JP" altLang="en-US" sz="2800" dirty="0"/>
              <a:t>回（衝突がなければ）</a:t>
            </a:r>
            <a:endParaRPr kumimoji="1" lang="en-US" altLang="ja-JP" sz="2800" dirty="0"/>
          </a:p>
        </p:txBody>
      </p:sp>
      <p:sp>
        <p:nvSpPr>
          <p:cNvPr id="5" name="テキスト ボックス 4">
            <a:extLst>
              <a:ext uri="{FF2B5EF4-FFF2-40B4-BE49-F238E27FC236}">
                <a16:creationId xmlns:a16="http://schemas.microsoft.com/office/drawing/2014/main" id="{8C62C28E-EEB6-0E6E-7FE8-B0A74C1B60E0}"/>
              </a:ext>
            </a:extLst>
          </p:cNvPr>
          <p:cNvSpPr txBox="1"/>
          <p:nvPr/>
        </p:nvSpPr>
        <p:spPr>
          <a:xfrm>
            <a:off x="477788" y="3913449"/>
            <a:ext cx="10796637" cy="1144929"/>
          </a:xfrm>
          <a:prstGeom prst="rect">
            <a:avLst/>
          </a:prstGeom>
          <a:noFill/>
        </p:spPr>
        <p:txBody>
          <a:bodyPr wrap="square" rtlCol="0">
            <a:spAutoFit/>
          </a:bodyPr>
          <a:lstStyle/>
          <a:p>
            <a:pPr>
              <a:lnSpc>
                <a:spcPct val="95000"/>
              </a:lnSpc>
            </a:pPr>
            <a:r>
              <a:rPr kumimoji="1" lang="ja-JP" altLang="en-US" sz="2000" dirty="0"/>
              <a:t>＜例＞「データを１０で割った余りに１を加算する」ハッシュ関数を使用する</a:t>
            </a:r>
            <a:r>
              <a:rPr kumimoji="1" lang="ja-JP" altLang="en-US" dirty="0"/>
              <a:t>　</a:t>
            </a:r>
            <a:endParaRPr kumimoji="1" lang="en-US" altLang="ja-JP" dirty="0"/>
          </a:p>
          <a:p>
            <a:pPr>
              <a:lnSpc>
                <a:spcPct val="95000"/>
              </a:lnSpc>
            </a:pPr>
            <a:endParaRPr kumimoji="1" lang="en-US" altLang="ja-JP" dirty="0"/>
          </a:p>
          <a:p>
            <a:pPr>
              <a:lnSpc>
                <a:spcPct val="95000"/>
              </a:lnSpc>
            </a:pPr>
            <a:r>
              <a:rPr kumimoji="1" lang="ja-JP" altLang="en-US" dirty="0"/>
              <a:t>　</a:t>
            </a:r>
            <a:endParaRPr kumimoji="1" lang="en-US" altLang="ja-JP" dirty="0"/>
          </a:p>
        </p:txBody>
      </p:sp>
      <p:graphicFrame>
        <p:nvGraphicFramePr>
          <p:cNvPr id="7" name="表 7">
            <a:extLst>
              <a:ext uri="{FF2B5EF4-FFF2-40B4-BE49-F238E27FC236}">
                <a16:creationId xmlns:a16="http://schemas.microsoft.com/office/drawing/2014/main" id="{6E5151FF-BA6B-40A0-4DA4-05FA351EE87C}"/>
              </a:ext>
            </a:extLst>
          </p:cNvPr>
          <p:cNvGraphicFramePr>
            <a:graphicFrameLocks noGrp="1"/>
          </p:cNvGraphicFramePr>
          <p:nvPr>
            <p:extLst>
              <p:ext uri="{D42A27DB-BD31-4B8C-83A1-F6EECF244321}">
                <p14:modId xmlns:p14="http://schemas.microsoft.com/office/powerpoint/2010/main" val="1407230837"/>
              </p:ext>
            </p:extLst>
          </p:nvPr>
        </p:nvGraphicFramePr>
        <p:xfrm>
          <a:off x="2031471" y="4581128"/>
          <a:ext cx="1182621" cy="457200"/>
        </p:xfrm>
        <a:graphic>
          <a:graphicData uri="http://schemas.openxmlformats.org/drawingml/2006/table">
            <a:tbl>
              <a:tblPr firstRow="1" bandRow="1">
                <a:tableStyleId>{3B4B98B0-60AC-42C2-AFA5-B58CD77FA1E5}</a:tableStyleId>
              </a:tblPr>
              <a:tblGrid>
                <a:gridCol w="1182621">
                  <a:extLst>
                    <a:ext uri="{9D8B030D-6E8A-4147-A177-3AD203B41FA5}">
                      <a16:colId xmlns:a16="http://schemas.microsoft.com/office/drawing/2014/main" val="1321255919"/>
                    </a:ext>
                  </a:extLst>
                </a:gridCol>
              </a:tblGrid>
              <a:tr h="370840">
                <a:tc>
                  <a:txBody>
                    <a:bodyPr/>
                    <a:lstStyle/>
                    <a:p>
                      <a:pPr algn="ctr"/>
                      <a:r>
                        <a:rPr kumimoji="1" lang="en-US" altLang="ja-JP" dirty="0"/>
                        <a:t>15</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3404319"/>
                  </a:ext>
                </a:extLst>
              </a:tr>
            </a:tbl>
          </a:graphicData>
        </a:graphic>
      </p:graphicFrame>
      <p:graphicFrame>
        <p:nvGraphicFramePr>
          <p:cNvPr id="8" name="表 7">
            <a:extLst>
              <a:ext uri="{FF2B5EF4-FFF2-40B4-BE49-F238E27FC236}">
                <a16:creationId xmlns:a16="http://schemas.microsoft.com/office/drawing/2014/main" id="{1FFE2420-9129-ACCC-B979-74AC32A41A82}"/>
              </a:ext>
            </a:extLst>
          </p:cNvPr>
          <p:cNvGraphicFramePr>
            <a:graphicFrameLocks noGrp="1"/>
          </p:cNvGraphicFramePr>
          <p:nvPr>
            <p:extLst>
              <p:ext uri="{D42A27DB-BD31-4B8C-83A1-F6EECF244321}">
                <p14:modId xmlns:p14="http://schemas.microsoft.com/office/powerpoint/2010/main" val="3364540153"/>
              </p:ext>
            </p:extLst>
          </p:nvPr>
        </p:nvGraphicFramePr>
        <p:xfrm>
          <a:off x="2031470" y="5274571"/>
          <a:ext cx="1182621" cy="457200"/>
        </p:xfrm>
        <a:graphic>
          <a:graphicData uri="http://schemas.openxmlformats.org/drawingml/2006/table">
            <a:tbl>
              <a:tblPr firstRow="1" bandRow="1">
                <a:tableStyleId>{3B4B98B0-60AC-42C2-AFA5-B58CD77FA1E5}</a:tableStyleId>
              </a:tblPr>
              <a:tblGrid>
                <a:gridCol w="1182621">
                  <a:extLst>
                    <a:ext uri="{9D8B030D-6E8A-4147-A177-3AD203B41FA5}">
                      <a16:colId xmlns:a16="http://schemas.microsoft.com/office/drawing/2014/main" val="1321255919"/>
                    </a:ext>
                  </a:extLst>
                </a:gridCol>
              </a:tblGrid>
              <a:tr h="370840">
                <a:tc>
                  <a:txBody>
                    <a:bodyPr/>
                    <a:lstStyle/>
                    <a:p>
                      <a:pPr algn="ctr"/>
                      <a:r>
                        <a:rPr kumimoji="1" lang="en-US" altLang="ja-JP" dirty="0"/>
                        <a:t>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3404319"/>
                  </a:ext>
                </a:extLst>
              </a:tr>
            </a:tbl>
          </a:graphicData>
        </a:graphic>
      </p:graphicFrame>
      <p:graphicFrame>
        <p:nvGraphicFramePr>
          <p:cNvPr id="9" name="表 7">
            <a:extLst>
              <a:ext uri="{FF2B5EF4-FFF2-40B4-BE49-F238E27FC236}">
                <a16:creationId xmlns:a16="http://schemas.microsoft.com/office/drawing/2014/main" id="{9A4034DC-DAC8-9A5F-ED6E-334671A3FA39}"/>
              </a:ext>
            </a:extLst>
          </p:cNvPr>
          <p:cNvGraphicFramePr>
            <a:graphicFrameLocks noGrp="1"/>
          </p:cNvGraphicFramePr>
          <p:nvPr>
            <p:extLst>
              <p:ext uri="{D42A27DB-BD31-4B8C-83A1-F6EECF244321}">
                <p14:modId xmlns:p14="http://schemas.microsoft.com/office/powerpoint/2010/main" val="2333271549"/>
              </p:ext>
            </p:extLst>
          </p:nvPr>
        </p:nvGraphicFramePr>
        <p:xfrm>
          <a:off x="2056884" y="5937250"/>
          <a:ext cx="1182621" cy="457200"/>
        </p:xfrm>
        <a:graphic>
          <a:graphicData uri="http://schemas.openxmlformats.org/drawingml/2006/table">
            <a:tbl>
              <a:tblPr firstRow="1" bandRow="1">
                <a:tableStyleId>{3B4B98B0-60AC-42C2-AFA5-B58CD77FA1E5}</a:tableStyleId>
              </a:tblPr>
              <a:tblGrid>
                <a:gridCol w="1182621">
                  <a:extLst>
                    <a:ext uri="{9D8B030D-6E8A-4147-A177-3AD203B41FA5}">
                      <a16:colId xmlns:a16="http://schemas.microsoft.com/office/drawing/2014/main" val="1321255919"/>
                    </a:ext>
                  </a:extLst>
                </a:gridCol>
              </a:tblGrid>
              <a:tr h="370840">
                <a:tc>
                  <a:txBody>
                    <a:bodyPr/>
                    <a:lstStyle/>
                    <a:p>
                      <a:pPr algn="ctr"/>
                      <a:r>
                        <a:rPr kumimoji="1" lang="en-US" altLang="ja-JP" dirty="0"/>
                        <a:t>23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3404319"/>
                  </a:ext>
                </a:extLst>
              </a:tr>
            </a:tbl>
          </a:graphicData>
        </a:graphic>
      </p:graphicFrame>
      <p:sp>
        <p:nvSpPr>
          <p:cNvPr id="10" name="テキスト ボックス 9">
            <a:extLst>
              <a:ext uri="{FF2B5EF4-FFF2-40B4-BE49-F238E27FC236}">
                <a16:creationId xmlns:a16="http://schemas.microsoft.com/office/drawing/2014/main" id="{A89048A0-18F6-EC25-680F-A4EF09C5986C}"/>
              </a:ext>
            </a:extLst>
          </p:cNvPr>
          <p:cNvSpPr txBox="1"/>
          <p:nvPr/>
        </p:nvSpPr>
        <p:spPr>
          <a:xfrm>
            <a:off x="936294" y="4614581"/>
            <a:ext cx="1656184" cy="355482"/>
          </a:xfrm>
          <a:prstGeom prst="rect">
            <a:avLst/>
          </a:prstGeom>
          <a:noFill/>
        </p:spPr>
        <p:txBody>
          <a:bodyPr wrap="square" rtlCol="0">
            <a:spAutoFit/>
          </a:bodyPr>
          <a:lstStyle/>
          <a:p>
            <a:pPr>
              <a:lnSpc>
                <a:spcPct val="95000"/>
              </a:lnSpc>
            </a:pPr>
            <a:r>
              <a:rPr kumimoji="1" lang="ja-JP" altLang="en-US" sz="1800" dirty="0"/>
              <a:t>データ１</a:t>
            </a:r>
          </a:p>
        </p:txBody>
      </p:sp>
      <p:sp>
        <p:nvSpPr>
          <p:cNvPr id="11" name="テキスト ボックス 10">
            <a:extLst>
              <a:ext uri="{FF2B5EF4-FFF2-40B4-BE49-F238E27FC236}">
                <a16:creationId xmlns:a16="http://schemas.microsoft.com/office/drawing/2014/main" id="{7AE2BD59-1A2F-DD7A-5E67-9EC080545108}"/>
              </a:ext>
            </a:extLst>
          </p:cNvPr>
          <p:cNvSpPr txBox="1"/>
          <p:nvPr/>
        </p:nvSpPr>
        <p:spPr>
          <a:xfrm>
            <a:off x="936294" y="5310048"/>
            <a:ext cx="1656184" cy="355482"/>
          </a:xfrm>
          <a:prstGeom prst="rect">
            <a:avLst/>
          </a:prstGeom>
          <a:noFill/>
        </p:spPr>
        <p:txBody>
          <a:bodyPr wrap="square" rtlCol="0">
            <a:spAutoFit/>
          </a:bodyPr>
          <a:lstStyle/>
          <a:p>
            <a:pPr>
              <a:lnSpc>
                <a:spcPct val="95000"/>
              </a:lnSpc>
            </a:pPr>
            <a:r>
              <a:rPr kumimoji="1" lang="ja-JP" altLang="en-US" sz="1800" dirty="0"/>
              <a:t>データ</a:t>
            </a:r>
            <a:r>
              <a:rPr kumimoji="1" lang="en-US" altLang="ja-JP" sz="1800" dirty="0"/>
              <a:t>2</a:t>
            </a:r>
            <a:endParaRPr kumimoji="1" lang="ja-JP" altLang="en-US" sz="1800" dirty="0"/>
          </a:p>
        </p:txBody>
      </p:sp>
      <p:sp>
        <p:nvSpPr>
          <p:cNvPr id="12" name="テキスト ボックス 11">
            <a:extLst>
              <a:ext uri="{FF2B5EF4-FFF2-40B4-BE49-F238E27FC236}">
                <a16:creationId xmlns:a16="http://schemas.microsoft.com/office/drawing/2014/main" id="{D83BA611-3B6B-9E77-3A90-74CBDE9E6982}"/>
              </a:ext>
            </a:extLst>
          </p:cNvPr>
          <p:cNvSpPr txBox="1"/>
          <p:nvPr/>
        </p:nvSpPr>
        <p:spPr>
          <a:xfrm>
            <a:off x="936294" y="6000733"/>
            <a:ext cx="1656184" cy="355482"/>
          </a:xfrm>
          <a:prstGeom prst="rect">
            <a:avLst/>
          </a:prstGeom>
          <a:noFill/>
        </p:spPr>
        <p:txBody>
          <a:bodyPr wrap="square" rtlCol="0">
            <a:spAutoFit/>
          </a:bodyPr>
          <a:lstStyle/>
          <a:p>
            <a:pPr>
              <a:lnSpc>
                <a:spcPct val="95000"/>
              </a:lnSpc>
            </a:pPr>
            <a:r>
              <a:rPr kumimoji="1" lang="ja-JP" altLang="en-US" sz="1800" dirty="0"/>
              <a:t>データ</a:t>
            </a:r>
            <a:r>
              <a:rPr kumimoji="1" lang="en-US" altLang="ja-JP" sz="1800" dirty="0"/>
              <a:t>3</a:t>
            </a:r>
            <a:endParaRPr kumimoji="1" lang="ja-JP" altLang="en-US" sz="1800" dirty="0"/>
          </a:p>
        </p:txBody>
      </p:sp>
      <p:sp>
        <p:nvSpPr>
          <p:cNvPr id="13" name="テキスト ボックス 12">
            <a:extLst>
              <a:ext uri="{FF2B5EF4-FFF2-40B4-BE49-F238E27FC236}">
                <a16:creationId xmlns:a16="http://schemas.microsoft.com/office/drawing/2014/main" id="{54F1118F-11C7-0BB0-A249-5B224E71E30A}"/>
              </a:ext>
            </a:extLst>
          </p:cNvPr>
          <p:cNvSpPr txBox="1"/>
          <p:nvPr/>
        </p:nvSpPr>
        <p:spPr>
          <a:xfrm>
            <a:off x="3239505" y="4640975"/>
            <a:ext cx="1656184" cy="355482"/>
          </a:xfrm>
          <a:prstGeom prst="rect">
            <a:avLst/>
          </a:prstGeom>
          <a:noFill/>
        </p:spPr>
        <p:txBody>
          <a:bodyPr wrap="square" rtlCol="0">
            <a:spAutoFit/>
          </a:bodyPr>
          <a:lstStyle/>
          <a:p>
            <a:pPr>
              <a:lnSpc>
                <a:spcPct val="95000"/>
              </a:lnSpc>
            </a:pPr>
            <a:r>
              <a:rPr kumimoji="1" lang="en-US" altLang="ja-JP" sz="1800" dirty="0"/>
              <a:t>15</a:t>
            </a:r>
            <a:r>
              <a:rPr kumimoji="1" lang="ja-JP" altLang="en-US" sz="1800" dirty="0"/>
              <a:t>％</a:t>
            </a:r>
            <a:r>
              <a:rPr kumimoji="1" lang="en-US" altLang="ja-JP" sz="1800" dirty="0"/>
              <a:t>10+1</a:t>
            </a:r>
            <a:r>
              <a:rPr kumimoji="1" lang="ja-JP" altLang="en-US" sz="1800" dirty="0"/>
              <a:t>＝</a:t>
            </a:r>
            <a:r>
              <a:rPr kumimoji="1" lang="en-US" altLang="ja-JP" sz="1800" b="1" dirty="0">
                <a:solidFill>
                  <a:schemeClr val="accent2"/>
                </a:solidFill>
              </a:rPr>
              <a:t>6</a:t>
            </a:r>
            <a:endParaRPr kumimoji="1" lang="ja-JP" altLang="en-US" sz="1800" b="1" dirty="0">
              <a:solidFill>
                <a:schemeClr val="accent2"/>
              </a:solidFill>
            </a:endParaRPr>
          </a:p>
        </p:txBody>
      </p:sp>
      <p:sp>
        <p:nvSpPr>
          <p:cNvPr id="14" name="テキスト ボックス 13">
            <a:extLst>
              <a:ext uri="{FF2B5EF4-FFF2-40B4-BE49-F238E27FC236}">
                <a16:creationId xmlns:a16="http://schemas.microsoft.com/office/drawing/2014/main" id="{B1E277F6-F29C-D7CF-31FD-0E6F41390381}"/>
              </a:ext>
            </a:extLst>
          </p:cNvPr>
          <p:cNvSpPr txBox="1"/>
          <p:nvPr/>
        </p:nvSpPr>
        <p:spPr>
          <a:xfrm>
            <a:off x="3239505" y="5310048"/>
            <a:ext cx="1656184" cy="355482"/>
          </a:xfrm>
          <a:prstGeom prst="rect">
            <a:avLst/>
          </a:prstGeom>
          <a:noFill/>
        </p:spPr>
        <p:txBody>
          <a:bodyPr wrap="square" rtlCol="0">
            <a:spAutoFit/>
          </a:bodyPr>
          <a:lstStyle/>
          <a:p>
            <a:pPr>
              <a:lnSpc>
                <a:spcPct val="95000"/>
              </a:lnSpc>
            </a:pPr>
            <a:r>
              <a:rPr kumimoji="1" lang="ja-JP" altLang="en-US" sz="1800" dirty="0"/>
              <a:t>  </a:t>
            </a:r>
            <a:r>
              <a:rPr kumimoji="1" lang="en-US" altLang="ja-JP" sz="1800" dirty="0"/>
              <a:t>8</a:t>
            </a:r>
            <a:r>
              <a:rPr kumimoji="1" lang="ja-JP" altLang="en-US" sz="1800" dirty="0"/>
              <a:t>％</a:t>
            </a:r>
            <a:r>
              <a:rPr kumimoji="1" lang="en-US" altLang="ja-JP" sz="1800" dirty="0"/>
              <a:t>10+1</a:t>
            </a:r>
            <a:r>
              <a:rPr kumimoji="1" lang="ja-JP" altLang="en-US" sz="1800" dirty="0"/>
              <a:t>＝</a:t>
            </a:r>
            <a:r>
              <a:rPr kumimoji="1" lang="en-US" altLang="ja-JP" sz="1800" b="1" dirty="0">
                <a:solidFill>
                  <a:schemeClr val="accent6">
                    <a:lumMod val="50000"/>
                  </a:schemeClr>
                </a:solidFill>
              </a:rPr>
              <a:t>9</a:t>
            </a:r>
            <a:endParaRPr kumimoji="1" lang="ja-JP" altLang="en-US" sz="1800" b="1" dirty="0">
              <a:solidFill>
                <a:schemeClr val="accent6">
                  <a:lumMod val="50000"/>
                </a:schemeClr>
              </a:solidFill>
            </a:endParaRPr>
          </a:p>
        </p:txBody>
      </p:sp>
      <p:sp>
        <p:nvSpPr>
          <p:cNvPr id="15" name="テキスト ボックス 14">
            <a:extLst>
              <a:ext uri="{FF2B5EF4-FFF2-40B4-BE49-F238E27FC236}">
                <a16:creationId xmlns:a16="http://schemas.microsoft.com/office/drawing/2014/main" id="{D2F9B033-E3B8-D04B-4FF7-C2B5C54EF08D}"/>
              </a:ext>
            </a:extLst>
          </p:cNvPr>
          <p:cNvSpPr txBox="1"/>
          <p:nvPr/>
        </p:nvSpPr>
        <p:spPr>
          <a:xfrm>
            <a:off x="3239505" y="6021763"/>
            <a:ext cx="1656184" cy="355482"/>
          </a:xfrm>
          <a:prstGeom prst="rect">
            <a:avLst/>
          </a:prstGeom>
          <a:noFill/>
        </p:spPr>
        <p:txBody>
          <a:bodyPr wrap="square" rtlCol="0">
            <a:spAutoFit/>
          </a:bodyPr>
          <a:lstStyle/>
          <a:p>
            <a:pPr>
              <a:lnSpc>
                <a:spcPct val="95000"/>
              </a:lnSpc>
            </a:pPr>
            <a:r>
              <a:rPr kumimoji="1" lang="en-US" altLang="ja-JP" sz="1800" dirty="0"/>
              <a:t>23</a:t>
            </a:r>
            <a:r>
              <a:rPr kumimoji="1" lang="ja-JP" altLang="en-US" sz="1800" dirty="0"/>
              <a:t>％</a:t>
            </a:r>
            <a:r>
              <a:rPr kumimoji="1" lang="en-US" altLang="ja-JP" sz="1800" dirty="0"/>
              <a:t>10+1</a:t>
            </a:r>
            <a:r>
              <a:rPr kumimoji="1" lang="ja-JP" altLang="en-US" sz="1800" dirty="0"/>
              <a:t>＝</a:t>
            </a:r>
            <a:r>
              <a:rPr kumimoji="1" lang="en-US" altLang="ja-JP" sz="1800" b="1" dirty="0">
                <a:solidFill>
                  <a:srgbClr val="FF0000"/>
                </a:solidFill>
              </a:rPr>
              <a:t>4</a:t>
            </a:r>
            <a:endParaRPr kumimoji="1" lang="ja-JP" altLang="en-US" sz="1800" b="1" dirty="0">
              <a:solidFill>
                <a:srgbClr val="FF0000"/>
              </a:solidFill>
            </a:endParaRPr>
          </a:p>
        </p:txBody>
      </p:sp>
      <p:graphicFrame>
        <p:nvGraphicFramePr>
          <p:cNvPr id="16" name="表 16">
            <a:extLst>
              <a:ext uri="{FF2B5EF4-FFF2-40B4-BE49-F238E27FC236}">
                <a16:creationId xmlns:a16="http://schemas.microsoft.com/office/drawing/2014/main" id="{D0A7063B-FBB5-BFBB-00AA-CE003D499639}"/>
              </a:ext>
            </a:extLst>
          </p:cNvPr>
          <p:cNvGraphicFramePr>
            <a:graphicFrameLocks noGrp="1"/>
          </p:cNvGraphicFramePr>
          <p:nvPr>
            <p:extLst>
              <p:ext uri="{D42A27DB-BD31-4B8C-83A1-F6EECF244321}">
                <p14:modId xmlns:p14="http://schemas.microsoft.com/office/powerpoint/2010/main" val="2956994401"/>
              </p:ext>
            </p:extLst>
          </p:nvPr>
        </p:nvGraphicFramePr>
        <p:xfrm>
          <a:off x="5518348" y="5081448"/>
          <a:ext cx="5904749" cy="457200"/>
        </p:xfrm>
        <a:graphic>
          <a:graphicData uri="http://schemas.openxmlformats.org/drawingml/2006/table">
            <a:tbl>
              <a:tblPr firstRow="1" bandRow="1">
                <a:tableStyleId>{3B4B98B0-60AC-42C2-AFA5-B58CD77FA1E5}</a:tableStyleId>
              </a:tblPr>
              <a:tblGrid>
                <a:gridCol w="576064">
                  <a:extLst>
                    <a:ext uri="{9D8B030D-6E8A-4147-A177-3AD203B41FA5}">
                      <a16:colId xmlns:a16="http://schemas.microsoft.com/office/drawing/2014/main" val="342529764"/>
                    </a:ext>
                  </a:extLst>
                </a:gridCol>
                <a:gridCol w="576064">
                  <a:extLst>
                    <a:ext uri="{9D8B030D-6E8A-4147-A177-3AD203B41FA5}">
                      <a16:colId xmlns:a16="http://schemas.microsoft.com/office/drawing/2014/main" val="82763871"/>
                    </a:ext>
                  </a:extLst>
                </a:gridCol>
                <a:gridCol w="576064">
                  <a:extLst>
                    <a:ext uri="{9D8B030D-6E8A-4147-A177-3AD203B41FA5}">
                      <a16:colId xmlns:a16="http://schemas.microsoft.com/office/drawing/2014/main" val="331081821"/>
                    </a:ext>
                  </a:extLst>
                </a:gridCol>
                <a:gridCol w="576064">
                  <a:extLst>
                    <a:ext uri="{9D8B030D-6E8A-4147-A177-3AD203B41FA5}">
                      <a16:colId xmlns:a16="http://schemas.microsoft.com/office/drawing/2014/main" val="439070963"/>
                    </a:ext>
                  </a:extLst>
                </a:gridCol>
                <a:gridCol w="576064">
                  <a:extLst>
                    <a:ext uri="{9D8B030D-6E8A-4147-A177-3AD203B41FA5}">
                      <a16:colId xmlns:a16="http://schemas.microsoft.com/office/drawing/2014/main" val="3481591496"/>
                    </a:ext>
                  </a:extLst>
                </a:gridCol>
                <a:gridCol w="648072">
                  <a:extLst>
                    <a:ext uri="{9D8B030D-6E8A-4147-A177-3AD203B41FA5}">
                      <a16:colId xmlns:a16="http://schemas.microsoft.com/office/drawing/2014/main" val="1656198823"/>
                    </a:ext>
                  </a:extLst>
                </a:gridCol>
                <a:gridCol w="648072">
                  <a:extLst>
                    <a:ext uri="{9D8B030D-6E8A-4147-A177-3AD203B41FA5}">
                      <a16:colId xmlns:a16="http://schemas.microsoft.com/office/drawing/2014/main" val="2815703708"/>
                    </a:ext>
                  </a:extLst>
                </a:gridCol>
                <a:gridCol w="576064">
                  <a:extLst>
                    <a:ext uri="{9D8B030D-6E8A-4147-A177-3AD203B41FA5}">
                      <a16:colId xmlns:a16="http://schemas.microsoft.com/office/drawing/2014/main" val="710876611"/>
                    </a:ext>
                  </a:extLst>
                </a:gridCol>
                <a:gridCol w="576064">
                  <a:extLst>
                    <a:ext uri="{9D8B030D-6E8A-4147-A177-3AD203B41FA5}">
                      <a16:colId xmlns:a16="http://schemas.microsoft.com/office/drawing/2014/main" val="2149614684"/>
                    </a:ext>
                  </a:extLst>
                </a:gridCol>
                <a:gridCol w="576157">
                  <a:extLst>
                    <a:ext uri="{9D8B030D-6E8A-4147-A177-3AD203B41FA5}">
                      <a16:colId xmlns:a16="http://schemas.microsoft.com/office/drawing/2014/main" val="406632335"/>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23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15</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2511082"/>
                  </a:ext>
                </a:extLst>
              </a:tr>
            </a:tbl>
          </a:graphicData>
        </a:graphic>
      </p:graphicFrame>
      <p:sp>
        <p:nvSpPr>
          <p:cNvPr id="17" name="テキスト ボックス 16">
            <a:extLst>
              <a:ext uri="{FF2B5EF4-FFF2-40B4-BE49-F238E27FC236}">
                <a16:creationId xmlns:a16="http://schemas.microsoft.com/office/drawing/2014/main" id="{001BE7E3-2C4F-CB3E-C552-6B498427E98E}"/>
              </a:ext>
            </a:extLst>
          </p:cNvPr>
          <p:cNvSpPr txBox="1"/>
          <p:nvPr/>
        </p:nvSpPr>
        <p:spPr>
          <a:xfrm>
            <a:off x="5518348" y="4718392"/>
            <a:ext cx="5900093" cy="443198"/>
          </a:xfrm>
          <a:prstGeom prst="rect">
            <a:avLst/>
          </a:prstGeom>
          <a:noFill/>
        </p:spPr>
        <p:txBody>
          <a:bodyPr wrap="square" rtlCol="0">
            <a:spAutoFit/>
          </a:bodyPr>
          <a:lstStyle/>
          <a:p>
            <a:pPr>
              <a:lnSpc>
                <a:spcPct val="95000"/>
              </a:lnSpc>
            </a:pPr>
            <a:r>
              <a:rPr kumimoji="1" lang="ja-JP" altLang="en-US" dirty="0"/>
              <a:t> </a:t>
            </a:r>
            <a:r>
              <a:rPr kumimoji="1" lang="ja-JP" altLang="en-US" sz="1800" dirty="0"/>
              <a:t> </a:t>
            </a:r>
            <a:r>
              <a:rPr kumimoji="1" lang="en-US" altLang="ja-JP" sz="1800" dirty="0"/>
              <a:t>1</a:t>
            </a:r>
            <a:r>
              <a:rPr kumimoji="1" lang="ja-JP" altLang="en-US" sz="1800" dirty="0"/>
              <a:t>　　</a:t>
            </a:r>
            <a:r>
              <a:rPr kumimoji="1" lang="en-US" altLang="ja-JP" sz="1800" dirty="0"/>
              <a:t>2</a:t>
            </a:r>
            <a:r>
              <a:rPr kumimoji="1" lang="ja-JP" altLang="en-US" sz="1800" dirty="0"/>
              <a:t>　　</a:t>
            </a:r>
            <a:r>
              <a:rPr kumimoji="1" lang="en-US" altLang="ja-JP" sz="1800" dirty="0"/>
              <a:t>3</a:t>
            </a:r>
            <a:r>
              <a:rPr kumimoji="1" lang="ja-JP" altLang="en-US" sz="1800" dirty="0"/>
              <a:t>　　</a:t>
            </a:r>
            <a:r>
              <a:rPr kumimoji="1" lang="en-US" altLang="ja-JP" sz="1800" dirty="0">
                <a:solidFill>
                  <a:srgbClr val="FF0000"/>
                </a:solidFill>
              </a:rPr>
              <a:t>4</a:t>
            </a:r>
            <a:r>
              <a:rPr kumimoji="1" lang="ja-JP" altLang="en-US" sz="1800" dirty="0"/>
              <a:t>　　</a:t>
            </a:r>
            <a:r>
              <a:rPr kumimoji="1" lang="en-US" altLang="ja-JP" sz="1800" dirty="0"/>
              <a:t>5</a:t>
            </a:r>
            <a:r>
              <a:rPr kumimoji="1" lang="ja-JP" altLang="en-US" sz="1800" dirty="0"/>
              <a:t>　　</a:t>
            </a:r>
            <a:r>
              <a:rPr kumimoji="1" lang="en-US" altLang="ja-JP" sz="1800" dirty="0">
                <a:solidFill>
                  <a:schemeClr val="accent2"/>
                </a:solidFill>
              </a:rPr>
              <a:t>6</a:t>
            </a:r>
            <a:r>
              <a:rPr kumimoji="1" lang="ja-JP" altLang="en-US" sz="1800" dirty="0"/>
              <a:t>　　</a:t>
            </a:r>
            <a:r>
              <a:rPr kumimoji="1" lang="en-US" altLang="ja-JP" sz="1800" dirty="0"/>
              <a:t>7</a:t>
            </a:r>
            <a:r>
              <a:rPr kumimoji="1" lang="ja-JP" altLang="en-US" sz="1800" dirty="0"/>
              <a:t>　　</a:t>
            </a:r>
            <a:r>
              <a:rPr kumimoji="1" lang="en-US" altLang="ja-JP" sz="1800" dirty="0"/>
              <a:t>8</a:t>
            </a:r>
            <a:r>
              <a:rPr kumimoji="1" lang="ja-JP" altLang="en-US" sz="1800" dirty="0"/>
              <a:t>　　</a:t>
            </a:r>
            <a:r>
              <a:rPr kumimoji="1" lang="en-US" altLang="ja-JP" sz="1800" dirty="0">
                <a:solidFill>
                  <a:schemeClr val="accent6">
                    <a:lumMod val="50000"/>
                  </a:schemeClr>
                </a:solidFill>
              </a:rPr>
              <a:t>9</a:t>
            </a:r>
            <a:r>
              <a:rPr kumimoji="1" lang="ja-JP" altLang="en-US" sz="1800" dirty="0"/>
              <a:t>　　</a:t>
            </a:r>
            <a:r>
              <a:rPr kumimoji="1" lang="en-US" altLang="ja-JP" sz="1800" dirty="0"/>
              <a:t>10</a:t>
            </a:r>
            <a:endParaRPr kumimoji="1" lang="ja-JP" altLang="en-US" sz="1800" dirty="0"/>
          </a:p>
        </p:txBody>
      </p:sp>
      <p:sp>
        <p:nvSpPr>
          <p:cNvPr id="18" name="テキスト ボックス 17">
            <a:extLst>
              <a:ext uri="{FF2B5EF4-FFF2-40B4-BE49-F238E27FC236}">
                <a16:creationId xmlns:a16="http://schemas.microsoft.com/office/drawing/2014/main" id="{F14D188A-3A27-6EC0-DC39-FE4BFF4E7662}"/>
              </a:ext>
            </a:extLst>
          </p:cNvPr>
          <p:cNvSpPr txBox="1"/>
          <p:nvPr/>
        </p:nvSpPr>
        <p:spPr>
          <a:xfrm>
            <a:off x="5734371" y="5877272"/>
            <a:ext cx="5540053" cy="443198"/>
          </a:xfrm>
          <a:prstGeom prst="rect">
            <a:avLst/>
          </a:prstGeom>
          <a:noFill/>
        </p:spPr>
        <p:txBody>
          <a:bodyPr wrap="square" rtlCol="0">
            <a:spAutoFit/>
          </a:bodyPr>
          <a:lstStyle/>
          <a:p>
            <a:pPr>
              <a:lnSpc>
                <a:spcPct val="95000"/>
              </a:lnSpc>
            </a:pPr>
            <a:r>
              <a:rPr kumimoji="1" lang="ja-JP" altLang="en-US" dirty="0"/>
              <a:t>では、データ値</a:t>
            </a:r>
            <a:r>
              <a:rPr kumimoji="1" lang="en-US" altLang="ja-JP" dirty="0"/>
              <a:t>18</a:t>
            </a:r>
            <a:r>
              <a:rPr kumimoji="1" lang="ja-JP" altLang="en-US" dirty="0"/>
              <a:t>は、どうするのか？</a:t>
            </a:r>
          </a:p>
        </p:txBody>
      </p:sp>
      <p:sp>
        <p:nvSpPr>
          <p:cNvPr id="19" name="テキスト ボックス 18">
            <a:extLst>
              <a:ext uri="{FF2B5EF4-FFF2-40B4-BE49-F238E27FC236}">
                <a16:creationId xmlns:a16="http://schemas.microsoft.com/office/drawing/2014/main" id="{4E01B168-E05F-64D0-5D51-D71DE2E04F6A}"/>
              </a:ext>
            </a:extLst>
          </p:cNvPr>
          <p:cNvSpPr txBox="1"/>
          <p:nvPr/>
        </p:nvSpPr>
        <p:spPr>
          <a:xfrm>
            <a:off x="7102524" y="6356215"/>
            <a:ext cx="2664296" cy="443198"/>
          </a:xfrm>
          <a:prstGeom prst="rect">
            <a:avLst/>
          </a:prstGeom>
          <a:noFill/>
        </p:spPr>
        <p:txBody>
          <a:bodyPr wrap="square" rtlCol="0">
            <a:spAutoFit/>
          </a:bodyPr>
          <a:lstStyle/>
          <a:p>
            <a:pPr>
              <a:lnSpc>
                <a:spcPct val="95000"/>
              </a:lnSpc>
            </a:pPr>
            <a:r>
              <a:rPr kumimoji="1" lang="ja-JP" altLang="en-US" sz="1800" dirty="0"/>
              <a:t>  </a:t>
            </a:r>
            <a:r>
              <a:rPr kumimoji="1" lang="en-US" altLang="ja-JP" dirty="0"/>
              <a:t>18</a:t>
            </a:r>
            <a:r>
              <a:rPr kumimoji="1" lang="ja-JP" altLang="en-US" dirty="0"/>
              <a:t>％</a:t>
            </a:r>
            <a:r>
              <a:rPr kumimoji="1" lang="en-US" altLang="ja-JP" dirty="0"/>
              <a:t>10+1</a:t>
            </a:r>
            <a:r>
              <a:rPr kumimoji="1" lang="ja-JP" altLang="en-US" dirty="0"/>
              <a:t>＝</a:t>
            </a:r>
            <a:r>
              <a:rPr kumimoji="1" lang="en-US" altLang="ja-JP" b="1" dirty="0">
                <a:solidFill>
                  <a:schemeClr val="accent6">
                    <a:lumMod val="50000"/>
                  </a:schemeClr>
                </a:solidFill>
              </a:rPr>
              <a:t>9</a:t>
            </a:r>
            <a:endParaRPr kumimoji="1" lang="ja-JP" altLang="en-US" b="1" dirty="0">
              <a:solidFill>
                <a:schemeClr val="accent6">
                  <a:lumMod val="50000"/>
                </a:schemeClr>
              </a:solidFill>
            </a:endParaRPr>
          </a:p>
        </p:txBody>
      </p:sp>
    </p:spTree>
    <p:custDataLst>
      <p:tags r:id="rId1"/>
    </p:custDataLst>
    <p:extLst>
      <p:ext uri="{BB962C8B-B14F-4D97-AF65-F5344CB8AC3E}">
        <p14:creationId xmlns:p14="http://schemas.microsoft.com/office/powerpoint/2010/main" val="245086003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データの探索</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701800"/>
            <a:ext cx="11521280" cy="791096"/>
          </a:xfrm>
        </p:spPr>
        <p:txBody>
          <a:bodyPr rtlCol="0">
            <a:normAutofit/>
          </a:bodyPr>
          <a:lstStyle/>
          <a:p>
            <a:r>
              <a:rPr kumimoji="1" lang="ja-JP" altLang="en-US" sz="3600" b="1" dirty="0"/>
              <a:t>ハッシュ法</a:t>
            </a:r>
            <a:endParaRPr kumimoji="1" lang="en-US" altLang="ja-JP" sz="3600" b="1" dirty="0"/>
          </a:p>
        </p:txBody>
      </p:sp>
      <p:sp>
        <p:nvSpPr>
          <p:cNvPr id="5" name="テキスト ボックス 4">
            <a:extLst>
              <a:ext uri="{FF2B5EF4-FFF2-40B4-BE49-F238E27FC236}">
                <a16:creationId xmlns:a16="http://schemas.microsoft.com/office/drawing/2014/main" id="{8C62C28E-EEB6-0E6E-7FE8-B0A74C1B60E0}"/>
              </a:ext>
            </a:extLst>
          </p:cNvPr>
          <p:cNvSpPr txBox="1"/>
          <p:nvPr/>
        </p:nvSpPr>
        <p:spPr>
          <a:xfrm>
            <a:off x="558631" y="2474121"/>
            <a:ext cx="10796637" cy="1846659"/>
          </a:xfrm>
          <a:prstGeom prst="rect">
            <a:avLst/>
          </a:prstGeom>
          <a:noFill/>
        </p:spPr>
        <p:txBody>
          <a:bodyPr wrap="square" rtlCol="0">
            <a:spAutoFit/>
          </a:bodyPr>
          <a:lstStyle/>
          <a:p>
            <a:pPr>
              <a:lnSpc>
                <a:spcPct val="95000"/>
              </a:lnSpc>
            </a:pPr>
            <a:r>
              <a:rPr kumimoji="1" lang="ja-JP" altLang="en-US" sz="2000" dirty="0"/>
              <a:t>衝突時の対処方法</a:t>
            </a:r>
            <a:r>
              <a:rPr kumimoji="1" lang="ja-JP" altLang="en-US" dirty="0"/>
              <a:t>　</a:t>
            </a:r>
            <a:endParaRPr kumimoji="1" lang="en-US" altLang="ja-JP" dirty="0"/>
          </a:p>
          <a:p>
            <a:pPr>
              <a:lnSpc>
                <a:spcPct val="95000"/>
              </a:lnSpc>
            </a:pPr>
            <a:r>
              <a:rPr kumimoji="1" lang="ja-JP" altLang="en-US" dirty="0"/>
              <a:t>　①別のハッシュ関数を使用して、最初からやり直す</a:t>
            </a:r>
            <a:endParaRPr kumimoji="1" lang="en-US" altLang="ja-JP" dirty="0"/>
          </a:p>
          <a:p>
            <a:pPr>
              <a:lnSpc>
                <a:spcPct val="95000"/>
              </a:lnSpc>
            </a:pPr>
            <a:r>
              <a:rPr kumimoji="1" lang="ja-JP" altLang="en-US" dirty="0"/>
              <a:t>　②データを格納する配列の要素数を増やす</a:t>
            </a:r>
            <a:endParaRPr kumimoji="1" lang="en-US" altLang="ja-JP" dirty="0"/>
          </a:p>
          <a:p>
            <a:pPr>
              <a:lnSpc>
                <a:spcPct val="95000"/>
              </a:lnSpc>
            </a:pPr>
            <a:r>
              <a:rPr kumimoji="1" lang="ja-JP" altLang="en-US" dirty="0"/>
              <a:t>　③衝突が起こった部分をリストにして、データをつないでゆく</a:t>
            </a:r>
            <a:endParaRPr kumimoji="1" lang="en-US" altLang="ja-JP" dirty="0"/>
          </a:p>
          <a:p>
            <a:pPr>
              <a:lnSpc>
                <a:spcPct val="95000"/>
              </a:lnSpc>
            </a:pPr>
            <a:r>
              <a:rPr kumimoji="1" lang="ja-JP" altLang="en-US" dirty="0"/>
              <a:t>　</a:t>
            </a:r>
            <a:endParaRPr kumimoji="1" lang="en-US" altLang="ja-JP" dirty="0"/>
          </a:p>
        </p:txBody>
      </p:sp>
      <p:graphicFrame>
        <p:nvGraphicFramePr>
          <p:cNvPr id="8" name="表 7">
            <a:extLst>
              <a:ext uri="{FF2B5EF4-FFF2-40B4-BE49-F238E27FC236}">
                <a16:creationId xmlns:a16="http://schemas.microsoft.com/office/drawing/2014/main" id="{1FFE2420-9129-ACCC-B979-74AC32A41A82}"/>
              </a:ext>
            </a:extLst>
          </p:cNvPr>
          <p:cNvGraphicFramePr>
            <a:graphicFrameLocks noGrp="1"/>
          </p:cNvGraphicFramePr>
          <p:nvPr>
            <p:extLst>
              <p:ext uri="{D42A27DB-BD31-4B8C-83A1-F6EECF244321}">
                <p14:modId xmlns:p14="http://schemas.microsoft.com/office/powerpoint/2010/main" val="2927993412"/>
              </p:ext>
            </p:extLst>
          </p:nvPr>
        </p:nvGraphicFramePr>
        <p:xfrm>
          <a:off x="8974732" y="5731489"/>
          <a:ext cx="1080120" cy="457200"/>
        </p:xfrm>
        <a:graphic>
          <a:graphicData uri="http://schemas.openxmlformats.org/drawingml/2006/table">
            <a:tbl>
              <a:tblPr firstRow="1" bandRow="1">
                <a:tableStyleId>{3B4B98B0-60AC-42C2-AFA5-B58CD77FA1E5}</a:tableStyleId>
              </a:tblPr>
              <a:tblGrid>
                <a:gridCol w="1080120">
                  <a:extLst>
                    <a:ext uri="{9D8B030D-6E8A-4147-A177-3AD203B41FA5}">
                      <a16:colId xmlns:a16="http://schemas.microsoft.com/office/drawing/2014/main" val="1321255919"/>
                    </a:ext>
                  </a:extLst>
                </a:gridCol>
              </a:tblGrid>
              <a:tr h="370840">
                <a:tc>
                  <a:txBody>
                    <a:bodyPr/>
                    <a:lstStyle/>
                    <a:p>
                      <a:pPr algn="ctr"/>
                      <a:r>
                        <a:rPr kumimoji="1" lang="en-US" altLang="ja-JP" dirty="0"/>
                        <a:t>18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3404319"/>
                  </a:ext>
                </a:extLst>
              </a:tr>
            </a:tbl>
          </a:graphicData>
        </a:graphic>
      </p:graphicFrame>
      <p:graphicFrame>
        <p:nvGraphicFramePr>
          <p:cNvPr id="16" name="表 16">
            <a:extLst>
              <a:ext uri="{FF2B5EF4-FFF2-40B4-BE49-F238E27FC236}">
                <a16:creationId xmlns:a16="http://schemas.microsoft.com/office/drawing/2014/main" id="{D0A7063B-FBB5-BFBB-00AA-CE003D499639}"/>
              </a:ext>
            </a:extLst>
          </p:cNvPr>
          <p:cNvGraphicFramePr>
            <a:graphicFrameLocks noGrp="1"/>
          </p:cNvGraphicFramePr>
          <p:nvPr>
            <p:extLst>
              <p:ext uri="{D42A27DB-BD31-4B8C-83A1-F6EECF244321}">
                <p14:modId xmlns:p14="http://schemas.microsoft.com/office/powerpoint/2010/main" val="1968916886"/>
              </p:ext>
            </p:extLst>
          </p:nvPr>
        </p:nvGraphicFramePr>
        <p:xfrm>
          <a:off x="1149475" y="5274289"/>
          <a:ext cx="9915526" cy="457200"/>
        </p:xfrm>
        <a:graphic>
          <a:graphicData uri="http://schemas.openxmlformats.org/drawingml/2006/table">
            <a:tbl>
              <a:tblPr firstRow="1" bandRow="1">
                <a:tableStyleId>{3B4B98B0-60AC-42C2-AFA5-B58CD77FA1E5}</a:tableStyleId>
              </a:tblPr>
              <a:tblGrid>
                <a:gridCol w="967105">
                  <a:extLst>
                    <a:ext uri="{9D8B030D-6E8A-4147-A177-3AD203B41FA5}">
                      <a16:colId xmlns:a16="http://schemas.microsoft.com/office/drawing/2014/main" val="342529764"/>
                    </a:ext>
                  </a:extLst>
                </a:gridCol>
                <a:gridCol w="967105">
                  <a:extLst>
                    <a:ext uri="{9D8B030D-6E8A-4147-A177-3AD203B41FA5}">
                      <a16:colId xmlns:a16="http://schemas.microsoft.com/office/drawing/2014/main" val="82763871"/>
                    </a:ext>
                  </a:extLst>
                </a:gridCol>
                <a:gridCol w="967105">
                  <a:extLst>
                    <a:ext uri="{9D8B030D-6E8A-4147-A177-3AD203B41FA5}">
                      <a16:colId xmlns:a16="http://schemas.microsoft.com/office/drawing/2014/main" val="331081821"/>
                    </a:ext>
                  </a:extLst>
                </a:gridCol>
                <a:gridCol w="1003618">
                  <a:extLst>
                    <a:ext uri="{9D8B030D-6E8A-4147-A177-3AD203B41FA5}">
                      <a16:colId xmlns:a16="http://schemas.microsoft.com/office/drawing/2014/main" val="439070963"/>
                    </a:ext>
                  </a:extLst>
                </a:gridCol>
                <a:gridCol w="967105">
                  <a:extLst>
                    <a:ext uri="{9D8B030D-6E8A-4147-A177-3AD203B41FA5}">
                      <a16:colId xmlns:a16="http://schemas.microsoft.com/office/drawing/2014/main" val="3481591496"/>
                    </a:ext>
                  </a:extLst>
                </a:gridCol>
                <a:gridCol w="1003618">
                  <a:extLst>
                    <a:ext uri="{9D8B030D-6E8A-4147-A177-3AD203B41FA5}">
                      <a16:colId xmlns:a16="http://schemas.microsoft.com/office/drawing/2014/main" val="1656198823"/>
                    </a:ext>
                  </a:extLst>
                </a:gridCol>
                <a:gridCol w="967105">
                  <a:extLst>
                    <a:ext uri="{9D8B030D-6E8A-4147-A177-3AD203B41FA5}">
                      <a16:colId xmlns:a16="http://schemas.microsoft.com/office/drawing/2014/main" val="2815703708"/>
                    </a:ext>
                  </a:extLst>
                </a:gridCol>
                <a:gridCol w="982496">
                  <a:extLst>
                    <a:ext uri="{9D8B030D-6E8A-4147-A177-3AD203B41FA5}">
                      <a16:colId xmlns:a16="http://schemas.microsoft.com/office/drawing/2014/main" val="710876611"/>
                    </a:ext>
                  </a:extLst>
                </a:gridCol>
                <a:gridCol w="1080120">
                  <a:extLst>
                    <a:ext uri="{9D8B030D-6E8A-4147-A177-3AD203B41FA5}">
                      <a16:colId xmlns:a16="http://schemas.microsoft.com/office/drawing/2014/main" val="2149614684"/>
                    </a:ext>
                  </a:extLst>
                </a:gridCol>
                <a:gridCol w="1010149">
                  <a:extLst>
                    <a:ext uri="{9D8B030D-6E8A-4147-A177-3AD203B41FA5}">
                      <a16:colId xmlns:a16="http://schemas.microsoft.com/office/drawing/2014/main" val="406632335"/>
                    </a:ext>
                  </a:extLst>
                </a:gridCol>
              </a:tblGrid>
              <a:tr h="370840">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23</a:t>
                      </a: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15</a:t>
                      </a: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2511082"/>
                  </a:ext>
                </a:extLst>
              </a:tr>
            </a:tbl>
          </a:graphicData>
        </a:graphic>
      </p:graphicFrame>
      <p:sp>
        <p:nvSpPr>
          <p:cNvPr id="17" name="テキスト ボックス 16">
            <a:extLst>
              <a:ext uri="{FF2B5EF4-FFF2-40B4-BE49-F238E27FC236}">
                <a16:creationId xmlns:a16="http://schemas.microsoft.com/office/drawing/2014/main" id="{001BE7E3-2C4F-CB3E-C552-6B498427E98E}"/>
              </a:ext>
            </a:extLst>
          </p:cNvPr>
          <p:cNvSpPr txBox="1"/>
          <p:nvPr/>
        </p:nvSpPr>
        <p:spPr>
          <a:xfrm>
            <a:off x="1413892" y="4836606"/>
            <a:ext cx="9651109" cy="443198"/>
          </a:xfrm>
          <a:prstGeom prst="rect">
            <a:avLst/>
          </a:prstGeom>
          <a:noFill/>
        </p:spPr>
        <p:txBody>
          <a:bodyPr wrap="square" rtlCol="0">
            <a:spAutoFit/>
          </a:bodyPr>
          <a:lstStyle/>
          <a:p>
            <a:pPr>
              <a:lnSpc>
                <a:spcPct val="95000"/>
              </a:lnSpc>
            </a:pPr>
            <a:r>
              <a:rPr kumimoji="1" lang="ja-JP" altLang="en-US" dirty="0"/>
              <a:t> </a:t>
            </a:r>
            <a:r>
              <a:rPr kumimoji="1" lang="ja-JP" altLang="en-US" sz="1800" dirty="0"/>
              <a:t> </a:t>
            </a:r>
            <a:r>
              <a:rPr kumimoji="1" lang="en-US" altLang="ja-JP" sz="1800" dirty="0"/>
              <a:t>1</a:t>
            </a:r>
            <a:r>
              <a:rPr kumimoji="1" lang="ja-JP" altLang="en-US" sz="1800" dirty="0"/>
              <a:t>　　　</a:t>
            </a:r>
            <a:r>
              <a:rPr kumimoji="1" lang="en-US" altLang="ja-JP" sz="1800" dirty="0"/>
              <a:t>2</a:t>
            </a:r>
            <a:r>
              <a:rPr kumimoji="1" lang="ja-JP" altLang="en-US" sz="1800" dirty="0"/>
              <a:t>　　　　</a:t>
            </a:r>
            <a:r>
              <a:rPr kumimoji="1" lang="en-US" altLang="ja-JP" sz="1800" dirty="0"/>
              <a:t>3</a:t>
            </a:r>
            <a:r>
              <a:rPr kumimoji="1" lang="ja-JP" altLang="en-US" sz="1800" dirty="0"/>
              <a:t>　　　　</a:t>
            </a:r>
            <a:r>
              <a:rPr kumimoji="1" lang="en-US" altLang="ja-JP" sz="1800" dirty="0">
                <a:solidFill>
                  <a:srgbClr val="FF0000"/>
                </a:solidFill>
              </a:rPr>
              <a:t>4</a:t>
            </a:r>
            <a:r>
              <a:rPr kumimoji="1" lang="ja-JP" altLang="en-US" sz="1800" dirty="0"/>
              <a:t>　　　　</a:t>
            </a:r>
            <a:r>
              <a:rPr kumimoji="1" lang="en-US" altLang="ja-JP" sz="1800" dirty="0"/>
              <a:t>5</a:t>
            </a:r>
            <a:r>
              <a:rPr kumimoji="1" lang="ja-JP" altLang="en-US" sz="1800" dirty="0"/>
              <a:t>　　　</a:t>
            </a:r>
            <a:r>
              <a:rPr kumimoji="1" lang="en-US" altLang="ja-JP" sz="1800" dirty="0">
                <a:solidFill>
                  <a:schemeClr val="accent2"/>
                </a:solidFill>
              </a:rPr>
              <a:t>6</a:t>
            </a:r>
            <a:r>
              <a:rPr kumimoji="1" lang="ja-JP" altLang="en-US" sz="1800" dirty="0"/>
              <a:t>　　　　</a:t>
            </a:r>
            <a:r>
              <a:rPr kumimoji="1" lang="en-US" altLang="ja-JP" sz="1800" dirty="0"/>
              <a:t>7</a:t>
            </a:r>
            <a:r>
              <a:rPr kumimoji="1" lang="ja-JP" altLang="en-US" sz="1800" dirty="0"/>
              <a:t>　　　　</a:t>
            </a:r>
            <a:r>
              <a:rPr kumimoji="1" lang="en-US" altLang="ja-JP" sz="1800" dirty="0"/>
              <a:t>8</a:t>
            </a:r>
            <a:r>
              <a:rPr kumimoji="1" lang="ja-JP" altLang="en-US" sz="1800" dirty="0"/>
              <a:t>　　　　</a:t>
            </a:r>
            <a:r>
              <a:rPr kumimoji="1" lang="en-US" altLang="ja-JP" sz="1800" dirty="0">
                <a:solidFill>
                  <a:schemeClr val="accent6">
                    <a:lumMod val="50000"/>
                  </a:schemeClr>
                </a:solidFill>
              </a:rPr>
              <a:t>9</a:t>
            </a:r>
            <a:r>
              <a:rPr kumimoji="1" lang="ja-JP" altLang="en-US" sz="1800" dirty="0"/>
              <a:t>　　　</a:t>
            </a:r>
            <a:r>
              <a:rPr kumimoji="1" lang="en-US" altLang="ja-JP" sz="1800" dirty="0"/>
              <a:t>10</a:t>
            </a:r>
            <a:endParaRPr kumimoji="1" lang="ja-JP" altLang="en-US" sz="1800" dirty="0"/>
          </a:p>
        </p:txBody>
      </p:sp>
      <p:sp>
        <p:nvSpPr>
          <p:cNvPr id="18" name="テキスト ボックス 17">
            <a:extLst>
              <a:ext uri="{FF2B5EF4-FFF2-40B4-BE49-F238E27FC236}">
                <a16:creationId xmlns:a16="http://schemas.microsoft.com/office/drawing/2014/main" id="{F14D188A-3A27-6EC0-DC39-FE4BFF4E7662}"/>
              </a:ext>
            </a:extLst>
          </p:cNvPr>
          <p:cNvSpPr txBox="1"/>
          <p:nvPr/>
        </p:nvSpPr>
        <p:spPr>
          <a:xfrm>
            <a:off x="815165" y="4315265"/>
            <a:ext cx="10877479" cy="443198"/>
          </a:xfrm>
          <a:prstGeom prst="rect">
            <a:avLst/>
          </a:prstGeom>
          <a:noFill/>
        </p:spPr>
        <p:txBody>
          <a:bodyPr wrap="square" rtlCol="0">
            <a:spAutoFit/>
          </a:bodyPr>
          <a:lstStyle/>
          <a:p>
            <a:pPr>
              <a:lnSpc>
                <a:spcPct val="95000"/>
              </a:lnSpc>
            </a:pPr>
            <a:r>
              <a:rPr kumimoji="1" lang="ja-JP" altLang="en-US" dirty="0"/>
              <a:t>データ値</a:t>
            </a:r>
            <a:r>
              <a:rPr kumimoji="1" lang="en-US" altLang="ja-JP" dirty="0"/>
              <a:t>18</a:t>
            </a:r>
            <a:r>
              <a:rPr kumimoji="1" lang="ja-JP" altLang="en-US" dirty="0"/>
              <a:t>は、データ値</a:t>
            </a:r>
            <a:r>
              <a:rPr kumimoji="1" lang="en-US" altLang="ja-JP" dirty="0"/>
              <a:t>8</a:t>
            </a:r>
            <a:r>
              <a:rPr kumimoji="1" lang="ja-JP" altLang="en-US" dirty="0"/>
              <a:t>と格納場所が重複する→その位置はリストにする</a:t>
            </a:r>
          </a:p>
        </p:txBody>
      </p:sp>
      <p:sp>
        <p:nvSpPr>
          <p:cNvPr id="4" name="テキスト ボックス 3">
            <a:extLst>
              <a:ext uri="{FF2B5EF4-FFF2-40B4-BE49-F238E27FC236}">
                <a16:creationId xmlns:a16="http://schemas.microsoft.com/office/drawing/2014/main" id="{CA9B1A63-44B8-FCBB-E212-54E836D2BFD9}"/>
              </a:ext>
            </a:extLst>
          </p:cNvPr>
          <p:cNvSpPr txBox="1"/>
          <p:nvPr/>
        </p:nvSpPr>
        <p:spPr>
          <a:xfrm>
            <a:off x="1413892" y="6021288"/>
            <a:ext cx="4824536" cy="457200"/>
          </a:xfrm>
          <a:prstGeom prst="rect">
            <a:avLst/>
          </a:prstGeom>
          <a:noFill/>
        </p:spPr>
        <p:txBody>
          <a:bodyPr wrap="square" rtlCol="0">
            <a:spAutoFit/>
          </a:bodyPr>
          <a:lstStyle/>
          <a:p>
            <a:pPr>
              <a:lnSpc>
                <a:spcPct val="95000"/>
              </a:lnSpc>
            </a:pPr>
            <a:r>
              <a:rPr kumimoji="1" lang="ja-JP" altLang="en-US" dirty="0"/>
              <a:t>この手法は、チェイン法という</a:t>
            </a:r>
          </a:p>
        </p:txBody>
      </p:sp>
    </p:spTree>
    <p:custDataLst>
      <p:tags r:id="rId1"/>
    </p:custDataLst>
    <p:extLst>
      <p:ext uri="{BB962C8B-B14F-4D97-AF65-F5344CB8AC3E}">
        <p14:creationId xmlns:p14="http://schemas.microsoft.com/office/powerpoint/2010/main" val="1107753944"/>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kumimoji="1" lang="en-US" altLang="ja-JP" sz="3600" dirty="0"/>
              <a:t>1</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27226" y="1137412"/>
            <a:ext cx="11521280" cy="2431435"/>
          </a:xfrm>
          <a:prstGeom prst="rect">
            <a:avLst/>
          </a:prstGeom>
          <a:noFill/>
        </p:spPr>
        <p:txBody>
          <a:bodyPr wrap="square" rtlCol="0">
            <a:spAutoFit/>
          </a:bodyPr>
          <a:lstStyle/>
          <a:p>
            <a:pPr>
              <a:lnSpc>
                <a:spcPct val="95000"/>
              </a:lnSpc>
            </a:pPr>
            <a:r>
              <a:rPr kumimoji="1" lang="ja-JP" altLang="en-US" sz="2000" dirty="0"/>
              <a:t>キー値が</a:t>
            </a:r>
            <a:r>
              <a:rPr kumimoji="1" lang="en-US" altLang="ja-JP" sz="2000" dirty="0"/>
              <a:t>1</a:t>
            </a:r>
            <a:r>
              <a:rPr kumimoji="1" lang="ja-JP" altLang="en-US" sz="2000" dirty="0"/>
              <a:t>～</a:t>
            </a:r>
            <a:r>
              <a:rPr kumimoji="1" lang="en-US" altLang="ja-JP" sz="2000" dirty="0"/>
              <a:t>1,000,000</a:t>
            </a:r>
            <a:r>
              <a:rPr kumimoji="1" lang="ja-JP" altLang="en-US" sz="2000" dirty="0"/>
              <a:t>の範囲で一様にランダムであるレコード</a:t>
            </a:r>
            <a:r>
              <a:rPr kumimoji="1" lang="en-US" altLang="ja-JP" sz="2000" dirty="0"/>
              <a:t>3</a:t>
            </a:r>
            <a:r>
              <a:rPr kumimoji="1" lang="ja-JP" altLang="en-US" sz="2000" dirty="0"/>
              <a:t>件を、大きさ</a:t>
            </a:r>
            <a:r>
              <a:rPr kumimoji="1" lang="en-US" altLang="ja-JP" sz="2000" dirty="0"/>
              <a:t>10</a:t>
            </a:r>
            <a:r>
              <a:rPr kumimoji="1" lang="ja-JP" altLang="en-US" sz="2000" dirty="0"/>
              <a:t>のハッシュ表に登録する場合、衝突が起こる確率はいくらか。ここで、ハッシュ値には、キー値をハッシュ表の大きさ</a:t>
            </a:r>
            <a:r>
              <a:rPr kumimoji="1" lang="en-US" altLang="ja-JP" sz="2000" dirty="0"/>
              <a:t>10</a:t>
            </a:r>
            <a:r>
              <a:rPr kumimoji="1" lang="ja-JP" altLang="en-US" sz="2000" dirty="0"/>
              <a:t>で割った余りを用いる。</a:t>
            </a:r>
          </a:p>
          <a:p>
            <a:pPr>
              <a:lnSpc>
                <a:spcPct val="95000"/>
              </a:lnSpc>
            </a:pPr>
            <a:r>
              <a:rPr kumimoji="1" lang="en-US" altLang="ja-JP" sz="1800" dirty="0"/>
              <a:t>[</a:t>
            </a:r>
            <a:r>
              <a:rPr kumimoji="1" lang="ja-JP" altLang="en-US" sz="1800" dirty="0"/>
              <a:t>ソフトウェア開発技術者平成</a:t>
            </a:r>
            <a:r>
              <a:rPr kumimoji="1" lang="en-US" altLang="ja-JP" sz="1800" dirty="0"/>
              <a:t>18</a:t>
            </a:r>
            <a:r>
              <a:rPr kumimoji="1" lang="ja-JP" altLang="en-US" sz="1800" dirty="0"/>
              <a:t>年春期 午前問</a:t>
            </a:r>
            <a:r>
              <a:rPr kumimoji="1" lang="en-US" altLang="ja-JP" sz="1800" dirty="0"/>
              <a:t>13]</a:t>
            </a:r>
            <a:r>
              <a:rPr kumimoji="1" lang="ja-JP" altLang="en-US" sz="1800" dirty="0"/>
              <a:t>改編</a:t>
            </a:r>
            <a:endParaRPr kumimoji="1" lang="en-US" altLang="ja-JP" sz="1800" dirty="0"/>
          </a:p>
          <a:p>
            <a:pPr>
              <a:lnSpc>
                <a:spcPct val="95000"/>
              </a:lnSpc>
            </a:pPr>
            <a:r>
              <a:rPr kumimoji="1" lang="ja-JP" altLang="en-US" sz="2000" dirty="0"/>
              <a:t>ア：</a:t>
            </a:r>
            <a:r>
              <a:rPr kumimoji="1" lang="en-US" altLang="ja-JP" sz="2000" dirty="0"/>
              <a:t>0.28</a:t>
            </a:r>
          </a:p>
          <a:p>
            <a:pPr>
              <a:lnSpc>
                <a:spcPct val="95000"/>
              </a:lnSpc>
            </a:pPr>
            <a:r>
              <a:rPr kumimoji="1" lang="ja-JP" altLang="en-US" sz="2000" dirty="0"/>
              <a:t>イ：</a:t>
            </a:r>
            <a:r>
              <a:rPr kumimoji="1" lang="en-US" altLang="ja-JP" sz="2000" dirty="0"/>
              <a:t>0.7</a:t>
            </a:r>
          </a:p>
          <a:p>
            <a:pPr>
              <a:lnSpc>
                <a:spcPct val="95000"/>
              </a:lnSpc>
            </a:pPr>
            <a:r>
              <a:rPr kumimoji="1" lang="ja-JP" altLang="en-US" sz="2000" dirty="0"/>
              <a:t>ウ：</a:t>
            </a:r>
            <a:r>
              <a:rPr kumimoji="1" lang="en-US" altLang="ja-JP" sz="2000" dirty="0"/>
              <a:t>0.72</a:t>
            </a:r>
          </a:p>
          <a:p>
            <a:pPr>
              <a:lnSpc>
                <a:spcPct val="95000"/>
              </a:lnSpc>
            </a:pPr>
            <a:r>
              <a:rPr kumimoji="1" lang="ja-JP" altLang="en-US" sz="2000" dirty="0"/>
              <a:t>エ：</a:t>
            </a:r>
            <a:r>
              <a:rPr kumimoji="1" lang="en-US" altLang="ja-JP" sz="2000" dirty="0"/>
              <a:t>0.8</a:t>
            </a:r>
            <a:endParaRPr kumimoji="1" lang="en-US" altLang="ja-JP" sz="2800" dirty="0"/>
          </a:p>
        </p:txBody>
      </p:sp>
      <p:sp>
        <p:nvSpPr>
          <p:cNvPr id="3" name="テキスト ボックス 2">
            <a:extLst>
              <a:ext uri="{FF2B5EF4-FFF2-40B4-BE49-F238E27FC236}">
                <a16:creationId xmlns:a16="http://schemas.microsoft.com/office/drawing/2014/main" id="{F0FBC3D3-4416-AB86-0617-FF058BBA130D}"/>
              </a:ext>
            </a:extLst>
          </p:cNvPr>
          <p:cNvSpPr txBox="1"/>
          <p:nvPr/>
        </p:nvSpPr>
        <p:spPr>
          <a:xfrm>
            <a:off x="4870276" y="5589240"/>
            <a:ext cx="2664296" cy="443198"/>
          </a:xfrm>
          <a:prstGeom prst="rect">
            <a:avLst/>
          </a:prstGeom>
          <a:noFill/>
        </p:spPr>
        <p:txBody>
          <a:bodyPr wrap="square" rtlCol="0">
            <a:spAutoFit/>
          </a:bodyPr>
          <a:lstStyle/>
          <a:p>
            <a:pPr>
              <a:lnSpc>
                <a:spcPct val="95000"/>
              </a:lnSpc>
            </a:pPr>
            <a:r>
              <a:rPr kumimoji="1" lang="ja-JP" altLang="en-US" dirty="0">
                <a:solidFill>
                  <a:srgbClr val="FF0000"/>
                </a:solidFill>
              </a:rPr>
              <a:t>答え：ア</a:t>
            </a:r>
          </a:p>
        </p:txBody>
      </p:sp>
    </p:spTree>
    <p:custDataLst>
      <p:tags r:id="rId1"/>
    </p:custDataLst>
    <p:extLst>
      <p:ext uri="{BB962C8B-B14F-4D97-AF65-F5344CB8AC3E}">
        <p14:creationId xmlns:p14="http://schemas.microsoft.com/office/powerpoint/2010/main" val="1082548731"/>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計算量の求め方</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7F2F1DAD-6EB8-0851-6612-E3A6703E08CD}"/>
              </a:ext>
            </a:extLst>
          </p:cNvPr>
          <p:cNvSpPr>
            <a:spLocks noGrp="1"/>
          </p:cNvSpPr>
          <p:nvPr>
            <p:ph idx="1"/>
          </p:nvPr>
        </p:nvSpPr>
        <p:spPr>
          <a:xfrm>
            <a:off x="333773" y="1473200"/>
            <a:ext cx="11521280" cy="1257682"/>
          </a:xfrm>
        </p:spPr>
        <p:txBody>
          <a:bodyPr rtlCol="0">
            <a:normAutofit/>
          </a:bodyPr>
          <a:lstStyle/>
          <a:p>
            <a:r>
              <a:rPr kumimoji="1" lang="ja-JP" altLang="en-US" sz="3600" b="1" dirty="0"/>
              <a:t>時間計算量</a:t>
            </a:r>
            <a:endParaRPr kumimoji="1" lang="en-US" altLang="ja-JP" sz="3600" b="1" dirty="0"/>
          </a:p>
          <a:p>
            <a:pPr marL="0" indent="0">
              <a:buNone/>
            </a:pPr>
            <a:r>
              <a:rPr kumimoji="1" lang="ja-JP" altLang="en-US" sz="2000" dirty="0"/>
              <a:t>時間計算量を考える場合、入力されたデータ数</a:t>
            </a:r>
            <a:r>
              <a:rPr kumimoji="1" lang="en-US" altLang="ja-JP" sz="2000" dirty="0"/>
              <a:t>n</a:t>
            </a:r>
            <a:r>
              <a:rPr kumimoji="1" lang="ja-JP" altLang="en-US" sz="2000" dirty="0"/>
              <a:t>に対する、アルゴリズムのステップ数を基準にして決める</a:t>
            </a:r>
            <a:endParaRPr kumimoji="1" lang="en-US" altLang="ja-JP" sz="2000" dirty="0"/>
          </a:p>
        </p:txBody>
      </p:sp>
      <p:graphicFrame>
        <p:nvGraphicFramePr>
          <p:cNvPr id="5" name="表 5">
            <a:extLst>
              <a:ext uri="{FF2B5EF4-FFF2-40B4-BE49-F238E27FC236}">
                <a16:creationId xmlns:a16="http://schemas.microsoft.com/office/drawing/2014/main" id="{61CC09D0-9671-4BDA-EE59-8F752A57B7C1}"/>
              </a:ext>
            </a:extLst>
          </p:cNvPr>
          <p:cNvGraphicFramePr>
            <a:graphicFrameLocks noGrp="1"/>
          </p:cNvGraphicFramePr>
          <p:nvPr>
            <p:extLst>
              <p:ext uri="{D42A27DB-BD31-4B8C-83A1-F6EECF244321}">
                <p14:modId xmlns:p14="http://schemas.microsoft.com/office/powerpoint/2010/main" val="4181760042"/>
              </p:ext>
            </p:extLst>
          </p:nvPr>
        </p:nvGraphicFramePr>
        <p:xfrm>
          <a:off x="7756802" y="304800"/>
          <a:ext cx="3532823" cy="1828800"/>
        </p:xfrm>
        <a:graphic>
          <a:graphicData uri="http://schemas.openxmlformats.org/drawingml/2006/table">
            <a:tbl>
              <a:tblPr firstRow="1" bandRow="1">
                <a:tableStyleId>{69012ECD-51FC-41F1-AA8D-1B2483CD663E}</a:tableStyleId>
              </a:tblPr>
              <a:tblGrid>
                <a:gridCol w="2038668">
                  <a:extLst>
                    <a:ext uri="{9D8B030D-6E8A-4147-A177-3AD203B41FA5}">
                      <a16:colId xmlns:a16="http://schemas.microsoft.com/office/drawing/2014/main" val="1676063833"/>
                    </a:ext>
                  </a:extLst>
                </a:gridCol>
                <a:gridCol w="1494155">
                  <a:extLst>
                    <a:ext uri="{9D8B030D-6E8A-4147-A177-3AD203B41FA5}">
                      <a16:colId xmlns:a16="http://schemas.microsoft.com/office/drawing/2014/main" val="2557278870"/>
                    </a:ext>
                  </a:extLst>
                </a:gridCol>
              </a:tblGrid>
              <a:tr h="370840">
                <a:tc>
                  <a:txBody>
                    <a:bodyPr/>
                    <a:lstStyle/>
                    <a:p>
                      <a:pPr algn="ctr"/>
                      <a:r>
                        <a:rPr kumimoji="1" lang="ja-JP" altLang="en-US" dirty="0"/>
                        <a:t>実行時間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オーダー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054030"/>
                  </a:ext>
                </a:extLst>
              </a:tr>
              <a:tr h="370840">
                <a:tc>
                  <a:txBody>
                    <a:bodyPr/>
                    <a:lstStyle/>
                    <a:p>
                      <a:r>
                        <a:rPr kumimoji="1" lang="ja-JP" altLang="en-US" dirty="0"/>
                        <a:t>　</a:t>
                      </a:r>
                      <a:r>
                        <a:rPr kumimoji="1" lang="en-US" altLang="ja-JP" dirty="0"/>
                        <a:t>C</a:t>
                      </a:r>
                      <a:r>
                        <a:rPr kumimoji="1" lang="ja-JP" altLang="en-US" dirty="0"/>
                        <a:t>（定数）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9451001"/>
                  </a:ext>
                </a:extLst>
              </a:tr>
              <a:tr h="370840">
                <a:tc>
                  <a:txBody>
                    <a:bodyPr/>
                    <a:lstStyle/>
                    <a:p>
                      <a:r>
                        <a:rPr kumimoji="1" lang="ja-JP" altLang="en-US" dirty="0"/>
                        <a:t>　</a:t>
                      </a:r>
                      <a:r>
                        <a:rPr kumimoji="1" lang="en-US" altLang="ja-JP" dirty="0"/>
                        <a:t>100n</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620004"/>
                  </a:ext>
                </a:extLst>
              </a:tr>
              <a:tr h="370840">
                <a:tc>
                  <a:txBody>
                    <a:bodyPr/>
                    <a:lstStyle/>
                    <a:p>
                      <a:r>
                        <a:rPr kumimoji="1" lang="ja-JP" altLang="en-US" dirty="0"/>
                        <a:t>　</a:t>
                      </a:r>
                      <a:r>
                        <a:rPr kumimoji="1" lang="en-US" altLang="ja-JP" dirty="0"/>
                        <a:t>2n</a:t>
                      </a:r>
                      <a:r>
                        <a:rPr kumimoji="1" lang="en-US" altLang="ja-JP" baseline="30000" dirty="0"/>
                        <a:t>3</a:t>
                      </a:r>
                      <a:r>
                        <a:rPr kumimoji="1" lang="en-US" altLang="ja-JP" dirty="0"/>
                        <a:t>+5n+7</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a:t>
                      </a:r>
                      <a:r>
                        <a:rPr kumimoji="1" lang="en-US" altLang="ja-JP" baseline="30000" dirty="0"/>
                        <a:t>3</a:t>
                      </a:r>
                      <a:endParaRPr kumimoji="1" lang="ja-JP" altLang="en-US"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7568856"/>
                  </a:ext>
                </a:extLst>
              </a:tr>
            </a:tbl>
          </a:graphicData>
        </a:graphic>
      </p:graphicFrame>
      <p:sp>
        <p:nvSpPr>
          <p:cNvPr id="9" name="テキスト ボックス 8">
            <a:extLst>
              <a:ext uri="{FF2B5EF4-FFF2-40B4-BE49-F238E27FC236}">
                <a16:creationId xmlns:a16="http://schemas.microsoft.com/office/drawing/2014/main" id="{920AACA4-6EAB-5071-B85D-75098B96A6B3}"/>
              </a:ext>
            </a:extLst>
          </p:cNvPr>
          <p:cNvSpPr txBox="1"/>
          <p:nvPr/>
        </p:nvSpPr>
        <p:spPr>
          <a:xfrm>
            <a:off x="3458127" y="2902956"/>
            <a:ext cx="5472608" cy="1934376"/>
          </a:xfrm>
          <a:prstGeom prst="rect">
            <a:avLst/>
          </a:prstGeom>
          <a:noFill/>
          <a:ln w="12700">
            <a:solidFill>
              <a:schemeClr val="tx1"/>
            </a:solidFill>
          </a:ln>
        </p:spPr>
        <p:txBody>
          <a:bodyPr wrap="square" rtlCol="0">
            <a:spAutoFit/>
          </a:bodyPr>
          <a:lstStyle/>
          <a:p>
            <a:pPr>
              <a:lnSpc>
                <a:spcPct val="95000"/>
              </a:lnSpc>
            </a:pPr>
            <a:r>
              <a:rPr kumimoji="1" lang="en-US" altLang="ja-JP" sz="1800" dirty="0"/>
              <a:t>int main(</a:t>
            </a:r>
            <a:r>
              <a:rPr kumimoji="1" lang="en-US" altLang="ja-JP" sz="1800" dirty="0" err="1"/>
              <a:t>viod</a:t>
            </a:r>
            <a:r>
              <a:rPr kumimoji="1" lang="en-US" altLang="ja-JP" sz="1800" dirty="0"/>
              <a:t>){</a:t>
            </a:r>
          </a:p>
          <a:p>
            <a:pPr>
              <a:lnSpc>
                <a:spcPct val="95000"/>
              </a:lnSpc>
            </a:pPr>
            <a:r>
              <a:rPr kumimoji="1" lang="en-US" altLang="ja-JP" sz="1800" dirty="0"/>
              <a:t>	int n=1000;</a:t>
            </a:r>
          </a:p>
          <a:p>
            <a:pPr>
              <a:lnSpc>
                <a:spcPct val="95000"/>
              </a:lnSpc>
            </a:pPr>
            <a:r>
              <a:rPr kumimoji="1" lang="en-US" altLang="ja-JP" sz="1800" dirty="0"/>
              <a:t>	for(</a:t>
            </a:r>
            <a:r>
              <a:rPr kumimoji="1" lang="en-US" altLang="ja-JP" sz="1800" dirty="0" err="1"/>
              <a:t>i</a:t>
            </a:r>
            <a:r>
              <a:rPr kumimoji="1" lang="en-US" altLang="ja-JP" sz="1800" dirty="0"/>
              <a:t>=1; </a:t>
            </a:r>
            <a:r>
              <a:rPr kumimoji="1" lang="en-US" altLang="ja-JP" sz="1800" dirty="0" err="1"/>
              <a:t>i</a:t>
            </a:r>
            <a:r>
              <a:rPr kumimoji="1" lang="en-US" altLang="ja-JP" sz="1800" dirty="0"/>
              <a:t>&lt;n; </a:t>
            </a:r>
            <a:r>
              <a:rPr kumimoji="1" lang="en-US" altLang="ja-JP" sz="1800" dirty="0" err="1"/>
              <a:t>i</a:t>
            </a:r>
            <a:r>
              <a:rPr kumimoji="1" lang="en-US" altLang="ja-JP" sz="1800" dirty="0"/>
              <a:t>++){</a:t>
            </a:r>
          </a:p>
          <a:p>
            <a:pPr>
              <a:lnSpc>
                <a:spcPct val="95000"/>
              </a:lnSpc>
            </a:pPr>
            <a:r>
              <a:rPr kumimoji="1" lang="en-US" altLang="ja-JP" sz="1800" dirty="0"/>
              <a:t>		</a:t>
            </a:r>
            <a:r>
              <a:rPr kumimoji="1" lang="en-US" altLang="ja-JP" sz="1800" dirty="0" err="1"/>
              <a:t>printf</a:t>
            </a:r>
            <a:r>
              <a:rPr kumimoji="1" lang="en-US" altLang="ja-JP" sz="1800" dirty="0"/>
              <a:t>(“Hello World”);</a:t>
            </a:r>
          </a:p>
          <a:p>
            <a:pPr>
              <a:lnSpc>
                <a:spcPct val="95000"/>
              </a:lnSpc>
            </a:pPr>
            <a:r>
              <a:rPr kumimoji="1" lang="en-US" altLang="ja-JP" sz="1800" dirty="0"/>
              <a:t>	}</a:t>
            </a:r>
          </a:p>
          <a:p>
            <a:pPr>
              <a:lnSpc>
                <a:spcPct val="95000"/>
              </a:lnSpc>
            </a:pPr>
            <a:r>
              <a:rPr kumimoji="1" lang="en-US" altLang="ja-JP" sz="1800" dirty="0"/>
              <a:t>	return 0;</a:t>
            </a:r>
          </a:p>
          <a:p>
            <a:pPr>
              <a:lnSpc>
                <a:spcPct val="95000"/>
              </a:lnSpc>
            </a:pPr>
            <a:r>
              <a:rPr kumimoji="1" lang="en-US" altLang="ja-JP" sz="1800" dirty="0"/>
              <a:t>}</a:t>
            </a:r>
            <a:endParaRPr kumimoji="1" lang="ja-JP" altLang="en-US" sz="1800" dirty="0"/>
          </a:p>
        </p:txBody>
      </p:sp>
      <p:sp>
        <p:nvSpPr>
          <p:cNvPr id="10" name="テキスト ボックス 9">
            <a:extLst>
              <a:ext uri="{FF2B5EF4-FFF2-40B4-BE49-F238E27FC236}">
                <a16:creationId xmlns:a16="http://schemas.microsoft.com/office/drawing/2014/main" id="{D9438737-9887-F326-6197-E52F697B9BBE}"/>
              </a:ext>
            </a:extLst>
          </p:cNvPr>
          <p:cNvSpPr txBox="1"/>
          <p:nvPr/>
        </p:nvSpPr>
        <p:spPr>
          <a:xfrm>
            <a:off x="433791" y="5046246"/>
            <a:ext cx="11521279" cy="1554272"/>
          </a:xfrm>
          <a:prstGeom prst="rect">
            <a:avLst/>
          </a:prstGeom>
          <a:noFill/>
        </p:spPr>
        <p:txBody>
          <a:bodyPr wrap="square" rtlCol="0">
            <a:spAutoFit/>
          </a:bodyPr>
          <a:lstStyle/>
          <a:p>
            <a:pPr>
              <a:lnSpc>
                <a:spcPct val="95000"/>
              </a:lnSpc>
            </a:pPr>
            <a:r>
              <a:rPr kumimoji="1" lang="ja-JP" altLang="en-US" sz="2000" dirty="0"/>
              <a:t>・</a:t>
            </a:r>
            <a:r>
              <a:rPr kumimoji="1" lang="en-US" altLang="ja-JP" sz="2000" dirty="0"/>
              <a:t>int n=1000</a:t>
            </a:r>
            <a:r>
              <a:rPr kumimoji="1" lang="ja-JP" altLang="en-US" sz="2000" dirty="0"/>
              <a:t>の処理が、</a:t>
            </a:r>
            <a:r>
              <a:rPr kumimoji="1" lang="en-US" altLang="ja-JP" sz="2000" dirty="0"/>
              <a:t>1</a:t>
            </a:r>
            <a:r>
              <a:rPr kumimoji="1" lang="ja-JP" altLang="en-US" sz="2000" dirty="0"/>
              <a:t>ステップ</a:t>
            </a:r>
            <a:endParaRPr kumimoji="1" lang="en-US" altLang="ja-JP" sz="2000" dirty="0"/>
          </a:p>
          <a:p>
            <a:pPr>
              <a:lnSpc>
                <a:spcPct val="95000"/>
              </a:lnSpc>
            </a:pPr>
            <a:r>
              <a:rPr kumimoji="1" lang="ja-JP" altLang="en-US" sz="2000" dirty="0"/>
              <a:t>・</a:t>
            </a:r>
            <a:r>
              <a:rPr kumimoji="1" lang="en-US" altLang="ja-JP" sz="2000" dirty="0"/>
              <a:t>for</a:t>
            </a:r>
            <a:r>
              <a:rPr kumimoji="1" lang="ja-JP" altLang="en-US" sz="2000" dirty="0"/>
              <a:t>ループが、</a:t>
            </a:r>
            <a:r>
              <a:rPr kumimoji="1" lang="en-US" altLang="ja-JP" sz="2000" dirty="0"/>
              <a:t> n</a:t>
            </a:r>
            <a:r>
              <a:rPr kumimoji="1" lang="ja-JP" altLang="en-US" sz="2000" dirty="0"/>
              <a:t>ステップ　　</a:t>
            </a:r>
            <a:r>
              <a:rPr kumimoji="1" lang="en-US" altLang="ja-JP" sz="2000" dirty="0" err="1"/>
              <a:t>printf</a:t>
            </a:r>
            <a:r>
              <a:rPr kumimoji="1" lang="en-US" altLang="ja-JP" sz="2000" dirty="0"/>
              <a:t>(“Hello World”)</a:t>
            </a:r>
            <a:r>
              <a:rPr kumimoji="1" lang="ja-JP" altLang="en-US" sz="2000" dirty="0"/>
              <a:t>を実行</a:t>
            </a:r>
            <a:endParaRPr kumimoji="1" lang="en-US" altLang="ja-JP" sz="2000" dirty="0"/>
          </a:p>
          <a:p>
            <a:pPr>
              <a:lnSpc>
                <a:spcPct val="95000"/>
              </a:lnSpc>
            </a:pPr>
            <a:r>
              <a:rPr kumimoji="1" lang="ja-JP" altLang="en-US" sz="2000" dirty="0"/>
              <a:t>・</a:t>
            </a:r>
            <a:r>
              <a:rPr kumimoji="1" lang="en-US" altLang="ja-JP" sz="2000" dirty="0"/>
              <a:t>return 0</a:t>
            </a:r>
            <a:r>
              <a:rPr kumimoji="1" lang="ja-JP" altLang="en-US" sz="2000" dirty="0"/>
              <a:t>の処理が、</a:t>
            </a:r>
            <a:r>
              <a:rPr kumimoji="1" lang="en-US" altLang="ja-JP" sz="2000" dirty="0"/>
              <a:t>1</a:t>
            </a:r>
            <a:r>
              <a:rPr kumimoji="1" lang="ja-JP" altLang="en-US" sz="2000" dirty="0"/>
              <a:t>ステップ</a:t>
            </a:r>
            <a:endParaRPr kumimoji="1" lang="en-US" altLang="ja-JP" sz="2000" dirty="0"/>
          </a:p>
          <a:p>
            <a:pPr>
              <a:lnSpc>
                <a:spcPct val="95000"/>
              </a:lnSpc>
            </a:pPr>
            <a:endParaRPr kumimoji="1" lang="en-US" altLang="ja-JP" sz="2000" dirty="0"/>
          </a:p>
          <a:p>
            <a:pPr>
              <a:lnSpc>
                <a:spcPct val="95000"/>
              </a:lnSpc>
            </a:pPr>
            <a:r>
              <a:rPr kumimoji="1" lang="ja-JP" altLang="en-US" sz="2000" dirty="0"/>
              <a:t>プログラムのステップ数は、</a:t>
            </a:r>
            <a:r>
              <a:rPr kumimoji="1" lang="en-US" altLang="ja-JP" sz="2000" dirty="0"/>
              <a:t>1+n+1=n+2</a:t>
            </a:r>
          </a:p>
        </p:txBody>
      </p:sp>
      <p:sp>
        <p:nvSpPr>
          <p:cNvPr id="11" name="テキスト ボックス 10">
            <a:extLst>
              <a:ext uri="{FF2B5EF4-FFF2-40B4-BE49-F238E27FC236}">
                <a16:creationId xmlns:a16="http://schemas.microsoft.com/office/drawing/2014/main" id="{3AEA9E4A-A77C-2BC6-6A0C-2A0D040D43D8}"/>
              </a:ext>
            </a:extLst>
          </p:cNvPr>
          <p:cNvSpPr txBox="1"/>
          <p:nvPr/>
        </p:nvSpPr>
        <p:spPr>
          <a:xfrm>
            <a:off x="1773932" y="2902956"/>
            <a:ext cx="1296144" cy="443198"/>
          </a:xfrm>
          <a:prstGeom prst="rect">
            <a:avLst/>
          </a:prstGeom>
          <a:noFill/>
        </p:spPr>
        <p:txBody>
          <a:bodyPr wrap="square" rtlCol="0">
            <a:spAutoFit/>
          </a:bodyPr>
          <a:lstStyle/>
          <a:p>
            <a:pPr>
              <a:lnSpc>
                <a:spcPct val="95000"/>
              </a:lnSpc>
            </a:pPr>
            <a:r>
              <a:rPr kumimoji="1" lang="ja-JP" altLang="en-US" dirty="0"/>
              <a:t>＜例</a:t>
            </a:r>
            <a:r>
              <a:rPr kumimoji="1" lang="en-US" altLang="ja-JP" dirty="0"/>
              <a:t>1</a:t>
            </a:r>
            <a:r>
              <a:rPr kumimoji="1" lang="ja-JP" altLang="en-US" dirty="0"/>
              <a:t>＞</a:t>
            </a:r>
          </a:p>
        </p:txBody>
      </p:sp>
    </p:spTree>
    <p:custDataLst>
      <p:tags r:id="rId1"/>
    </p:custDataLst>
    <p:extLst>
      <p:ext uri="{BB962C8B-B14F-4D97-AF65-F5344CB8AC3E}">
        <p14:creationId xmlns:p14="http://schemas.microsoft.com/office/powerpoint/2010/main" val="2039185571"/>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計算量の求め方</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7F2F1DAD-6EB8-0851-6612-E3A6703E08CD}"/>
              </a:ext>
            </a:extLst>
          </p:cNvPr>
          <p:cNvSpPr>
            <a:spLocks noGrp="1"/>
          </p:cNvSpPr>
          <p:nvPr>
            <p:ph idx="1"/>
          </p:nvPr>
        </p:nvSpPr>
        <p:spPr>
          <a:xfrm>
            <a:off x="333773" y="1473200"/>
            <a:ext cx="11521280" cy="775200"/>
          </a:xfrm>
        </p:spPr>
        <p:txBody>
          <a:bodyPr rtlCol="0">
            <a:normAutofit/>
          </a:bodyPr>
          <a:lstStyle/>
          <a:p>
            <a:r>
              <a:rPr kumimoji="1" lang="ja-JP" altLang="en-US" sz="3600" b="1" dirty="0"/>
              <a:t>時間計算量</a:t>
            </a:r>
            <a:endParaRPr kumimoji="1" lang="en-US" altLang="ja-JP" sz="3600" b="1" dirty="0"/>
          </a:p>
        </p:txBody>
      </p:sp>
      <p:sp>
        <p:nvSpPr>
          <p:cNvPr id="7" name="テキスト ボックス 6">
            <a:extLst>
              <a:ext uri="{FF2B5EF4-FFF2-40B4-BE49-F238E27FC236}">
                <a16:creationId xmlns:a16="http://schemas.microsoft.com/office/drawing/2014/main" id="{36AAA769-B05C-1FE3-B621-491FB902F08E}"/>
              </a:ext>
            </a:extLst>
          </p:cNvPr>
          <p:cNvSpPr txBox="1"/>
          <p:nvPr/>
        </p:nvSpPr>
        <p:spPr>
          <a:xfrm>
            <a:off x="435346" y="5133141"/>
            <a:ext cx="11521279" cy="1554272"/>
          </a:xfrm>
          <a:prstGeom prst="rect">
            <a:avLst/>
          </a:prstGeom>
          <a:noFill/>
        </p:spPr>
        <p:txBody>
          <a:bodyPr wrap="square" rtlCol="0">
            <a:spAutoFit/>
          </a:bodyPr>
          <a:lstStyle/>
          <a:p>
            <a:pPr>
              <a:lnSpc>
                <a:spcPct val="95000"/>
              </a:lnSpc>
            </a:pPr>
            <a:r>
              <a:rPr kumimoji="1" lang="ja-JP" altLang="en-US" sz="2000" dirty="0"/>
              <a:t>・</a:t>
            </a:r>
            <a:r>
              <a:rPr kumimoji="1" lang="en-US" altLang="ja-JP" sz="2000" dirty="0"/>
              <a:t> int n=1000</a:t>
            </a:r>
            <a:r>
              <a:rPr kumimoji="1" lang="ja-JP" altLang="en-US" sz="2000" dirty="0"/>
              <a:t>が、</a:t>
            </a:r>
            <a:r>
              <a:rPr kumimoji="1" lang="en-US" altLang="ja-JP" sz="2000" dirty="0"/>
              <a:t>1</a:t>
            </a:r>
            <a:r>
              <a:rPr kumimoji="1" lang="ja-JP" altLang="en-US" sz="2000" dirty="0"/>
              <a:t>ステップ</a:t>
            </a:r>
            <a:endParaRPr kumimoji="1" lang="en-US" altLang="ja-JP" sz="2000" dirty="0"/>
          </a:p>
          <a:p>
            <a:pPr>
              <a:lnSpc>
                <a:spcPct val="95000"/>
              </a:lnSpc>
            </a:pPr>
            <a:r>
              <a:rPr kumimoji="1" lang="ja-JP" altLang="en-US" sz="2000" dirty="0"/>
              <a:t>・外側の</a:t>
            </a:r>
            <a:r>
              <a:rPr kumimoji="1" lang="en-US" altLang="ja-JP" sz="2000" dirty="0"/>
              <a:t>for</a:t>
            </a:r>
            <a:r>
              <a:rPr kumimoji="1" lang="ja-JP" altLang="en-US" sz="2000" dirty="0"/>
              <a:t>ループが、</a:t>
            </a:r>
            <a:r>
              <a:rPr kumimoji="1" lang="en-US" altLang="ja-JP" sz="2000" dirty="0"/>
              <a:t>(n-1)</a:t>
            </a:r>
            <a:r>
              <a:rPr kumimoji="1" lang="ja-JP" altLang="en-US" sz="2000" dirty="0"/>
              <a:t>ステップ</a:t>
            </a:r>
            <a:endParaRPr kumimoji="1" lang="en-US" altLang="ja-JP" sz="2000" dirty="0"/>
          </a:p>
          <a:p>
            <a:pPr>
              <a:lnSpc>
                <a:spcPct val="95000"/>
              </a:lnSpc>
            </a:pPr>
            <a:r>
              <a:rPr kumimoji="1" lang="ja-JP" altLang="en-US" sz="2000" dirty="0"/>
              <a:t>・内側の</a:t>
            </a:r>
            <a:r>
              <a:rPr kumimoji="1" lang="en-US" altLang="ja-JP" sz="2000" dirty="0"/>
              <a:t>for</a:t>
            </a:r>
            <a:r>
              <a:rPr kumimoji="1" lang="ja-JP" altLang="en-US" sz="2000" dirty="0"/>
              <a:t>ループが、</a:t>
            </a:r>
            <a:r>
              <a:rPr kumimoji="1" lang="en-US" altLang="ja-JP" sz="2000" dirty="0"/>
              <a:t>(n-1)</a:t>
            </a:r>
            <a:r>
              <a:rPr kumimoji="1" lang="ja-JP" altLang="en-US" sz="2000" dirty="0"/>
              <a:t>ステップ　</a:t>
            </a:r>
            <a:r>
              <a:rPr kumimoji="1" lang="en-US" altLang="ja-JP" sz="2000" dirty="0" err="1"/>
              <a:t>printf</a:t>
            </a:r>
            <a:r>
              <a:rPr kumimoji="1" lang="en-US" altLang="ja-JP" sz="2000" dirty="0"/>
              <a:t>()</a:t>
            </a:r>
            <a:r>
              <a:rPr kumimoji="1" lang="ja-JP" altLang="en-US" sz="2000" dirty="0"/>
              <a:t>を実行</a:t>
            </a:r>
            <a:endParaRPr kumimoji="1" lang="en-US" altLang="ja-JP" sz="2000" dirty="0"/>
          </a:p>
          <a:p>
            <a:pPr>
              <a:lnSpc>
                <a:spcPct val="95000"/>
              </a:lnSpc>
            </a:pPr>
            <a:endParaRPr kumimoji="1" lang="en-US" altLang="ja-JP" sz="2000" dirty="0"/>
          </a:p>
          <a:p>
            <a:pPr>
              <a:lnSpc>
                <a:spcPct val="95000"/>
              </a:lnSpc>
            </a:pPr>
            <a:r>
              <a:rPr kumimoji="1" lang="ja-JP" altLang="en-US" sz="2000" dirty="0"/>
              <a:t>プログラムのステップ数は、</a:t>
            </a:r>
            <a:r>
              <a:rPr kumimoji="1" lang="en-US" altLang="ja-JP" sz="2000" dirty="0"/>
              <a:t>1+(n-1)</a:t>
            </a:r>
            <a:r>
              <a:rPr kumimoji="1" lang="ja-JP" altLang="en-US" sz="2000" dirty="0"/>
              <a:t>*</a:t>
            </a:r>
            <a:r>
              <a:rPr kumimoji="1" lang="en-US" altLang="ja-JP" sz="2000" dirty="0"/>
              <a:t>(n-1)=n</a:t>
            </a:r>
            <a:r>
              <a:rPr kumimoji="1" lang="en-US" altLang="ja-JP" sz="2000" baseline="30000" dirty="0"/>
              <a:t>2</a:t>
            </a:r>
            <a:r>
              <a:rPr kumimoji="1" lang="en-US" altLang="ja-JP" sz="2000" dirty="0"/>
              <a:t>-2n+2</a:t>
            </a:r>
          </a:p>
        </p:txBody>
      </p:sp>
      <p:sp>
        <p:nvSpPr>
          <p:cNvPr id="8" name="テキスト ボックス 7">
            <a:extLst>
              <a:ext uri="{FF2B5EF4-FFF2-40B4-BE49-F238E27FC236}">
                <a16:creationId xmlns:a16="http://schemas.microsoft.com/office/drawing/2014/main" id="{D1AD56F7-EAD3-188C-4A0E-8017FF087BC8}"/>
              </a:ext>
            </a:extLst>
          </p:cNvPr>
          <p:cNvSpPr txBox="1"/>
          <p:nvPr/>
        </p:nvSpPr>
        <p:spPr>
          <a:xfrm>
            <a:off x="2205980" y="2270140"/>
            <a:ext cx="7272808" cy="2460674"/>
          </a:xfrm>
          <a:prstGeom prst="rect">
            <a:avLst/>
          </a:prstGeom>
          <a:noFill/>
          <a:ln w="12700">
            <a:solidFill>
              <a:schemeClr val="tx1"/>
            </a:solidFill>
          </a:ln>
        </p:spPr>
        <p:txBody>
          <a:bodyPr wrap="square" rtlCol="0">
            <a:spAutoFit/>
          </a:bodyPr>
          <a:lstStyle/>
          <a:p>
            <a:pPr>
              <a:lnSpc>
                <a:spcPct val="95000"/>
              </a:lnSpc>
            </a:pPr>
            <a:r>
              <a:rPr kumimoji="1" lang="en-US" altLang="ja-JP" sz="1800" dirty="0"/>
              <a:t>int main(</a:t>
            </a:r>
            <a:r>
              <a:rPr kumimoji="1" lang="en-US" altLang="ja-JP" sz="1800" dirty="0" err="1"/>
              <a:t>viod</a:t>
            </a:r>
            <a:r>
              <a:rPr kumimoji="1" lang="en-US" altLang="ja-JP" sz="1800" dirty="0"/>
              <a:t>){</a:t>
            </a:r>
          </a:p>
          <a:p>
            <a:pPr>
              <a:lnSpc>
                <a:spcPct val="95000"/>
              </a:lnSpc>
            </a:pPr>
            <a:r>
              <a:rPr kumimoji="1" lang="en-US" altLang="ja-JP" sz="1800" dirty="0"/>
              <a:t>	int n=1000;</a:t>
            </a:r>
          </a:p>
          <a:p>
            <a:pPr>
              <a:lnSpc>
                <a:spcPct val="95000"/>
              </a:lnSpc>
            </a:pPr>
            <a:r>
              <a:rPr kumimoji="1" lang="en-US" altLang="ja-JP" sz="1800" dirty="0"/>
              <a:t>	for(</a:t>
            </a:r>
            <a:r>
              <a:rPr kumimoji="1" lang="en-US" altLang="ja-JP" sz="1800" dirty="0" err="1"/>
              <a:t>i</a:t>
            </a:r>
            <a:r>
              <a:rPr kumimoji="1" lang="en-US" altLang="ja-JP" sz="1800" dirty="0"/>
              <a:t>=1; </a:t>
            </a:r>
            <a:r>
              <a:rPr kumimoji="1" lang="en-US" altLang="ja-JP" sz="1800" dirty="0" err="1"/>
              <a:t>i</a:t>
            </a:r>
            <a:r>
              <a:rPr kumimoji="1" lang="en-US" altLang="ja-JP" sz="1800" dirty="0"/>
              <a:t>&lt;n-1; </a:t>
            </a:r>
            <a:r>
              <a:rPr kumimoji="1" lang="en-US" altLang="ja-JP" sz="1800" dirty="0" err="1"/>
              <a:t>i</a:t>
            </a:r>
            <a:r>
              <a:rPr kumimoji="1" lang="en-US" altLang="ja-JP" sz="1800" dirty="0"/>
              <a:t>++){</a:t>
            </a:r>
          </a:p>
          <a:p>
            <a:pPr>
              <a:lnSpc>
                <a:spcPct val="95000"/>
              </a:lnSpc>
            </a:pPr>
            <a:r>
              <a:rPr kumimoji="1" lang="en-US" altLang="ja-JP" sz="1800" dirty="0"/>
              <a:t>		for(j=1; j&lt;n-1; </a:t>
            </a:r>
            <a:r>
              <a:rPr kumimoji="1" lang="en-US" altLang="ja-JP" sz="1800" dirty="0" err="1"/>
              <a:t>j++</a:t>
            </a:r>
            <a:r>
              <a:rPr kumimoji="1" lang="en-US" altLang="ja-JP" sz="1800" dirty="0"/>
              <a:t>){</a:t>
            </a:r>
          </a:p>
          <a:p>
            <a:pPr>
              <a:lnSpc>
                <a:spcPct val="95000"/>
              </a:lnSpc>
            </a:pPr>
            <a:r>
              <a:rPr kumimoji="1" lang="en-US" altLang="ja-JP" sz="1800" dirty="0"/>
              <a:t>			</a:t>
            </a:r>
            <a:r>
              <a:rPr kumimoji="1" lang="en-US" altLang="ja-JP" sz="1800" dirty="0" err="1"/>
              <a:t>printf</a:t>
            </a:r>
            <a:r>
              <a:rPr kumimoji="1" lang="en-US" altLang="ja-JP" sz="1800" dirty="0"/>
              <a:t>(“%d\n“, </a:t>
            </a:r>
            <a:r>
              <a:rPr kumimoji="1" lang="en-US" altLang="ja-JP" sz="1800" dirty="0" err="1"/>
              <a:t>i</a:t>
            </a:r>
            <a:r>
              <a:rPr kumimoji="1" lang="en-US" altLang="ja-JP" sz="1800" dirty="0"/>
              <a:t>*j );</a:t>
            </a:r>
          </a:p>
          <a:p>
            <a:pPr>
              <a:lnSpc>
                <a:spcPct val="95000"/>
              </a:lnSpc>
            </a:pPr>
            <a:r>
              <a:rPr kumimoji="1" lang="en-US" altLang="ja-JP" sz="1800" dirty="0"/>
              <a:t>		}</a:t>
            </a:r>
          </a:p>
          <a:p>
            <a:pPr>
              <a:lnSpc>
                <a:spcPct val="95000"/>
              </a:lnSpc>
            </a:pPr>
            <a:r>
              <a:rPr kumimoji="1" lang="en-US" altLang="ja-JP" sz="1800" dirty="0"/>
              <a:t>	}</a:t>
            </a:r>
          </a:p>
          <a:p>
            <a:pPr>
              <a:lnSpc>
                <a:spcPct val="95000"/>
              </a:lnSpc>
            </a:pPr>
            <a:r>
              <a:rPr kumimoji="1" lang="en-US" altLang="ja-JP" sz="1800" dirty="0"/>
              <a:t>	return 0;</a:t>
            </a:r>
          </a:p>
          <a:p>
            <a:pPr>
              <a:lnSpc>
                <a:spcPct val="95000"/>
              </a:lnSpc>
            </a:pPr>
            <a:r>
              <a:rPr kumimoji="1" lang="en-US" altLang="ja-JP" sz="1800" dirty="0"/>
              <a:t>}</a:t>
            </a:r>
            <a:endParaRPr kumimoji="1" lang="ja-JP" altLang="en-US" sz="1800" dirty="0"/>
          </a:p>
        </p:txBody>
      </p:sp>
      <p:sp>
        <p:nvSpPr>
          <p:cNvPr id="4" name="テキスト ボックス 3">
            <a:extLst>
              <a:ext uri="{FF2B5EF4-FFF2-40B4-BE49-F238E27FC236}">
                <a16:creationId xmlns:a16="http://schemas.microsoft.com/office/drawing/2014/main" id="{8DB7F7BC-AA9C-10F5-7867-36F3C2518705}"/>
              </a:ext>
            </a:extLst>
          </p:cNvPr>
          <p:cNvSpPr txBox="1"/>
          <p:nvPr/>
        </p:nvSpPr>
        <p:spPr>
          <a:xfrm>
            <a:off x="909836" y="2270140"/>
            <a:ext cx="1296144" cy="443198"/>
          </a:xfrm>
          <a:prstGeom prst="rect">
            <a:avLst/>
          </a:prstGeom>
          <a:noFill/>
        </p:spPr>
        <p:txBody>
          <a:bodyPr wrap="square" rtlCol="0">
            <a:spAutoFit/>
          </a:bodyPr>
          <a:lstStyle/>
          <a:p>
            <a:pPr>
              <a:lnSpc>
                <a:spcPct val="95000"/>
              </a:lnSpc>
            </a:pPr>
            <a:r>
              <a:rPr kumimoji="1" lang="ja-JP" altLang="en-US" dirty="0"/>
              <a:t>＜例</a:t>
            </a:r>
            <a:r>
              <a:rPr kumimoji="1" lang="en-US" altLang="ja-JP" dirty="0"/>
              <a:t>2</a:t>
            </a:r>
            <a:r>
              <a:rPr kumimoji="1" lang="ja-JP" altLang="en-US" dirty="0"/>
              <a:t>＞</a:t>
            </a:r>
          </a:p>
        </p:txBody>
      </p:sp>
    </p:spTree>
    <p:custDataLst>
      <p:tags r:id="rId1"/>
    </p:custDataLst>
    <p:extLst>
      <p:ext uri="{BB962C8B-B14F-4D97-AF65-F5344CB8AC3E}">
        <p14:creationId xmlns:p14="http://schemas.microsoft.com/office/powerpoint/2010/main" val="887403781"/>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計算量の求め方</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7F2F1DAD-6EB8-0851-6612-E3A6703E08CD}"/>
              </a:ext>
            </a:extLst>
          </p:cNvPr>
          <p:cNvSpPr>
            <a:spLocks noGrp="1"/>
          </p:cNvSpPr>
          <p:nvPr>
            <p:ph idx="1"/>
          </p:nvPr>
        </p:nvSpPr>
        <p:spPr>
          <a:xfrm>
            <a:off x="333773" y="1571798"/>
            <a:ext cx="11521280" cy="1175138"/>
          </a:xfrm>
        </p:spPr>
        <p:txBody>
          <a:bodyPr rtlCol="0">
            <a:normAutofit lnSpcReduction="10000"/>
          </a:bodyPr>
          <a:lstStyle/>
          <a:p>
            <a:r>
              <a:rPr kumimoji="1" lang="ja-JP" altLang="en-US" sz="3600" b="1" dirty="0"/>
              <a:t>オーダー記法（</a:t>
            </a:r>
            <a:r>
              <a:rPr kumimoji="1" lang="en-US" altLang="ja-JP" sz="3600" b="1" dirty="0"/>
              <a:t>O</a:t>
            </a:r>
            <a:r>
              <a:rPr kumimoji="1" lang="ja-JP" altLang="en-US" sz="3600" b="1" dirty="0"/>
              <a:t>記法）</a:t>
            </a:r>
            <a:endParaRPr kumimoji="1" lang="en-US" altLang="ja-JP" sz="3600" b="1" dirty="0"/>
          </a:p>
          <a:p>
            <a:pPr marL="0" indent="0">
              <a:buNone/>
            </a:pPr>
            <a:r>
              <a:rPr kumimoji="1" lang="ja-JP" altLang="en-US" sz="2200" dirty="0"/>
              <a:t>プログラムのステップ数を比較するために、オーダー記法が用いられる。</a:t>
            </a:r>
            <a:endParaRPr kumimoji="1" lang="en-US" altLang="ja-JP" sz="2200" dirty="0"/>
          </a:p>
        </p:txBody>
      </p:sp>
      <p:sp>
        <p:nvSpPr>
          <p:cNvPr id="5" name="テキスト ボックス 4">
            <a:extLst>
              <a:ext uri="{FF2B5EF4-FFF2-40B4-BE49-F238E27FC236}">
                <a16:creationId xmlns:a16="http://schemas.microsoft.com/office/drawing/2014/main" id="{22588E1D-2DA9-4629-24AF-3B06D3A7F87A}"/>
              </a:ext>
            </a:extLst>
          </p:cNvPr>
          <p:cNvSpPr txBox="1"/>
          <p:nvPr/>
        </p:nvSpPr>
        <p:spPr>
          <a:xfrm>
            <a:off x="333772" y="2837328"/>
            <a:ext cx="11305255" cy="1495794"/>
          </a:xfrm>
          <a:prstGeom prst="rect">
            <a:avLst/>
          </a:prstGeom>
          <a:noFill/>
        </p:spPr>
        <p:txBody>
          <a:bodyPr wrap="square" rtlCol="0">
            <a:spAutoFit/>
          </a:bodyPr>
          <a:lstStyle/>
          <a:p>
            <a:pPr>
              <a:lnSpc>
                <a:spcPct val="95000"/>
              </a:lnSpc>
            </a:pPr>
            <a:r>
              <a:rPr kumimoji="1" lang="ja-JP" altLang="en-US" dirty="0"/>
              <a:t>★オーダー記法のルール</a:t>
            </a:r>
            <a:endParaRPr kumimoji="1" lang="en-US" altLang="ja-JP" dirty="0"/>
          </a:p>
          <a:p>
            <a:pPr>
              <a:lnSpc>
                <a:spcPct val="95000"/>
              </a:lnSpc>
            </a:pPr>
            <a:r>
              <a:rPr kumimoji="1" lang="ja-JP" altLang="en-US" dirty="0"/>
              <a:t>　①　一番大きい項以外は無視</a:t>
            </a:r>
            <a:endParaRPr kumimoji="1" lang="en-US" altLang="ja-JP" dirty="0"/>
          </a:p>
          <a:p>
            <a:pPr>
              <a:lnSpc>
                <a:spcPct val="95000"/>
              </a:lnSpc>
            </a:pPr>
            <a:r>
              <a:rPr kumimoji="1" lang="ja-JP" altLang="en-US" dirty="0"/>
              <a:t>　②　</a:t>
            </a:r>
            <a:r>
              <a:rPr lang="ja-JP" altLang="en-US" b="0" i="0" dirty="0">
                <a:solidFill>
                  <a:srgbClr val="333333"/>
                </a:solidFill>
                <a:effectLst/>
                <a:latin typeface="游ゴシック体"/>
              </a:rPr>
              <a:t>定数倍の違いは無視</a:t>
            </a:r>
            <a:endParaRPr lang="en-US" altLang="ja-JP" b="0" i="0" dirty="0">
              <a:solidFill>
                <a:srgbClr val="333333"/>
              </a:solidFill>
              <a:effectLst/>
              <a:latin typeface="游ゴシック体"/>
            </a:endParaRPr>
          </a:p>
          <a:p>
            <a:pPr>
              <a:lnSpc>
                <a:spcPct val="95000"/>
              </a:lnSpc>
            </a:pPr>
            <a:r>
              <a:rPr kumimoji="1" lang="ja-JP" altLang="en-US" dirty="0">
                <a:solidFill>
                  <a:srgbClr val="333333"/>
                </a:solidFill>
                <a:latin typeface="游ゴシック体"/>
              </a:rPr>
              <a:t>　③　計算結果を</a:t>
            </a:r>
            <a:r>
              <a:rPr kumimoji="1" lang="en-US" altLang="ja-JP" dirty="0">
                <a:solidFill>
                  <a:srgbClr val="333333"/>
                </a:solidFill>
                <a:latin typeface="游ゴシック体"/>
              </a:rPr>
              <a:t>O()</a:t>
            </a:r>
            <a:r>
              <a:rPr kumimoji="1" lang="ja-JP" altLang="en-US" dirty="0">
                <a:solidFill>
                  <a:srgbClr val="333333"/>
                </a:solidFill>
                <a:latin typeface="游ゴシック体"/>
              </a:rPr>
              <a:t>のように表記にする</a:t>
            </a:r>
            <a:r>
              <a:rPr kumimoji="1" lang="ja-JP" altLang="en-US" dirty="0"/>
              <a:t>　</a:t>
            </a:r>
            <a:endParaRPr kumimoji="1" lang="en-US" altLang="ja-JP" dirty="0"/>
          </a:p>
        </p:txBody>
      </p:sp>
      <p:sp>
        <p:nvSpPr>
          <p:cNvPr id="6" name="テキスト ボックス 5">
            <a:extLst>
              <a:ext uri="{FF2B5EF4-FFF2-40B4-BE49-F238E27FC236}">
                <a16:creationId xmlns:a16="http://schemas.microsoft.com/office/drawing/2014/main" id="{C023718A-BBD4-AAD6-38D1-0F5A952BDC01}"/>
              </a:ext>
            </a:extLst>
          </p:cNvPr>
          <p:cNvSpPr txBox="1"/>
          <p:nvPr/>
        </p:nvSpPr>
        <p:spPr>
          <a:xfrm>
            <a:off x="333772" y="4581128"/>
            <a:ext cx="11305255" cy="1846659"/>
          </a:xfrm>
          <a:prstGeom prst="rect">
            <a:avLst/>
          </a:prstGeom>
          <a:noFill/>
        </p:spPr>
        <p:txBody>
          <a:bodyPr wrap="square" rtlCol="0">
            <a:spAutoFit/>
          </a:bodyPr>
          <a:lstStyle/>
          <a:p>
            <a:pPr>
              <a:lnSpc>
                <a:spcPct val="95000"/>
              </a:lnSpc>
            </a:pPr>
            <a:r>
              <a:rPr kumimoji="1" lang="ja-JP" altLang="en-US" dirty="0"/>
              <a:t>・例</a:t>
            </a:r>
            <a:r>
              <a:rPr kumimoji="1" lang="en-US" altLang="ja-JP" dirty="0"/>
              <a:t>1</a:t>
            </a:r>
            <a:r>
              <a:rPr kumimoji="1" lang="ja-JP" altLang="en-US" dirty="0"/>
              <a:t>の場合</a:t>
            </a:r>
            <a:endParaRPr kumimoji="1" lang="en-US" altLang="ja-JP" dirty="0"/>
          </a:p>
          <a:p>
            <a:pPr>
              <a:lnSpc>
                <a:spcPct val="95000"/>
              </a:lnSpc>
            </a:pPr>
            <a:r>
              <a:rPr kumimoji="1" lang="ja-JP" altLang="en-US" dirty="0"/>
              <a:t>　プロフラムのステップ数</a:t>
            </a:r>
            <a:r>
              <a:rPr kumimoji="1" lang="en-US" altLang="ja-JP" dirty="0"/>
              <a:t>n+2</a:t>
            </a:r>
            <a:r>
              <a:rPr kumimoji="1" lang="ja-JP" altLang="en-US" dirty="0"/>
              <a:t> → </a:t>
            </a:r>
            <a:r>
              <a:rPr kumimoji="1" lang="en-US" altLang="ja-JP" dirty="0"/>
              <a:t>n</a:t>
            </a:r>
            <a:r>
              <a:rPr kumimoji="1" lang="ja-JP" altLang="en-US" dirty="0"/>
              <a:t> → オーダー記法：</a:t>
            </a:r>
            <a:r>
              <a:rPr kumimoji="1" lang="en-US" altLang="ja-JP" dirty="0"/>
              <a:t>O(n)</a:t>
            </a:r>
          </a:p>
          <a:p>
            <a:pPr>
              <a:lnSpc>
                <a:spcPct val="95000"/>
              </a:lnSpc>
            </a:pPr>
            <a:endParaRPr kumimoji="1" lang="en-US" altLang="ja-JP" dirty="0"/>
          </a:p>
          <a:p>
            <a:pPr>
              <a:lnSpc>
                <a:spcPct val="95000"/>
              </a:lnSpc>
            </a:pPr>
            <a:r>
              <a:rPr kumimoji="1" lang="ja-JP" altLang="en-US" dirty="0"/>
              <a:t>・例</a:t>
            </a:r>
            <a:r>
              <a:rPr kumimoji="1" lang="en-US" altLang="ja-JP" dirty="0"/>
              <a:t>2</a:t>
            </a:r>
            <a:r>
              <a:rPr kumimoji="1" lang="ja-JP" altLang="en-US" dirty="0"/>
              <a:t>の場合　　</a:t>
            </a:r>
            <a:endParaRPr kumimoji="1" lang="en-US" altLang="ja-JP" dirty="0"/>
          </a:p>
          <a:p>
            <a:pPr>
              <a:lnSpc>
                <a:spcPct val="95000"/>
              </a:lnSpc>
            </a:pPr>
            <a:r>
              <a:rPr kumimoji="1" lang="ja-JP" altLang="en-US" dirty="0"/>
              <a:t>　プログラムのステップ数</a:t>
            </a:r>
            <a:r>
              <a:rPr kumimoji="1" lang="en-US" altLang="ja-JP" sz="2400" dirty="0"/>
              <a:t>n</a:t>
            </a:r>
            <a:r>
              <a:rPr kumimoji="1" lang="en-US" altLang="ja-JP" sz="2400" baseline="30000" dirty="0"/>
              <a:t>2</a:t>
            </a:r>
            <a:r>
              <a:rPr kumimoji="1" lang="en-US" altLang="ja-JP" sz="2400" dirty="0"/>
              <a:t>-2n+2 </a:t>
            </a:r>
            <a:r>
              <a:rPr kumimoji="1" lang="ja-JP" altLang="en-US" sz="2400" dirty="0"/>
              <a:t> → </a:t>
            </a:r>
            <a:r>
              <a:rPr kumimoji="1" lang="en-US" altLang="ja-JP" sz="2400" dirty="0"/>
              <a:t>n</a:t>
            </a:r>
            <a:r>
              <a:rPr kumimoji="1" lang="en-US" altLang="ja-JP" sz="2400" baseline="30000" dirty="0"/>
              <a:t>2</a:t>
            </a:r>
            <a:r>
              <a:rPr kumimoji="1" lang="ja-JP" altLang="en-US" sz="2400" baseline="30000" dirty="0"/>
              <a:t>　</a:t>
            </a:r>
            <a:r>
              <a:rPr kumimoji="1" lang="ja-JP" altLang="en-US" sz="2400" dirty="0"/>
              <a:t>→ オーダー記法：</a:t>
            </a:r>
            <a:r>
              <a:rPr kumimoji="1" lang="en-US" altLang="ja-JP" sz="2400" dirty="0"/>
              <a:t>O(n</a:t>
            </a:r>
            <a:r>
              <a:rPr kumimoji="1" lang="en-US" altLang="ja-JP" sz="2400" baseline="30000" dirty="0"/>
              <a:t>2</a:t>
            </a:r>
            <a:r>
              <a:rPr kumimoji="1" lang="en-US" altLang="ja-JP" sz="2400" dirty="0"/>
              <a:t>)</a:t>
            </a:r>
            <a:endParaRPr kumimoji="1" lang="en-US" altLang="ja-JP" dirty="0"/>
          </a:p>
        </p:txBody>
      </p:sp>
    </p:spTree>
    <p:custDataLst>
      <p:tags r:id="rId1"/>
    </p:custDataLst>
    <p:extLst>
      <p:ext uri="{BB962C8B-B14F-4D97-AF65-F5344CB8AC3E}">
        <p14:creationId xmlns:p14="http://schemas.microsoft.com/office/powerpoint/2010/main" val="154197068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10.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11.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12.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7.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8.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9.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4679</TotalTime>
  <Words>2384</Words>
  <Application>Microsoft Office PowerPoint</Application>
  <PresentationFormat>ユーザー設定</PresentationFormat>
  <Paragraphs>253</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游ゴシック体</vt:lpstr>
      <vt:lpstr>Arial</vt:lpstr>
      <vt:lpstr>Cambria Math</vt:lpstr>
      <vt:lpstr>Century Gothic</vt:lpstr>
      <vt:lpstr>Wingdings</vt:lpstr>
      <vt:lpstr>新学期のためのプレゼンテーション</vt:lpstr>
      <vt:lpstr>ユニット1　セクション2　アルゴリズムとプログラミング</vt:lpstr>
      <vt:lpstr>データの探索</vt:lpstr>
      <vt:lpstr>データの探索</vt:lpstr>
      <vt:lpstr>データの探索</vt:lpstr>
      <vt:lpstr>データの探索</vt:lpstr>
      <vt:lpstr>練習問題1 </vt:lpstr>
      <vt:lpstr>計算量の求め方</vt:lpstr>
      <vt:lpstr>計算量の求め方</vt:lpstr>
      <vt:lpstr>計算量の求め方</vt:lpstr>
      <vt:lpstr>計算量の求め方</vt:lpstr>
      <vt:lpstr>練習問題2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cp:lastModifiedBy>
  <cp:revision>171</cp:revision>
  <dcterms:created xsi:type="dcterms:W3CDTF">2024-03-08T02:46:09Z</dcterms:created>
  <dcterms:modified xsi:type="dcterms:W3CDTF">2024-06-27T19:36:12Z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