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5"/>
  </p:notesMasterIdLst>
  <p:handoutMasterIdLst>
    <p:handoutMasterId r:id="rId6"/>
  </p:handoutMasterIdLst>
  <p:sldIdLst>
    <p:sldId id="258" r:id="rId2"/>
    <p:sldId id="302" r:id="rId3"/>
    <p:sldId id="309" r:id="rId4"/>
  </p:sldIdLst>
  <p:sldSz cx="12188825" cy="6858000"/>
  <p:notesSz cx="6858000" cy="9144000"/>
  <p:custDataLst>
    <p:tags r:id="rId7"/>
  </p:custDataLst>
  <p:defaultTextStyle>
    <a:defPPr rtl="0">
      <a:defRPr lang="ja-jp"/>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orient="horz" pos="945">
          <p15:clr>
            <a:srgbClr val="A4A3A4"/>
          </p15:clr>
        </p15:guide>
        <p15:guide id="3" orient="horz" pos="3884" userDrawn="1">
          <p15:clr>
            <a:srgbClr val="A4A3A4"/>
          </p15:clr>
        </p15:guide>
        <p15:guide id="4" orient="horz" pos="192">
          <p15:clr>
            <a:srgbClr val="A4A3A4"/>
          </p15:clr>
        </p15:guide>
        <p15:guide id="5" orient="horz" pos="1933" userDrawn="1">
          <p15:clr>
            <a:srgbClr val="A4A3A4"/>
          </p15:clr>
        </p15:guide>
        <p15:guide id="6" pos="3839">
          <p15:clr>
            <a:srgbClr val="A4A3A4"/>
          </p15:clr>
        </p15:guide>
        <p15:guide id="7" pos="2206" userDrawn="1">
          <p15:clr>
            <a:srgbClr val="A4A3A4"/>
          </p15:clr>
        </p15:guide>
        <p15:guide id="8" pos="71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5294" autoAdjust="0"/>
  </p:normalViewPr>
  <p:slideViewPr>
    <p:cSldViewPr showGuides="1">
      <p:cViewPr varScale="1">
        <p:scale>
          <a:sx n="82" d="100"/>
          <a:sy n="82" d="100"/>
        </p:scale>
        <p:origin x="1572" y="84"/>
      </p:cViewPr>
      <p:guideLst>
        <p:guide orient="horz" pos="2251"/>
        <p:guide orient="horz" pos="945"/>
        <p:guide orient="horz" pos="3884"/>
        <p:guide orient="horz" pos="192"/>
        <p:guide orient="horz" pos="1933"/>
        <p:guide pos="3839"/>
        <p:guide pos="2206"/>
        <p:guide pos="7102"/>
      </p:guideLst>
    </p:cSldViewPr>
  </p:slideViewPr>
  <p:outlineViewPr>
    <p:cViewPr>
      <p:scale>
        <a:sx n="33" d="100"/>
        <a:sy n="33" d="100"/>
      </p:scale>
      <p:origin x="0" y="-2886"/>
    </p:cViewPr>
  </p:outlineViewPr>
  <p:notesTextViewPr>
    <p:cViewPr>
      <p:scale>
        <a:sx n="3" d="2"/>
        <a:sy n="3" d="2"/>
      </p:scale>
      <p:origin x="0" y="0"/>
    </p:cViewPr>
  </p:notesTextViewPr>
  <p:notesViewPr>
    <p:cSldViewPr>
      <p:cViewPr varScale="1">
        <p:scale>
          <a:sx n="89" d="100"/>
          <a:sy n="89" d="100"/>
        </p:scale>
        <p:origin x="376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84429F9-7E85-4E12-8912-CA0EEF94106C}" type="datetime1">
              <a:rPr lang="en-US" altLang="ja-JP" smtClean="0">
                <a:solidFill>
                  <a:schemeClr val="tx2"/>
                </a:solidFill>
                <a:latin typeface="Meiryo UI" panose="020B0604030504040204" pitchFamily="34" charset="-128"/>
                <a:ea typeface="Meiryo UI" panose="020B0604030504040204" pitchFamily="34" charset="-128"/>
              </a:rPr>
              <a:t>9/6/2024</a:t>
            </a:fld>
            <a:endParaRPr lang="ja-JP" altLang="en-US">
              <a:solidFill>
                <a:schemeClr val="tx2"/>
              </a:solidFill>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CFD77566-CD65-4859-9FA1-43956DC85B8C}" type="slidenum">
              <a:rPr lang="en-US" altLang="ja-JP" smtClean="0">
                <a:solidFill>
                  <a:schemeClr val="tx2"/>
                </a:solidFill>
                <a:latin typeface="Meiryo UI" panose="020B0604030504040204" pitchFamily="34" charset="-128"/>
                <a:ea typeface="Meiryo UI" panose="020B0604030504040204" pitchFamily="34" charset="-128"/>
              </a:rPr>
              <a:t>‹#›</a:t>
            </a:fld>
            <a:endParaRPr lang="ja-JP" altLang="en-US">
              <a:solidFill>
                <a:schemeClr val="tx2"/>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latin typeface="Meiryo UI" panose="020B0604030504040204" pitchFamily="34" charset="-128"/>
                <a:ea typeface="Meiryo UI" panose="020B0604030504040204" pitchFamily="34" charset="-128"/>
              </a:defRPr>
            </a:lvl1pPr>
          </a:lstStyle>
          <a:p>
            <a:fld id="{BAFF04F4-FBE7-448D-B5F1-5FE3D07ED759}" type="datetime1">
              <a:rPr lang="en-US" altLang="ja-JP" noProof="0" smtClean="0"/>
              <a:t>9/6/2024</a:t>
            </a:fld>
            <a:endParaRPr lang="ja-JP" altLang="en-US" noProof="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latin typeface="Meiryo UI" panose="020B0604030504040204" pitchFamily="34" charset="-128"/>
                <a:ea typeface="Meiryo UI" panose="020B0604030504040204" pitchFamily="34" charset="-128"/>
              </a:defRPr>
            </a:lvl1pPr>
          </a:lstStyle>
          <a:p>
            <a:fld id="{B8796F01-7154-41E0-B48B-A6921757531A}" type="slidenum">
              <a:rPr lang="en-US" altLang="ja-JP" noProof="0" smtClean="0"/>
              <a:pPr/>
              <a:t>‹#›</a:t>
            </a:fld>
            <a:endParaRPr lang="ja-JP" altLang="en-US" noProof="0"/>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1pPr>
    <a:lvl2pPr marL="60949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2pPr>
    <a:lvl3pPr marL="1218987"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3pPr>
    <a:lvl4pPr marL="182848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4pPr>
    <a:lvl5pPr marL="243797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r>
              <a:rPr lang="ja-JP" altLang="en-US" dirty="0">
                <a:latin typeface="Meiryo UI" panose="020B0604030504040204" pitchFamily="34" charset="-128"/>
                <a:ea typeface="Meiryo UI" panose="020B0604030504040204" pitchFamily="34" charset="-128"/>
              </a:rPr>
              <a:t>ユニット</a:t>
            </a:r>
            <a:r>
              <a:rPr lang="en-US" altLang="ja-JP" dirty="0">
                <a:latin typeface="Meiryo UI" panose="020B0604030504040204" pitchFamily="34" charset="-128"/>
                <a:ea typeface="Meiryo UI" panose="020B0604030504040204" pitchFamily="34" charset="-128"/>
              </a:rPr>
              <a:t>2</a:t>
            </a:r>
            <a:r>
              <a:rPr lang="ja-JP" altLang="en-US" dirty="0">
                <a:latin typeface="Meiryo UI" panose="020B0604030504040204" pitchFamily="34" charset="-128"/>
                <a:ea typeface="Meiryo UI" panose="020B0604030504040204" pitchFamily="34" charset="-128"/>
              </a:rPr>
              <a:t>、セッション</a:t>
            </a:r>
            <a:r>
              <a:rPr lang="en-US" altLang="ja-JP" dirty="0">
                <a:latin typeface="Meiryo UI" panose="020B0604030504040204" pitchFamily="34" charset="-128"/>
                <a:ea typeface="Meiryo UI" panose="020B0604030504040204" pitchFamily="34" charset="-128"/>
              </a:rPr>
              <a:t>5</a:t>
            </a:r>
            <a:r>
              <a:rPr lang="ja-JP" altLang="en-US" dirty="0">
                <a:latin typeface="Meiryo UI" panose="020B0604030504040204" pitchFamily="34" charset="-128"/>
                <a:ea typeface="Meiryo UI" panose="020B0604030504040204" pitchFamily="34" charset="-128"/>
              </a:rPr>
              <a:t>、ソフトウエア</a:t>
            </a:r>
            <a:endParaRPr lang="en-US" altLang="ja-JP" dirty="0">
              <a:latin typeface="Meiryo UI" panose="020B0604030504040204" pitchFamily="34" charset="-128"/>
              <a:ea typeface="Meiryo UI" panose="020B0604030504040204" pitchFamily="34" charset="-128"/>
            </a:endParaRPr>
          </a:p>
          <a:p>
            <a:pPr rtl="0"/>
            <a:r>
              <a:rPr lang="en-US" altLang="ja-JP" dirty="0">
                <a:latin typeface="Meiryo UI" panose="020B0604030504040204" pitchFamily="34" charset="-128"/>
                <a:ea typeface="Meiryo UI" panose="020B0604030504040204" pitchFamily="34" charset="-128"/>
              </a:rPr>
              <a:t>3</a:t>
            </a:r>
            <a:r>
              <a:rPr lang="ja-JP" altLang="en-US" dirty="0">
                <a:latin typeface="Meiryo UI" panose="020B0604030504040204" pitchFamily="34" charset="-128"/>
                <a:ea typeface="Meiryo UI" panose="020B0604030504040204" pitchFamily="34" charset="-128"/>
              </a:rPr>
              <a:t>回目の内容は、記憶管理について　です</a:t>
            </a:r>
            <a:endParaRPr lang="en-US" altLang="ja-JP" dirty="0">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FBBF81A0-ADA6-4623-BE4F-40CFB8BBCB3D}"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5590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実記憶管理とは、　主記憶装置の領域の　確保と開放の管理のことを言います。</a:t>
            </a:r>
          </a:p>
          <a:p>
            <a:r>
              <a:rPr kumimoji="1" lang="ja-JP" altLang="en-US" dirty="0"/>
              <a:t>主記憶の管理の方法には、　区画方式、　スワッピング方式、　オーバーレイ方式あります。</a:t>
            </a:r>
            <a:endParaRPr kumimoji="1" lang="en-US" altLang="ja-JP" dirty="0"/>
          </a:p>
          <a:p>
            <a:endParaRPr kumimoji="1" lang="en-US" altLang="ja-JP" dirty="0"/>
          </a:p>
          <a:p>
            <a:r>
              <a:rPr kumimoji="1" lang="ja-JP" altLang="en-US" dirty="0"/>
              <a:t>単一区画方式は、　主記憶の領域を一つのパーテーションとして、　その区画にプログラムを読み込む方式です。ひとつの区画しかないので、　プログラムのひとつしか実行できません。</a:t>
            </a:r>
            <a:endParaRPr kumimoji="1" lang="en-US" altLang="ja-JP" dirty="0"/>
          </a:p>
          <a:p>
            <a:r>
              <a:rPr kumimoji="1" lang="ja-JP" altLang="en-US" dirty="0"/>
              <a:t>多重区画方式は、　主記憶を</a:t>
            </a:r>
            <a:r>
              <a:rPr lang="ja-JP" altLang="en-US" sz="1600" dirty="0"/>
              <a:t>一定サイズのパーテーションに分けて、　各パーテーションにプログラムを読み込むことができます。マルチプログラムに対応できますが、　各区画に発生した余りの記憶領域は使用できません。また、パーテーションサイズを超えるサイズのプログラムは読み込めません。</a:t>
            </a:r>
            <a:endParaRPr lang="en-US" altLang="ja-JP" sz="1600" dirty="0"/>
          </a:p>
          <a:p>
            <a:r>
              <a:rPr kumimoji="1" lang="ja-JP" altLang="en-US" sz="1600" dirty="0"/>
              <a:t>可変区画方式は、　</a:t>
            </a:r>
            <a:r>
              <a:rPr lang="ja-JP" altLang="en-US" sz="1600" dirty="0"/>
              <a:t>必要に応じてパーテーションのサイズを変化させて、プログラムのサイズに合わせて　パーテーションを作ります。　そのため主記憶の記憶領域を　効率よく利用できます。</a:t>
            </a:r>
            <a:endParaRPr lang="en-US" altLang="ja-JP" sz="1600" dirty="0"/>
          </a:p>
          <a:p>
            <a:endParaRPr kumimoji="1" lang="en-US" altLang="ja-JP" sz="1600" dirty="0"/>
          </a:p>
          <a:p>
            <a:r>
              <a:rPr lang="ja-JP" altLang="en-US" sz="1600" dirty="0"/>
              <a:t>スワッピング方式は、　スワップアウトと　スワップインを使った方式のことです。スワップアウトとは、　主記憶の空き領域が少ないときに、　優先度の低いプログラムを一時的に補助記憶装置に退避させることをいいます。　スワップインとは、　</a:t>
            </a:r>
            <a:r>
              <a:rPr lang="ja-JP" altLang="en-US" b="0" i="0" dirty="0">
                <a:solidFill>
                  <a:srgbClr val="3A3A3A"/>
                </a:solidFill>
                <a:effectLst/>
                <a:latin typeface="-apple-system"/>
              </a:rPr>
              <a:t>スワップアウトにより退避したプログラムが必要になったら、　退避させたプログラムを再び主記憶に読み込み処理を行うことをいいます。</a:t>
            </a:r>
            <a:endParaRPr lang="en-US" altLang="ja-JP" b="0" i="0" dirty="0">
              <a:solidFill>
                <a:srgbClr val="3A3A3A"/>
              </a:solidFill>
              <a:effectLst/>
              <a:latin typeface="-apple-system"/>
            </a:endParaRPr>
          </a:p>
          <a:p>
            <a:endParaRPr kumimoji="1" lang="en-US" altLang="ja-JP" b="0" i="0" dirty="0">
              <a:solidFill>
                <a:srgbClr val="3A3A3A"/>
              </a:solidFill>
              <a:effectLst/>
              <a:latin typeface="-apple-system"/>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オーバーレイ方式は、　</a:t>
            </a:r>
            <a:r>
              <a:rPr lang="ja-JP" altLang="en-US" sz="1600" dirty="0"/>
              <a:t>プログラムをセグメントという単位に分割して、　その時に必要なセグメントだけを　主記憶に読み込む方式のことです。</a:t>
            </a:r>
            <a:endParaRPr lang="en-US" altLang="ja-JP" sz="1600" dirty="0"/>
          </a:p>
          <a:p>
            <a:pPr marL="0" marR="0" lvl="0" indent="0" algn="l" defTabSz="1218987" rtl="0" eaLnBrk="1" fontAlgn="auto" latinLnBrk="0" hangingPunct="1">
              <a:lnSpc>
                <a:spcPct val="100000"/>
              </a:lnSpc>
              <a:spcBef>
                <a:spcPts val="0"/>
              </a:spcBef>
              <a:spcAft>
                <a:spcPts val="0"/>
              </a:spcAft>
              <a:buClrTx/>
              <a:buSzTx/>
              <a:buFontTx/>
              <a:buNone/>
              <a:tabLst/>
              <a:defRPr/>
            </a:pPr>
            <a:endParaRPr lang="ja-JP" altLang="en-US" sz="1600" dirty="0"/>
          </a:p>
          <a:p>
            <a:endParaRPr kumimoji="1" lang="ja-JP" altLang="en-US" dirty="0"/>
          </a:p>
          <a:p>
            <a:endParaRPr kumimoji="1" lang="ja-JP" altLang="en-US" dirty="0"/>
          </a:p>
          <a:p>
            <a:endParaRPr kumimoji="1" lang="ja-JP" altLang="en-US"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2</a:t>
            </a:fld>
            <a:endParaRPr lang="ja-JP" altLang="en-US"/>
          </a:p>
        </p:txBody>
      </p:sp>
    </p:spTree>
    <p:extLst>
      <p:ext uri="{BB962C8B-B14F-4D97-AF65-F5344CB8AC3E}">
        <p14:creationId xmlns:p14="http://schemas.microsoft.com/office/powerpoint/2010/main" val="593816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仮想記憶領域とは、　</a:t>
            </a:r>
            <a:r>
              <a:rPr lang="ja-JP" altLang="en-US" sz="1600" dirty="0"/>
              <a:t>主記憶で不足する分の記憶領域を、　補助記憶領域の一部を主記憶であるかのように見せかけて作り出す、　実際のメモリサイズよりもずっと大きな記憶領域のことです。</a:t>
            </a:r>
          </a:p>
          <a:p>
            <a:endParaRPr kumimoji="1" lang="en-US" altLang="ja-JP" dirty="0"/>
          </a:p>
          <a:p>
            <a:r>
              <a:rPr kumimoji="1" lang="ja-JP" altLang="en-US" dirty="0"/>
              <a:t>仮想記憶管理とは、　プログラムを仮想記憶空間に格納しておいて、　実行時に必要なプログラムやデータを　動的に実記憶に配置して　実行する方式のことを言います。</a:t>
            </a:r>
          </a:p>
          <a:p>
            <a:r>
              <a:rPr kumimoji="1" lang="ja-JP" altLang="en-US" dirty="0"/>
              <a:t>仮想記憶管理において、　仮想記憶と主記憶、　補助記憶との間で　データを処理する、　メモリ割り当てを行う方法には　ページング方式と　セグメント方式があります。</a:t>
            </a:r>
          </a:p>
          <a:p>
            <a:endParaRPr kumimoji="1" lang="ja-JP" altLang="en-US" dirty="0"/>
          </a:p>
          <a:p>
            <a:r>
              <a:rPr kumimoji="1" lang="ja-JP" altLang="en-US" dirty="0"/>
              <a:t>ページング方式は、主記憶と補助記憶を　それぞれ決まった大きさのページに分割し、　ページングテーブルで対応付けて管理する方式です。</a:t>
            </a:r>
            <a:endParaRPr kumimoji="1" lang="en-US" altLang="ja-JP" dirty="0"/>
          </a:p>
          <a:p>
            <a:r>
              <a:rPr kumimoji="1" lang="ja-JP" altLang="en-US" dirty="0"/>
              <a:t>主記憶上に必要なページがない、　これをページフォールトと呼びます、　場合は、　主記憶から補助記憶へ　ページを追い出します、これをページアウト、　そして、必要なページを補助記憶から主記憶に呼び出します、　これをページイン。　　これらの処理を随時行うことで、　プログラムをメモリ上で実行します。</a:t>
            </a:r>
            <a:endParaRPr kumimoji="1" lang="en-US" altLang="ja-JP" dirty="0"/>
          </a:p>
          <a:p>
            <a:r>
              <a:rPr kumimoji="1" lang="ja-JP" altLang="en-US" dirty="0"/>
              <a:t>ページアウトの方法もいくつかあります。</a:t>
            </a:r>
            <a:endParaRPr kumimoji="1" lang="en-US" altLang="ja-JP" dirty="0"/>
          </a:p>
          <a:p>
            <a:r>
              <a:rPr kumimoji="1" lang="ja-JP" altLang="en-US" dirty="0"/>
              <a:t>ファイフォ方式、　ファースト　イン　ファースト　アウト方式では、　　ページが主記憶に読み込まれた順番に　ページアウトします。</a:t>
            </a:r>
            <a:endParaRPr kumimoji="1" lang="en-US" altLang="ja-JP" dirty="0"/>
          </a:p>
          <a:p>
            <a:r>
              <a:rPr kumimoji="1" lang="ja-JP" altLang="en-US" dirty="0"/>
              <a:t>エルアールユー方式、　リースト　リッセンツリー　ユーズド方式では、　最後に参照された時間が古い順に　ページアウトします。</a:t>
            </a:r>
            <a:endParaRPr kumimoji="1" lang="en-US" altLang="ja-JP" dirty="0"/>
          </a:p>
          <a:p>
            <a:r>
              <a:rPr kumimoji="1" lang="ja-JP" altLang="en-US" dirty="0"/>
              <a:t>エルエフユー方式、　リースト　フリケンシー　ユーズド方式では、　参照された頻度が少ない順番に　ページアウトします。　</a:t>
            </a: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3</a:t>
            </a:fld>
            <a:endParaRPr lang="ja-JP" altLang="en-US"/>
          </a:p>
        </p:txBody>
      </p:sp>
    </p:spTree>
    <p:extLst>
      <p:ext uri="{BB962C8B-B14F-4D97-AF65-F5344CB8AC3E}">
        <p14:creationId xmlns:p14="http://schemas.microsoft.com/office/powerpoint/2010/main" val="23512914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4" name="グループ 13" descr="積み重ねられた本"/>
          <p:cNvGrpSpPr/>
          <p:nvPr userDrawn="1"/>
        </p:nvGrpSpPr>
        <p:grpSpPr>
          <a:xfrm>
            <a:off x="0" y="0"/>
            <a:ext cx="12190572" cy="6858000"/>
            <a:chOff x="0" y="0"/>
            <a:chExt cx="12190572" cy="6858000"/>
          </a:xfrm>
        </p:grpSpPr>
        <p:sp>
          <p:nvSpPr>
            <p:cNvPr id="13" name="長方形 12"/>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12" name="グループ 11"/>
            <p:cNvGrpSpPr/>
            <p:nvPr/>
          </p:nvGrpSpPr>
          <p:grpSpPr>
            <a:xfrm>
              <a:off x="0" y="0"/>
              <a:ext cx="4726044" cy="6858000"/>
              <a:chOff x="0" y="0"/>
              <a:chExt cx="4726044" cy="6858000"/>
            </a:xfrm>
          </p:grpSpPr>
          <p:pic>
            <p:nvPicPr>
              <p:cNvPr id="9" name="画像 8"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91594" cy="6858000"/>
              </a:xfrm>
              <a:prstGeom prst="rect">
                <a:avLst/>
              </a:prstGeom>
            </p:spPr>
          </p:pic>
          <p:sp>
            <p:nvSpPr>
              <p:cNvPr id="10" name="長方形 9"/>
              <p:cNvSpPr/>
              <p:nvPr/>
            </p:nvSpPr>
            <p:spPr>
              <a:xfrm>
                <a:off x="4588884"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sp>
        <p:nvSpPr>
          <p:cNvPr id="2" name="タイトル 1"/>
          <p:cNvSpPr>
            <a:spLocks noGrp="1"/>
          </p:cNvSpPr>
          <p:nvPr>
            <p:ph type="ctrTitle"/>
          </p:nvPr>
        </p:nvSpPr>
        <p:spPr>
          <a:xfrm>
            <a:off x="4879346"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4879346"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EB35451-F416-4CAF-A980-2D8F2E9A3507}" type="datetime1">
              <a:rPr lang="en-US" altLang="ja-JP" noProof="0" smtClean="0"/>
              <a:t>9/6/2024</a:t>
            </a:fld>
            <a:endParaRPr lang="ja-JP" altLang="en-US" noProof="0"/>
          </a:p>
        </p:txBody>
      </p:sp>
      <p:sp>
        <p:nvSpPr>
          <p:cNvPr id="7" name="フッター プレースホルダー 6"/>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11" name="スライド番号プレースホルダー 10"/>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405174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4E626C80-E98B-4D38-86E6-2722ABA5F4A2}" type="datetime1">
              <a:rPr lang="en-US" altLang="ja-JP" noProof="0" smtClean="0"/>
              <a:t>9/6/2024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9602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52633" y="274638"/>
            <a:ext cx="1422030" cy="5897561"/>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117309" y="274638"/>
            <a:ext cx="8532178" cy="5897561"/>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E69744D-B0F9-4494-9302-B5A2390DBB30}" type="datetime1">
              <a:rPr lang="en-US" altLang="ja-JP" noProof="0" smtClean="0"/>
              <a:t>9/6/2024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3982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baseline="0"/>
            </a:lvl7pPr>
            <a:lvl8pPr>
              <a:defRPr baseline="0"/>
            </a:lvl8pPr>
            <a:lvl9pPr>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83F589DB-5835-4776-B079-7AFB718A3DDE}" type="datetime1">
              <a:rPr lang="en-US" altLang="ja-JP" noProof="0" smtClean="0"/>
              <a:t>9/6/2024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A60BA0E-20D0-4E7C-B286-26C960A6788F}" type="slidenum">
              <a:rPr lang="en-US" altLang="ja-JP" noProof="0" smtClean="0"/>
              <a:pPr/>
              <a:t>‹#›</a:t>
            </a:fld>
            <a:endParaRPr lang="ja-JP" altLang="en-US" noProof="0"/>
          </a:p>
        </p:txBody>
      </p:sp>
    </p:spTree>
    <p:extLst>
      <p:ext uri="{BB962C8B-B14F-4D97-AF65-F5344CB8AC3E}">
        <p14:creationId xmlns:p14="http://schemas.microsoft.com/office/powerpoint/2010/main" val="23589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セクション ヘッダー">
    <p:spTree>
      <p:nvGrpSpPr>
        <p:cNvPr id="1" name=""/>
        <p:cNvGrpSpPr/>
        <p:nvPr/>
      </p:nvGrpSpPr>
      <p:grpSpPr>
        <a:xfrm>
          <a:off x="0" y="0"/>
          <a:ext cx="0" cy="0"/>
          <a:chOff x="0" y="0"/>
          <a:chExt cx="0" cy="0"/>
        </a:xfrm>
      </p:grpSpPr>
      <p:grpSp>
        <p:nvGrpSpPr>
          <p:cNvPr id="12" name="グループ 11"/>
          <p:cNvGrpSpPr/>
          <p:nvPr/>
        </p:nvGrpSpPr>
        <p:grpSpPr>
          <a:xfrm>
            <a:off x="1620" y="0"/>
            <a:ext cx="12188952" cy="6858000"/>
            <a:chOff x="1620" y="0"/>
            <a:chExt cx="12188952" cy="6858000"/>
          </a:xfrm>
        </p:grpSpPr>
        <p:sp>
          <p:nvSpPr>
            <p:cNvPr id="4" name="長方形 3"/>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pic>
          <p:nvPicPr>
            <p:cNvPr id="10" name="画像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11" name="長方形 10"/>
            <p:cNvSpPr/>
            <p:nvPr/>
          </p:nvSpPr>
          <p:spPr>
            <a:xfrm>
              <a:off x="7481252"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0" noProof="0">
                <a:solidFill>
                  <a:schemeClr val="tx2"/>
                </a:solidFill>
                <a:latin typeface="Meiryo UI" panose="020B0604030504040204" pitchFamily="34" charset="-128"/>
                <a:ea typeface="Meiryo UI" panose="020B0604030504040204" pitchFamily="34" charset="-128"/>
              </a:endParaRPr>
            </a:p>
          </p:txBody>
        </p:sp>
      </p:grpSp>
      <p:pic>
        <p:nvPicPr>
          <p:cNvPr id="5" name="画像 4"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7" name="タイトル 1"/>
          <p:cNvSpPr>
            <a:spLocks noGrp="1"/>
          </p:cNvSpPr>
          <p:nvPr>
            <p:ph type="ctrTitle"/>
          </p:nvPr>
        </p:nvSpPr>
        <p:spPr>
          <a:xfrm>
            <a:off x="237149"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8" name="サブタイトル 2"/>
          <p:cNvSpPr>
            <a:spLocks noGrp="1"/>
          </p:cNvSpPr>
          <p:nvPr>
            <p:ph type="subTitle" idx="1"/>
          </p:nvPr>
        </p:nvSpPr>
        <p:spPr>
          <a:xfrm>
            <a:off x="237149"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E6217991-FAB0-4867-810D-538D7AD8884F}" type="datetime1">
              <a:rPr lang="en-US" altLang="ja-JP" noProof="0" smtClean="0"/>
              <a:t>9/6/2024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7272354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11730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9755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B7CA224-C865-4E64-95E2-C3E821E50AF5}" type="datetime1">
              <a:rPr lang="en-US" altLang="ja-JP" noProof="0" smtClean="0"/>
              <a:t>9/6/2024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270174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2137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11730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30162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9755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51E9844-6F4F-4A46-93D3-3FA5D53764EA}" type="datetime1">
              <a:rPr lang="en-US" altLang="ja-JP" noProof="0" smtClean="0"/>
              <a:t>9/6/2024</a:t>
            </a:fld>
            <a:endParaRPr lang="ja-JP" altLang="en-US" noProof="0"/>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4746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A812DA-4E41-4EF5-BFF3-9B2F91A4A2DA}" type="datetime1">
              <a:rPr lang="en-US" altLang="ja-JP" noProof="0" smtClean="0"/>
              <a:t>9/6/2024</a:t>
            </a:fld>
            <a:endParaRPr lang="ja-JP" altLang="en-US" noProof="0"/>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81024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B7724D01-BECB-4D82-B6C2-4DFF3A7FEF9B}" type="datetime1">
              <a:rPr lang="en-US" altLang="ja-JP" noProof="0" smtClean="0"/>
              <a:t>9/6/2024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66448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8" name="長方形 7"/>
          <p:cNvSpPr/>
          <p:nvPr/>
        </p:nvSpPr>
        <p:spPr>
          <a:xfrm>
            <a:off x="3961368" y="0"/>
            <a:ext cx="7922736"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455612" y="1701800"/>
            <a:ext cx="3351927" cy="28448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4469236" y="482600"/>
            <a:ext cx="6805427" cy="58928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455612" y="4648200"/>
            <a:ext cx="3351927" cy="1727200"/>
          </a:xfrm>
        </p:spPr>
        <p:txBody>
          <a:bodyPr rtlCol="0">
            <a:normAutofit/>
          </a:bodyPr>
          <a:lstStyle>
            <a:lvl1pPr marL="0" indent="0">
              <a:spcBef>
                <a:spcPts val="120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78DC7B3A-9E4F-4D62-9C64-87792D890D0A}" type="datetime1">
              <a:rPr lang="en-US" altLang="ja-JP" noProof="0" smtClean="0"/>
              <a:t>9/6/2024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28012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長方形 7"/>
          <p:cNvSpPr/>
          <p:nvPr/>
        </p:nvSpPr>
        <p:spPr>
          <a:xfrm>
            <a:off x="2082258" y="0"/>
            <a:ext cx="802431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2437765" y="4800600"/>
            <a:ext cx="7313295" cy="7620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2437765" y="279401"/>
            <a:ext cx="7313295" cy="4448175"/>
          </a:xfrm>
        </p:spPr>
        <p:txBody>
          <a:bodyPr rtlCol="0">
            <a:normAutofit/>
          </a:bodyPr>
          <a:lstStyle>
            <a:lvl1pPr marL="0" indent="0">
              <a:buNone/>
              <a:defRPr sz="2800">
                <a:latin typeface="Meiryo UI" panose="020B0604030504040204" pitchFamily="34" charset="-128"/>
                <a:ea typeface="Meiryo UI" panose="020B0604030504040204" pitchFamily="34" charset="-128"/>
              </a:defRPr>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2437765" y="5562600"/>
            <a:ext cx="7313295" cy="812800"/>
          </a:xfrm>
        </p:spPr>
        <p:txBody>
          <a:bodyPr rtlCol="0">
            <a:normAutofit/>
          </a:bodyPr>
          <a:lstStyle>
            <a:lvl1pPr marL="0" indent="0">
              <a:spcBef>
                <a:spcPts val="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530B9F6-9162-4BAA-85F5-C01DDF308286}" type="datetime1">
              <a:rPr lang="en-US" altLang="ja-JP" noProof="0" smtClean="0"/>
              <a:t>9/6/2024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147819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grpSp>
        <p:nvGrpSpPr>
          <p:cNvPr id="7" name="グループ 6"/>
          <p:cNvGrpSpPr/>
          <p:nvPr/>
        </p:nvGrpSpPr>
        <p:grpSpPr>
          <a:xfrm>
            <a:off x="1620" y="0"/>
            <a:ext cx="12188952" cy="6858000"/>
            <a:chOff x="1620" y="0"/>
            <a:chExt cx="12188952" cy="6858000"/>
          </a:xfrm>
        </p:grpSpPr>
        <p:sp>
          <p:nvSpPr>
            <p:cNvPr id="10" name="長方形 9"/>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304721" y="0"/>
              <a:ext cx="11579384" cy="6858000"/>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117309" y="76200"/>
            <a:ext cx="10157354" cy="1397000"/>
          </a:xfrm>
          <a:prstGeom prst="rect">
            <a:avLst/>
          </a:prstGeom>
        </p:spPr>
        <p:txBody>
          <a:bodyPr vert="horz" lIns="121899" tIns="60949" rIns="121899" bIns="60949"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17309" y="1701800"/>
            <a:ext cx="10157354" cy="4470400"/>
          </a:xfrm>
          <a:prstGeom prst="rect">
            <a:avLst/>
          </a:prstGeom>
        </p:spPr>
        <p:txBody>
          <a:bodyPr vert="horz" lIns="121899" tIns="60949" rIns="121899" bIns="60949"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2"/>
          </p:nvPr>
        </p:nvSpPr>
        <p:spPr>
          <a:xfrm>
            <a:off x="1117309" y="6400801"/>
            <a:ext cx="2742486" cy="320675"/>
          </a:xfrm>
          <a:prstGeom prst="rect">
            <a:avLst/>
          </a:prstGeom>
        </p:spPr>
        <p:txBody>
          <a:bodyPr vert="horz" lIns="121899" tIns="60949" rIns="121899" bIns="60949" rtlCol="0" anchor="b"/>
          <a:lstStyle>
            <a:lvl1pPr algn="l">
              <a:defRPr sz="1200">
                <a:solidFill>
                  <a:schemeClr val="tx2">
                    <a:lumMod val="50000"/>
                  </a:schemeClr>
                </a:solidFill>
                <a:latin typeface="Meiryo UI" panose="020B0604030504040204" pitchFamily="34" charset="-128"/>
                <a:ea typeface="Meiryo UI" panose="020B0604030504040204" pitchFamily="34" charset="-128"/>
              </a:defRPr>
            </a:lvl1pPr>
          </a:lstStyle>
          <a:p>
            <a:fld id="{6F703D10-15AD-44AF-B904-94BF26ABC8B6}" type="datetime1">
              <a:rPr lang="en-US" altLang="ja-JP" noProof="0" smtClean="0"/>
              <a:t>9/6/2024</a:t>
            </a:fld>
            <a:endParaRPr lang="ja-JP" altLang="en-US" noProof="0"/>
          </a:p>
        </p:txBody>
      </p:sp>
      <p:sp>
        <p:nvSpPr>
          <p:cNvPr id="5" name="フッター プレースホルダー 4"/>
          <p:cNvSpPr>
            <a:spLocks noGrp="1"/>
          </p:cNvSpPr>
          <p:nvPr>
            <p:ph type="ftr" sz="quarter" idx="3"/>
          </p:nvPr>
        </p:nvSpPr>
        <p:spPr>
          <a:xfrm>
            <a:off x="3907842" y="6400801"/>
            <a:ext cx="6216301" cy="320675"/>
          </a:xfrm>
          <a:prstGeom prst="rect">
            <a:avLst/>
          </a:prstGeom>
        </p:spPr>
        <p:txBody>
          <a:bodyPr vert="horz" lIns="121899" tIns="60949" rIns="121899" bIns="60949" rtlCol="0" anchor="b"/>
          <a:lstStyle>
            <a:lvl1pPr algn="ctr">
              <a:defRPr sz="1200">
                <a:solidFill>
                  <a:schemeClr val="tx2">
                    <a:lumMod val="50000"/>
                  </a:schemeClr>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4"/>
          </p:nvPr>
        </p:nvSpPr>
        <p:spPr>
          <a:xfrm>
            <a:off x="10167146" y="6400801"/>
            <a:ext cx="1107518" cy="320675"/>
          </a:xfrm>
          <a:prstGeom prst="rect">
            <a:avLst/>
          </a:prstGeom>
        </p:spPr>
        <p:txBody>
          <a:bodyPr vert="horz" lIns="121899" tIns="60949" rIns="121899" bIns="60949" rtlCol="0" anchor="b"/>
          <a:lstStyle>
            <a:lvl1pPr algn="r">
              <a:defRPr sz="1200">
                <a:solidFill>
                  <a:schemeClr val="tx2">
                    <a:lumMod val="50000"/>
                  </a:schemeClr>
                </a:solidFill>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1427859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lnSpc>
          <a:spcPct val="85000"/>
        </a:lnSpc>
        <a:spcBef>
          <a:spcPct val="0"/>
        </a:spcBef>
        <a:buNone/>
        <a:tabLst/>
        <a:defRPr kumimoji="1" sz="4400" b="0" kern="1200" cap="none" baseline="0">
          <a:solidFill>
            <a:schemeClr val="accent2">
              <a:lumMod val="50000"/>
            </a:schemeClr>
          </a:solidFill>
          <a:effectLst/>
          <a:latin typeface="Meiryo UI" panose="020B0604030504040204" pitchFamily="34" charset="-128"/>
          <a:ea typeface="Meiryo UI" panose="020B0604030504040204" pitchFamily="34" charset="-128"/>
          <a:cs typeface="+mj-cs"/>
        </a:defRPr>
      </a:lvl1pPr>
    </p:titleStyle>
    <p:body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a:solidFill>
            <a:schemeClr val="tx2">
              <a:lumMod val="50000"/>
            </a:schemeClr>
          </a:solidFill>
          <a:latin typeface="+mn-lt"/>
          <a:ea typeface="+mn-ea"/>
          <a:cs typeface="+mn-cs"/>
        </a:defRPr>
      </a:lvl9pPr>
    </p:bodyStyle>
    <p:otherStyle>
      <a:defPPr>
        <a:defRPr/>
      </a:defPPr>
      <a:lvl1pPr marL="0" algn="l" defTabSz="1218987" rtl="0" eaLnBrk="1" latinLnBrk="0" hangingPunct="1">
        <a:defRPr kumimoji="1" sz="2400" kern="1200">
          <a:solidFill>
            <a:schemeClr val="tx1"/>
          </a:solidFill>
          <a:latin typeface="+mn-lt"/>
          <a:ea typeface="+mn-ea"/>
          <a:cs typeface="+mn-cs"/>
        </a:defRPr>
      </a:lvl1pPr>
      <a:lvl2pPr marL="609493" algn="l" defTabSz="1218987" rtl="0" eaLnBrk="1" latinLnBrk="0" hangingPunct="1">
        <a:defRPr kumimoji="1" sz="2400" kern="1200">
          <a:solidFill>
            <a:schemeClr val="tx1"/>
          </a:solidFill>
          <a:latin typeface="+mn-lt"/>
          <a:ea typeface="+mn-ea"/>
          <a:cs typeface="+mn-cs"/>
        </a:defRPr>
      </a:lvl2pPr>
      <a:lvl3pPr marL="1218987" algn="l" defTabSz="1218987" rtl="0" eaLnBrk="1" latinLnBrk="0" hangingPunct="1">
        <a:defRPr kumimoji="1" sz="2400" kern="1200">
          <a:solidFill>
            <a:schemeClr val="tx1"/>
          </a:solidFill>
          <a:latin typeface="+mn-lt"/>
          <a:ea typeface="+mn-ea"/>
          <a:cs typeface="+mn-cs"/>
        </a:defRPr>
      </a:lvl3pPr>
      <a:lvl4pPr marL="1828480" algn="l" defTabSz="1218987" rtl="0" eaLnBrk="1" latinLnBrk="0" hangingPunct="1">
        <a:defRPr kumimoji="1" sz="2400" kern="1200">
          <a:solidFill>
            <a:schemeClr val="tx1"/>
          </a:solidFill>
          <a:latin typeface="+mn-lt"/>
          <a:ea typeface="+mn-ea"/>
          <a:cs typeface="+mn-cs"/>
        </a:defRPr>
      </a:lvl4pPr>
      <a:lvl5pPr marL="2437973" algn="l" defTabSz="1218987" rtl="0" eaLnBrk="1" latinLnBrk="0" hangingPunct="1">
        <a:defRPr kumimoji="1" sz="2400" kern="1200">
          <a:solidFill>
            <a:schemeClr val="tx1"/>
          </a:solidFill>
          <a:latin typeface="+mn-lt"/>
          <a:ea typeface="+mn-ea"/>
          <a:cs typeface="+mn-cs"/>
        </a:defRPr>
      </a:lvl5pPr>
      <a:lvl6pPr marL="3047467" algn="l" defTabSz="1218987" rtl="0" eaLnBrk="1" latinLnBrk="0" hangingPunct="1">
        <a:defRPr kumimoji="1" sz="2400" kern="1200">
          <a:solidFill>
            <a:schemeClr val="tx1"/>
          </a:solidFill>
          <a:latin typeface="+mn-lt"/>
          <a:ea typeface="+mn-ea"/>
          <a:cs typeface="+mn-cs"/>
        </a:defRPr>
      </a:lvl6pPr>
      <a:lvl7pPr marL="3656960" algn="l" defTabSz="1218987" rtl="0" eaLnBrk="1" latinLnBrk="0" hangingPunct="1">
        <a:defRPr kumimoji="1" sz="2400" kern="1200">
          <a:solidFill>
            <a:schemeClr val="tx1"/>
          </a:solidFill>
          <a:latin typeface="+mn-lt"/>
          <a:ea typeface="+mn-ea"/>
          <a:cs typeface="+mn-cs"/>
        </a:defRPr>
      </a:lvl7pPr>
      <a:lvl8pPr marL="4266453" algn="l" defTabSz="1218987" rtl="0" eaLnBrk="1" latinLnBrk="0" hangingPunct="1">
        <a:defRPr kumimoji="1" sz="2400" kern="1200">
          <a:solidFill>
            <a:schemeClr val="tx1"/>
          </a:solidFill>
          <a:latin typeface="+mn-lt"/>
          <a:ea typeface="+mn-ea"/>
          <a:cs typeface="+mn-cs"/>
        </a:defRPr>
      </a:lvl8pPr>
      <a:lvl9pPr marL="4875947" algn="l" defTabSz="1218987"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784" y="496310"/>
            <a:ext cx="11305255" cy="1397000"/>
          </a:xfrm>
        </p:spPr>
        <p:txBody>
          <a:bodyPr rtlCol="0" anchor="b">
            <a:normAutofit/>
          </a:bodyPr>
          <a:lstStyle/>
          <a:p>
            <a:pPr rtl="0"/>
            <a:r>
              <a:rPr lang="ja-JP" altLang="en-US" dirty="0"/>
              <a:t>ユニット</a:t>
            </a:r>
            <a:r>
              <a:rPr lang="en-US" altLang="ja-JP" dirty="0"/>
              <a:t>2</a:t>
            </a:r>
            <a:r>
              <a:rPr lang="ja-JP" altLang="en-US" dirty="0"/>
              <a:t>　セクション</a:t>
            </a:r>
            <a:r>
              <a:rPr lang="en-US" altLang="ja-JP" dirty="0"/>
              <a:t>5</a:t>
            </a:r>
            <a:r>
              <a:rPr lang="ja-JP" altLang="en-US" dirty="0"/>
              <a:t>　ソフトウエア</a:t>
            </a:r>
            <a:endParaRPr lang="en-US" altLang="ja-JP" dirty="0"/>
          </a:p>
        </p:txBody>
      </p:sp>
      <p:sp>
        <p:nvSpPr>
          <p:cNvPr id="3" name="サブタイトル 2"/>
          <p:cNvSpPr>
            <a:spLocks noGrp="1"/>
          </p:cNvSpPr>
          <p:nvPr>
            <p:ph idx="1"/>
          </p:nvPr>
        </p:nvSpPr>
        <p:spPr>
          <a:xfrm>
            <a:off x="765820" y="1903268"/>
            <a:ext cx="10729192" cy="4470400"/>
          </a:xfrm>
        </p:spPr>
        <p:txBody>
          <a:bodyPr rtlCol="0">
            <a:normAutofit/>
          </a:bodyPr>
          <a:lstStyle/>
          <a:p>
            <a:pPr marL="0" indent="0" rtl="0">
              <a:buNone/>
            </a:pPr>
            <a:r>
              <a:rPr lang="ja-JP" altLang="en-US" sz="4000" dirty="0"/>
              <a:t>セッション</a:t>
            </a:r>
            <a:r>
              <a:rPr lang="en-US" altLang="ja-JP" sz="4000" dirty="0"/>
              <a:t>5-3</a:t>
            </a:r>
            <a:r>
              <a:rPr lang="ja-JP" altLang="en-US" sz="4000" dirty="0"/>
              <a:t>　記憶管理 </a:t>
            </a:r>
          </a:p>
          <a:p>
            <a:pPr marL="0" indent="0" rtl="0">
              <a:buNone/>
            </a:pPr>
            <a:endParaRPr lang="ja-JP" altLang="en-US" sz="4000" dirty="0"/>
          </a:p>
        </p:txBody>
      </p:sp>
      <p:sp>
        <p:nvSpPr>
          <p:cNvPr id="4" name="テキスト ボックス 3">
            <a:extLst>
              <a:ext uri="{FF2B5EF4-FFF2-40B4-BE49-F238E27FC236}">
                <a16:creationId xmlns:a16="http://schemas.microsoft.com/office/drawing/2014/main" id="{38AF9FF9-A12E-2A41-F406-F587088F2DCF}"/>
              </a:ext>
            </a:extLst>
          </p:cNvPr>
          <p:cNvSpPr txBox="1"/>
          <p:nvPr/>
        </p:nvSpPr>
        <p:spPr>
          <a:xfrm>
            <a:off x="10630916" y="109348"/>
            <a:ext cx="1296144" cy="443198"/>
          </a:xfrm>
          <a:prstGeom prst="rect">
            <a:avLst/>
          </a:prstGeom>
          <a:noFill/>
        </p:spPr>
        <p:txBody>
          <a:bodyPr wrap="square" rtlCol="0">
            <a:spAutoFit/>
          </a:bodyPr>
          <a:lstStyle/>
          <a:p>
            <a:pPr>
              <a:lnSpc>
                <a:spcPct val="95000"/>
              </a:lnSpc>
            </a:pPr>
            <a:r>
              <a:rPr kumimoji="1" lang="en-US" altLang="ja-JP" dirty="0"/>
              <a:t>Ver.1.0</a:t>
            </a:r>
            <a:endParaRPr kumimoji="1" lang="ja-JP" altLang="en-US" dirty="0"/>
          </a:p>
        </p:txBody>
      </p:sp>
    </p:spTree>
    <p:custDataLst>
      <p:tags r:id="rId1"/>
    </p:custDataLst>
    <p:extLst>
      <p:ext uri="{BB962C8B-B14F-4D97-AF65-F5344CB8AC3E}">
        <p14:creationId xmlns:p14="http://schemas.microsoft.com/office/powerpoint/2010/main" val="173668550"/>
      </p:ext>
    </p:extLst>
  </p:cSld>
  <p:clrMapOvr>
    <a:masterClrMapping/>
  </p:clrMapOvr>
  <mc:AlternateContent xmlns:mc="http://schemas.openxmlformats.org/markup-compatibility/2006" xmlns:p14="http://schemas.microsoft.com/office/powerpoint/2010/main">
    <mc:Choice Requires="p14">
      <p:transition spd="med" p14:dur="700" advTm="41160">
        <p:fade/>
      </p:transition>
    </mc:Choice>
    <mc:Fallback xmlns="">
      <p:transition spd="med" advTm="4116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記憶管理 </a:t>
            </a: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実記憶管理</a:t>
            </a:r>
          </a:p>
          <a:p>
            <a:pPr marL="0" indent="0">
              <a:buNone/>
            </a:pPr>
            <a:r>
              <a:rPr lang="ja-JP" altLang="en-US" sz="2000" dirty="0"/>
              <a:t>主記憶を管理する方法には以下のものがある。</a:t>
            </a:r>
          </a:p>
          <a:p>
            <a:pPr marL="0" indent="0">
              <a:buNone/>
            </a:pPr>
            <a:r>
              <a:rPr lang="ja-JP" altLang="en-US" sz="2000" dirty="0"/>
              <a:t>★区画方式</a:t>
            </a:r>
            <a:endParaRPr lang="en-US" altLang="ja-JP" sz="2000" dirty="0"/>
          </a:p>
          <a:p>
            <a:pPr marL="0" indent="0">
              <a:lnSpc>
                <a:spcPct val="100000"/>
              </a:lnSpc>
              <a:spcBef>
                <a:spcPts val="0"/>
              </a:spcBef>
              <a:buNone/>
            </a:pPr>
            <a:r>
              <a:rPr lang="ja-JP" altLang="en-US" sz="2000" dirty="0"/>
              <a:t>　単一区画方式は、主記憶の領域を一つのパーテーションとして使用する方式</a:t>
            </a:r>
            <a:endParaRPr lang="en-US" altLang="ja-JP" sz="2000" dirty="0"/>
          </a:p>
          <a:p>
            <a:pPr marL="0" indent="0">
              <a:lnSpc>
                <a:spcPct val="100000"/>
              </a:lnSpc>
              <a:spcBef>
                <a:spcPts val="0"/>
              </a:spcBef>
              <a:buNone/>
            </a:pPr>
            <a:r>
              <a:rPr lang="ja-JP" altLang="en-US" sz="2000" dirty="0"/>
              <a:t>　多重区画方式は、主記憶の領域を一定サイズのパーテーションに分けて使用する方式</a:t>
            </a:r>
            <a:endParaRPr lang="en-US" altLang="ja-JP" sz="2000" dirty="0"/>
          </a:p>
          <a:p>
            <a:pPr marL="0" indent="0">
              <a:lnSpc>
                <a:spcPct val="100000"/>
              </a:lnSpc>
              <a:spcBef>
                <a:spcPts val="0"/>
              </a:spcBef>
              <a:buNone/>
            </a:pPr>
            <a:r>
              <a:rPr lang="ja-JP" altLang="en-US" sz="2000" dirty="0"/>
              <a:t>　可変区画方式は、必要に応じてパーテーションのサイズを変化させて使用する方式</a:t>
            </a:r>
          </a:p>
          <a:p>
            <a:r>
              <a:rPr lang="ja-JP" altLang="en-US" sz="2000" dirty="0"/>
              <a:t>スワッピング方式</a:t>
            </a:r>
            <a:endParaRPr lang="en-US" altLang="ja-JP" sz="2000" dirty="0"/>
          </a:p>
          <a:p>
            <a:pPr marL="0" indent="0">
              <a:lnSpc>
                <a:spcPct val="100000"/>
              </a:lnSpc>
              <a:spcBef>
                <a:spcPts val="0"/>
              </a:spcBef>
              <a:buNone/>
            </a:pPr>
            <a:r>
              <a:rPr lang="ja-JP" altLang="en-US" sz="2000" dirty="0"/>
              <a:t>　スワッピング方式とは、スワップアウトとスワップインを使った方式</a:t>
            </a:r>
          </a:p>
          <a:p>
            <a:r>
              <a:rPr lang="ja-JP" altLang="en-US" sz="2000" dirty="0"/>
              <a:t>オーバーレイ方式</a:t>
            </a:r>
            <a:endParaRPr lang="en-US" altLang="ja-JP" sz="2000" dirty="0"/>
          </a:p>
          <a:p>
            <a:pPr marL="0" indent="0">
              <a:buNone/>
            </a:pPr>
            <a:r>
              <a:rPr lang="ja-JP" altLang="en-US" sz="2000" dirty="0"/>
              <a:t>プログラムをセグメントという単位に分割し、その時に必要なセグメントだけを主記憶に読み込む方式</a:t>
            </a:r>
          </a:p>
          <a:p>
            <a:pPr marL="0" indent="0">
              <a:buNone/>
            </a:pPr>
            <a:endParaRPr lang="ja-JP" altLang="en-US" sz="2000" dirty="0"/>
          </a:p>
          <a:p>
            <a:pPr marL="0" indent="0">
              <a:buNone/>
            </a:pPr>
            <a:endParaRPr lang="ja-JP" altLang="en-US" sz="2000" dirty="0"/>
          </a:p>
          <a:p>
            <a:pPr marL="0" indent="0">
              <a:buNone/>
            </a:pPr>
            <a:endParaRPr lang="ja-JP" altLang="en-US" sz="2000" dirty="0"/>
          </a:p>
          <a:p>
            <a:pPr marL="0" indent="0">
              <a:buNone/>
            </a:pPr>
            <a:endParaRPr kumimoji="1" lang="en-US" altLang="ja-JP" sz="2200" dirty="0"/>
          </a:p>
        </p:txBody>
      </p:sp>
    </p:spTree>
    <p:custDataLst>
      <p:tags r:id="rId1"/>
    </p:custDataLst>
    <p:extLst>
      <p:ext uri="{BB962C8B-B14F-4D97-AF65-F5344CB8AC3E}">
        <p14:creationId xmlns:p14="http://schemas.microsoft.com/office/powerpoint/2010/main" val="3282414147"/>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記憶管理 </a:t>
            </a: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zh-TW" altLang="en-US" sz="3600" dirty="0"/>
              <a:t>仮想記憶管理</a:t>
            </a:r>
            <a:endParaRPr lang="zh-TW" altLang="en-US" dirty="0"/>
          </a:p>
          <a:p>
            <a:pPr marL="0" indent="0">
              <a:buNone/>
            </a:pPr>
            <a:r>
              <a:rPr lang="ja-JP" altLang="en-US" sz="2000" dirty="0"/>
              <a:t>プログラムを仮想記憶空間に格納しておいて、実行時に必要なプログラムやデータを動的に実記憶に配置して実行する方式のこと。</a:t>
            </a:r>
            <a:endParaRPr lang="en-US" altLang="ja-JP" sz="2000" dirty="0"/>
          </a:p>
          <a:p>
            <a:pPr marL="0" indent="0">
              <a:buNone/>
            </a:pPr>
            <a:r>
              <a:rPr lang="en-US" altLang="ja-JP" sz="2000" b="1" dirty="0"/>
              <a:t>※</a:t>
            </a:r>
            <a:r>
              <a:rPr lang="ja-JP" altLang="en-US" sz="2000" b="1" dirty="0"/>
              <a:t>仮想記憶領域</a:t>
            </a:r>
            <a:endParaRPr lang="en-US" altLang="ja-JP" sz="2000" b="1" dirty="0"/>
          </a:p>
          <a:p>
            <a:pPr marL="0" indent="0">
              <a:lnSpc>
                <a:spcPct val="100000"/>
              </a:lnSpc>
              <a:spcBef>
                <a:spcPts val="0"/>
              </a:spcBef>
              <a:buNone/>
            </a:pPr>
            <a:r>
              <a:rPr lang="ja-JP" altLang="en-US" sz="2000" dirty="0"/>
              <a:t>主記憶で不足する分の記憶領域を、補助記憶領域の一部を主記憶であるかのように見せかけて作り出す、実際のメモリサイズよりもずっと大きな記憶領域のこと。</a:t>
            </a:r>
          </a:p>
          <a:p>
            <a:pPr marL="0" indent="0">
              <a:buNone/>
            </a:pPr>
            <a:r>
              <a:rPr kumimoji="1" lang="en-US" altLang="ja-JP" sz="2200" dirty="0"/>
              <a:t>※</a:t>
            </a:r>
            <a:r>
              <a:rPr kumimoji="1" lang="ja-JP" altLang="en-US" sz="2200" b="1" dirty="0"/>
              <a:t>ページング方式</a:t>
            </a:r>
          </a:p>
          <a:p>
            <a:pPr marL="0" indent="0">
              <a:lnSpc>
                <a:spcPct val="100000"/>
              </a:lnSpc>
              <a:spcBef>
                <a:spcPts val="0"/>
              </a:spcBef>
              <a:buNone/>
            </a:pPr>
            <a:r>
              <a:rPr kumimoji="1" lang="ja-JP" altLang="en-US" sz="2200" dirty="0"/>
              <a:t>主記憶と補助記憶をそれぞれ決まった大きさのページに分割し、ページングテーブルで対応付けて管理する方式。ページアウトの方式には、</a:t>
            </a:r>
            <a:r>
              <a:rPr kumimoji="1" lang="en-US" altLang="ja-JP" sz="2200" dirty="0"/>
              <a:t>FIFO</a:t>
            </a:r>
            <a:r>
              <a:rPr kumimoji="1" lang="ja-JP" altLang="en-US" sz="2200" dirty="0"/>
              <a:t>、　</a:t>
            </a:r>
            <a:r>
              <a:rPr kumimoji="1" lang="en-US" altLang="ja-JP" sz="2200" dirty="0"/>
              <a:t>LRU</a:t>
            </a:r>
            <a:r>
              <a:rPr kumimoji="1" lang="ja-JP" altLang="en-US" sz="2200" dirty="0"/>
              <a:t>、　</a:t>
            </a:r>
            <a:r>
              <a:rPr kumimoji="1" lang="en-US" altLang="ja-JP" sz="2200" dirty="0"/>
              <a:t>LFU</a:t>
            </a:r>
            <a:r>
              <a:rPr kumimoji="1" lang="ja-JP" altLang="en-US" sz="2200" dirty="0"/>
              <a:t>がある。</a:t>
            </a:r>
            <a:endParaRPr kumimoji="1" lang="en-US" altLang="ja-JP" sz="2200" dirty="0"/>
          </a:p>
          <a:p>
            <a:pPr marL="0" indent="0">
              <a:lnSpc>
                <a:spcPct val="100000"/>
              </a:lnSpc>
              <a:spcBef>
                <a:spcPts val="0"/>
              </a:spcBef>
              <a:buNone/>
            </a:pPr>
            <a:endParaRPr kumimoji="1" lang="en-US" altLang="ja-JP" sz="2200" dirty="0"/>
          </a:p>
          <a:p>
            <a:pPr marL="0" indent="0">
              <a:lnSpc>
                <a:spcPct val="100000"/>
              </a:lnSpc>
              <a:spcBef>
                <a:spcPts val="0"/>
              </a:spcBef>
              <a:buNone/>
            </a:pPr>
            <a:endParaRPr lang="en-US" altLang="ja-JP" sz="2200" dirty="0"/>
          </a:p>
          <a:p>
            <a:pPr marL="0" indent="0">
              <a:lnSpc>
                <a:spcPct val="100000"/>
              </a:lnSpc>
              <a:spcBef>
                <a:spcPts val="0"/>
              </a:spcBef>
              <a:buNone/>
            </a:pPr>
            <a:endParaRPr kumimoji="1" lang="en-US" altLang="ja-JP" sz="2200" dirty="0"/>
          </a:p>
        </p:txBody>
      </p:sp>
    </p:spTree>
    <p:custDataLst>
      <p:tags r:id="rId1"/>
    </p:custDataLst>
    <p:extLst>
      <p:ext uri="{BB962C8B-B14F-4D97-AF65-F5344CB8AC3E}">
        <p14:creationId xmlns:p14="http://schemas.microsoft.com/office/powerpoint/2010/main" val="3880022016"/>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AED1C028-6B14-44E4-BF1A-B04745AF2020"/>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001D\uFFFDQF{01B96F37-C67E-4624-BDB1-D4B60C7BFAF5}&quot;,&quot;C:\\Users\\user\\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基本情報処理Ⅰ-1"/>
</p:tagLst>
</file>

<file path=ppt/tags/tag2.xml><?xml version="1.0" encoding="utf-8"?>
<p:tagLst xmlns:a="http://schemas.openxmlformats.org/drawingml/2006/main" xmlns:r="http://schemas.openxmlformats.org/officeDocument/2006/relationships" xmlns:p="http://schemas.openxmlformats.org/presentationml/2006/main">
  <p:tag name="GENSWF_SLIDE_UID" val="{73671473-393B-45ED-8D91-2F131120343F}:258"/>
</p:tagLst>
</file>

<file path=ppt/tags/tag3.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4.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heme/theme1.xml><?xml version="1.0" encoding="utf-8"?>
<a:theme xmlns:a="http://schemas.openxmlformats.org/drawingml/2006/main" name="新学期のためのプレゼンテーション">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spDef>
      <a:spPr>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5000"/>
          </a:lnSpc>
          <a:defRPr/>
        </a:defPPr>
      </a:lstStyle>
    </a:txDef>
  </a:objectDefaults>
  <a:extraClrSchemeLst/>
  <a:extLst>
    <a:ext uri="{05A4C25C-085E-4340-85A3-A5531E510DB2}">
      <thm15:themeFamily xmlns:thm15="http://schemas.microsoft.com/office/thememl/2012/main" name="Office_26628380_TF03460615" id="{CA9D3811-3666-41E3-B104-1D002DE833B4}" vid="{A8E86416-DCF4-4C40-BC8C-F1CFAE8FB0A3}"/>
    </a:ext>
  </a:extLst>
</a:theme>
</file>

<file path=ppt/theme/theme2.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新学期のためのプレゼンテーション</Template>
  <TotalTime>6236</TotalTime>
  <Words>836</Words>
  <Application>Microsoft Office PowerPoint</Application>
  <PresentationFormat>ユーザー設定</PresentationFormat>
  <Paragraphs>53</Paragraphs>
  <Slides>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-apple-system</vt:lpstr>
      <vt:lpstr>Meiryo UI</vt:lpstr>
      <vt:lpstr>Arial</vt:lpstr>
      <vt:lpstr>Century Gothic</vt:lpstr>
      <vt:lpstr>新学期のためのプレゼンテーション</vt:lpstr>
      <vt:lpstr>ユニット2　セクション5　ソフトウエア</vt:lpstr>
      <vt:lpstr>記憶管理 </vt:lpstr>
      <vt:lpstr>記憶管理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基本情報処理Ⅰ-1</dc:title>
  <dc:creator>遠藤 順一</dc:creator>
  <cp:lastModifiedBy>遠藤 順一(pt121763ql)</cp:lastModifiedBy>
  <cp:revision>263</cp:revision>
  <dcterms:created xsi:type="dcterms:W3CDTF">2024-03-08T02:46:09Z</dcterms:created>
  <dcterms:modified xsi:type="dcterms:W3CDTF">2024-09-05T22:31:15Z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