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9" r:id="rId3"/>
    <p:sldId id="310" r:id="rId4"/>
    <p:sldId id="309" r:id="rId5"/>
    <p:sldId id="298" r:id="rId6"/>
    <p:sldId id="311" r:id="rId7"/>
    <p:sldId id="312" r:id="rId8"/>
    <p:sldId id="313" r:id="rId9"/>
  </p:sldIdLst>
  <p:sldSz cx="12188825" cy="6858000"/>
  <p:notesSz cx="6858000" cy="9144000"/>
  <p:custDataLst>
    <p:tags r:id="rId12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64" userDrawn="1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05"/>
        <p:guide orient="horz" pos="945"/>
        <p:guide orient="horz" pos="3884"/>
        <p:guide orient="horz" pos="164"/>
        <p:guide orient="horz" pos="1933"/>
        <p:guide pos="3839"/>
        <p:guide pos="2206"/>
        <p:guide pos="7105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、コンピュータ構成要素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</a:t>
            </a:r>
            <a:r>
              <a:rPr lang="ja-JP" altLang="en-US" sz="1600" dirty="0"/>
              <a:t>入出力装置　および　入出力インターフェイス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入出力装置の例として、バーコードリーダーについて、説明します。</a:t>
            </a:r>
            <a:endParaRPr kumimoji="1" lang="en-US" altLang="ja-JP" dirty="0"/>
          </a:p>
          <a:p>
            <a:r>
              <a:rPr kumimoji="1" lang="ja-JP" altLang="en-US" dirty="0"/>
              <a:t>バーコードリーダーとは、</a:t>
            </a:r>
            <a:r>
              <a:rPr kumimoji="1" lang="ja-JP" altLang="en-US" sz="1600" dirty="0"/>
              <a:t>バーコードを光学的に読みとって、　その情報をコンピューターに伝える装置のことです。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バーコードリーダーが読みとるバーコードの規格は、</a:t>
            </a:r>
            <a:r>
              <a:rPr kumimoji="1" lang="en-US" altLang="ja-JP" sz="1600" dirty="0"/>
              <a:t>100</a:t>
            </a:r>
            <a:r>
              <a:rPr kumimoji="1" lang="ja-JP" altLang="en-US" sz="1600" dirty="0"/>
              <a:t>種類以上あるといわれています。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表に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次元バーコードと、　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次元バーコードの代表例をまとめました。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21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出力装置は、コンピュータ内部で処理したデータを　外部に出力する装置のことです。</a:t>
            </a:r>
          </a:p>
          <a:p>
            <a:pPr marL="0" indent="0">
              <a:buNone/>
            </a:pPr>
            <a:r>
              <a:rPr kumimoji="1" lang="ja-JP" altLang="en-US" dirty="0"/>
              <a:t>ディスプレイ、　プリンター、　スピーカー、　イヤホーンなどがあります。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ディスプレイは、コンピュータ内部で処理した　文字や数値、　画像や動画　などを表示する装置のことです。モニターとも言います。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現在、　一般的に良く利用されているディスプレイには、液晶ディスプレイと　有機</a:t>
            </a:r>
            <a:r>
              <a:rPr kumimoji="1" lang="en-US" altLang="ja-JP" dirty="0"/>
              <a:t>EL</a:t>
            </a:r>
            <a:r>
              <a:rPr kumimoji="1" lang="ja-JP" altLang="en-US" dirty="0"/>
              <a:t>ディスプレイがあります。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液晶ディスプレイは、電圧を加えると透過性が変化する液晶を利用して、　バックライトの光を透過したり、　遮断することで画像を表示します。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有機</a:t>
            </a:r>
            <a:r>
              <a:rPr kumimoji="1" lang="en-US" altLang="ja-JP" dirty="0"/>
              <a:t>EL</a:t>
            </a:r>
            <a:r>
              <a:rPr kumimoji="1" lang="ja-JP" altLang="en-US" dirty="0"/>
              <a:t>ディスプレイは、三原色に自発光する有機物に電圧を加えることによって、　画像を作り出します。有機物が自ら発光するのでバックライトがいりません。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ディスプレイに性能のひとつに解像度があります。ディスプレイは、ピクセルやドット、画素と呼ばれるユニットに電圧をかけて発光させ、　文字や画像を点描のように表示しています。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解像度は、横方向のドット数　かける　縦方向のドット数　で表現されます。画面の大きさが同じサイズであれば　解像度が大きいほど高解像でであり、　文字や画像は　より鮮明に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より滑らかに表現されます。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フル　エイチディーと呼ばれる　にけい　の解像度は、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1920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かける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1080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です。</a:t>
            </a: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ウルトラ　エイチディーと呼ばれる　よんけい　の解像度は、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3840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かける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2160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です。</a:t>
            </a: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スーパー　ハイビジョンと呼ばれる　はちけい　の解像度は、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7680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かける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NotoSansJP"/>
              </a:rPr>
              <a:t>4320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NotoSansJP"/>
              </a:rPr>
              <a:t>ドット　です。</a:t>
            </a: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indent="0">
              <a:buNone/>
            </a:pP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indent="0">
              <a:buNone/>
            </a:pPr>
            <a:endParaRPr lang="en-US" altLang="ja-JP" b="0" i="0" dirty="0">
              <a:solidFill>
                <a:srgbClr val="000000"/>
              </a:solidFill>
              <a:effectLst/>
              <a:latin typeface="NotoSansJP"/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104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パソコンなどが処理した文字や画像のデータを読み取り、印刷する装置のことを　プリンター　といいます。</a:t>
            </a:r>
          </a:p>
          <a:p>
            <a:r>
              <a:rPr kumimoji="1" lang="ja-JP" altLang="en-US" dirty="0"/>
              <a:t>プリンターのは、　レーザプリンター、　インクジェットプリンター、　ドットインパクトプリンターなど　いろいろな種類があります。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インクジェットプリンターは、　</a:t>
            </a:r>
            <a:r>
              <a:rPr kumimoji="1" lang="ja-JP" altLang="en-US" sz="1600" b="0" dirty="0"/>
              <a:t>印字ヘッドから液体のインクを噴射して　印刷するタイプのプリンターです。現在、もっとも広く普及しています。</a:t>
            </a:r>
            <a:endParaRPr kumimoji="1" lang="en-US" altLang="ja-JP" sz="1600" b="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dirty="0"/>
              <a:t>レーザープリンターは、　</a:t>
            </a:r>
            <a:r>
              <a:rPr kumimoji="1" lang="ja-JP" altLang="en-US" sz="1600" dirty="0"/>
              <a:t>レーザーでドラムに印刷イメージを描き、　粉状のトナーを紙に付着させて　印刷するタイプのプリンターです。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ドットインパクトプリンターは、　インクリボンにピンを打ち付けて　文字や図形を印刷するタイプのプリンターです。荷物の送り状や納品・請求書、　などの複写用紙への印刷に使われます。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プリンターの解像度は、ドットと呼ばれる点の数で画質が決まります。　ドットの数が多いほど繊細な表現が可能で、　ドットの数が少ない場合には、　ぼやけた印刷出力になります。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プリンターの解像度の単位は、ディー　ピー　アイ　です。これは、　ドット　パー　インチ　の略です。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インチあたりのドット数を表しています。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43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コンピュータ本体と周辺機器をつなぐ　入出力インターフェイスには　さまざまな規格がある。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ユー　エス　ビーは、　ユニバーサル・シリアル・バス　という規格の略称です。コンピュータ本体とマウス、　プリンター、　キーボードなどをつなぐための　シリアルインターフェイスです。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ユー　エス　ビーは、さまざまな便利な機能をもっています。　たとえば、　</a:t>
            </a:r>
            <a:r>
              <a:rPr kumimoji="1" lang="ja-JP" altLang="en-US" sz="1600" dirty="0"/>
              <a:t>ホットプラグは、　コンピューターを稼働させたまま、　ユー　エス　ビー　デバイスを追加したり、　取り外したりでき　</a:t>
            </a:r>
            <a:endParaRPr kumimoji="1" lang="en-US" altLang="ja-JP" sz="1600" dirty="0"/>
          </a:p>
          <a:p>
            <a:r>
              <a:rPr kumimoji="1" lang="ja-JP" altLang="en-US" sz="1600" dirty="0"/>
              <a:t>る機能です。　バスパワーは、　パソコン側のユー　エス　ビ</a:t>
            </a:r>
            <a:r>
              <a:rPr kumimoji="1" lang="en-US" altLang="ja-JP" sz="1600" dirty="0"/>
              <a:t>―</a:t>
            </a:r>
            <a:r>
              <a:rPr kumimoji="1" lang="ja-JP" altLang="en-US" sz="1600" dirty="0"/>
              <a:t>　ポートから　電源供給を受ける機能です。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dirty="0"/>
              <a:t>ユー　エス　ビーは、　情報の伝達速度の違いなどから　何種類かに分類できます。　</a:t>
            </a:r>
            <a:endParaRPr kumimoji="1" lang="en-US" altLang="ja-JP" dirty="0"/>
          </a:p>
          <a:p>
            <a:r>
              <a:rPr kumimoji="1" lang="ja-JP" altLang="en-US" sz="1600" dirty="0"/>
              <a:t>ユー　エス　ビー　</a:t>
            </a:r>
            <a:r>
              <a:rPr kumimoji="1" lang="en-US" altLang="ja-JP" sz="1600" dirty="0"/>
              <a:t>2.0</a:t>
            </a:r>
            <a:r>
              <a:rPr kumimoji="1" lang="ja-JP" altLang="en-US" sz="1600" dirty="0"/>
              <a:t>は、　最大</a:t>
            </a:r>
            <a:r>
              <a:rPr kumimoji="1" lang="ja-JP" altLang="en-US" dirty="0"/>
              <a:t>転送速度が　</a:t>
            </a:r>
            <a:r>
              <a:rPr kumimoji="1" lang="en-US" altLang="ja-JP" dirty="0"/>
              <a:t>480</a:t>
            </a:r>
            <a:r>
              <a:rPr kumimoji="1" lang="ja-JP" altLang="en-US" dirty="0"/>
              <a:t>メガ　ビー　ピー　エス　の規格です。</a:t>
            </a:r>
            <a:endParaRPr kumimoji="1" lang="en-US" altLang="ja-JP" dirty="0"/>
          </a:p>
          <a:p>
            <a:r>
              <a:rPr kumimoji="1" lang="ja-JP" altLang="en-US" sz="1600" dirty="0"/>
              <a:t>ユー　エス　ビー　</a:t>
            </a:r>
            <a:r>
              <a:rPr kumimoji="1" lang="en-US" altLang="ja-JP" sz="1600" dirty="0"/>
              <a:t>3.0</a:t>
            </a:r>
            <a:r>
              <a:rPr kumimoji="1" lang="ja-JP" altLang="en-US" sz="1600" dirty="0"/>
              <a:t>は、　最大</a:t>
            </a:r>
            <a:r>
              <a:rPr kumimoji="1" lang="ja-JP" altLang="en-US" dirty="0"/>
              <a:t>転送速度が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ギガ　ビー　ピー　エス　の規格です。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sz="1600" dirty="0"/>
              <a:t>ユー　エス　ビー　コネクターにも　いろいろな種類があります。　タイプ　エー　コネクタは、　ユー　エス　ビー　</a:t>
            </a:r>
            <a:r>
              <a:rPr kumimoji="1" lang="en-US" altLang="ja-JP" sz="1600" dirty="0"/>
              <a:t>2.0</a:t>
            </a:r>
            <a:r>
              <a:rPr kumimoji="1" lang="ja-JP" altLang="en-US" sz="1600" dirty="0"/>
              <a:t>や　ユー　エス　ビー　</a:t>
            </a:r>
            <a:r>
              <a:rPr kumimoji="1" lang="en-US" altLang="ja-JP" sz="1600" dirty="0"/>
              <a:t>3.0</a:t>
            </a:r>
            <a:r>
              <a:rPr kumimoji="1" lang="ja-JP" altLang="en-US" sz="1600" dirty="0"/>
              <a:t>に対応していて、　もっとも普及しているタイプです。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タイプ　シーは、　最近　さまざまな機器で使われていて　データ通信の他に　充電、　映像・音声の伝送も可能です。</a:t>
            </a:r>
            <a:endParaRPr kumimoji="1" lang="en-US" altLang="ja-JP" sz="16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69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エイチ　ディー　エム　アイは、　デジタル家電や</a:t>
            </a:r>
            <a:r>
              <a:rPr kumimoji="1" lang="en-US" altLang="ja-JP" dirty="0"/>
              <a:t>AV</a:t>
            </a:r>
            <a:r>
              <a:rPr kumimoji="1" lang="ja-JP" altLang="en-US" dirty="0"/>
              <a:t>機器、　コンピュータ本体とプロジェクター間で高品位な映像や音声をやり取りするための、　入出力インタフェースの規格です。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ブルートゥースは、　コンピュータ本体と周辺機器の間で　近距離データ通信をおこなう無線通信技術のひとつです。 </a:t>
            </a:r>
            <a:endParaRPr kumimoji="1" lang="en-US" altLang="ja-JP" dirty="0"/>
          </a:p>
          <a:p>
            <a:r>
              <a:rPr kumimoji="1" lang="en-US" altLang="ja-JP" dirty="0"/>
              <a:t>2.4</a:t>
            </a:r>
            <a:r>
              <a:rPr kumimoji="1" lang="ja-JP" altLang="en-US" dirty="0"/>
              <a:t>ギガ　ヘルツ帯域の電波を使用して、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メートルから　</a:t>
            </a:r>
            <a:r>
              <a:rPr kumimoji="1" lang="en-US" altLang="ja-JP" dirty="0"/>
              <a:t>100</a:t>
            </a:r>
            <a:r>
              <a:rPr kumimoji="1" lang="ja-JP" altLang="en-US" dirty="0"/>
              <a:t>メートル程度の近距離の通信を可能にします。 </a:t>
            </a:r>
            <a:endParaRPr kumimoji="1" lang="en-US" altLang="ja-JP" dirty="0"/>
          </a:p>
          <a:p>
            <a:r>
              <a:rPr kumimoji="1" lang="ja-JP" altLang="en-US" dirty="0"/>
              <a:t>具体的には　コンピュータ本体と　イヤホン、　スピーカー、　マウス、　キーボードといった周辺機器とのワイヤレスでの接続に使われています。</a:t>
            </a:r>
            <a:endParaRPr kumimoji="1" lang="en-US" altLang="ja-JP" dirty="0"/>
          </a:p>
          <a:p>
            <a:r>
              <a:rPr kumimoji="1" lang="ja-JP" altLang="en-US" dirty="0"/>
              <a:t>ビー　エル　イーは、　ブルートゥースの一種ですが、　より省電力で低コスト化されています。主に　</a:t>
            </a:r>
            <a:r>
              <a:rPr lang="ja-JP" altLang="en-US" b="0" i="0" dirty="0">
                <a:solidFill>
                  <a:srgbClr val="4D4D4D"/>
                </a:solidFill>
                <a:effectLst/>
                <a:latin typeface="Noto Sans JP"/>
              </a:rPr>
              <a:t>スマート　アイ　オー　ティー　デバイスなどに活用されています。</a:t>
            </a:r>
            <a:endParaRPr lang="en-US" altLang="ja-JP" b="0" i="0" dirty="0">
              <a:solidFill>
                <a:srgbClr val="4D4D4D"/>
              </a:solidFill>
              <a:effectLst/>
              <a:latin typeface="Noto Sans JP"/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ジグビーは、　低コスト、　低消費電力な　ネットワーク構築に適した無線通信規格です。</a:t>
            </a:r>
            <a:endParaRPr kumimoji="1" lang="en-US" altLang="ja-JP" dirty="0"/>
          </a:p>
          <a:p>
            <a:r>
              <a:rPr kumimoji="1" lang="ja-JP" altLang="en-US" dirty="0"/>
              <a:t>伝送速度は、</a:t>
            </a:r>
            <a:r>
              <a:rPr kumimoji="1" lang="en-US" altLang="ja-JP" dirty="0"/>
              <a:t>250</a:t>
            </a:r>
            <a:r>
              <a:rPr kumimoji="1" lang="ja-JP" altLang="en-US" dirty="0"/>
              <a:t>キロビーピーエスと　ブルートゥースに比べると遅いですが、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つのネットワークに最大で</a:t>
            </a:r>
            <a:r>
              <a:rPr kumimoji="1" lang="en-US" altLang="ja-JP" dirty="0"/>
              <a:t>65535</a:t>
            </a:r>
            <a:r>
              <a:rPr kumimoji="1" lang="ja-JP" altLang="en-US" dirty="0"/>
              <a:t>ノードが接続できます。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9623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アイ　シー　タグは、　アイ　シー　チップと　それに接続したアンテナで構成されています。</a:t>
            </a:r>
            <a:endParaRPr kumimoji="1" lang="en-US" altLang="ja-JP" dirty="0"/>
          </a:p>
          <a:p>
            <a:r>
              <a:rPr kumimoji="1" lang="ja-JP" altLang="en-US" dirty="0"/>
              <a:t>小さいアイ　シー　チップに　多くの情報を書き込んで　管理できるため、　物流や販売などさまざまな場面で活用されています。</a:t>
            </a:r>
            <a:endParaRPr kumimoji="1" lang="en-US" altLang="ja-JP" dirty="0"/>
          </a:p>
          <a:p>
            <a:r>
              <a:rPr kumimoji="1" lang="ja-JP" altLang="en-US" dirty="0"/>
              <a:t>アール　エフ　アイ　ディー　は、電波を用いて</a:t>
            </a:r>
            <a:r>
              <a:rPr kumimoji="1" lang="en-US" altLang="ja-JP" dirty="0"/>
              <a:t>IC</a:t>
            </a:r>
            <a:r>
              <a:rPr kumimoji="1" lang="ja-JP" altLang="en-US" dirty="0"/>
              <a:t>タグに　非接触で情報を読み書きする自動認識技術のことです。</a:t>
            </a:r>
            <a:endParaRPr kumimoji="1" lang="en-US" altLang="ja-JP" dirty="0"/>
          </a:p>
          <a:p>
            <a:r>
              <a:rPr kumimoji="1" lang="ja-JP" altLang="en-US" dirty="0"/>
              <a:t>アイ　シー　タグから　情報を読み取るためには　アール　エフ　アイ　ディー　リーダー　が必要です。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アイ　シー　タグの分類については　表を参照して下さい。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254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2</a:t>
            </a:r>
            <a:r>
              <a:rPr lang="ja-JP" altLang="en-US" dirty="0"/>
              <a:t>　セクション</a:t>
            </a:r>
            <a:r>
              <a:rPr lang="en-US" altLang="ja-JP" dirty="0"/>
              <a:t>3</a:t>
            </a:r>
            <a:r>
              <a:rPr lang="ja-JP" altLang="en-US" dirty="0"/>
              <a:t>　コンピュータ構成要素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3</a:t>
            </a:r>
            <a:r>
              <a:rPr lang="ja-JP" altLang="en-US" sz="4000" dirty="0"/>
              <a:t>－</a:t>
            </a:r>
            <a:r>
              <a:rPr lang="en-US" altLang="ja-JP" sz="4000" dirty="0"/>
              <a:t>6</a:t>
            </a:r>
            <a:r>
              <a:rPr lang="ja-JP" altLang="en-US" sz="4000" dirty="0"/>
              <a:t>　入出力装置・入出力インターフェイス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sz="4400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入力装置</a:t>
            </a:r>
            <a:r>
              <a:rPr kumimoji="1" lang="ja-JP" altLang="en-US" sz="2800" dirty="0"/>
              <a:t>とは</a:t>
            </a:r>
            <a:endParaRPr kumimoji="1" lang="en-US" altLang="ja-JP" sz="2800" dirty="0"/>
          </a:p>
          <a:p>
            <a:endParaRPr lang="en-US" altLang="ja-JP" sz="2800" b="1" dirty="0">
              <a:solidFill>
                <a:srgbClr val="FF0000"/>
              </a:solidFill>
            </a:endParaRPr>
          </a:p>
          <a:p>
            <a:endParaRPr kumimoji="1" lang="en-US" altLang="ja-JP" sz="2800" b="1" dirty="0">
              <a:solidFill>
                <a:srgbClr val="FF0000"/>
              </a:solidFill>
            </a:endParaRPr>
          </a:p>
          <a:p>
            <a:endParaRPr lang="en-US" altLang="ja-JP" sz="2800" b="1" dirty="0">
              <a:solidFill>
                <a:srgbClr val="FF0000"/>
              </a:solidFill>
            </a:endParaRPr>
          </a:p>
          <a:p>
            <a:endParaRPr kumimoji="1" lang="en-US" altLang="ja-JP" sz="2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/>
              <a:t>ポインティングデバイス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画面上の矢印（ポインタ）や点滅（カーソル）を移動させて入力位置などを示す装置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　マウス、トラックボール、タッチパネル、ジョイスティック、ペンタブレットなど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ü"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B5BBECD-FB77-F4B5-EAD5-FF4BDBE034F5}"/>
              </a:ext>
            </a:extLst>
          </p:cNvPr>
          <p:cNvSpPr txBox="1"/>
          <p:nvPr/>
        </p:nvSpPr>
        <p:spPr>
          <a:xfrm>
            <a:off x="189760" y="1951945"/>
            <a:ext cx="11809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コンピュータにプログラムやデータの他、音声や画像などを入力したり、コンピュータに指示を与える装置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キーボード、マウス、タブレット、イメージスキャナー、カードリーダー、バーコードリーダーなど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バーコードリーダー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バーコードの種類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2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B5BBECD-FB77-F4B5-EAD5-FF4BDBE034F5}"/>
              </a:ext>
            </a:extLst>
          </p:cNvPr>
          <p:cNvSpPr txBox="1"/>
          <p:nvPr/>
        </p:nvSpPr>
        <p:spPr>
          <a:xfrm>
            <a:off x="333772" y="1844824"/>
            <a:ext cx="118093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/>
              <a:t>バーコードを光学的に読みとって、その情報をコンピューターに伝える装置</a:t>
            </a:r>
            <a:endParaRPr kumimoji="1" lang="en-US" altLang="ja-JP" sz="2000" dirty="0"/>
          </a:p>
          <a:p>
            <a:r>
              <a:rPr kumimoji="1" lang="ja-JP" altLang="en-US" sz="2000" dirty="0"/>
              <a:t>バーコードの規格は、</a:t>
            </a:r>
            <a:r>
              <a:rPr kumimoji="1" lang="en-US" altLang="ja-JP" sz="2000" dirty="0"/>
              <a:t>100</a:t>
            </a:r>
            <a:r>
              <a:rPr kumimoji="1" lang="ja-JP" altLang="en-US" sz="2000" dirty="0"/>
              <a:t>種類以上ある</a:t>
            </a:r>
            <a:endParaRPr kumimoji="1" lang="en-US" altLang="ja-JP" sz="2000" dirty="0"/>
          </a:p>
          <a:p>
            <a:endParaRPr kumimoji="1" lang="ja-JP" altLang="en-US" sz="20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AE066AA-45B7-81AF-20D6-3184820A77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01" y="652392"/>
            <a:ext cx="1788648" cy="2384864"/>
          </a:xfrm>
          <a:prstGeom prst="rect">
            <a:avLst/>
          </a:prstGeom>
        </p:spPr>
      </p:pic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C0CB9C48-D9E0-0CDF-2DDD-AE09569E5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7367"/>
              </p:ext>
            </p:extLst>
          </p:nvPr>
        </p:nvGraphicFramePr>
        <p:xfrm>
          <a:off x="693812" y="3425526"/>
          <a:ext cx="10945216" cy="201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775326492"/>
                    </a:ext>
                  </a:extLst>
                </a:gridCol>
                <a:gridCol w="9145016">
                  <a:extLst>
                    <a:ext uri="{9D8B030D-6E8A-4147-A177-3AD203B41FA5}">
                      <a16:colId xmlns:a16="http://schemas.microsoft.com/office/drawing/2014/main" val="2811226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規格名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規格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52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JAN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扱える文字は数字だけ、ケタ数は</a:t>
                      </a:r>
                      <a:r>
                        <a:rPr kumimoji="1" lang="en-US" altLang="ja-JP" sz="1800" dirty="0"/>
                        <a:t>13</a:t>
                      </a:r>
                      <a:r>
                        <a:rPr kumimoji="1" lang="ja-JP" altLang="en-US" sz="1800" dirty="0"/>
                        <a:t>ケタまたは</a:t>
                      </a:r>
                      <a:r>
                        <a:rPr kumimoji="1" lang="en-US" altLang="ja-JP" sz="1800" dirty="0"/>
                        <a:t>8</a:t>
                      </a:r>
                      <a:r>
                        <a:rPr kumimoji="1" lang="ja-JP" altLang="en-US" sz="1800" dirty="0"/>
                        <a:t>ケタの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次元バーコード。バーのサイズは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種類あり、それらを組合せて文字を表す。</a:t>
                      </a:r>
                      <a:endParaRPr kumimoji="1" lang="en-US" altLang="ja-JP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QR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最小</a:t>
                      </a:r>
                      <a:r>
                        <a:rPr kumimoji="1" lang="en-US" altLang="ja-JP" sz="1800" dirty="0"/>
                        <a:t>21</a:t>
                      </a:r>
                      <a:r>
                        <a:rPr kumimoji="1" lang="ja-JP" altLang="en-US" sz="1800" dirty="0"/>
                        <a:t>セル</a:t>
                      </a:r>
                      <a:r>
                        <a:rPr kumimoji="1" lang="en-US" altLang="ja-JP" sz="1800" dirty="0"/>
                        <a:t>×21</a:t>
                      </a:r>
                      <a:r>
                        <a:rPr kumimoji="1" lang="ja-JP" altLang="en-US" sz="1800" dirty="0"/>
                        <a:t>セル、最大</a:t>
                      </a:r>
                      <a:r>
                        <a:rPr kumimoji="1" lang="en-US" altLang="ja-JP" sz="1800" dirty="0"/>
                        <a:t>177</a:t>
                      </a:r>
                      <a:r>
                        <a:rPr kumimoji="1" lang="ja-JP" altLang="en-US" sz="1800" dirty="0"/>
                        <a:t>セル</a:t>
                      </a:r>
                      <a:r>
                        <a:rPr kumimoji="1" lang="en-US" altLang="ja-JP" sz="1800" dirty="0"/>
                        <a:t>×177</a:t>
                      </a:r>
                      <a:r>
                        <a:rPr kumimoji="1" lang="ja-JP" altLang="en-US" sz="1800" dirty="0"/>
                        <a:t>セルで表現する</a:t>
                      </a:r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次元バーコード。数字は</a:t>
                      </a:r>
                      <a:r>
                        <a:rPr kumimoji="1" lang="en-US" altLang="ja-JP" sz="1800" dirty="0"/>
                        <a:t>7089</a:t>
                      </a:r>
                      <a:r>
                        <a:rPr kumimoji="1" lang="ja-JP" altLang="en-US" sz="1800" dirty="0"/>
                        <a:t>文字、英数字は</a:t>
                      </a:r>
                      <a:r>
                        <a:rPr kumimoji="1" lang="en-US" altLang="ja-JP" sz="1800" dirty="0"/>
                        <a:t>4296</a:t>
                      </a:r>
                      <a:r>
                        <a:rPr kumimoji="1" lang="ja-JP" altLang="en-US" sz="1800" dirty="0"/>
                        <a:t>文字、漢字は</a:t>
                      </a:r>
                      <a:r>
                        <a:rPr kumimoji="1" lang="en-US" altLang="ja-JP" sz="1800" dirty="0"/>
                        <a:t>1817</a:t>
                      </a:r>
                      <a:r>
                        <a:rPr kumimoji="1" lang="ja-JP" altLang="en-US" sz="1800" dirty="0"/>
                        <a:t>文字まで表現可能、誤り訂正機能も優れている。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63963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891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kumimoji="1" lang="ja-JP" altLang="en-US" sz="2800" dirty="0"/>
              <a:t>出力装置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dirty="0"/>
              <a:t>コンピュータ内部で処理したデータを外部に出力する装置</a:t>
            </a:r>
          </a:p>
          <a:p>
            <a:pPr marL="0" indent="0">
              <a:buNone/>
            </a:pPr>
            <a:r>
              <a:rPr kumimoji="1" lang="ja-JP" altLang="en-US" dirty="0"/>
              <a:t>　ディスプレイ、プリンター、スピーカー、イヤホーンなど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sz="2800" dirty="0"/>
              <a:t>ディスプレイ</a:t>
            </a:r>
            <a:endParaRPr kumimoji="1" lang="ja-JP" altLang="en-US" sz="2800" dirty="0"/>
          </a:p>
          <a:p>
            <a:pPr marL="0" indent="0">
              <a:buNone/>
            </a:pPr>
            <a:r>
              <a:rPr kumimoji="1" lang="ja-JP" altLang="en-US" dirty="0"/>
              <a:t>　現在、利用されているディスプレイには以下のようなものがある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①液晶ディスプレイ　液晶を利用して光を通すことで画像を表示する。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②有機</a:t>
            </a:r>
            <a:r>
              <a:rPr lang="en-US" altLang="ja-JP" dirty="0"/>
              <a:t>EL</a:t>
            </a:r>
            <a:r>
              <a:rPr lang="ja-JP" altLang="en-US" dirty="0"/>
              <a:t>ディスプレイ　ディスプレイ内部の有機材料に電気を流すことで画像を作成する。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06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プリンター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プリンターの解像度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25761" y="2166106"/>
            <a:ext cx="11773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パソコンなどが処理した文字や画像のデータを読み取り、印刷する装置</a:t>
            </a: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</a:t>
            </a:r>
            <a:r>
              <a:rPr kumimoji="1" lang="ja-JP" altLang="en-US" dirty="0"/>
              <a:t>レーザプリンター、インクジェットプリンター、ドットインパクトプリンターなど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4D2EDDE-782D-1AE7-043B-8175604D1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71496"/>
              </p:ext>
            </p:extLst>
          </p:nvPr>
        </p:nvGraphicFramePr>
        <p:xfrm>
          <a:off x="240424" y="3266006"/>
          <a:ext cx="11743979" cy="149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29418">
                  <a:extLst>
                    <a:ext uri="{9D8B030D-6E8A-4147-A177-3AD203B41FA5}">
                      <a16:colId xmlns:a16="http://schemas.microsoft.com/office/drawing/2014/main" val="1938522101"/>
                    </a:ext>
                  </a:extLst>
                </a:gridCol>
                <a:gridCol w="7514561">
                  <a:extLst>
                    <a:ext uri="{9D8B030D-6E8A-4147-A177-3AD203B41FA5}">
                      <a16:colId xmlns:a16="http://schemas.microsoft.com/office/drawing/2014/main" val="195609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インクジェットプリンター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印字ヘッドから液体のインクを噴射して印刷するタイプ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1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レーザープリンター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レーザーでドラムに印刷イメージを描き、粉状のトナーを紙に付着させて印刷するタイプ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69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ドットインパクトプリンター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インクリボンにピンを打ち付けて文字や図形を印刷するタイプ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41766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20D218-3CD7-A44C-9061-79B652A03671}"/>
              </a:ext>
            </a:extLst>
          </p:cNvPr>
          <p:cNvSpPr txBox="1"/>
          <p:nvPr/>
        </p:nvSpPr>
        <p:spPr>
          <a:xfrm>
            <a:off x="214228" y="5889466"/>
            <a:ext cx="11737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dirty="0"/>
              <a:t>ドットと呼ばれる点の数で画質は決まる。ドットの数が多いほど繊細な表現が可能で、ドットの数が少ない場合には、ぼやけた印刷出力になります。単位は</a:t>
            </a:r>
            <a:r>
              <a:rPr kumimoji="1" lang="en-US" altLang="ja-JP" sz="2000" dirty="0"/>
              <a:t>dpi</a:t>
            </a:r>
            <a:r>
              <a:rPr kumimoji="1" lang="ja-JP" altLang="en-US" sz="2000" dirty="0"/>
              <a:t>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99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ケーブル, コネクタ, テーブル, 異なる が含まれている画像&#10;&#10;自動的に生成された説明">
            <a:extLst>
              <a:ext uri="{FF2B5EF4-FFF2-40B4-BE49-F238E27FC236}">
                <a16:creationId xmlns:a16="http://schemas.microsoft.com/office/drawing/2014/main" id="{F92F1273-F2C2-E350-B775-27D1DBDD2C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681" y="4495575"/>
            <a:ext cx="3558139" cy="237209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入出力インターフェイス</a:t>
            </a: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333772" y="2070080"/>
            <a:ext cx="11665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コンピュータ本体と周辺機器を接続するための規格の総称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USB</a:t>
            </a:r>
            <a:r>
              <a:rPr kumimoji="1" lang="ja-JP" altLang="en-US" dirty="0"/>
              <a:t>（</a:t>
            </a:r>
            <a:r>
              <a:rPr kumimoji="1" lang="en-US" altLang="ja-JP" dirty="0"/>
              <a:t>Universal Serial Bus</a:t>
            </a:r>
            <a:r>
              <a:rPr kumimoji="1" lang="ja-JP" altLang="en-US" dirty="0"/>
              <a:t>）</a:t>
            </a:r>
          </a:p>
          <a:p>
            <a:r>
              <a:rPr kumimoji="1" lang="ja-JP" altLang="en-US" dirty="0"/>
              <a:t>　標準的なシリアルインターフェイス</a:t>
            </a:r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ホットプラグ　コンピューターを稼働させたまま、</a:t>
            </a:r>
            <a:r>
              <a:rPr kumimoji="1" lang="en-US" altLang="ja-JP" sz="2000" dirty="0"/>
              <a:t>USB</a:t>
            </a:r>
            <a:r>
              <a:rPr kumimoji="1" lang="ja-JP" altLang="en-US" sz="2000" dirty="0"/>
              <a:t>デバイスを追加したり取り外したりでき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る機能のこと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バスパワー　パソコン側の</a:t>
            </a:r>
            <a:r>
              <a:rPr kumimoji="1" lang="en-US" altLang="ja-JP" sz="2000" dirty="0"/>
              <a:t>USB</a:t>
            </a:r>
            <a:r>
              <a:rPr kumimoji="1" lang="ja-JP" altLang="en-US" sz="2000" dirty="0"/>
              <a:t>ポートから電源供給を受けること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の種類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USB2.0</a:t>
            </a:r>
            <a:r>
              <a:rPr kumimoji="1" lang="ja-JP" altLang="en-US" dirty="0"/>
              <a:t>　転送速度が</a:t>
            </a:r>
            <a:r>
              <a:rPr kumimoji="1" lang="en-US" altLang="ja-JP" dirty="0"/>
              <a:t>480Mbps</a:t>
            </a:r>
            <a:r>
              <a:rPr kumimoji="1" lang="ja-JP" altLang="en-US" dirty="0"/>
              <a:t>（</a:t>
            </a:r>
            <a:r>
              <a:rPr kumimoji="1" lang="en-US" altLang="ja-JP" dirty="0"/>
              <a:t>USB1.1</a:t>
            </a:r>
            <a:r>
              <a:rPr kumimoji="1" lang="ja-JP" altLang="en-US" dirty="0"/>
              <a:t>の約</a:t>
            </a:r>
            <a:r>
              <a:rPr kumimoji="1" lang="en-US" altLang="ja-JP" dirty="0"/>
              <a:t>40</a:t>
            </a:r>
            <a:r>
              <a:rPr kumimoji="1" lang="ja-JP" altLang="en-US" dirty="0"/>
              <a:t>倍）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USB3.0</a:t>
            </a:r>
            <a:r>
              <a:rPr kumimoji="1" lang="ja-JP" altLang="en-US" dirty="0"/>
              <a:t>　転送速度は</a:t>
            </a:r>
            <a:r>
              <a:rPr kumimoji="1" lang="en-US" altLang="ja-JP" dirty="0"/>
              <a:t>5Gbps</a:t>
            </a:r>
            <a:r>
              <a:rPr kumimoji="1" lang="ja-JP" altLang="en-US" dirty="0"/>
              <a:t>と</a:t>
            </a:r>
            <a:r>
              <a:rPr kumimoji="1" lang="en-US" altLang="ja-JP" dirty="0"/>
              <a:t>USB2.0</a:t>
            </a:r>
            <a:r>
              <a:rPr kumimoji="1" lang="ja-JP" altLang="en-US" dirty="0"/>
              <a:t>の約</a:t>
            </a:r>
            <a:r>
              <a:rPr kumimoji="1" lang="en-US" altLang="ja-JP" dirty="0"/>
              <a:t>10</a:t>
            </a:r>
            <a:r>
              <a:rPr kumimoji="1" lang="ja-JP" altLang="en-US" dirty="0"/>
              <a:t>倍</a:t>
            </a:r>
            <a:endParaRPr kumimoji="1" lang="en-US" altLang="ja-JP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486F9A6-C692-F4C0-139C-38D075840D4B}"/>
              </a:ext>
            </a:extLst>
          </p:cNvPr>
          <p:cNvSpPr/>
          <p:nvPr/>
        </p:nvSpPr>
        <p:spPr>
          <a:xfrm>
            <a:off x="8440929" y="5197395"/>
            <a:ext cx="965851" cy="9684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BA908758-13CD-9270-DD3C-C6174C38B7A0}"/>
              </a:ext>
            </a:extLst>
          </p:cNvPr>
          <p:cNvSpPr/>
          <p:nvPr/>
        </p:nvSpPr>
        <p:spPr>
          <a:xfrm>
            <a:off x="11088341" y="5550144"/>
            <a:ext cx="965851" cy="9684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7D97A6-656B-781B-7B9D-4BEF2F34041B}"/>
              </a:ext>
            </a:extLst>
          </p:cNvPr>
          <p:cNvSpPr txBox="1"/>
          <p:nvPr/>
        </p:nvSpPr>
        <p:spPr>
          <a:xfrm>
            <a:off x="7858608" y="6133878"/>
            <a:ext cx="13681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type-A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FFA30A-816D-588D-F18F-FA1242EB38FA}"/>
              </a:ext>
            </a:extLst>
          </p:cNvPr>
          <p:cNvSpPr txBox="1"/>
          <p:nvPr/>
        </p:nvSpPr>
        <p:spPr>
          <a:xfrm>
            <a:off x="10342884" y="6346310"/>
            <a:ext cx="13681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type-C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06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入出力装置・入出力インターフェイス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入出力インターフェイス</a:t>
            </a: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333772" y="2070080"/>
            <a:ext cx="11665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HDMI</a:t>
            </a:r>
            <a:r>
              <a:rPr kumimoji="1" lang="ja-JP" altLang="en-US" dirty="0"/>
              <a:t>（</a:t>
            </a:r>
            <a:r>
              <a:rPr kumimoji="1" lang="en-US" altLang="ja-JP" dirty="0"/>
              <a:t>High‐Definition Multimedia Interface</a:t>
            </a:r>
            <a:r>
              <a:rPr kumimoji="1" lang="ja-JP" altLang="en-US" dirty="0"/>
              <a:t>）</a:t>
            </a:r>
          </a:p>
          <a:p>
            <a:r>
              <a:rPr kumimoji="1" lang="ja-JP" altLang="en-US" dirty="0"/>
              <a:t>　　映像や音声、制御信号を</a:t>
            </a:r>
            <a:r>
              <a:rPr kumimoji="1" lang="en-US" altLang="ja-JP" dirty="0"/>
              <a:t>1</a:t>
            </a:r>
            <a:r>
              <a:rPr kumimoji="1" lang="ja-JP" altLang="en-US" dirty="0"/>
              <a:t>本のケーブルで入出力できるインターフェイス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Bluetooth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/>
              <a:t>2.4GHz</a:t>
            </a:r>
            <a:r>
              <a:rPr kumimoji="1" lang="ja-JP" altLang="en-US" dirty="0"/>
              <a:t>帯域の電波を利用したインターフェイス（</a:t>
            </a:r>
            <a:r>
              <a:rPr kumimoji="1" lang="en-US" altLang="ja-JP" dirty="0"/>
              <a:t>10~100</a:t>
            </a:r>
            <a:r>
              <a:rPr kumimoji="1" lang="ja-JP" altLang="en-US" dirty="0"/>
              <a:t>ｍ）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/>
              <a:t>BLE</a:t>
            </a:r>
            <a:r>
              <a:rPr kumimoji="1" lang="ja-JP" altLang="en-US" dirty="0"/>
              <a:t>（</a:t>
            </a:r>
            <a:r>
              <a:rPr kumimoji="1" lang="en-US" altLang="ja-JP" dirty="0"/>
              <a:t>Bluetooth Low Energy</a:t>
            </a:r>
            <a:r>
              <a:rPr kumimoji="1" lang="ja-JP" altLang="en-US" dirty="0"/>
              <a:t>）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Zigbee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/>
              <a:t>2.4GHz</a:t>
            </a:r>
            <a:r>
              <a:rPr kumimoji="1" lang="ja-JP" altLang="en-US" dirty="0"/>
              <a:t>帯域の電波を利用したインターフェイス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 err="1"/>
              <a:t>bluetooth</a:t>
            </a:r>
            <a:r>
              <a:rPr kumimoji="1" lang="ja-JP" altLang="en-US" dirty="0"/>
              <a:t>より速度が遅い、通信距離が短い（</a:t>
            </a:r>
            <a:r>
              <a:rPr kumimoji="1" lang="en-US" altLang="ja-JP" dirty="0"/>
              <a:t>30m</a:t>
            </a:r>
            <a:r>
              <a:rPr kumimoji="1" lang="ja-JP" altLang="en-US" dirty="0"/>
              <a:t>）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 err="1"/>
              <a:t>bluetooth</a:t>
            </a:r>
            <a:r>
              <a:rPr kumimoji="1" lang="ja-JP" altLang="en-US" dirty="0"/>
              <a:t>より省エネ、同時接続台数が多い（最大</a:t>
            </a:r>
            <a:r>
              <a:rPr kumimoji="1" lang="en-US" altLang="ja-JP" dirty="0"/>
              <a:t>65,535</a:t>
            </a:r>
            <a:r>
              <a:rPr kumimoji="1" lang="ja-JP" altLang="en-US" dirty="0"/>
              <a:t>台）</a:t>
            </a:r>
            <a:endParaRPr kumimoji="1" lang="en-US" altLang="ja-JP" dirty="0"/>
          </a:p>
        </p:txBody>
      </p:sp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B135E8EC-A899-23A8-A84B-FEB1BCF209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875" y="1372708"/>
            <a:ext cx="1979712" cy="1484784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FEDE16A0-73FE-8DB5-F97F-E81BF3B3DC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535" y="3458491"/>
            <a:ext cx="2639618" cy="14847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663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付録　</a:t>
            </a:r>
            <a:r>
              <a:rPr lang="en-US" altLang="ja-JP" dirty="0"/>
              <a:t>IC</a:t>
            </a:r>
            <a:r>
              <a:rPr lang="ja-JP" altLang="en-US" dirty="0"/>
              <a:t>タグ（</a:t>
            </a:r>
            <a:r>
              <a:rPr lang="en-US" altLang="ja-JP" dirty="0"/>
              <a:t>RFID</a:t>
            </a:r>
            <a:r>
              <a:rPr lang="ja-JP" altLang="en-US" dirty="0"/>
              <a:t>）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641900"/>
          </a:xfrm>
        </p:spPr>
        <p:txBody>
          <a:bodyPr rtlCol="0">
            <a:normAutofit lnSpcReduction="10000"/>
          </a:bodyPr>
          <a:lstStyle/>
          <a:p>
            <a:r>
              <a:rPr lang="en-US" altLang="ja-JP" sz="3600" dirty="0"/>
              <a:t>IC</a:t>
            </a:r>
            <a:r>
              <a:rPr lang="ja-JP" altLang="en-US" sz="3600" dirty="0"/>
              <a:t>タグ</a:t>
            </a: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333772" y="2070080"/>
            <a:ext cx="11665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IC</a:t>
            </a:r>
            <a:r>
              <a:rPr kumimoji="1" lang="ja-JP" altLang="en-US" dirty="0"/>
              <a:t>チップとそれに接続したアンテナで構成されています。</a:t>
            </a:r>
            <a:endParaRPr kumimoji="1" lang="en-US" altLang="ja-JP" dirty="0"/>
          </a:p>
          <a:p>
            <a:r>
              <a:rPr kumimoji="1" lang="ja-JP" altLang="en-US" dirty="0"/>
              <a:t>・電力供給方法による分類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・電波による分類</a:t>
            </a:r>
            <a:endParaRPr kumimoji="1" lang="en-US" altLang="ja-JP" dirty="0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2547EAB1-D04F-A29B-21CB-5870497A9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248914"/>
              </p:ext>
            </p:extLst>
          </p:nvPr>
        </p:nvGraphicFramePr>
        <p:xfrm>
          <a:off x="288595" y="2920026"/>
          <a:ext cx="11665296" cy="1615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569260459"/>
                    </a:ext>
                  </a:extLst>
                </a:gridCol>
                <a:gridCol w="8640960">
                  <a:extLst>
                    <a:ext uri="{9D8B030D-6E8A-4147-A177-3AD203B41FA5}">
                      <a16:colId xmlns:a16="http://schemas.microsoft.com/office/drawing/2014/main" val="1130688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①パッシブタグ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/>
                        <a:t>RFID</a:t>
                      </a:r>
                      <a:r>
                        <a:rPr kumimoji="1" lang="ja-JP" altLang="en-US" sz="2000" b="0" dirty="0"/>
                        <a:t>リーダーからの電波をエネルギー源として動作する、安価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77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②アクティブタグ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電池を内蔵したタイプ、電池の管理が必要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2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③セミパッシブタグ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通常はパッシブ型として動作し、</a:t>
                      </a:r>
                      <a:r>
                        <a:rPr kumimoji="1" lang="en-US" altLang="ja-JP" sz="2000" dirty="0"/>
                        <a:t>RFID</a:t>
                      </a:r>
                      <a:r>
                        <a:rPr kumimoji="1" lang="ja-JP" altLang="en-US" sz="2000" dirty="0"/>
                        <a:t>リーダーからの呼びかけがあった時だけ、内蔵電源を使用して電波を発信する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621282"/>
                  </a:ext>
                </a:extLst>
              </a:tr>
            </a:tbl>
          </a:graphicData>
        </a:graphic>
      </p:graphicFrame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2225F826-B008-8CA4-27A9-3CAC823B3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55594"/>
              </p:ext>
            </p:extLst>
          </p:nvPr>
        </p:nvGraphicFramePr>
        <p:xfrm>
          <a:off x="288595" y="5057928"/>
          <a:ext cx="11665296" cy="1402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335">
                  <a:extLst>
                    <a:ext uri="{9D8B030D-6E8A-4147-A177-3AD203B41FA5}">
                      <a16:colId xmlns:a16="http://schemas.microsoft.com/office/drawing/2014/main" val="3221017982"/>
                    </a:ext>
                  </a:extLst>
                </a:gridCol>
                <a:gridCol w="8080961">
                  <a:extLst>
                    <a:ext uri="{9D8B030D-6E8A-4147-A177-3AD203B41FA5}">
                      <a16:colId xmlns:a16="http://schemas.microsoft.com/office/drawing/2014/main" val="767141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/>
                        <a:t>UHF</a:t>
                      </a:r>
                      <a:r>
                        <a:rPr kumimoji="1" lang="ja-JP" altLang="en-US" b="0" dirty="0"/>
                        <a:t>タグ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/>
                        <a:t>通信に使用されるのは主に</a:t>
                      </a:r>
                      <a:r>
                        <a:rPr kumimoji="1" lang="en-US" altLang="ja-JP" sz="2000" b="0" dirty="0"/>
                        <a:t>920MHz</a:t>
                      </a:r>
                      <a:r>
                        <a:rPr kumimoji="1" lang="ja-JP" altLang="en-US" sz="2000" b="0" dirty="0"/>
                        <a:t>の周波数、通信可能距離は</a:t>
                      </a:r>
                      <a:r>
                        <a:rPr kumimoji="1" lang="en-US" altLang="ja-JP" sz="2000" b="0" dirty="0"/>
                        <a:t>1</a:t>
                      </a:r>
                      <a:r>
                        <a:rPr kumimoji="1" lang="ja-JP" altLang="en-US" sz="2000" b="0" dirty="0"/>
                        <a:t>メートルから</a:t>
                      </a:r>
                      <a:r>
                        <a:rPr kumimoji="1" lang="en-US" altLang="ja-JP" sz="2000" b="0" dirty="0"/>
                        <a:t>10</a:t>
                      </a:r>
                      <a:r>
                        <a:rPr kumimoji="1" lang="ja-JP" altLang="en-US" sz="2000" b="0" dirty="0"/>
                        <a:t>メートル、水分や金属に弱い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482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NFC</a:t>
                      </a:r>
                      <a:r>
                        <a:rPr kumimoji="1" lang="ja-JP" altLang="en-US" dirty="0"/>
                        <a:t>タグ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13.56MHz</a:t>
                      </a:r>
                      <a:r>
                        <a:rPr kumimoji="1" lang="ja-JP" altLang="en-US" sz="2000" dirty="0"/>
                        <a:t>の周波数を用いる、水分や遮蔽物への耐性がある、通信可能距離は</a:t>
                      </a:r>
                      <a:r>
                        <a:rPr kumimoji="1" lang="en-US" altLang="ja-JP" sz="2000" dirty="0"/>
                        <a:t>10</a:t>
                      </a:r>
                      <a:r>
                        <a:rPr kumimoji="1" lang="ja-JP" altLang="en-US" sz="2000" dirty="0"/>
                        <a:t>センチメートル程度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4847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621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7001</TotalTime>
  <Words>1860</Words>
  <Application>Microsoft Office PowerPoint</Application>
  <PresentationFormat>ユーザー設定</PresentationFormat>
  <Paragraphs>179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Noto Sans JP</vt:lpstr>
      <vt:lpstr>NotoSansJP</vt:lpstr>
      <vt:lpstr>Arial</vt:lpstr>
      <vt:lpstr>Century Gothic</vt:lpstr>
      <vt:lpstr>Wingdings</vt:lpstr>
      <vt:lpstr>新学期のためのプレゼンテーション</vt:lpstr>
      <vt:lpstr>ユニット2　セクション3　コンピュータ構成要素</vt:lpstr>
      <vt:lpstr>入出力装置・入出力インターフェイス</vt:lpstr>
      <vt:lpstr>入出力装置・入出力インターフェイス</vt:lpstr>
      <vt:lpstr>入出力装置・入出力インターフェイス</vt:lpstr>
      <vt:lpstr>入出力装置・入出力インターフェイス</vt:lpstr>
      <vt:lpstr>入出力装置・入出力インターフェイス</vt:lpstr>
      <vt:lpstr>入出力装置・入出力インターフェイス</vt:lpstr>
      <vt:lpstr>付録　ICタグ（RFID）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297</cp:revision>
  <dcterms:created xsi:type="dcterms:W3CDTF">2024-03-08T02:46:09Z</dcterms:created>
  <dcterms:modified xsi:type="dcterms:W3CDTF">2024-09-01T07:39:55Z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