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notesMasterIdLst>
    <p:notesMasterId r:id="rId10"/>
  </p:notesMasterIdLst>
  <p:handoutMasterIdLst>
    <p:handoutMasterId r:id="rId11"/>
  </p:handoutMasterIdLst>
  <p:sldIdLst>
    <p:sldId id="258" r:id="rId2"/>
    <p:sldId id="269" r:id="rId3"/>
    <p:sldId id="310" r:id="rId4"/>
    <p:sldId id="309" r:id="rId5"/>
    <p:sldId id="298" r:id="rId6"/>
    <p:sldId id="311" r:id="rId7"/>
    <p:sldId id="312" r:id="rId8"/>
    <p:sldId id="313" r:id="rId9"/>
  </p:sldIdLst>
  <p:sldSz cx="12188825" cy="6858000"/>
  <p:notesSz cx="6858000" cy="9144000"/>
  <p:custDataLst>
    <p:tags r:id="rId12"/>
  </p:custDataLst>
  <p:defaultTextStyle>
    <a:defPPr rtl="0">
      <a:defRPr lang="ja-jp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orient="horz" pos="945">
          <p15:clr>
            <a:srgbClr val="A4A3A4"/>
          </p15:clr>
        </p15:guide>
        <p15:guide id="3" orient="horz" pos="3884" userDrawn="1">
          <p15:clr>
            <a:srgbClr val="A4A3A4"/>
          </p15:clr>
        </p15:guide>
        <p15:guide id="4" orient="horz" pos="164" userDrawn="1">
          <p15:clr>
            <a:srgbClr val="A4A3A4"/>
          </p15:clr>
        </p15:guide>
        <p15:guide id="5" orient="horz" pos="1933" userDrawn="1">
          <p15:clr>
            <a:srgbClr val="A4A3A4"/>
          </p15:clr>
        </p15:guide>
        <p15:guide id="6" pos="3839">
          <p15:clr>
            <a:srgbClr val="A4A3A4"/>
          </p15:clr>
        </p15:guide>
        <p15:guide id="7" pos="2206" userDrawn="1">
          <p15:clr>
            <a:srgbClr val="A4A3A4"/>
          </p15:clr>
        </p15:guide>
        <p15:guide id="8" pos="710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5294" autoAdjust="0"/>
  </p:normalViewPr>
  <p:slideViewPr>
    <p:cSldViewPr showGuides="1">
      <p:cViewPr varScale="1">
        <p:scale>
          <a:sx n="82" d="100"/>
          <a:sy n="82" d="100"/>
        </p:scale>
        <p:origin x="1572" y="84"/>
      </p:cViewPr>
      <p:guideLst>
        <p:guide orient="horz" pos="2205"/>
        <p:guide orient="horz" pos="945"/>
        <p:guide orient="horz" pos="3884"/>
        <p:guide orient="horz" pos="164"/>
        <p:guide orient="horz" pos="1933"/>
        <p:guide pos="3839"/>
        <p:guide pos="2206"/>
        <p:guide pos="7105"/>
      </p:guideLst>
    </p:cSldViewPr>
  </p:slideViewPr>
  <p:outlineViewPr>
    <p:cViewPr>
      <p:scale>
        <a:sx n="33" d="100"/>
        <a:sy n="33" d="100"/>
      </p:scale>
      <p:origin x="0" y="-2886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3762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ja-JP" altLang="en-US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84429F9-7E85-4E12-8912-CA0EEF94106C}" type="datetime1">
              <a:rPr lang="en-US" altLang="ja-JP" smtClean="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9/1/2024</a:t>
            </a:fld>
            <a:endParaRPr lang="ja-JP" altLang="en-US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ja-JP" altLang="en-US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FD77566-CD65-4859-9FA1-43956DC85B8C}" type="slidenum">
              <a:rPr lang="en-US" altLang="ja-JP" smtClean="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‹#›</a:t>
            </a:fld>
            <a:endParaRPr lang="ja-JP" altLang="en-US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87983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BAFF04F4-FBE7-448D-B5F1-5FE3D07ED759}" type="datetime1">
              <a:rPr lang="en-US" altLang="ja-JP" noProof="0" smtClean="0"/>
              <a:t>9/1/2024</a:t>
            </a:fld>
            <a:endParaRPr lang="ja-JP" altLang="en-US" noProof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B8796F01-7154-41E0-B48B-A6921757531A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440775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1pPr>
    <a:lvl2pPr marL="609493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2pPr>
    <a:lvl3pPr marL="1218987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3pPr>
    <a:lvl4pPr marL="1828480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4pPr>
    <a:lvl5pPr marL="2437973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ユニット</a:t>
            </a: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、セッション</a:t>
            </a: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、コンピュータ構成要素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rtl="0"/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6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回目の内容は、</a:t>
            </a:r>
            <a:r>
              <a:rPr lang="ja-JP" altLang="en-US" sz="1600" dirty="0"/>
              <a:t>入出力装置　および　入出力インターフェイス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　です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FBBF81A0-ADA6-4623-BE4F-40CFB8BBCB3D}" type="slidenum">
              <a:rPr lang="en-US" altLang="ja-JP" smtClean="0"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fld>
            <a:endParaRPr lang="ja-JP" altLang="en-US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590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4881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入出力装置の例として、バーコードリーダーについて、説明します。</a:t>
            </a:r>
            <a:endParaRPr kumimoji="1" lang="en-US" altLang="ja-JP" dirty="0"/>
          </a:p>
          <a:p>
            <a:r>
              <a:rPr kumimoji="1" lang="ja-JP" altLang="en-US" dirty="0"/>
              <a:t>バーコードリーダーとは、</a:t>
            </a:r>
            <a:r>
              <a:rPr kumimoji="1" lang="ja-JP" altLang="en-US" sz="1600" dirty="0"/>
              <a:t>バーコードを光学的に読みとって、　その情報をコンピューターに伝える装置のことです。</a:t>
            </a:r>
            <a:endParaRPr kumimoji="1" lang="en-US" altLang="ja-JP" sz="1600" dirty="0"/>
          </a:p>
          <a:p>
            <a:r>
              <a:rPr kumimoji="1" lang="ja-JP" altLang="en-US" sz="1600" dirty="0"/>
              <a:t>バーコードリーダーが読みとるバーコードの規格は、</a:t>
            </a:r>
            <a:r>
              <a:rPr kumimoji="1" lang="en-US" altLang="ja-JP" sz="1600" dirty="0"/>
              <a:t>100</a:t>
            </a:r>
            <a:r>
              <a:rPr kumimoji="1" lang="ja-JP" altLang="en-US" sz="1600" dirty="0"/>
              <a:t>種類以上あるといわれています。</a:t>
            </a:r>
            <a:endParaRPr kumimoji="1" lang="en-US" altLang="ja-JP" sz="1600" dirty="0"/>
          </a:p>
          <a:p>
            <a:r>
              <a:rPr kumimoji="1" lang="ja-JP" altLang="en-US" sz="1600" dirty="0"/>
              <a:t>表に</a:t>
            </a:r>
            <a:r>
              <a:rPr kumimoji="1" lang="en-US" altLang="ja-JP" sz="1600" dirty="0"/>
              <a:t>1</a:t>
            </a:r>
            <a:r>
              <a:rPr kumimoji="1" lang="ja-JP" altLang="en-US" sz="1600" dirty="0"/>
              <a:t>次元バーコードと、　</a:t>
            </a:r>
            <a:r>
              <a:rPr kumimoji="1" lang="en-US" altLang="ja-JP" sz="1600" dirty="0"/>
              <a:t>2</a:t>
            </a:r>
            <a:r>
              <a:rPr kumimoji="1" lang="ja-JP" altLang="en-US" sz="1600" dirty="0"/>
              <a:t>次元バーコードの代表例をまとめました。</a:t>
            </a:r>
            <a:endParaRPr kumimoji="1" lang="en-US" altLang="ja-JP" sz="1600" dirty="0"/>
          </a:p>
          <a:p>
            <a:endParaRPr kumimoji="1" lang="en-US" altLang="ja-JP" sz="1600" dirty="0"/>
          </a:p>
          <a:p>
            <a:endParaRPr kumimoji="1" lang="en-US" altLang="ja-JP" sz="1600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442139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出力装置は、コンピュータ内部で処理したデータを　外部に出力する装置のことです。</a:t>
            </a:r>
          </a:p>
          <a:p>
            <a:pPr marL="0" indent="0">
              <a:buNone/>
            </a:pPr>
            <a:r>
              <a:rPr kumimoji="1" lang="ja-JP" altLang="en-US" dirty="0"/>
              <a:t>ディスプレイ、　プリンター、　スピーカー、　イヤホーンなどがあります。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ディスプレイは、コンピュータ内部で処理した　文字や数値、　画像や動画　などを表示する装置のことです。モニターとも言います。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現在、　一般的に良く利用されているディスプレイには、液晶ディスプレイと　有機</a:t>
            </a:r>
            <a:r>
              <a:rPr kumimoji="1" lang="en-US" altLang="ja-JP" dirty="0"/>
              <a:t>EL</a:t>
            </a:r>
            <a:r>
              <a:rPr kumimoji="1" lang="ja-JP" altLang="en-US" dirty="0"/>
              <a:t>ディスプレイがあります。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液晶ディスプレイは、電圧を加えると透過性が変化する液晶を利用して、　バックライトの光を透過したり、　遮断することで画像を表示します。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有機</a:t>
            </a:r>
            <a:r>
              <a:rPr kumimoji="1" lang="en-US" altLang="ja-JP" dirty="0"/>
              <a:t>EL</a:t>
            </a:r>
            <a:r>
              <a:rPr kumimoji="1" lang="ja-JP" altLang="en-US" dirty="0"/>
              <a:t>ディスプレイは、三原色に自発光する有機物に電圧を加えることによって、　画像を作り出します。有機物が自ら発光するのでバックライトがいりません。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ディスプレイに性能のひとつに解像度があります。ディスプレイは、ピクセルやドット、画素と呼ばれるユニットに電圧をかけて発光させ、　文字や画像を点描のように表示しています。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解像度は、横方向のドット数　かける　縦方向のドット数　で表現されます。画面の大きさが同じサイズであれば　解像度が大きいほど高解像でであり、　文字や画像は　より鮮明に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より滑らかに表現されます。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フル　エイチディーと呼ばれる　にけい　の解像度は、　</a:t>
            </a:r>
            <a:r>
              <a:rPr lang="en-US" altLang="ja-JP" b="0" i="0" dirty="0">
                <a:solidFill>
                  <a:srgbClr val="000000"/>
                </a:solidFill>
                <a:effectLst/>
                <a:latin typeface="NotoSansJP"/>
              </a:rPr>
              <a:t>1920</a:t>
            </a:r>
            <a:r>
              <a:rPr lang="ja-JP" altLang="en-US" b="0" i="0" dirty="0">
                <a:solidFill>
                  <a:srgbClr val="000000"/>
                </a:solidFill>
                <a:effectLst/>
                <a:latin typeface="NotoSansJP"/>
              </a:rPr>
              <a:t>ドット　かける　</a:t>
            </a:r>
            <a:r>
              <a:rPr lang="en-US" altLang="ja-JP" b="0" i="0" dirty="0">
                <a:solidFill>
                  <a:srgbClr val="000000"/>
                </a:solidFill>
                <a:effectLst/>
                <a:latin typeface="NotoSansJP"/>
              </a:rPr>
              <a:t>1080</a:t>
            </a:r>
            <a:r>
              <a:rPr lang="ja-JP" altLang="en-US" b="0" i="0" dirty="0">
                <a:solidFill>
                  <a:srgbClr val="000000"/>
                </a:solidFill>
                <a:effectLst/>
                <a:latin typeface="NotoSansJP"/>
              </a:rPr>
              <a:t>ドット　です。</a:t>
            </a:r>
            <a:endParaRPr lang="en-US" altLang="ja-JP" b="0" i="0" dirty="0">
              <a:solidFill>
                <a:srgbClr val="000000"/>
              </a:solidFill>
              <a:effectLst/>
              <a:latin typeface="NotoSansJP"/>
            </a:endParaRPr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ウルトラ　エイチディーと呼ばれる　よんけい　の解像度は、　</a:t>
            </a:r>
            <a:r>
              <a:rPr lang="en-US" altLang="ja-JP" b="0" i="0" dirty="0">
                <a:solidFill>
                  <a:srgbClr val="000000"/>
                </a:solidFill>
                <a:effectLst/>
                <a:latin typeface="NotoSansJP"/>
              </a:rPr>
              <a:t>3840</a:t>
            </a:r>
            <a:r>
              <a:rPr lang="ja-JP" altLang="en-US" b="0" i="0" dirty="0">
                <a:solidFill>
                  <a:srgbClr val="000000"/>
                </a:solidFill>
                <a:effectLst/>
                <a:latin typeface="NotoSansJP"/>
              </a:rPr>
              <a:t>ドット　かける　</a:t>
            </a:r>
            <a:r>
              <a:rPr lang="en-US" altLang="ja-JP" b="0" i="0" dirty="0">
                <a:solidFill>
                  <a:srgbClr val="000000"/>
                </a:solidFill>
                <a:effectLst/>
                <a:latin typeface="NotoSansJP"/>
              </a:rPr>
              <a:t>2160</a:t>
            </a:r>
            <a:r>
              <a:rPr lang="ja-JP" altLang="en-US" b="0" i="0" dirty="0">
                <a:solidFill>
                  <a:srgbClr val="000000"/>
                </a:solidFill>
                <a:effectLst/>
                <a:latin typeface="NotoSansJP"/>
              </a:rPr>
              <a:t>ドット　です。</a:t>
            </a:r>
            <a:endParaRPr lang="en-US" altLang="ja-JP" b="0" i="0" dirty="0">
              <a:solidFill>
                <a:srgbClr val="000000"/>
              </a:solidFill>
              <a:effectLst/>
              <a:latin typeface="NotoSansJP"/>
            </a:endParaRPr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b="0" i="0" dirty="0">
                <a:solidFill>
                  <a:srgbClr val="000000"/>
                </a:solidFill>
                <a:effectLst/>
                <a:latin typeface="NotoSansJP"/>
              </a:rPr>
              <a:t>スーパー　ハイビジョンと呼ばれる　はちけい　の解像度は、　</a:t>
            </a:r>
            <a:r>
              <a:rPr lang="en-US" altLang="ja-JP" b="0" i="0" dirty="0">
                <a:solidFill>
                  <a:srgbClr val="000000"/>
                </a:solidFill>
                <a:effectLst/>
                <a:latin typeface="NotoSansJP"/>
              </a:rPr>
              <a:t>7680</a:t>
            </a:r>
            <a:r>
              <a:rPr lang="ja-JP" altLang="en-US" b="0" i="0" dirty="0">
                <a:solidFill>
                  <a:srgbClr val="000000"/>
                </a:solidFill>
                <a:effectLst/>
                <a:latin typeface="NotoSansJP"/>
              </a:rPr>
              <a:t>ドット　かける　</a:t>
            </a:r>
            <a:r>
              <a:rPr lang="en-US" altLang="ja-JP" b="0" i="0" dirty="0">
                <a:solidFill>
                  <a:srgbClr val="000000"/>
                </a:solidFill>
                <a:effectLst/>
                <a:latin typeface="NotoSansJP"/>
              </a:rPr>
              <a:t>4320</a:t>
            </a:r>
            <a:r>
              <a:rPr lang="ja-JP" altLang="en-US" b="0" i="0" dirty="0">
                <a:solidFill>
                  <a:srgbClr val="000000"/>
                </a:solidFill>
                <a:effectLst/>
                <a:latin typeface="NotoSansJP"/>
              </a:rPr>
              <a:t>ドット　です。</a:t>
            </a:r>
            <a:endParaRPr lang="en-US" altLang="ja-JP" b="0" i="0" dirty="0">
              <a:solidFill>
                <a:srgbClr val="000000"/>
              </a:solidFill>
              <a:effectLst/>
              <a:latin typeface="NotoSansJP"/>
            </a:endParaRPr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b="0" i="0" dirty="0">
              <a:solidFill>
                <a:srgbClr val="000000"/>
              </a:solidFill>
              <a:effectLst/>
              <a:latin typeface="NotoSansJP"/>
            </a:endParaRPr>
          </a:p>
          <a:p>
            <a:pPr marL="0" indent="0">
              <a:buNone/>
            </a:pPr>
            <a:endParaRPr lang="en-US" altLang="ja-JP" b="0" i="0" dirty="0">
              <a:solidFill>
                <a:srgbClr val="000000"/>
              </a:solidFill>
              <a:effectLst/>
              <a:latin typeface="NotoSansJP"/>
            </a:endParaRPr>
          </a:p>
          <a:p>
            <a:pPr marL="0" indent="0">
              <a:buNone/>
            </a:pPr>
            <a:endParaRPr lang="en-US" altLang="ja-JP" b="0" i="0" dirty="0">
              <a:solidFill>
                <a:srgbClr val="000000"/>
              </a:solidFill>
              <a:effectLst/>
              <a:latin typeface="NotoSansJP"/>
            </a:endParaRPr>
          </a:p>
          <a:p>
            <a:pPr marL="0" indent="0">
              <a:buNone/>
            </a:pPr>
            <a:r>
              <a:rPr kumimoji="1" lang="ja-JP" altLang="en-US" dirty="0"/>
              <a:t>　</a:t>
            </a:r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010400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パソコンなどが処理した文字や画像のデータを読み取り、印刷する装置のことを　プリンター　といいます。</a:t>
            </a:r>
          </a:p>
          <a:p>
            <a:r>
              <a:rPr kumimoji="1" lang="ja-JP" altLang="en-US" dirty="0"/>
              <a:t>プリンターのは、　レーザプリンター、　インクジェットプリンター、　ドットインパクトプリンターなど　いろいろな種類があります。</a:t>
            </a:r>
            <a:endParaRPr kumimoji="1" lang="en-US" altLang="ja-JP" dirty="0"/>
          </a:p>
          <a:p>
            <a:endParaRPr kumimoji="1" lang="en-US" altLang="ja-JP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インクジェットプリンターは、　</a:t>
            </a:r>
            <a:r>
              <a:rPr kumimoji="1" lang="ja-JP" altLang="en-US" sz="1600" b="0" dirty="0"/>
              <a:t>印字ヘッドから液体のインクを噴射して　印刷するタイプのプリンターです。現在、もっとも広く普及しています。</a:t>
            </a:r>
            <a:endParaRPr kumimoji="1" lang="en-US" altLang="ja-JP" sz="1600" b="0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dirty="0"/>
              <a:t>レーザープリンターは、　</a:t>
            </a:r>
            <a:r>
              <a:rPr kumimoji="1" lang="ja-JP" altLang="en-US" sz="1600" dirty="0"/>
              <a:t>レーザーでドラムに印刷イメージを描き、　粉状のトナーを紙に付着させて　印刷するタイプのプリンターです。</a:t>
            </a:r>
            <a:endParaRPr kumimoji="1" lang="en-US" altLang="ja-JP" sz="1600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dirty="0"/>
              <a:t>ドットインパクトプリンターは、　インクリボンにピンを打ち付けて　文字や図形を印刷するタイプのプリンターです。荷物の送り状や納品・請求書、　などの複写用紙への印刷に使われます。</a:t>
            </a:r>
            <a:endParaRPr kumimoji="1" lang="en-US" altLang="ja-JP" sz="1600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dirty="0"/>
              <a:t>プリンターの解像度は、ドットと呼ばれる点の数で画質が決まります。　ドットの数が多いほど繊細な表現が可能で、　ドットの数が少ない場合には、　ぼやけた印刷出力になります。</a:t>
            </a:r>
            <a:endParaRPr kumimoji="1" lang="en-US" altLang="ja-JP" sz="1600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dirty="0"/>
              <a:t>プリンターの解像度の単位は、ディー　ピー　アイ　です。これは、　ドット　パー　インチ　の略です。</a:t>
            </a:r>
            <a:r>
              <a:rPr kumimoji="1" lang="en-US" altLang="ja-JP" sz="1600" dirty="0"/>
              <a:t>1</a:t>
            </a:r>
            <a:r>
              <a:rPr kumimoji="1" lang="ja-JP" altLang="en-US" sz="1600" dirty="0"/>
              <a:t>インチあたりのドット数を表しています。</a:t>
            </a:r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dirty="0"/>
          </a:p>
          <a:p>
            <a:endParaRPr kumimoji="1" lang="ja-JP" altLang="en-US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554382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コンピュータ本体と周辺機器をつなぐ　入出力インターフェイスには　さまざまな規格がある。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ユー　エス　ビーは、　ユニバーサル・シリアル・バス　という規格の略称です。コンピュータ本体とマウス、　プリンター、　キーボードなどをつなぐための　シリアルインターフェイスです。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ユー　エス　ビーは、さまざまな便利な機能をもっています。　たとえば、　</a:t>
            </a:r>
            <a:r>
              <a:rPr kumimoji="1" lang="ja-JP" altLang="en-US" sz="1600" dirty="0"/>
              <a:t>ホットプラグは、　コンピューターを稼働させたまま、　ユー　エス　ビー　デバイスを追加したり、　取り外したりでき　</a:t>
            </a:r>
            <a:endParaRPr kumimoji="1" lang="en-US" altLang="ja-JP" sz="1600" dirty="0"/>
          </a:p>
          <a:p>
            <a:r>
              <a:rPr kumimoji="1" lang="ja-JP" altLang="en-US" sz="1600" dirty="0"/>
              <a:t>る機能です。　バスパワーは、　パソコン側のユー　エス　ビ</a:t>
            </a:r>
            <a:r>
              <a:rPr kumimoji="1" lang="en-US" altLang="ja-JP" sz="1600" dirty="0"/>
              <a:t>―</a:t>
            </a:r>
            <a:r>
              <a:rPr kumimoji="1" lang="ja-JP" altLang="en-US" sz="1600" dirty="0"/>
              <a:t>　ポートから　電源供給を受ける機能です。</a:t>
            </a:r>
            <a:endParaRPr kumimoji="1" lang="en-US" altLang="ja-JP" sz="1600" dirty="0"/>
          </a:p>
          <a:p>
            <a:endParaRPr kumimoji="1" lang="en-US" altLang="ja-JP" sz="1600" dirty="0"/>
          </a:p>
          <a:p>
            <a:r>
              <a:rPr kumimoji="1" lang="ja-JP" altLang="en-US" dirty="0"/>
              <a:t>ユー　エス　ビーは、　情報の伝達速度の違いなどから　何種類かに分類できます。　</a:t>
            </a:r>
            <a:endParaRPr kumimoji="1" lang="en-US" altLang="ja-JP" dirty="0"/>
          </a:p>
          <a:p>
            <a:r>
              <a:rPr kumimoji="1" lang="ja-JP" altLang="en-US" sz="1600" dirty="0"/>
              <a:t>ユー　エス　ビー　</a:t>
            </a:r>
            <a:r>
              <a:rPr kumimoji="1" lang="en-US" altLang="ja-JP" sz="1600" dirty="0"/>
              <a:t>2.0</a:t>
            </a:r>
            <a:r>
              <a:rPr kumimoji="1" lang="ja-JP" altLang="en-US" sz="1600" dirty="0"/>
              <a:t>は、　最大</a:t>
            </a:r>
            <a:r>
              <a:rPr kumimoji="1" lang="ja-JP" altLang="en-US" dirty="0"/>
              <a:t>転送速度が　</a:t>
            </a:r>
            <a:r>
              <a:rPr kumimoji="1" lang="en-US" altLang="ja-JP" dirty="0"/>
              <a:t>480</a:t>
            </a:r>
            <a:r>
              <a:rPr kumimoji="1" lang="ja-JP" altLang="en-US" dirty="0"/>
              <a:t>メガ　ビー　ピー　エス　の規格です。</a:t>
            </a:r>
            <a:endParaRPr kumimoji="1" lang="en-US" altLang="ja-JP" dirty="0"/>
          </a:p>
          <a:p>
            <a:r>
              <a:rPr kumimoji="1" lang="ja-JP" altLang="en-US" sz="1600" dirty="0"/>
              <a:t>ユー　エス　ビー　</a:t>
            </a:r>
            <a:r>
              <a:rPr kumimoji="1" lang="en-US" altLang="ja-JP" sz="1600" dirty="0"/>
              <a:t>3.0</a:t>
            </a:r>
            <a:r>
              <a:rPr kumimoji="1" lang="ja-JP" altLang="en-US" sz="1600" dirty="0"/>
              <a:t>は、　最大</a:t>
            </a:r>
            <a:r>
              <a:rPr kumimoji="1" lang="ja-JP" altLang="en-US" dirty="0"/>
              <a:t>転送速度が　</a:t>
            </a:r>
            <a:r>
              <a:rPr kumimoji="1" lang="en-US" altLang="ja-JP" dirty="0"/>
              <a:t>5</a:t>
            </a:r>
            <a:r>
              <a:rPr kumimoji="1" lang="ja-JP" altLang="en-US" dirty="0"/>
              <a:t>ギガ　ビー　ピー　エス　の規格です。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sz="1600" dirty="0"/>
              <a:t>ユー　エス　ビー　コネクターにも　いろいろな種類があります。　タイプ　エー　コネクタは、　ユー　エス　ビー　</a:t>
            </a:r>
            <a:r>
              <a:rPr kumimoji="1" lang="en-US" altLang="ja-JP" sz="1600" dirty="0"/>
              <a:t>2.0</a:t>
            </a:r>
            <a:r>
              <a:rPr kumimoji="1" lang="ja-JP" altLang="en-US" sz="1600" dirty="0"/>
              <a:t>や　ユー　エス　ビー　</a:t>
            </a:r>
            <a:r>
              <a:rPr kumimoji="1" lang="en-US" altLang="ja-JP" sz="1600" dirty="0"/>
              <a:t>3.0</a:t>
            </a:r>
            <a:r>
              <a:rPr kumimoji="1" lang="ja-JP" altLang="en-US" sz="1600" dirty="0"/>
              <a:t>に対応していて、　もっとも普及しているタイプです。</a:t>
            </a:r>
            <a:endParaRPr kumimoji="1" lang="en-US" altLang="ja-JP" sz="1600" dirty="0"/>
          </a:p>
          <a:p>
            <a:r>
              <a:rPr kumimoji="1" lang="ja-JP" altLang="en-US" sz="1600" dirty="0"/>
              <a:t>タイプ　シーは、　最近　さまざまな機器で使われていて　データ通信の他に　充電、　映像・音声の伝送も可能です。</a:t>
            </a:r>
            <a:endParaRPr kumimoji="1" lang="en-US" altLang="ja-JP" sz="1600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　</a:t>
            </a:r>
            <a:endParaRPr kumimoji="1" lang="en-US" altLang="ja-JP" sz="1600" dirty="0"/>
          </a:p>
          <a:p>
            <a:endParaRPr kumimoji="1" lang="en-US" altLang="ja-JP" sz="1600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26906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エイチ　ディー　エム　アイは、　デジタル家電や</a:t>
            </a:r>
            <a:r>
              <a:rPr kumimoji="1" lang="en-US" altLang="ja-JP" dirty="0"/>
              <a:t>AV</a:t>
            </a:r>
            <a:r>
              <a:rPr kumimoji="1" lang="ja-JP" altLang="en-US" dirty="0"/>
              <a:t>機器、　コンピュータ本体とプロジェクター間で高品位な映像や音声をやり取りするための、　入出力インタフェースの規格です。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ブルートゥースは、　コンピュータ本体と周辺機器の間で　近距離データ通信をおこなう無線通信技術のひとつです。 </a:t>
            </a:r>
            <a:endParaRPr kumimoji="1" lang="en-US" altLang="ja-JP" dirty="0"/>
          </a:p>
          <a:p>
            <a:r>
              <a:rPr kumimoji="1" lang="en-US" altLang="ja-JP" dirty="0"/>
              <a:t>2.4</a:t>
            </a:r>
            <a:r>
              <a:rPr kumimoji="1" lang="ja-JP" altLang="en-US" dirty="0"/>
              <a:t>ギガ　ヘルツ帯域の電波を使用して、　</a:t>
            </a:r>
            <a:r>
              <a:rPr kumimoji="1" lang="en-US" altLang="ja-JP" dirty="0"/>
              <a:t>10</a:t>
            </a:r>
            <a:r>
              <a:rPr kumimoji="1" lang="ja-JP" altLang="en-US" dirty="0"/>
              <a:t>メートルから　</a:t>
            </a:r>
            <a:r>
              <a:rPr kumimoji="1" lang="en-US" altLang="ja-JP" dirty="0"/>
              <a:t>100</a:t>
            </a:r>
            <a:r>
              <a:rPr kumimoji="1" lang="ja-JP" altLang="en-US" dirty="0"/>
              <a:t>メートル程度の近距離の通信を可能にします。 </a:t>
            </a:r>
            <a:endParaRPr kumimoji="1" lang="en-US" altLang="ja-JP" dirty="0"/>
          </a:p>
          <a:p>
            <a:r>
              <a:rPr kumimoji="1" lang="ja-JP" altLang="en-US" dirty="0"/>
              <a:t>具体的には　コンピュータ本体と　イヤホン、　スピーカー、　マウス、　キーボードといった周辺機器とのワイヤレスでの接続に使われています。</a:t>
            </a:r>
            <a:endParaRPr kumimoji="1" lang="en-US" altLang="ja-JP" dirty="0"/>
          </a:p>
          <a:p>
            <a:r>
              <a:rPr kumimoji="1" lang="ja-JP" altLang="en-US" dirty="0"/>
              <a:t>ビー　エル　イーは、　ブルートゥースの一種ですが、　より省電力で低コスト化されています。主に　</a:t>
            </a:r>
            <a:r>
              <a:rPr lang="ja-JP" altLang="en-US" b="0" i="0" dirty="0">
                <a:solidFill>
                  <a:srgbClr val="4D4D4D"/>
                </a:solidFill>
                <a:effectLst/>
                <a:latin typeface="Noto Sans JP"/>
              </a:rPr>
              <a:t>スマート　アイ　オー　ティー　デバイスなどに活用されています。</a:t>
            </a:r>
            <a:endParaRPr lang="en-US" altLang="ja-JP" b="0" i="0" dirty="0">
              <a:solidFill>
                <a:srgbClr val="4D4D4D"/>
              </a:solidFill>
              <a:effectLst/>
              <a:latin typeface="Noto Sans JP"/>
            </a:endParaRPr>
          </a:p>
          <a:p>
            <a:endParaRPr kumimoji="1" lang="en-US" altLang="ja-JP" dirty="0"/>
          </a:p>
          <a:p>
            <a:r>
              <a:rPr kumimoji="1" lang="ja-JP" altLang="en-US" dirty="0"/>
              <a:t>ジグビーは、　低コスト、　低消費電力な　ネットワーク構築に適した無線通信規格です。</a:t>
            </a:r>
            <a:endParaRPr kumimoji="1" lang="en-US" altLang="ja-JP" dirty="0"/>
          </a:p>
          <a:p>
            <a:r>
              <a:rPr kumimoji="1" lang="ja-JP" altLang="en-US" dirty="0"/>
              <a:t>伝送速度は、</a:t>
            </a:r>
            <a:r>
              <a:rPr kumimoji="1" lang="en-US" altLang="ja-JP" dirty="0"/>
              <a:t>250</a:t>
            </a:r>
            <a:r>
              <a:rPr kumimoji="1" lang="ja-JP" altLang="en-US" dirty="0"/>
              <a:t>キロビーピーエスと　ブルートゥースに比べると遅いですが、　</a:t>
            </a:r>
            <a:r>
              <a:rPr kumimoji="1" lang="en-US" altLang="ja-JP" dirty="0"/>
              <a:t>1</a:t>
            </a:r>
            <a:r>
              <a:rPr kumimoji="1" lang="ja-JP" altLang="en-US" dirty="0"/>
              <a:t>つのネットワークに最大で</a:t>
            </a:r>
            <a:r>
              <a:rPr kumimoji="1" lang="en-US" altLang="ja-JP" dirty="0"/>
              <a:t>65535</a:t>
            </a:r>
            <a:r>
              <a:rPr kumimoji="1" lang="ja-JP" altLang="en-US" dirty="0"/>
              <a:t>ノードが接続できます。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896230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アイ　シー　タグは、　アイ　シー　チップと　それに接続したアンテナで構成されています。</a:t>
            </a:r>
            <a:endParaRPr kumimoji="1" lang="en-US" altLang="ja-JP" dirty="0"/>
          </a:p>
          <a:p>
            <a:r>
              <a:rPr kumimoji="1" lang="ja-JP" altLang="en-US" dirty="0"/>
              <a:t>小さいアイ　シー　チップに　多くの情報を書き込んで　管理できるため、　物流や販売などさまざまな場面で活用されています。</a:t>
            </a:r>
            <a:endParaRPr kumimoji="1" lang="en-US" altLang="ja-JP" dirty="0"/>
          </a:p>
          <a:p>
            <a:r>
              <a:rPr kumimoji="1" lang="ja-JP" altLang="en-US" dirty="0"/>
              <a:t>アール　エフ　アイ　ディー　は、電波を用いて</a:t>
            </a:r>
            <a:r>
              <a:rPr kumimoji="1" lang="en-US" altLang="ja-JP" dirty="0"/>
              <a:t>IC</a:t>
            </a:r>
            <a:r>
              <a:rPr kumimoji="1" lang="ja-JP" altLang="en-US" dirty="0"/>
              <a:t>タグに　非接触で情報を読み書きする自動認識技術のことです。</a:t>
            </a:r>
            <a:endParaRPr kumimoji="1" lang="en-US" altLang="ja-JP" dirty="0"/>
          </a:p>
          <a:p>
            <a:r>
              <a:rPr kumimoji="1" lang="ja-JP" altLang="en-US" dirty="0"/>
              <a:t>アイ　シー　タグから　情報を読み取るためには　アール　エフ　アイ　ディー　リーダー　が必要です。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/>
              <a:t>アイ　シー　タグの分類については　表を参照して下さい。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52546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グループ 13" descr="積み重ねられた本"/>
          <p:cNvGrpSpPr/>
          <p:nvPr userDrawn="1"/>
        </p:nvGrpSpPr>
        <p:grpSpPr>
          <a:xfrm>
            <a:off x="0" y="0"/>
            <a:ext cx="12190572" cy="6858000"/>
            <a:chOff x="0" y="0"/>
            <a:chExt cx="12190572" cy="6858000"/>
          </a:xfrm>
        </p:grpSpPr>
        <p:sp>
          <p:nvSpPr>
            <p:cNvPr id="13" name="長方形 12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0"/>
                  </a:schemeClr>
                </a:gs>
                <a:gs pos="58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ja-JP" altLang="en-US" noProof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grpSp>
          <p:nvGrpSpPr>
            <p:cNvPr id="12" name="グループ 11"/>
            <p:cNvGrpSpPr/>
            <p:nvPr/>
          </p:nvGrpSpPr>
          <p:grpSpPr>
            <a:xfrm>
              <a:off x="0" y="0"/>
              <a:ext cx="4726044" cy="6858000"/>
              <a:chOff x="0" y="0"/>
              <a:chExt cx="4726044" cy="6858000"/>
            </a:xfrm>
          </p:grpSpPr>
          <p:pic>
            <p:nvPicPr>
              <p:cNvPr id="9" name="画像 8" descr="積み重ねられた本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4591594" cy="6858000"/>
              </a:xfrm>
              <a:prstGeom prst="rect">
                <a:avLst/>
              </a:prstGeom>
            </p:spPr>
          </p:pic>
          <p:sp>
            <p:nvSpPr>
              <p:cNvPr id="10" name="長方形 9"/>
              <p:cNvSpPr/>
              <p:nvPr/>
            </p:nvSpPr>
            <p:spPr>
              <a:xfrm>
                <a:off x="4588884" y="0"/>
                <a:ext cx="137160" cy="6858000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ja-JP" altLang="en-US" noProof="0">
                  <a:latin typeface="Meiryo UI" panose="020B0604030504040204" pitchFamily="34" charset="-128"/>
                  <a:ea typeface="Meiryo UI" panose="020B0604030504040204" pitchFamily="34" charset="-128"/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879346" y="1498601"/>
            <a:ext cx="7008574" cy="3298825"/>
          </a:xfrm>
        </p:spPr>
        <p:txBody>
          <a:bodyPr rtlCol="0">
            <a:normAutofit/>
          </a:bodyPr>
          <a:lstStyle>
            <a:lvl1pPr algn="l">
              <a:lnSpc>
                <a:spcPct val="90000"/>
              </a:lnSpc>
              <a:defRPr sz="5400" b="0" cap="none" spc="0" baseline="0">
                <a:ln w="0"/>
                <a:solidFill>
                  <a:schemeClr val="tx2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879346" y="4927600"/>
            <a:ext cx="7008574" cy="12446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800" b="0" cap="none" spc="0">
                <a:ln w="0"/>
                <a:solidFill>
                  <a:schemeClr val="accent2">
                    <a:lumMod val="50000"/>
                  </a:schemeClr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5EB35451-F416-4CAF-A980-2D8F2E9A3507}" type="datetime1">
              <a:rPr lang="en-US" altLang="ja-JP" noProof="0" smtClean="0"/>
              <a:t>9/1/2024</a:t>
            </a:fld>
            <a:endParaRPr lang="ja-JP" altLang="en-US" noProof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440517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4E626C80-E98B-4D38-86E6-2722ABA5F4A2}" type="datetime1">
              <a:rPr lang="en-US" altLang="ja-JP" noProof="0" smtClean="0"/>
              <a:t>9/1/2024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591C5AD9-787D-40FA-8A4D-16A055B9AF81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960223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852633" y="274638"/>
            <a:ext cx="1422030" cy="5897561"/>
          </a:xfrm>
        </p:spPr>
        <p:txBody>
          <a:bodyPr vert="eaVert"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117309" y="274638"/>
            <a:ext cx="8532178" cy="5897561"/>
          </a:xfrm>
        </p:spPr>
        <p:txBody>
          <a:bodyPr vert="eaVert"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2E69744D-B0F9-4494-9302-B5A2390DBB30}" type="datetime1">
              <a:rPr lang="en-US" altLang="ja-JP" noProof="0" smtClean="0"/>
              <a:t>9/1/2024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591C5AD9-787D-40FA-8A4D-16A055B9AF81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39825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83F589DB-5835-4776-B079-7AFB718A3DDE}" type="datetime1">
              <a:rPr lang="en-US" altLang="ja-JP" noProof="0" smtClean="0"/>
              <a:t>9/1/2024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DA60BA0E-20D0-4E7C-B286-26C960A6788F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358978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 11"/>
          <p:cNvGrpSpPr/>
          <p:nvPr/>
        </p:nvGrpSpPr>
        <p:grpSpPr>
          <a:xfrm>
            <a:off x="1620" y="0"/>
            <a:ext cx="12188952" cy="6858000"/>
            <a:chOff x="1620" y="0"/>
            <a:chExt cx="12188952" cy="6858000"/>
          </a:xfrm>
        </p:grpSpPr>
        <p:sp>
          <p:nvSpPr>
            <p:cNvPr id="4" name="長方形 3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0"/>
                  </a:schemeClr>
                </a:gs>
                <a:gs pos="58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ja-JP" altLang="en-US" noProof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pic>
          <p:nvPicPr>
            <p:cNvPr id="10" name="画像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98818" y="0"/>
              <a:ext cx="4591594" cy="6858000"/>
            </a:xfrm>
            <a:prstGeom prst="rect">
              <a:avLst/>
            </a:prstGeom>
          </p:spPr>
        </p:pic>
        <p:sp>
          <p:nvSpPr>
            <p:cNvPr id="11" name="長方形 10"/>
            <p:cNvSpPr/>
            <p:nvPr/>
          </p:nvSpPr>
          <p:spPr>
            <a:xfrm>
              <a:off x="7481252" y="0"/>
              <a:ext cx="137160" cy="6858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b="0" noProof="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</p:grpSp>
      <p:pic>
        <p:nvPicPr>
          <p:cNvPr id="5" name="画像 4" descr="積み重ねられた本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818" y="0"/>
            <a:ext cx="4591594" cy="6858000"/>
          </a:xfrm>
          <a:prstGeom prst="rect">
            <a:avLst/>
          </a:prstGeom>
        </p:spPr>
      </p:pic>
      <p:sp>
        <p:nvSpPr>
          <p:cNvPr id="7" name="タイトル 1"/>
          <p:cNvSpPr>
            <a:spLocks noGrp="1"/>
          </p:cNvSpPr>
          <p:nvPr>
            <p:ph type="ctrTitle"/>
          </p:nvPr>
        </p:nvSpPr>
        <p:spPr>
          <a:xfrm>
            <a:off x="237149" y="1498601"/>
            <a:ext cx="7008574" cy="3298825"/>
          </a:xfrm>
        </p:spPr>
        <p:txBody>
          <a:bodyPr rtlCol="0">
            <a:normAutofit/>
          </a:bodyPr>
          <a:lstStyle>
            <a:lvl1pPr algn="l">
              <a:lnSpc>
                <a:spcPct val="90000"/>
              </a:lnSpc>
              <a:defRPr sz="5400" b="0" cap="none" spc="0" baseline="0">
                <a:ln w="0"/>
                <a:solidFill>
                  <a:schemeClr val="tx2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8" name="サブタイトル 2"/>
          <p:cNvSpPr>
            <a:spLocks noGrp="1"/>
          </p:cNvSpPr>
          <p:nvPr>
            <p:ph type="subTitle" idx="1"/>
          </p:nvPr>
        </p:nvSpPr>
        <p:spPr>
          <a:xfrm>
            <a:off x="237149" y="4927600"/>
            <a:ext cx="7008574" cy="12446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800" b="0" cap="none" spc="0">
                <a:ln w="0"/>
                <a:solidFill>
                  <a:schemeClr val="accent2">
                    <a:lumMod val="50000"/>
                  </a:schemeClr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6217991-FAB0-4867-810D-538D7AD8884F}" type="datetime1">
              <a:rPr lang="en-US" altLang="ja-JP" noProof="0" smtClean="0"/>
              <a:t>9/1/2024</a:t>
            </a:fld>
            <a:endParaRPr lang="ja-JP" altLang="en-US" noProof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7272354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段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117309" y="1701800"/>
            <a:ext cx="4977104" cy="4470400"/>
          </a:xfrm>
        </p:spPr>
        <p:txBody>
          <a:bodyPr rtlCol="0">
            <a:normAutofit/>
          </a:bodyPr>
          <a:lstStyle>
            <a:lvl1pPr>
              <a:defRPr sz="24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 marL="2011328"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7559" y="1701800"/>
            <a:ext cx="4977104" cy="4470400"/>
          </a:xfrm>
        </p:spPr>
        <p:txBody>
          <a:bodyPr rtlCol="0">
            <a:normAutofit/>
          </a:bodyPr>
          <a:lstStyle>
            <a:lvl1pPr>
              <a:defRPr sz="24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 marL="2011328"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2B7CA224-C865-4E64-95E2-C3E821E50AF5}" type="datetime1">
              <a:rPr lang="en-US" altLang="ja-JP" noProof="0" smtClean="0"/>
              <a:t>9/1/2024</a:t>
            </a:fld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701748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21372" y="1608836"/>
            <a:ext cx="4973041" cy="51206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1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117309" y="2209800"/>
            <a:ext cx="4977104" cy="3962400"/>
          </a:xfrm>
        </p:spPr>
        <p:txBody>
          <a:bodyPr rtlCol="0">
            <a:normAutofit/>
          </a:bodyPr>
          <a:lstStyle>
            <a:lvl1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 marL="2011328"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301622" y="1608836"/>
            <a:ext cx="4973041" cy="51206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1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297559" y="2209800"/>
            <a:ext cx="4977104" cy="3962400"/>
          </a:xfrm>
        </p:spPr>
        <p:txBody>
          <a:bodyPr rtlCol="0">
            <a:normAutofit/>
          </a:bodyPr>
          <a:lstStyle>
            <a:lvl1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 marL="2011328"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351E9844-6F4F-4A46-93D3-3FA5D53764EA}" type="datetime1">
              <a:rPr lang="en-US" altLang="ja-JP" noProof="0" smtClean="0"/>
              <a:t>9/1/2024</a:t>
            </a:fld>
            <a:endParaRPr lang="ja-JP" altLang="en-US" noProof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147465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DAA812DA-4E41-4EF5-BFF3-9B2F91A4A2DA}" type="datetime1">
              <a:rPr lang="en-US" altLang="ja-JP" noProof="0" smtClean="0"/>
              <a:t>9/1/2024</a:t>
            </a:fld>
            <a:endParaRPr lang="ja-JP" altLang="en-US" noProof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1810248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B7724D01-BECB-4D82-B6C2-4DFF3A7FEF9B}" type="datetime1">
              <a:rPr lang="en-US" altLang="ja-JP" noProof="0" smtClean="0"/>
              <a:t>9/1/2024</a:t>
            </a:fld>
            <a:endParaRPr lang="ja-JP" altLang="en-US" noProof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66448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キャプション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長方形 7"/>
          <p:cNvSpPr/>
          <p:nvPr/>
        </p:nvSpPr>
        <p:spPr>
          <a:xfrm>
            <a:off x="3961368" y="0"/>
            <a:ext cx="7922736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55000"/>
                </a:schemeClr>
              </a:gs>
            </a:gsLst>
            <a:lin ang="7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ja-JP" altLang="en-US" noProof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5612" y="1701800"/>
            <a:ext cx="3351927" cy="2844800"/>
          </a:xfrm>
        </p:spPr>
        <p:txBody>
          <a:bodyPr rtlCol="0" anchor="b">
            <a:normAutofit/>
          </a:bodyPr>
          <a:lstStyle>
            <a:lvl1pPr algn="l">
              <a:defRPr sz="2000" b="1"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469236" y="482600"/>
            <a:ext cx="6805427" cy="5892800"/>
          </a:xfrm>
        </p:spPr>
        <p:txBody>
          <a:bodyPr rtlCol="0">
            <a:normAutofit/>
          </a:bodyPr>
          <a:lstStyle>
            <a:lvl1pPr>
              <a:defRPr sz="24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5612" y="4648200"/>
            <a:ext cx="3351927" cy="17272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78DC7B3A-9E4F-4D62-9C64-87792D890D0A}" type="datetime1">
              <a:rPr lang="en-US" altLang="ja-JP" noProof="0" smtClean="0"/>
              <a:t>9/1/2024</a:t>
            </a:fld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2DFBB78A-01B4-41F2-96B0-677A4A282832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80129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長方形 7"/>
          <p:cNvSpPr/>
          <p:nvPr/>
        </p:nvSpPr>
        <p:spPr>
          <a:xfrm>
            <a:off x="2082258" y="0"/>
            <a:ext cx="802431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55000"/>
                </a:schemeClr>
              </a:gs>
            </a:gsLst>
            <a:lin ang="7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ja-JP" altLang="en-US" noProof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37765" y="4800600"/>
            <a:ext cx="7313295" cy="762000"/>
          </a:xfrm>
        </p:spPr>
        <p:txBody>
          <a:bodyPr rtlCol="0" anchor="b">
            <a:normAutofit/>
          </a:bodyPr>
          <a:lstStyle>
            <a:lvl1pPr algn="l">
              <a:defRPr sz="2000" b="1"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図プレースホルダー 2" descr="画像を追加する空のプレースホルダー。プレースホルダーをクリックし、追加する画像を選択します"/>
          <p:cNvSpPr>
            <a:spLocks noGrp="1"/>
          </p:cNvSpPr>
          <p:nvPr>
            <p:ph type="pic" idx="1" hasCustomPrompt="1"/>
          </p:nvPr>
        </p:nvSpPr>
        <p:spPr>
          <a:xfrm>
            <a:off x="2437765" y="279401"/>
            <a:ext cx="7313295" cy="4448175"/>
          </a:xfrm>
        </p:spPr>
        <p:txBody>
          <a:bodyPr rtlCol="0">
            <a:normAutofit/>
          </a:bodyPr>
          <a:lstStyle>
            <a:lvl1pPr marL="0" indent="0">
              <a:buNone/>
              <a:defRPr sz="28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437765" y="5562600"/>
            <a:ext cx="7313295" cy="81280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5530B9F6-9162-4BAA-85F5-C01DDF308286}" type="datetime1">
              <a:rPr lang="en-US" altLang="ja-JP" noProof="0" smtClean="0"/>
              <a:t>9/1/2024</a:t>
            </a:fld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2DFBB78A-01B4-41F2-96B0-677A4A282832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1478196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 6"/>
          <p:cNvGrpSpPr/>
          <p:nvPr/>
        </p:nvGrpSpPr>
        <p:grpSpPr>
          <a:xfrm>
            <a:off x="1620" y="0"/>
            <a:ext cx="12188952" cy="6858000"/>
            <a:chOff x="1620" y="0"/>
            <a:chExt cx="12188952" cy="6858000"/>
          </a:xfrm>
        </p:grpSpPr>
        <p:sp>
          <p:nvSpPr>
            <p:cNvPr id="10" name="長方形 9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0"/>
                  </a:schemeClr>
                </a:gs>
                <a:gs pos="58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ja-JP" altLang="en-US" noProof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sp>
          <p:nvSpPr>
            <p:cNvPr id="8" name="長方形 7"/>
            <p:cNvSpPr/>
            <p:nvPr/>
          </p:nvSpPr>
          <p:spPr>
            <a:xfrm>
              <a:off x="304721" y="0"/>
              <a:ext cx="11579384" cy="6858000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ja-JP" altLang="en-US" noProof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</p:grp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l">
              <a:defRPr sz="1200">
                <a:solidFill>
                  <a:schemeClr val="tx2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6F703D10-15AD-44AF-B904-94BF26ABC8B6}" type="datetime1">
              <a:rPr lang="en-US" altLang="ja-JP" noProof="0" smtClean="0"/>
              <a:t>9/1/2024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ctr">
              <a:defRPr sz="1200">
                <a:solidFill>
                  <a:schemeClr val="tx2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r">
              <a:defRPr sz="1200">
                <a:solidFill>
                  <a:schemeClr val="tx2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4142785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1218987" rtl="0" eaLnBrk="1" latinLnBrk="0" hangingPunct="1">
        <a:lnSpc>
          <a:spcPct val="85000"/>
        </a:lnSpc>
        <a:spcBef>
          <a:spcPct val="0"/>
        </a:spcBef>
        <a:buNone/>
        <a:tabLst/>
        <a:defRPr kumimoji="1" sz="4400" b="0" kern="1200" cap="none" baseline="0">
          <a:solidFill>
            <a:schemeClr val="accent2">
              <a:lumMod val="50000"/>
            </a:schemeClr>
          </a:solidFill>
          <a:effectLst/>
          <a:latin typeface="Meiryo UI" panose="020B0604030504040204" pitchFamily="34" charset="-128"/>
          <a:ea typeface="Meiryo UI" panose="020B0604030504040204" pitchFamily="34" charset="-128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5000"/>
        </a:lnSpc>
        <a:spcBef>
          <a:spcPts val="1866"/>
        </a:spcBef>
        <a:buClr>
          <a:schemeClr val="accent6">
            <a:lumMod val="50000"/>
          </a:schemeClr>
        </a:buClr>
        <a:buSzPct val="100000"/>
        <a:buFont typeface="Arial" pitchFamily="34" charset="0"/>
        <a:buChar char="•"/>
        <a:defRPr kumimoji="1" sz="24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1pPr>
      <a:lvl2pPr marL="731392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2pPr>
      <a:lvl3pPr marL="1158037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kumimoji="1" sz="18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3pPr>
      <a:lvl4pPr marL="1584683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kumimoji="1" sz="18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4pPr>
      <a:lvl5pPr marL="2011328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kumimoji="1" sz="18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5pPr>
      <a:lvl6pPr marL="2437973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Char char="–"/>
        <a:defRPr kumimoji="1"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6pPr>
      <a:lvl7pPr marL="2864619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Char char="–"/>
        <a:defRPr kumimoji="1"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7pPr>
      <a:lvl8pPr marL="3291264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Char char="–"/>
        <a:defRPr kumimoji="1"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8pPr>
      <a:lvl9pPr marL="3474112" indent="0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None/>
        <a:defRPr kumimoji="1"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1784" y="496310"/>
            <a:ext cx="11305255" cy="1397000"/>
          </a:xfrm>
        </p:spPr>
        <p:txBody>
          <a:bodyPr rtlCol="0" anchor="b">
            <a:normAutofit/>
          </a:bodyPr>
          <a:lstStyle/>
          <a:p>
            <a:pPr rtl="0"/>
            <a:r>
              <a:rPr lang="ja-JP" altLang="en-US" dirty="0"/>
              <a:t>ユニット</a:t>
            </a:r>
            <a:r>
              <a:rPr lang="en-US" altLang="ja-JP" dirty="0"/>
              <a:t>2</a:t>
            </a:r>
            <a:r>
              <a:rPr lang="ja-JP" altLang="en-US" dirty="0"/>
              <a:t>　セクション</a:t>
            </a:r>
            <a:r>
              <a:rPr lang="en-US" altLang="ja-JP" dirty="0"/>
              <a:t>3</a:t>
            </a:r>
            <a:r>
              <a:rPr lang="ja-JP" altLang="en-US" dirty="0"/>
              <a:t>　コンピュータ構成要素</a:t>
            </a:r>
            <a:endParaRPr lang="en-US" altLang="ja-JP" dirty="0"/>
          </a:p>
        </p:txBody>
      </p:sp>
      <p:sp>
        <p:nvSpPr>
          <p:cNvPr id="3" name="サブタイトル 2"/>
          <p:cNvSpPr>
            <a:spLocks noGrp="1"/>
          </p:cNvSpPr>
          <p:nvPr>
            <p:ph idx="1"/>
          </p:nvPr>
        </p:nvSpPr>
        <p:spPr>
          <a:xfrm>
            <a:off x="765820" y="1903268"/>
            <a:ext cx="10729192" cy="4470400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ja-JP" altLang="en-US" sz="4000" dirty="0"/>
              <a:t>セッション</a:t>
            </a:r>
            <a:r>
              <a:rPr lang="en-US" altLang="ja-JP" sz="4000" dirty="0"/>
              <a:t>3</a:t>
            </a:r>
            <a:r>
              <a:rPr lang="ja-JP" altLang="en-US" sz="4000" dirty="0"/>
              <a:t>－</a:t>
            </a:r>
            <a:r>
              <a:rPr lang="en-US" altLang="ja-JP" sz="4000" dirty="0"/>
              <a:t>6</a:t>
            </a:r>
            <a:r>
              <a:rPr lang="ja-JP" altLang="en-US" sz="4000" dirty="0"/>
              <a:t>　入出力装置・入出力インターフェイス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8AF9FF9-A12E-2A41-F406-F587088F2DCF}"/>
              </a:ext>
            </a:extLst>
          </p:cNvPr>
          <p:cNvSpPr txBox="1"/>
          <p:nvPr/>
        </p:nvSpPr>
        <p:spPr>
          <a:xfrm>
            <a:off x="10630916" y="109348"/>
            <a:ext cx="1296144" cy="44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en-US" altLang="ja-JP" dirty="0"/>
              <a:t>Ver.1.0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668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41160">
        <p:fade/>
      </p:transition>
    </mc:Choice>
    <mc:Fallback xmlns="">
      <p:transition spd="med" advTm="4116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sz="4400" dirty="0"/>
              <a:t>入出力装置・入出力インターフェイス</a:t>
            </a: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3772" y="1428180"/>
            <a:ext cx="11521280" cy="5169172"/>
          </a:xfrm>
        </p:spPr>
        <p:txBody>
          <a:bodyPr rtlCol="0">
            <a:normAutofit/>
          </a:bodyPr>
          <a:lstStyle/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入力装置</a:t>
            </a:r>
            <a:r>
              <a:rPr kumimoji="1" lang="ja-JP" altLang="en-US" sz="2800" dirty="0"/>
              <a:t>とは</a:t>
            </a:r>
            <a:endParaRPr kumimoji="1" lang="en-US" altLang="ja-JP" sz="2800" dirty="0"/>
          </a:p>
          <a:p>
            <a:endParaRPr lang="en-US" altLang="ja-JP" sz="2800" b="1" dirty="0">
              <a:solidFill>
                <a:srgbClr val="FF0000"/>
              </a:solidFill>
            </a:endParaRPr>
          </a:p>
          <a:p>
            <a:endParaRPr kumimoji="1" lang="en-US" altLang="ja-JP" sz="2800" b="1" dirty="0">
              <a:solidFill>
                <a:srgbClr val="FF0000"/>
              </a:solidFill>
            </a:endParaRPr>
          </a:p>
          <a:p>
            <a:endParaRPr lang="en-US" altLang="ja-JP" sz="2800" b="1" dirty="0">
              <a:solidFill>
                <a:srgbClr val="FF0000"/>
              </a:solidFill>
            </a:endParaRPr>
          </a:p>
          <a:p>
            <a:endParaRPr kumimoji="1" lang="en-US" altLang="ja-JP" sz="2800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ja-JP" altLang="en-US" dirty="0"/>
              <a:t>ポインティングデバイス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画面上の矢印（ポインタ）や点滅（カーソル）を移動させて入力位置などを示す装置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/>
              <a:t>　マウス、トラックボール、タッチパネル、ジョイスティック、ペンタブレットなど</a:t>
            </a:r>
            <a:endParaRPr lang="en-US" altLang="ja-JP" dirty="0"/>
          </a:p>
          <a:p>
            <a:pPr>
              <a:buFont typeface="Wingdings" panose="05000000000000000000" pitchFamily="2" charset="2"/>
              <a:buChar char="ü"/>
            </a:pP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3B5BBECD-FB77-F4B5-EAD5-FF4BDBE034F5}"/>
              </a:ext>
            </a:extLst>
          </p:cNvPr>
          <p:cNvSpPr txBox="1"/>
          <p:nvPr/>
        </p:nvSpPr>
        <p:spPr>
          <a:xfrm>
            <a:off x="189760" y="1951945"/>
            <a:ext cx="1180930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dirty="0"/>
              <a:t>コンピュータにプログラムやデータの他、音声や画像などを入力したり、コンピュータに指示を与える装置</a:t>
            </a:r>
          </a:p>
          <a:p>
            <a:endParaRPr kumimoji="1" lang="ja-JP" altLang="en-US" dirty="0"/>
          </a:p>
          <a:p>
            <a:r>
              <a:rPr kumimoji="1" lang="ja-JP" altLang="en-US" dirty="0"/>
              <a:t>キーボード、マウス、タブレット、イメージスキャナー、カードリーダー、バーコードリーダーなど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3215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47905">
        <p:fade/>
      </p:transition>
    </mc:Choice>
    <mc:Fallback xmlns="">
      <p:transition spd="med" advTm="147905">
        <p:fade/>
      </p:transition>
    </mc:Fallback>
  </mc:AlternateContent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入出力装置・入出力インターフェイス</a:t>
            </a: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3772" y="1428180"/>
            <a:ext cx="11521280" cy="5169172"/>
          </a:xfrm>
        </p:spPr>
        <p:txBody>
          <a:bodyPr rtlCol="0">
            <a:normAutofit/>
          </a:bodyPr>
          <a:lstStyle/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バーコードリーダー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28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バーコードの種類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2200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3B5BBECD-FB77-F4B5-EAD5-FF4BDBE034F5}"/>
              </a:ext>
            </a:extLst>
          </p:cNvPr>
          <p:cNvSpPr txBox="1"/>
          <p:nvPr/>
        </p:nvSpPr>
        <p:spPr>
          <a:xfrm>
            <a:off x="333772" y="1844824"/>
            <a:ext cx="1180930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000" dirty="0"/>
              <a:t>バーコードを光学的に読みとって、その情報をコンピューターに伝える装置</a:t>
            </a:r>
            <a:endParaRPr kumimoji="1" lang="en-US" altLang="ja-JP" sz="2000" dirty="0"/>
          </a:p>
          <a:p>
            <a:r>
              <a:rPr kumimoji="1" lang="ja-JP" altLang="en-US" sz="2000" dirty="0"/>
              <a:t>バーコードの規格は、</a:t>
            </a:r>
            <a:r>
              <a:rPr kumimoji="1" lang="en-US" altLang="ja-JP" sz="2000" dirty="0"/>
              <a:t>100</a:t>
            </a:r>
            <a:r>
              <a:rPr kumimoji="1" lang="ja-JP" altLang="en-US" sz="2000" dirty="0"/>
              <a:t>種類以上ある</a:t>
            </a:r>
            <a:endParaRPr kumimoji="1" lang="en-US" altLang="ja-JP" sz="2000" dirty="0"/>
          </a:p>
          <a:p>
            <a:endParaRPr kumimoji="1" lang="ja-JP" altLang="en-US" sz="2000" dirty="0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DAE066AA-45B7-81AF-20D6-3184820A77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0301" y="652392"/>
            <a:ext cx="1788648" cy="2384864"/>
          </a:xfrm>
          <a:prstGeom prst="rect">
            <a:avLst/>
          </a:prstGeom>
        </p:spPr>
      </p:pic>
      <p:graphicFrame>
        <p:nvGraphicFramePr>
          <p:cNvPr id="11" name="表 11">
            <a:extLst>
              <a:ext uri="{FF2B5EF4-FFF2-40B4-BE49-F238E27FC236}">
                <a16:creationId xmlns:a16="http://schemas.microsoft.com/office/drawing/2014/main" id="{C0CB9C48-D9E0-0CDF-2DDD-AE09569E56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687367"/>
              </p:ext>
            </p:extLst>
          </p:nvPr>
        </p:nvGraphicFramePr>
        <p:xfrm>
          <a:off x="693812" y="3425526"/>
          <a:ext cx="10945216" cy="20116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775326492"/>
                    </a:ext>
                  </a:extLst>
                </a:gridCol>
                <a:gridCol w="9145016">
                  <a:extLst>
                    <a:ext uri="{9D8B030D-6E8A-4147-A177-3AD203B41FA5}">
                      <a16:colId xmlns:a16="http://schemas.microsoft.com/office/drawing/2014/main" val="28112266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規格名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規格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7528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JAN</a:t>
                      </a:r>
                      <a:r>
                        <a:rPr kumimoji="1" lang="ja-JP" altLang="en-US" dirty="0"/>
                        <a:t>コード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扱える文字は数字だけ、ケタ数は</a:t>
                      </a:r>
                      <a:r>
                        <a:rPr kumimoji="1" lang="en-US" altLang="ja-JP" sz="1800" dirty="0"/>
                        <a:t>13</a:t>
                      </a:r>
                      <a:r>
                        <a:rPr kumimoji="1" lang="ja-JP" altLang="en-US" sz="1800" dirty="0"/>
                        <a:t>ケタまたは</a:t>
                      </a:r>
                      <a:r>
                        <a:rPr kumimoji="1" lang="en-US" altLang="ja-JP" sz="1800" dirty="0"/>
                        <a:t>8</a:t>
                      </a:r>
                      <a:r>
                        <a:rPr kumimoji="1" lang="ja-JP" altLang="en-US" sz="1800" dirty="0"/>
                        <a:t>ケタの</a:t>
                      </a:r>
                      <a:r>
                        <a:rPr kumimoji="1" lang="en-US" altLang="ja-JP" sz="1800" dirty="0"/>
                        <a:t>1</a:t>
                      </a:r>
                      <a:r>
                        <a:rPr kumimoji="1" lang="ja-JP" altLang="en-US" sz="1800" dirty="0"/>
                        <a:t>次元バーコード。バーのサイズは</a:t>
                      </a:r>
                      <a:r>
                        <a:rPr kumimoji="1" lang="en-US" altLang="ja-JP" sz="1800" dirty="0"/>
                        <a:t>4</a:t>
                      </a:r>
                      <a:r>
                        <a:rPr kumimoji="1" lang="ja-JP" altLang="en-US" sz="1800" dirty="0"/>
                        <a:t>種類あり、それらを組合せて文字を表す。</a:t>
                      </a:r>
                      <a:endParaRPr kumimoji="1" lang="en-US" altLang="ja-JP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40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QR</a:t>
                      </a:r>
                      <a:r>
                        <a:rPr kumimoji="1" lang="ja-JP" altLang="en-US" dirty="0"/>
                        <a:t>コード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最小</a:t>
                      </a:r>
                      <a:r>
                        <a:rPr kumimoji="1" lang="en-US" altLang="ja-JP" sz="1800" dirty="0"/>
                        <a:t>21</a:t>
                      </a:r>
                      <a:r>
                        <a:rPr kumimoji="1" lang="ja-JP" altLang="en-US" sz="1800" dirty="0"/>
                        <a:t>セル</a:t>
                      </a:r>
                      <a:r>
                        <a:rPr kumimoji="1" lang="en-US" altLang="ja-JP" sz="1800" dirty="0"/>
                        <a:t>×21</a:t>
                      </a:r>
                      <a:r>
                        <a:rPr kumimoji="1" lang="ja-JP" altLang="en-US" sz="1800" dirty="0"/>
                        <a:t>セル、最大</a:t>
                      </a:r>
                      <a:r>
                        <a:rPr kumimoji="1" lang="en-US" altLang="ja-JP" sz="1800" dirty="0"/>
                        <a:t>177</a:t>
                      </a:r>
                      <a:r>
                        <a:rPr kumimoji="1" lang="ja-JP" altLang="en-US" sz="1800" dirty="0"/>
                        <a:t>セル</a:t>
                      </a:r>
                      <a:r>
                        <a:rPr kumimoji="1" lang="en-US" altLang="ja-JP" sz="1800" dirty="0"/>
                        <a:t>×177</a:t>
                      </a:r>
                      <a:r>
                        <a:rPr kumimoji="1" lang="ja-JP" altLang="en-US" sz="1800" dirty="0"/>
                        <a:t>セルで表現する</a:t>
                      </a:r>
                      <a:r>
                        <a:rPr kumimoji="1" lang="en-US" altLang="ja-JP" sz="1800" dirty="0"/>
                        <a:t>2</a:t>
                      </a:r>
                      <a:r>
                        <a:rPr kumimoji="1" lang="ja-JP" altLang="en-US" sz="1800" dirty="0"/>
                        <a:t>次元バーコード。数字は</a:t>
                      </a:r>
                      <a:r>
                        <a:rPr kumimoji="1" lang="en-US" altLang="ja-JP" sz="1800" dirty="0"/>
                        <a:t>7089</a:t>
                      </a:r>
                      <a:r>
                        <a:rPr kumimoji="1" lang="ja-JP" altLang="en-US" sz="1800" dirty="0"/>
                        <a:t>文字、英数字は</a:t>
                      </a:r>
                      <a:r>
                        <a:rPr kumimoji="1" lang="en-US" altLang="ja-JP" sz="1800" dirty="0"/>
                        <a:t>4296</a:t>
                      </a:r>
                      <a:r>
                        <a:rPr kumimoji="1" lang="ja-JP" altLang="en-US" sz="1800" dirty="0"/>
                        <a:t>文字、漢字は</a:t>
                      </a:r>
                      <a:r>
                        <a:rPr kumimoji="1" lang="en-US" altLang="ja-JP" sz="1800" dirty="0"/>
                        <a:t>1817</a:t>
                      </a:r>
                      <a:r>
                        <a:rPr kumimoji="1" lang="ja-JP" altLang="en-US" sz="1800" dirty="0"/>
                        <a:t>文字まで表現可能、誤り訂正機能も優れている。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6639631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8912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47905">
        <p:fade/>
      </p:transition>
    </mc:Choice>
    <mc:Fallback xmlns="">
      <p:transition spd="med" advTm="147905">
        <p:fade/>
      </p:transition>
    </mc:Fallback>
  </mc:AlternateContent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入出力装置・入出力インターフェイス</a:t>
            </a: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3772" y="1428180"/>
            <a:ext cx="11521280" cy="5169172"/>
          </a:xfrm>
        </p:spPr>
        <p:txBody>
          <a:bodyPr rtlCol="0">
            <a:normAutofit/>
          </a:bodyPr>
          <a:lstStyle/>
          <a:p>
            <a:r>
              <a:rPr kumimoji="1" lang="ja-JP" altLang="en-US" sz="2800" dirty="0"/>
              <a:t>出力装置</a:t>
            </a:r>
            <a:endParaRPr kumimoji="1" lang="en-US" altLang="ja-JP" sz="2800" dirty="0"/>
          </a:p>
          <a:p>
            <a:pPr marL="0" indent="0">
              <a:buNone/>
            </a:pPr>
            <a:r>
              <a:rPr kumimoji="1" lang="ja-JP" altLang="en-US" sz="2800" dirty="0"/>
              <a:t>　</a:t>
            </a:r>
            <a:r>
              <a:rPr kumimoji="1" lang="ja-JP" altLang="en-US" dirty="0"/>
              <a:t>コンピュータ内部で処理したデータを外部に出力する装置</a:t>
            </a:r>
          </a:p>
          <a:p>
            <a:pPr marL="0" indent="0">
              <a:buNone/>
            </a:pPr>
            <a:r>
              <a:rPr kumimoji="1" lang="ja-JP" altLang="en-US" dirty="0"/>
              <a:t>　ディスプレイ、プリンター、スピーカー、イヤホーンなど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r>
              <a:rPr lang="ja-JP" altLang="en-US" sz="2800" dirty="0"/>
              <a:t>ディスプレイ</a:t>
            </a:r>
            <a:endParaRPr kumimoji="1" lang="ja-JP" altLang="en-US" sz="2800" dirty="0"/>
          </a:p>
          <a:p>
            <a:pPr marL="0" indent="0">
              <a:buNone/>
            </a:pPr>
            <a:r>
              <a:rPr kumimoji="1" lang="ja-JP" altLang="en-US" dirty="0"/>
              <a:t>　現在、利用されているディスプレイには以下のようなものがある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①液晶ディスプレイ　液晶を利用して光を通すことで画像を表示する。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②有機</a:t>
            </a:r>
            <a:r>
              <a:rPr lang="en-US" altLang="ja-JP" dirty="0"/>
              <a:t>EL</a:t>
            </a:r>
            <a:r>
              <a:rPr lang="ja-JP" altLang="en-US" dirty="0"/>
              <a:t>ディスプレイ　ディスプレイ内部の有機材料に電気を流すことで画像を作成する。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2061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47905">
        <p:fade/>
      </p:transition>
    </mc:Choice>
    <mc:Fallback xmlns="">
      <p:transition spd="med" advTm="147905">
        <p:fade/>
      </p:transition>
    </mc:Fallback>
  </mc:AlternateContent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入出力装置・入出力インターフェイス</a:t>
            </a: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3772" y="1428180"/>
            <a:ext cx="11521280" cy="5169172"/>
          </a:xfrm>
        </p:spPr>
        <p:txBody>
          <a:bodyPr rtlCol="0">
            <a:normAutofit/>
          </a:bodyPr>
          <a:lstStyle/>
          <a:p>
            <a:r>
              <a:rPr lang="ja-JP" altLang="en-US" sz="3600" dirty="0"/>
              <a:t>プリンター</a:t>
            </a:r>
            <a:endParaRPr lang="en-US" altLang="ja-JP" sz="3600" dirty="0"/>
          </a:p>
          <a:p>
            <a:endParaRPr lang="en-US" altLang="ja-JP" sz="3600" dirty="0"/>
          </a:p>
          <a:p>
            <a:endParaRPr lang="en-US" altLang="ja-JP" sz="3600" dirty="0"/>
          </a:p>
          <a:p>
            <a:endParaRPr lang="en-US" altLang="ja-JP" sz="3600" dirty="0"/>
          </a:p>
          <a:p>
            <a:endParaRPr lang="en-US" altLang="ja-JP" sz="3600" dirty="0"/>
          </a:p>
          <a:p>
            <a:r>
              <a:rPr lang="ja-JP" altLang="en-US" sz="3600" dirty="0"/>
              <a:t>プリンターの解像度</a:t>
            </a:r>
            <a:endParaRPr lang="en-US" altLang="ja-JP" sz="2800" dirty="0"/>
          </a:p>
          <a:p>
            <a:pPr marL="0" indent="0">
              <a:buNone/>
            </a:pPr>
            <a:endParaRPr kumimoji="1" lang="en-US" altLang="ja-JP" sz="22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D983B8-563F-1D41-4E67-6760EFB18B06}"/>
              </a:ext>
            </a:extLst>
          </p:cNvPr>
          <p:cNvSpPr txBox="1"/>
          <p:nvPr/>
        </p:nvSpPr>
        <p:spPr>
          <a:xfrm>
            <a:off x="225761" y="2166106"/>
            <a:ext cx="117733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パソコンなどが処理した文字や画像のデータを読み取り、印刷する装置</a:t>
            </a:r>
          </a:p>
          <a:p>
            <a:r>
              <a:rPr kumimoji="1" lang="ja-JP" altLang="en-US" b="1" dirty="0">
                <a:solidFill>
                  <a:srgbClr val="FF0000"/>
                </a:solidFill>
              </a:rPr>
              <a:t>　</a:t>
            </a:r>
            <a:r>
              <a:rPr kumimoji="1" lang="ja-JP" altLang="en-US" dirty="0"/>
              <a:t>レーザプリンター、インクジェットプリンター、ドットインパクトプリンターなど</a:t>
            </a: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14D2EDDE-782D-1AE7-043B-8175604D1F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471496"/>
              </p:ext>
            </p:extLst>
          </p:nvPr>
        </p:nvGraphicFramePr>
        <p:xfrm>
          <a:off x="240424" y="3266006"/>
          <a:ext cx="11743979" cy="14935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229418">
                  <a:extLst>
                    <a:ext uri="{9D8B030D-6E8A-4147-A177-3AD203B41FA5}">
                      <a16:colId xmlns:a16="http://schemas.microsoft.com/office/drawing/2014/main" val="1938522101"/>
                    </a:ext>
                  </a:extLst>
                </a:gridCol>
                <a:gridCol w="7514561">
                  <a:extLst>
                    <a:ext uri="{9D8B030D-6E8A-4147-A177-3AD203B41FA5}">
                      <a16:colId xmlns:a16="http://schemas.microsoft.com/office/drawing/2014/main" val="1956096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インクジェットプリンター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/>
                        <a:t>印字ヘッドから液体のインクを噴射して印刷するタイプ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9713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レーザープリンター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レーザーでドラムに印刷イメージを描き、粉状のトナーを紙に付着させて印刷するタイプ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6369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ドットインパクトプリンター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インクリボンにピンを打ち付けて文字や図形を印刷するタイプ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0417664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B20D218-3CD7-A44C-9061-79B652A03671}"/>
              </a:ext>
            </a:extLst>
          </p:cNvPr>
          <p:cNvSpPr txBox="1"/>
          <p:nvPr/>
        </p:nvSpPr>
        <p:spPr>
          <a:xfrm>
            <a:off x="214228" y="5889466"/>
            <a:ext cx="117373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000" dirty="0"/>
              <a:t>ドットと呼ばれる点の数で画質は決まる。ドットの数が多いほど繊細な表現が可能で、ドットの数が少ない場合には、ぼやけた印刷出力になります。単位は</a:t>
            </a:r>
            <a:r>
              <a:rPr kumimoji="1" lang="en-US" altLang="ja-JP" sz="2000" dirty="0"/>
              <a:t>dpi</a:t>
            </a:r>
            <a:r>
              <a:rPr kumimoji="1" lang="ja-JP" altLang="en-US" sz="2000" dirty="0"/>
              <a:t>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18997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47905">
        <p:fade/>
      </p:transition>
    </mc:Choice>
    <mc:Fallback xmlns="">
      <p:transition spd="med" advTm="147905">
        <p:fade/>
      </p:transition>
    </mc:Fallback>
  </mc:AlternateContent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ケーブル, コネクタ, テーブル, 異なる が含まれている画像&#10;&#10;自動的に生成された説明">
            <a:extLst>
              <a:ext uri="{FF2B5EF4-FFF2-40B4-BE49-F238E27FC236}">
                <a16:creationId xmlns:a16="http://schemas.microsoft.com/office/drawing/2014/main" id="{F92F1273-F2C2-E350-B775-27D1DBDD2C7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0681" y="4495575"/>
            <a:ext cx="3558139" cy="2372093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入出力装置・入出力インターフェイス</a:t>
            </a: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3772" y="1428180"/>
            <a:ext cx="11521280" cy="5169172"/>
          </a:xfrm>
        </p:spPr>
        <p:txBody>
          <a:bodyPr rtlCol="0">
            <a:normAutofit/>
          </a:bodyPr>
          <a:lstStyle/>
          <a:p>
            <a:r>
              <a:rPr lang="ja-JP" altLang="en-US" sz="3600" dirty="0"/>
              <a:t>入出力インターフェイス</a:t>
            </a:r>
            <a:endParaRPr kumimoji="1" lang="en-US" altLang="ja-JP" sz="22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D983B8-563F-1D41-4E67-6760EFB18B06}"/>
              </a:ext>
            </a:extLst>
          </p:cNvPr>
          <p:cNvSpPr txBox="1"/>
          <p:nvPr/>
        </p:nvSpPr>
        <p:spPr>
          <a:xfrm>
            <a:off x="333772" y="2070080"/>
            <a:ext cx="116652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コンピュータ本体と周辺機器を接続するための規格の総称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・</a:t>
            </a:r>
            <a:r>
              <a:rPr kumimoji="1" lang="en-US" altLang="ja-JP" dirty="0"/>
              <a:t>USB</a:t>
            </a:r>
            <a:r>
              <a:rPr kumimoji="1" lang="ja-JP" altLang="en-US" dirty="0"/>
              <a:t>（</a:t>
            </a:r>
            <a:r>
              <a:rPr kumimoji="1" lang="en-US" altLang="ja-JP" dirty="0"/>
              <a:t>Universal Serial Bus</a:t>
            </a:r>
            <a:r>
              <a:rPr kumimoji="1" lang="ja-JP" altLang="en-US" dirty="0"/>
              <a:t>）</a:t>
            </a:r>
          </a:p>
          <a:p>
            <a:r>
              <a:rPr kumimoji="1" lang="ja-JP" altLang="en-US" dirty="0"/>
              <a:t>　標準的なシリアルインターフェイス</a:t>
            </a:r>
          </a:p>
          <a:p>
            <a:r>
              <a:rPr kumimoji="1" lang="ja-JP" altLang="en-US" sz="2000" dirty="0"/>
              <a:t>　</a:t>
            </a:r>
            <a:endParaRPr kumimoji="1" lang="en-US" altLang="ja-JP" sz="2000" dirty="0"/>
          </a:p>
          <a:p>
            <a:r>
              <a:rPr kumimoji="1" lang="ja-JP" altLang="en-US" sz="2000" dirty="0"/>
              <a:t>　</a:t>
            </a:r>
            <a:r>
              <a:rPr kumimoji="1" lang="en-US" altLang="ja-JP" sz="2000" dirty="0"/>
              <a:t>※</a:t>
            </a:r>
            <a:r>
              <a:rPr kumimoji="1" lang="ja-JP" altLang="en-US" sz="2000" dirty="0"/>
              <a:t>ホットプラグ　コンピューターを稼働させたまま、</a:t>
            </a:r>
            <a:r>
              <a:rPr kumimoji="1" lang="en-US" altLang="ja-JP" sz="2000" dirty="0"/>
              <a:t>USB</a:t>
            </a:r>
            <a:r>
              <a:rPr kumimoji="1" lang="ja-JP" altLang="en-US" sz="2000" dirty="0"/>
              <a:t>デバイスを追加したり取り外したりでき　</a:t>
            </a:r>
            <a:endParaRPr kumimoji="1" lang="en-US" altLang="ja-JP" sz="2000" dirty="0"/>
          </a:p>
          <a:p>
            <a:r>
              <a:rPr kumimoji="1" lang="ja-JP" altLang="en-US" sz="2000" dirty="0"/>
              <a:t>　　　　　　　　　る機能のこと</a:t>
            </a:r>
            <a:endParaRPr kumimoji="1" lang="en-US" altLang="ja-JP" sz="2000" dirty="0"/>
          </a:p>
          <a:p>
            <a:endParaRPr kumimoji="1" lang="en-US" altLang="ja-JP" sz="2000" dirty="0"/>
          </a:p>
          <a:p>
            <a:r>
              <a:rPr kumimoji="1" lang="ja-JP" altLang="en-US" sz="2000" dirty="0"/>
              <a:t>　</a:t>
            </a:r>
            <a:r>
              <a:rPr kumimoji="1" lang="en-US" altLang="ja-JP" sz="2000" dirty="0"/>
              <a:t>※</a:t>
            </a:r>
            <a:r>
              <a:rPr kumimoji="1" lang="ja-JP" altLang="en-US" sz="2000" dirty="0"/>
              <a:t>バスパワー　パソコン側の</a:t>
            </a:r>
            <a:r>
              <a:rPr kumimoji="1" lang="en-US" altLang="ja-JP" sz="2000" dirty="0"/>
              <a:t>USB</a:t>
            </a:r>
            <a:r>
              <a:rPr kumimoji="1" lang="ja-JP" altLang="en-US" sz="2000" dirty="0"/>
              <a:t>ポートから電源供給を受けること</a:t>
            </a:r>
            <a:endParaRPr kumimoji="1" lang="en-US" altLang="ja-JP" sz="2000" dirty="0"/>
          </a:p>
          <a:p>
            <a:endParaRPr kumimoji="1" lang="en-US" altLang="ja-JP" sz="2000" dirty="0"/>
          </a:p>
          <a:p>
            <a:r>
              <a:rPr kumimoji="1" lang="ja-JP" altLang="en-US" sz="2000" dirty="0"/>
              <a:t>・</a:t>
            </a:r>
            <a:r>
              <a:rPr kumimoji="1" lang="en-US" altLang="ja-JP" dirty="0"/>
              <a:t>USB</a:t>
            </a:r>
            <a:r>
              <a:rPr kumimoji="1" lang="ja-JP" altLang="en-US" dirty="0"/>
              <a:t>の種類</a:t>
            </a:r>
            <a:endParaRPr kumimoji="1" lang="en-US" altLang="ja-JP" dirty="0"/>
          </a:p>
          <a:p>
            <a:r>
              <a:rPr kumimoji="1" lang="ja-JP" altLang="en-US" dirty="0"/>
              <a:t>　</a:t>
            </a:r>
            <a:r>
              <a:rPr kumimoji="1" lang="en-US" altLang="ja-JP" dirty="0"/>
              <a:t>USB2.0</a:t>
            </a:r>
            <a:r>
              <a:rPr kumimoji="1" lang="ja-JP" altLang="en-US" dirty="0"/>
              <a:t>　転送速度が</a:t>
            </a:r>
            <a:r>
              <a:rPr kumimoji="1" lang="en-US" altLang="ja-JP" dirty="0"/>
              <a:t>480Mbps</a:t>
            </a:r>
            <a:r>
              <a:rPr kumimoji="1" lang="ja-JP" altLang="en-US" dirty="0"/>
              <a:t>（</a:t>
            </a:r>
            <a:r>
              <a:rPr kumimoji="1" lang="en-US" altLang="ja-JP" dirty="0"/>
              <a:t>USB1.1</a:t>
            </a:r>
            <a:r>
              <a:rPr kumimoji="1" lang="ja-JP" altLang="en-US" dirty="0"/>
              <a:t>の約</a:t>
            </a:r>
            <a:r>
              <a:rPr kumimoji="1" lang="en-US" altLang="ja-JP" dirty="0"/>
              <a:t>40</a:t>
            </a:r>
            <a:r>
              <a:rPr kumimoji="1" lang="ja-JP" altLang="en-US" dirty="0"/>
              <a:t>倍）</a:t>
            </a:r>
            <a:endParaRPr kumimoji="1" lang="en-US" altLang="ja-JP" dirty="0"/>
          </a:p>
          <a:p>
            <a:r>
              <a:rPr kumimoji="1" lang="ja-JP" altLang="en-US" dirty="0"/>
              <a:t>　</a:t>
            </a:r>
            <a:r>
              <a:rPr kumimoji="1" lang="en-US" altLang="ja-JP" dirty="0"/>
              <a:t>USB3.0</a:t>
            </a:r>
            <a:r>
              <a:rPr kumimoji="1" lang="ja-JP" altLang="en-US" dirty="0"/>
              <a:t>　転送速度は</a:t>
            </a:r>
            <a:r>
              <a:rPr kumimoji="1" lang="en-US" altLang="ja-JP" dirty="0"/>
              <a:t>5Gbps</a:t>
            </a:r>
            <a:r>
              <a:rPr kumimoji="1" lang="ja-JP" altLang="en-US" dirty="0"/>
              <a:t>と</a:t>
            </a:r>
            <a:r>
              <a:rPr kumimoji="1" lang="en-US" altLang="ja-JP" dirty="0"/>
              <a:t>USB2.0</a:t>
            </a:r>
            <a:r>
              <a:rPr kumimoji="1" lang="ja-JP" altLang="en-US" dirty="0"/>
              <a:t>の約</a:t>
            </a:r>
            <a:r>
              <a:rPr kumimoji="1" lang="en-US" altLang="ja-JP" dirty="0"/>
              <a:t>10</a:t>
            </a:r>
            <a:r>
              <a:rPr kumimoji="1" lang="ja-JP" altLang="en-US" dirty="0"/>
              <a:t>倍</a:t>
            </a:r>
            <a:endParaRPr kumimoji="1" lang="en-US" altLang="ja-JP" dirty="0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1486F9A6-C692-F4C0-139C-38D075840D4B}"/>
              </a:ext>
            </a:extLst>
          </p:cNvPr>
          <p:cNvSpPr/>
          <p:nvPr/>
        </p:nvSpPr>
        <p:spPr>
          <a:xfrm>
            <a:off x="8440929" y="5197395"/>
            <a:ext cx="965851" cy="96845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BA908758-13CD-9270-DD3C-C6174C38B7A0}"/>
              </a:ext>
            </a:extLst>
          </p:cNvPr>
          <p:cNvSpPr/>
          <p:nvPr/>
        </p:nvSpPr>
        <p:spPr>
          <a:xfrm>
            <a:off x="11088341" y="5550144"/>
            <a:ext cx="965851" cy="96845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7D97A6-656B-781B-7B9D-4BEF2F34041B}"/>
              </a:ext>
            </a:extLst>
          </p:cNvPr>
          <p:cNvSpPr txBox="1"/>
          <p:nvPr/>
        </p:nvSpPr>
        <p:spPr>
          <a:xfrm>
            <a:off x="7858608" y="6133878"/>
            <a:ext cx="136815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en-US" altLang="ja-JP" sz="2000" dirty="0">
                <a:solidFill>
                  <a:srgbClr val="FF0000"/>
                </a:solidFill>
              </a:rPr>
              <a:t>type-A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6FFA30A-816D-588D-F18F-FA1242EB38FA}"/>
              </a:ext>
            </a:extLst>
          </p:cNvPr>
          <p:cNvSpPr txBox="1"/>
          <p:nvPr/>
        </p:nvSpPr>
        <p:spPr>
          <a:xfrm>
            <a:off x="10342884" y="6346310"/>
            <a:ext cx="136815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en-US" altLang="ja-JP" sz="2000" dirty="0">
                <a:solidFill>
                  <a:srgbClr val="FF0000"/>
                </a:solidFill>
              </a:rPr>
              <a:t>type-C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00614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47905">
        <p:fade/>
      </p:transition>
    </mc:Choice>
    <mc:Fallback xmlns="">
      <p:transition spd="med" advTm="147905">
        <p:fade/>
      </p:transition>
    </mc:Fallback>
  </mc:AlternateContent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入出力装置・入出力インターフェイス</a:t>
            </a: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3772" y="1428180"/>
            <a:ext cx="11521280" cy="5169172"/>
          </a:xfrm>
        </p:spPr>
        <p:txBody>
          <a:bodyPr rtlCol="0">
            <a:normAutofit/>
          </a:bodyPr>
          <a:lstStyle/>
          <a:p>
            <a:r>
              <a:rPr lang="ja-JP" altLang="en-US" sz="3600" dirty="0"/>
              <a:t>入出力インターフェイス</a:t>
            </a:r>
            <a:endParaRPr kumimoji="1" lang="en-US" altLang="ja-JP" sz="22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D983B8-563F-1D41-4E67-6760EFB18B06}"/>
              </a:ext>
            </a:extLst>
          </p:cNvPr>
          <p:cNvSpPr txBox="1"/>
          <p:nvPr/>
        </p:nvSpPr>
        <p:spPr>
          <a:xfrm>
            <a:off x="333772" y="2070080"/>
            <a:ext cx="116652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dirty="0"/>
          </a:p>
          <a:p>
            <a:r>
              <a:rPr kumimoji="1" lang="ja-JP" altLang="en-US" dirty="0"/>
              <a:t>・</a:t>
            </a:r>
            <a:r>
              <a:rPr kumimoji="1" lang="en-US" altLang="ja-JP" dirty="0"/>
              <a:t>HDMI</a:t>
            </a:r>
            <a:r>
              <a:rPr kumimoji="1" lang="ja-JP" altLang="en-US" dirty="0"/>
              <a:t>（</a:t>
            </a:r>
            <a:r>
              <a:rPr kumimoji="1" lang="en-US" altLang="ja-JP" dirty="0"/>
              <a:t>High‐Definition Multimedia Interface</a:t>
            </a:r>
            <a:r>
              <a:rPr kumimoji="1" lang="ja-JP" altLang="en-US" dirty="0"/>
              <a:t>）</a:t>
            </a:r>
          </a:p>
          <a:p>
            <a:r>
              <a:rPr kumimoji="1" lang="ja-JP" altLang="en-US" dirty="0"/>
              <a:t>　　映像や音声、制御信号を</a:t>
            </a:r>
            <a:r>
              <a:rPr kumimoji="1" lang="en-US" altLang="ja-JP" dirty="0"/>
              <a:t>1</a:t>
            </a:r>
            <a:r>
              <a:rPr kumimoji="1" lang="ja-JP" altLang="en-US" dirty="0"/>
              <a:t>本のケーブルで入出力できるインターフェイス</a:t>
            </a:r>
          </a:p>
          <a:p>
            <a:endParaRPr kumimoji="1" lang="en-US" altLang="ja-JP" dirty="0"/>
          </a:p>
          <a:p>
            <a:r>
              <a:rPr kumimoji="1" lang="ja-JP" altLang="en-US" dirty="0"/>
              <a:t>・</a:t>
            </a:r>
            <a:r>
              <a:rPr kumimoji="1" lang="en-US" altLang="ja-JP" dirty="0"/>
              <a:t>Bluetooth</a:t>
            </a:r>
          </a:p>
          <a:p>
            <a:r>
              <a:rPr kumimoji="1" lang="ja-JP" altLang="en-US" dirty="0"/>
              <a:t>　　</a:t>
            </a:r>
            <a:r>
              <a:rPr kumimoji="1" lang="en-US" altLang="ja-JP" dirty="0"/>
              <a:t>2.4GHz</a:t>
            </a:r>
            <a:r>
              <a:rPr kumimoji="1" lang="ja-JP" altLang="en-US" dirty="0"/>
              <a:t>帯域の電波を利用したインターフェイス（</a:t>
            </a:r>
            <a:r>
              <a:rPr kumimoji="1" lang="en-US" altLang="ja-JP" dirty="0"/>
              <a:t>10~100</a:t>
            </a:r>
            <a:r>
              <a:rPr kumimoji="1" lang="ja-JP" altLang="en-US" dirty="0"/>
              <a:t>ｍ）</a:t>
            </a:r>
          </a:p>
          <a:p>
            <a:r>
              <a:rPr kumimoji="1" lang="ja-JP" altLang="en-US" dirty="0"/>
              <a:t>　　</a:t>
            </a:r>
            <a:r>
              <a:rPr kumimoji="1" lang="en-US" altLang="ja-JP" dirty="0"/>
              <a:t>BLE</a:t>
            </a:r>
            <a:r>
              <a:rPr kumimoji="1" lang="ja-JP" altLang="en-US" dirty="0"/>
              <a:t>（</a:t>
            </a:r>
            <a:r>
              <a:rPr kumimoji="1" lang="en-US" altLang="ja-JP" dirty="0"/>
              <a:t>Bluetooth Low Energy</a:t>
            </a:r>
            <a:r>
              <a:rPr kumimoji="1" lang="ja-JP" altLang="en-US" dirty="0"/>
              <a:t>）</a:t>
            </a:r>
          </a:p>
          <a:p>
            <a:endParaRPr kumimoji="1" lang="en-US" altLang="ja-JP" dirty="0"/>
          </a:p>
          <a:p>
            <a:r>
              <a:rPr kumimoji="1" lang="ja-JP" altLang="en-US" dirty="0"/>
              <a:t>・</a:t>
            </a:r>
            <a:r>
              <a:rPr kumimoji="1" lang="en-US" altLang="ja-JP" dirty="0"/>
              <a:t>Zigbee</a:t>
            </a:r>
          </a:p>
          <a:p>
            <a:r>
              <a:rPr kumimoji="1" lang="ja-JP" altLang="en-US" dirty="0"/>
              <a:t>　　</a:t>
            </a:r>
            <a:r>
              <a:rPr kumimoji="1" lang="en-US" altLang="ja-JP" dirty="0"/>
              <a:t>2.4GHz</a:t>
            </a:r>
            <a:r>
              <a:rPr kumimoji="1" lang="ja-JP" altLang="en-US" dirty="0"/>
              <a:t>帯域の電波を利用したインターフェイス</a:t>
            </a:r>
          </a:p>
          <a:p>
            <a:r>
              <a:rPr kumimoji="1" lang="ja-JP" altLang="en-US" dirty="0"/>
              <a:t>　　</a:t>
            </a:r>
            <a:r>
              <a:rPr kumimoji="1" lang="en-US" altLang="ja-JP" dirty="0" err="1"/>
              <a:t>bluetooth</a:t>
            </a:r>
            <a:r>
              <a:rPr kumimoji="1" lang="ja-JP" altLang="en-US" dirty="0"/>
              <a:t>より速度が遅い、通信距離が短い（</a:t>
            </a:r>
            <a:r>
              <a:rPr kumimoji="1" lang="en-US" altLang="ja-JP" dirty="0"/>
              <a:t>30m</a:t>
            </a:r>
            <a:r>
              <a:rPr kumimoji="1" lang="ja-JP" altLang="en-US" dirty="0"/>
              <a:t>）</a:t>
            </a:r>
          </a:p>
          <a:p>
            <a:r>
              <a:rPr kumimoji="1" lang="ja-JP" altLang="en-US" dirty="0"/>
              <a:t>　　</a:t>
            </a:r>
            <a:r>
              <a:rPr kumimoji="1" lang="en-US" altLang="ja-JP" dirty="0" err="1"/>
              <a:t>bluetooth</a:t>
            </a:r>
            <a:r>
              <a:rPr kumimoji="1" lang="ja-JP" altLang="en-US" dirty="0"/>
              <a:t>より省エネ、同時接続台数が多い（最大</a:t>
            </a:r>
            <a:r>
              <a:rPr kumimoji="1" lang="en-US" altLang="ja-JP" dirty="0"/>
              <a:t>65,535</a:t>
            </a:r>
            <a:r>
              <a:rPr kumimoji="1" lang="ja-JP" altLang="en-US" dirty="0"/>
              <a:t>台）</a:t>
            </a:r>
            <a:endParaRPr kumimoji="1" lang="en-US" altLang="ja-JP" dirty="0"/>
          </a:p>
        </p:txBody>
      </p:sp>
      <p:pic>
        <p:nvPicPr>
          <p:cNvPr id="7" name="図 6" descr="テキスト&#10;&#10;自動的に生成された説明">
            <a:extLst>
              <a:ext uri="{FF2B5EF4-FFF2-40B4-BE49-F238E27FC236}">
                <a16:creationId xmlns:a16="http://schemas.microsoft.com/office/drawing/2014/main" id="{B135E8EC-A899-23A8-A84B-FEB1BCF209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875" y="1372708"/>
            <a:ext cx="1979712" cy="1484784"/>
          </a:xfrm>
          <a:prstGeom prst="rect">
            <a:avLst/>
          </a:prstGeom>
        </p:spPr>
      </p:pic>
      <p:pic>
        <p:nvPicPr>
          <p:cNvPr id="9" name="図 8" descr="アイコン&#10;&#10;自動的に生成された説明">
            <a:extLst>
              <a:ext uri="{FF2B5EF4-FFF2-40B4-BE49-F238E27FC236}">
                <a16:creationId xmlns:a16="http://schemas.microsoft.com/office/drawing/2014/main" id="{FEDE16A0-73FE-8DB5-F97F-E81BF3B3DC1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5535" y="3458491"/>
            <a:ext cx="2639618" cy="148478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36638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47905">
        <p:fade/>
      </p:transition>
    </mc:Choice>
    <mc:Fallback xmlns="">
      <p:transition spd="med" advTm="147905">
        <p:fade/>
      </p:transition>
    </mc:Fallback>
  </mc:AlternateContent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付録　</a:t>
            </a:r>
            <a:r>
              <a:rPr lang="en-US" altLang="ja-JP" dirty="0"/>
              <a:t>IC</a:t>
            </a:r>
            <a:r>
              <a:rPr lang="ja-JP" altLang="en-US" dirty="0"/>
              <a:t>タグ（</a:t>
            </a:r>
            <a:r>
              <a:rPr lang="en-US" altLang="ja-JP" dirty="0"/>
              <a:t>RFID</a:t>
            </a:r>
            <a:r>
              <a:rPr lang="ja-JP" altLang="en-US" dirty="0"/>
              <a:t>）</a:t>
            </a: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3772" y="1428180"/>
            <a:ext cx="11521280" cy="641900"/>
          </a:xfrm>
        </p:spPr>
        <p:txBody>
          <a:bodyPr rtlCol="0">
            <a:normAutofit lnSpcReduction="10000"/>
          </a:bodyPr>
          <a:lstStyle/>
          <a:p>
            <a:r>
              <a:rPr lang="en-US" altLang="ja-JP" sz="3600" dirty="0"/>
              <a:t>IC</a:t>
            </a:r>
            <a:r>
              <a:rPr lang="ja-JP" altLang="en-US" sz="3600" dirty="0"/>
              <a:t>タグ</a:t>
            </a:r>
            <a:endParaRPr kumimoji="1" lang="en-US" altLang="ja-JP" sz="22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D983B8-563F-1D41-4E67-6760EFB18B06}"/>
              </a:ext>
            </a:extLst>
          </p:cNvPr>
          <p:cNvSpPr txBox="1"/>
          <p:nvPr/>
        </p:nvSpPr>
        <p:spPr>
          <a:xfrm>
            <a:off x="333772" y="2070080"/>
            <a:ext cx="116652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IC</a:t>
            </a:r>
            <a:r>
              <a:rPr kumimoji="1" lang="ja-JP" altLang="en-US" dirty="0"/>
              <a:t>チップとそれに接続したアンテナで構成されています。</a:t>
            </a:r>
            <a:endParaRPr kumimoji="1" lang="en-US" altLang="ja-JP" dirty="0"/>
          </a:p>
          <a:p>
            <a:r>
              <a:rPr kumimoji="1" lang="ja-JP" altLang="en-US" dirty="0"/>
              <a:t>・電力供給方法による分類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・電波による分類</a:t>
            </a:r>
            <a:endParaRPr kumimoji="1" lang="en-US" altLang="ja-JP" dirty="0"/>
          </a:p>
        </p:txBody>
      </p:sp>
      <p:graphicFrame>
        <p:nvGraphicFramePr>
          <p:cNvPr id="4" name="表 5">
            <a:extLst>
              <a:ext uri="{FF2B5EF4-FFF2-40B4-BE49-F238E27FC236}">
                <a16:creationId xmlns:a16="http://schemas.microsoft.com/office/drawing/2014/main" id="{2547EAB1-D04F-A29B-21CB-5870497A9E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248914"/>
              </p:ext>
            </p:extLst>
          </p:nvPr>
        </p:nvGraphicFramePr>
        <p:xfrm>
          <a:off x="288595" y="2920026"/>
          <a:ext cx="11665296" cy="161544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3024336">
                  <a:extLst>
                    <a:ext uri="{9D8B030D-6E8A-4147-A177-3AD203B41FA5}">
                      <a16:colId xmlns:a16="http://schemas.microsoft.com/office/drawing/2014/main" val="2569260459"/>
                    </a:ext>
                  </a:extLst>
                </a:gridCol>
                <a:gridCol w="8640960">
                  <a:extLst>
                    <a:ext uri="{9D8B030D-6E8A-4147-A177-3AD203B41FA5}">
                      <a16:colId xmlns:a16="http://schemas.microsoft.com/office/drawing/2014/main" val="11306884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①パッシブタグ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0" dirty="0"/>
                        <a:t>RFID</a:t>
                      </a:r>
                      <a:r>
                        <a:rPr kumimoji="1" lang="ja-JP" altLang="en-US" sz="2000" b="0" dirty="0"/>
                        <a:t>リーダーからの電波をエネルギー源として動作する、安価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77708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②アクティブタグ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/>
                        <a:t>電池を内蔵したタイプ、電池の管理が必要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1621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③セミパッシブタグ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/>
                        <a:t>通常はパッシブ型として動作し、</a:t>
                      </a:r>
                      <a:r>
                        <a:rPr kumimoji="1" lang="en-US" altLang="ja-JP" sz="2000" dirty="0"/>
                        <a:t>RFID</a:t>
                      </a:r>
                      <a:r>
                        <a:rPr kumimoji="1" lang="ja-JP" altLang="en-US" sz="2000" dirty="0"/>
                        <a:t>リーダーからの呼びかけがあった時だけ、内蔵電源を使用して電波を発信する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7621282"/>
                  </a:ext>
                </a:extLst>
              </a:tr>
            </a:tbl>
          </a:graphicData>
        </a:graphic>
      </p:graphicFrame>
      <p:graphicFrame>
        <p:nvGraphicFramePr>
          <p:cNvPr id="6" name="表 7">
            <a:extLst>
              <a:ext uri="{FF2B5EF4-FFF2-40B4-BE49-F238E27FC236}">
                <a16:creationId xmlns:a16="http://schemas.microsoft.com/office/drawing/2014/main" id="{2225F826-B008-8CA4-27A9-3CAC823B35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9555594"/>
              </p:ext>
            </p:extLst>
          </p:nvPr>
        </p:nvGraphicFramePr>
        <p:xfrm>
          <a:off x="288595" y="5057928"/>
          <a:ext cx="11665296" cy="14020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584335">
                  <a:extLst>
                    <a:ext uri="{9D8B030D-6E8A-4147-A177-3AD203B41FA5}">
                      <a16:colId xmlns:a16="http://schemas.microsoft.com/office/drawing/2014/main" val="3221017982"/>
                    </a:ext>
                  </a:extLst>
                </a:gridCol>
                <a:gridCol w="8080961">
                  <a:extLst>
                    <a:ext uri="{9D8B030D-6E8A-4147-A177-3AD203B41FA5}">
                      <a16:colId xmlns:a16="http://schemas.microsoft.com/office/drawing/2014/main" val="7671415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b="0" dirty="0"/>
                        <a:t>UHF</a:t>
                      </a:r>
                      <a:r>
                        <a:rPr kumimoji="1" lang="ja-JP" altLang="en-US" b="0" dirty="0"/>
                        <a:t>タグ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0" dirty="0"/>
                        <a:t>通信に使用されるのは主に</a:t>
                      </a:r>
                      <a:r>
                        <a:rPr kumimoji="1" lang="en-US" altLang="ja-JP" sz="2000" b="0" dirty="0"/>
                        <a:t>920MHz</a:t>
                      </a:r>
                      <a:r>
                        <a:rPr kumimoji="1" lang="ja-JP" altLang="en-US" sz="2000" b="0" dirty="0"/>
                        <a:t>の周波数、通信可能距離は</a:t>
                      </a:r>
                      <a:r>
                        <a:rPr kumimoji="1" lang="en-US" altLang="ja-JP" sz="2000" b="0" dirty="0"/>
                        <a:t>1</a:t>
                      </a:r>
                      <a:r>
                        <a:rPr kumimoji="1" lang="ja-JP" altLang="en-US" sz="2000" b="0" dirty="0"/>
                        <a:t>メートルから</a:t>
                      </a:r>
                      <a:r>
                        <a:rPr kumimoji="1" lang="en-US" altLang="ja-JP" sz="2000" b="0" dirty="0"/>
                        <a:t>10</a:t>
                      </a:r>
                      <a:r>
                        <a:rPr kumimoji="1" lang="ja-JP" altLang="en-US" sz="2000" b="0" dirty="0"/>
                        <a:t>メートル、水分や金属に弱い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8482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NFC</a:t>
                      </a:r>
                      <a:r>
                        <a:rPr kumimoji="1" lang="ja-JP" altLang="en-US" dirty="0"/>
                        <a:t>タグ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13.56MHz</a:t>
                      </a:r>
                      <a:r>
                        <a:rPr kumimoji="1" lang="ja-JP" altLang="en-US" sz="2000" dirty="0"/>
                        <a:t>の周波数を用いる、水分や遮蔽物への耐性がある、通信可能距離は</a:t>
                      </a:r>
                      <a:r>
                        <a:rPr kumimoji="1" lang="en-US" altLang="ja-JP" sz="2000" dirty="0"/>
                        <a:t>10</a:t>
                      </a:r>
                      <a:r>
                        <a:rPr kumimoji="1" lang="ja-JP" altLang="en-US" sz="2000" dirty="0"/>
                        <a:t>センチメートル程度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0748478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26212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47905">
        <p:fade/>
      </p:transition>
    </mc:Choice>
    <mc:Fallback>
      <p:transition spd="med" advTm="147905">
        <p:fade/>
      </p:transition>
    </mc:Fallback>
  </mc:AlternateContent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LMS_API_VERSION" val="SCORM 2004 (4th edition)"/>
  <p:tag name="ISPRING_ULTRA_SCORM_COURSE_ID" val="AED1C028-6B14-44E4-BF1A-B04745AF2020"/>
  <p:tag name="ISPRING_CMI5_LAUNCH_METHOD" val="any window"/>
  <p:tag name="ISPRING_SCORM_ENDPOINT" val="&lt;endpoint&gt;&lt;enable&gt;0&lt;/enable&gt;&lt;lrs&gt;https://&lt;/lrs&gt;&lt;auth&gt;0&lt;/auth&gt;&lt;login&gt;&lt;/login&gt;&lt;password&gt;&lt;/password&gt;&lt;key&gt;&lt;/key&gt;&lt;name&gt;&lt;/name&gt;&lt;email&gt;&lt;/email&gt;&lt;/endpoint&gt;&#10;"/>
  <p:tag name="ISPRING_SCORM_RATE_SLIDES" val="1"/>
  <p:tag name="ISPRINGCLOUDFOLDERID" val="1"/>
  <p:tag name="ISPRINGONLINEFOLDERID" val="1"/>
  <p:tag name="ISPRING_OUTPUT_FOLDER" val="[[&quot;\u001D\uFFFDQF{01B96F37-C67E-4624-BDB1-D4B60C7BFAF5}&quot;,&quot;C:\\Users\\user\\Desktop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free&quot;,&quot;studioSettings&quot;:{&quot;useMobileViewer&quot;:&quot;T_FALSE&quot;}},&quot;advancedSettings&quot;:{&quot;enableTextAllocation&quot;:&quot;T_TRUE&quot;,&quot;viewingFromLocalDrive&quot;:&quot;T_TRUE&quot;,&quot;contentScale&quot;:75,&quot;contentScaleMode&quot;:&quot;SCALE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,&quot;studioSettings&quot;:{&quot;onlineDestinationFolderId&quot;:&quot;1&quot;,&quot;uploadSources&quot;:true}}"/>
  <p:tag name="ISPRING_SCORM_RATE_QUIZZES" val="0"/>
  <p:tag name="ISPRING_SCORM_PASSING_SCORE" val="100.000000"/>
  <p:tag name="ISPRING_PRESENTATION_TITLE" val="基本情報処理Ⅰ-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73671473-393B-45ED-8D91-2F131120343F}:25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heme/theme1.xml><?xml version="1.0" encoding="utf-8"?>
<a:theme xmlns:a="http://schemas.openxmlformats.org/drawingml/2006/main" name="新学期のためのプレゼンテーション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80000" r="-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30000" t="30000" r="70000" b="100000"/>
          </a:path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5000"/>
          </a:lnSpc>
          <a:defRPr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26628380_TF03460615" id="{CA9D3811-3666-41E3-B104-1D002DE833B4}" vid="{A8E86416-DCF4-4C40-BC8C-F1CFAE8FB0A3}"/>
    </a:ext>
  </a:extLst>
</a:theme>
</file>

<file path=ppt/theme/theme2.xml><?xml version="1.0" encoding="utf-8"?>
<a:theme xmlns:a="http://schemas.openxmlformats.org/drawingml/2006/main" name="Office テーマ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新学期のためのプレゼンテーション</Template>
  <TotalTime>7001</TotalTime>
  <Words>1860</Words>
  <Application>Microsoft Office PowerPoint</Application>
  <PresentationFormat>ユーザー設定</PresentationFormat>
  <Paragraphs>179</Paragraphs>
  <Slides>8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5" baseType="lpstr">
      <vt:lpstr>Meiryo UI</vt:lpstr>
      <vt:lpstr>Noto Sans JP</vt:lpstr>
      <vt:lpstr>NotoSansJP</vt:lpstr>
      <vt:lpstr>Arial</vt:lpstr>
      <vt:lpstr>Century Gothic</vt:lpstr>
      <vt:lpstr>Wingdings</vt:lpstr>
      <vt:lpstr>新学期のためのプレゼンテーション</vt:lpstr>
      <vt:lpstr>ユニット2　セクション3　コンピュータ構成要素</vt:lpstr>
      <vt:lpstr>入出力装置・入出力インターフェイス</vt:lpstr>
      <vt:lpstr>入出力装置・入出力インターフェイス</vt:lpstr>
      <vt:lpstr>入出力装置・入出力インターフェイス</vt:lpstr>
      <vt:lpstr>入出力装置・入出力インターフェイス</vt:lpstr>
      <vt:lpstr>入出力装置・入出力インターフェイス</vt:lpstr>
      <vt:lpstr>入出力装置・入出力インターフェイス</vt:lpstr>
      <vt:lpstr>付録　ICタグ（RFID）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基本情報処理Ⅰ-1</dc:title>
  <dc:creator>遠藤 順一</dc:creator>
  <cp:lastModifiedBy>遠藤 順一(pt121763ql)</cp:lastModifiedBy>
  <cp:revision>297</cp:revision>
  <dcterms:created xsi:type="dcterms:W3CDTF">2024-03-08T02:46:09Z</dcterms:created>
  <dcterms:modified xsi:type="dcterms:W3CDTF">2024-09-01T07:39:55Z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74068100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