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8"/>
  </p:notesMasterIdLst>
  <p:handoutMasterIdLst>
    <p:handoutMasterId r:id="rId9"/>
  </p:handoutMasterIdLst>
  <p:sldIdLst>
    <p:sldId id="258" r:id="rId2"/>
    <p:sldId id="269" r:id="rId3"/>
    <p:sldId id="310" r:id="rId4"/>
    <p:sldId id="309" r:id="rId5"/>
    <p:sldId id="298" r:id="rId6"/>
    <p:sldId id="311" r:id="rId7"/>
  </p:sldIdLst>
  <p:sldSz cx="12188825" cy="6858000"/>
  <p:notesSz cx="6858000" cy="9144000"/>
  <p:custDataLst>
    <p:tags r:id="rId10"/>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orient="horz" pos="945">
          <p15:clr>
            <a:srgbClr val="A4A3A4"/>
          </p15:clr>
        </p15:guide>
        <p15:guide id="3" orient="horz" pos="3884" userDrawn="1">
          <p15:clr>
            <a:srgbClr val="A4A3A4"/>
          </p15:clr>
        </p15:guide>
        <p15:guide id="4" orient="horz" pos="164" userDrawn="1">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5294" autoAdjust="0"/>
  </p:normalViewPr>
  <p:slideViewPr>
    <p:cSldViewPr showGuides="1">
      <p:cViewPr varScale="1">
        <p:scale>
          <a:sx n="82" d="100"/>
          <a:sy n="82" d="100"/>
        </p:scale>
        <p:origin x="1572" y="60"/>
      </p:cViewPr>
      <p:guideLst>
        <p:guide orient="horz" pos="2205"/>
        <p:guide orient="horz" pos="945"/>
        <p:guide orient="horz" pos="3884"/>
        <p:guide orient="horz" pos="164"/>
        <p:guide orient="horz" pos="1933"/>
        <p:guide pos="3839"/>
        <p:guide pos="2206"/>
        <p:guide pos="7105"/>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8/29/2024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8/29/2024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、コンピュータ構成要素</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5</a:t>
            </a:r>
            <a:r>
              <a:rPr lang="ja-JP" altLang="en-US" dirty="0">
                <a:latin typeface="Meiryo UI" panose="020B0604030504040204" pitchFamily="34" charset="-128"/>
                <a:ea typeface="Meiryo UI" panose="020B0604030504040204" pitchFamily="34" charset="-128"/>
              </a:rPr>
              <a:t>回目の内容は、補助記憶装置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シーピーユーは、主記憶にアクセスして、プログラムやデータを読みとったり、計算結果を書き込んだりします。主記憶は高速な情報伝達が可能ですが、　記憶容量が少なく、　コンピュータの電源を切ると記憶した情報も消えてしまう欠点もあります。</a:t>
            </a:r>
            <a:endParaRPr kumimoji="1" lang="en-US" altLang="ja-JP" dirty="0"/>
          </a:p>
          <a:p>
            <a:r>
              <a:rPr kumimoji="1" lang="ja-JP" altLang="en-US" dirty="0"/>
              <a:t>補助記憶装置とは、そんな主記憶の欠点を補うための記憶装置です。主記憶と比べるとアクセス速度は遅くなりますが、大容量の記憶領域をもち、　コンピュータの電源が切られても記憶した情報を保持します。このような性質のことを　不揮発性　と言います。</a:t>
            </a:r>
            <a:endParaRPr kumimoji="1" lang="en-US" altLang="ja-JP" dirty="0"/>
          </a:p>
          <a:p>
            <a:endParaRPr kumimoji="1" lang="en-US" altLang="ja-JP" dirty="0"/>
          </a:p>
          <a:p>
            <a:r>
              <a:rPr kumimoji="1" lang="ja-JP" altLang="en-US" dirty="0"/>
              <a:t>代表的な補助記憶装置としては、表のようなものがあります。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磁気ディスク装置は、エイチ　ディー　ディー、　ハード</a:t>
            </a:r>
            <a:r>
              <a:rPr kumimoji="1" lang="en-US" altLang="ja-JP" dirty="0"/>
              <a:t> </a:t>
            </a:r>
            <a:r>
              <a:rPr kumimoji="1" lang="ja-JP" altLang="en-US" dirty="0"/>
              <a:t>ディスク</a:t>
            </a:r>
            <a:r>
              <a:rPr kumimoji="1" lang="en-US" altLang="ja-JP" dirty="0"/>
              <a:t> </a:t>
            </a:r>
            <a:r>
              <a:rPr kumimoji="1" lang="ja-JP" altLang="en-US" dirty="0"/>
              <a:t>ドライブ　とも言います。</a:t>
            </a:r>
            <a:endParaRPr kumimoji="1" lang="en-US" altLang="ja-JP" dirty="0"/>
          </a:p>
          <a:p>
            <a:r>
              <a:rPr kumimoji="1" lang="ja-JP" altLang="en-US" dirty="0"/>
              <a:t>磁性体を塗った</a:t>
            </a:r>
            <a:r>
              <a:rPr kumimoji="1" lang="ja-JP" altLang="en-US" sz="1600" dirty="0"/>
              <a:t>円盤状のディスク、　プラッタともいう　　にデータを記憶する装置です。</a:t>
            </a:r>
            <a:endParaRPr kumimoji="1" lang="en-US" altLang="ja-JP" sz="1600" dirty="0"/>
          </a:p>
          <a:p>
            <a:r>
              <a:rPr kumimoji="1" lang="ja-JP" altLang="en-US" sz="1600" dirty="0"/>
              <a:t>複数枚の磁気ディスクの間を、　スイングアームの先端に取り付けた磁気ヘッドが移動して、　磁気ディスクにデータを書き込んだり、　磁気ディスクに記憶したデータを読み込んだりします。</a:t>
            </a:r>
            <a:endParaRPr kumimoji="1" lang="en-US" altLang="ja-JP" sz="1600" dirty="0"/>
          </a:p>
          <a:p>
            <a:r>
              <a:rPr kumimoji="1" lang="ja-JP" altLang="en-US" dirty="0"/>
              <a:t>磁気ディスク装置内部の構造については、写真を参照して下さい。</a:t>
            </a:r>
            <a:endParaRPr kumimoji="1" lang="en-US" altLang="ja-JP" dirty="0"/>
          </a:p>
          <a:p>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64421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磁気ディスクの容量計算は、　</a:t>
            </a:r>
            <a:r>
              <a:rPr kumimoji="1" lang="en-US" altLang="ja-JP" dirty="0"/>
              <a:t>1</a:t>
            </a:r>
            <a:r>
              <a:rPr kumimoji="1" lang="ja-JP" altLang="en-US" dirty="0"/>
              <a:t>セクタのデータ容量、　セクタ数、　トラック数、　シリンダ数の順に計算していきます。</a:t>
            </a:r>
            <a:endParaRPr kumimoji="1" lang="en-US" altLang="ja-JP" dirty="0"/>
          </a:p>
          <a:p>
            <a:r>
              <a:rPr kumimoji="1" lang="ja-JP" altLang="en-US" dirty="0"/>
              <a:t>たとえば、　</a:t>
            </a:r>
            <a:r>
              <a:rPr kumimoji="1" lang="en-US" altLang="ja-JP" dirty="0"/>
              <a:t>1</a:t>
            </a:r>
            <a:r>
              <a:rPr kumimoji="1" lang="ja-JP" altLang="en-US" dirty="0"/>
              <a:t>セクタの容量が</a:t>
            </a:r>
            <a:r>
              <a:rPr kumimoji="1" lang="en-US" altLang="ja-JP" dirty="0"/>
              <a:t>5</a:t>
            </a:r>
            <a:r>
              <a:rPr kumimoji="1" lang="ja-JP" altLang="en-US" dirty="0"/>
              <a:t>キロバイト、　</a:t>
            </a:r>
            <a:r>
              <a:rPr kumimoji="1" lang="en-US" altLang="ja-JP" dirty="0"/>
              <a:t>1</a:t>
            </a:r>
            <a:r>
              <a:rPr kumimoji="1" lang="ja-JP" altLang="en-US" dirty="0"/>
              <a:t>トラックあたりのセクタ数が</a:t>
            </a:r>
            <a:r>
              <a:rPr kumimoji="1" lang="en-US" altLang="ja-JP" dirty="0"/>
              <a:t>40</a:t>
            </a:r>
            <a:r>
              <a:rPr kumimoji="1" lang="ja-JP" altLang="en-US" dirty="0"/>
              <a:t>、　</a:t>
            </a:r>
            <a:r>
              <a:rPr kumimoji="1" lang="en-US" altLang="ja-JP" dirty="0"/>
              <a:t>1</a:t>
            </a:r>
            <a:r>
              <a:rPr kumimoji="1" lang="ja-JP" altLang="en-US" dirty="0"/>
              <a:t>シリンダあたりのトラック数が</a:t>
            </a:r>
            <a:r>
              <a:rPr kumimoji="1" lang="en-US" altLang="ja-JP" dirty="0"/>
              <a:t>60</a:t>
            </a:r>
            <a:r>
              <a:rPr kumimoji="1" lang="ja-JP" altLang="en-US" dirty="0"/>
              <a:t>、　総シリンダ数が</a:t>
            </a:r>
            <a:r>
              <a:rPr kumimoji="1" lang="en-US" altLang="ja-JP" dirty="0"/>
              <a:t>500</a:t>
            </a:r>
            <a:r>
              <a:rPr kumimoji="1" lang="ja-JP" altLang="en-US" dirty="0"/>
              <a:t>である場合、</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b="0" i="0" dirty="0">
                <a:solidFill>
                  <a:srgbClr val="FF0000"/>
                </a:solidFill>
              </a:rPr>
              <a:t>磁気</a:t>
            </a:r>
            <a:r>
              <a:rPr kumimoji="1" lang="ja-JP" altLang="en-US" dirty="0"/>
              <a:t>ディスクの記憶容量は、　</a:t>
            </a:r>
            <a:r>
              <a:rPr kumimoji="1" lang="en-US" altLang="ja-JP" dirty="0"/>
              <a:t>5</a:t>
            </a:r>
            <a:r>
              <a:rPr kumimoji="1" lang="ja-JP" altLang="en-US" dirty="0"/>
              <a:t>キロバイト　かける　　４０　　かける　　６０　　かける　　５００　　イコール　　６００万キロバイト、　つまり</a:t>
            </a:r>
            <a:r>
              <a:rPr kumimoji="1" lang="en-US" altLang="ja-JP" dirty="0"/>
              <a:t>6</a:t>
            </a:r>
            <a:r>
              <a:rPr kumimoji="1" lang="ja-JP" altLang="en-US" dirty="0"/>
              <a:t>ギガバイトとなります。ただし、　この計算では、</a:t>
            </a:r>
            <a:r>
              <a:rPr kumimoji="1" lang="en-US" altLang="ja-JP" dirty="0"/>
              <a:t>1</a:t>
            </a:r>
            <a:r>
              <a:rPr kumimoji="1" lang="ja-JP" altLang="en-US" dirty="0"/>
              <a:t>キロバイトを　</a:t>
            </a:r>
            <a:r>
              <a:rPr kumimoji="1" lang="en-US" altLang="ja-JP" dirty="0"/>
              <a:t>1000</a:t>
            </a:r>
            <a:r>
              <a:rPr kumimoji="1" lang="ja-JP" altLang="en-US" dirty="0"/>
              <a:t>バイト、　１ギガバイトを　１００万バイトとしました。</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1801040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磁気ディスク装置のアクセス時間は、位置決め時間と　　回転待ち時間と　　データ転送時間　できまります。</a:t>
            </a:r>
            <a:endParaRPr kumimoji="1" lang="en-US" altLang="ja-JP" dirty="0"/>
          </a:p>
          <a:p>
            <a:endParaRPr kumimoji="1" lang="en-US" altLang="ja-JP" dirty="0"/>
          </a:p>
          <a:p>
            <a:r>
              <a:rPr kumimoji="1" lang="ja-JP" altLang="en-US" dirty="0"/>
              <a:t>たとえば、毎分６０００回転しているハードディスクは、　１回転するために１０ミリ秒かかります。</a:t>
            </a:r>
            <a:endParaRPr kumimoji="1" lang="en-US" altLang="ja-JP" dirty="0"/>
          </a:p>
          <a:p>
            <a:r>
              <a:rPr kumimoji="1" lang="ja-JP" altLang="en-US" dirty="0"/>
              <a:t>すると、　平均の回転待ち時間は、　ディスクが１回転するのにかかる時間の半分、　５ミリ秒となります。</a:t>
            </a:r>
            <a:endParaRPr kumimoji="1" lang="en-US" altLang="ja-JP" dirty="0"/>
          </a:p>
          <a:p>
            <a:r>
              <a:rPr kumimoji="1" lang="ja-JP" altLang="en-US" dirty="0"/>
              <a:t>また、平均の位置決め時間が２０ミリ秒、　データ転送時間が２ミリ秒であれば、　この磁気ディスクのアクセス時間は、</a:t>
            </a:r>
            <a:endParaRPr kumimoji="1" lang="en-US" altLang="ja-JP" dirty="0"/>
          </a:p>
          <a:p>
            <a:r>
              <a:rPr kumimoji="1" lang="ja-JP" altLang="en-US" dirty="0"/>
              <a:t>２０ミリ秒　たす　５ミリ秒　たす　２ミリ秒　イコール　２７ミリ秒となります。</a:t>
            </a:r>
            <a:endParaRPr kumimoji="1" lang="en-US" altLang="ja-JP" dirty="0"/>
          </a:p>
          <a:p>
            <a:endParaRPr kumimoji="1" lang="en-US" altLang="ja-JP" dirty="0"/>
          </a:p>
          <a:p>
            <a:r>
              <a:rPr kumimoji="1" lang="ja-JP" altLang="en-US" dirty="0"/>
              <a:t>教科書５１ページの確認問題１を解いて　練習してみてください。</a:t>
            </a:r>
            <a:endParaRPr kumimoji="1" lang="en-US" altLang="ja-JP" dirty="0"/>
          </a:p>
          <a:p>
            <a:endParaRPr kumimoji="1" lang="en-US" altLang="ja-JP" dirty="0"/>
          </a:p>
          <a:p>
            <a:r>
              <a:rPr kumimoji="1" lang="ja-JP" altLang="en-US" dirty="0"/>
              <a:t>ハードディスクに対して、　データの書き込み　消去を繰り返すと、　データが連続した記憶領域に保存されなくなります。</a:t>
            </a:r>
            <a:endParaRPr kumimoji="1" lang="en-US" altLang="ja-JP" dirty="0"/>
          </a:p>
          <a:p>
            <a:r>
              <a:rPr kumimoji="1" lang="ja-JP" altLang="en-US" dirty="0"/>
              <a:t>このような現象をフラグメンテーション　　断片化と呼びます。</a:t>
            </a:r>
            <a:endParaRPr kumimoji="1" lang="en-US" altLang="ja-JP" dirty="0"/>
          </a:p>
          <a:p>
            <a:r>
              <a:rPr kumimoji="1" lang="ja-JP" altLang="en-US" dirty="0"/>
              <a:t>データがとびとびの記憶領域に保存されることで、　ハードディスクのアクセス効率が低下します。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855438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磁気ディスク以外の補助記憶装置を　いくつか紹介します。</a:t>
            </a:r>
            <a:endParaRPr kumimoji="1" lang="en-US" altLang="ja-JP" dirty="0"/>
          </a:p>
          <a:p>
            <a:endParaRPr kumimoji="1" lang="en-US" altLang="ja-JP" dirty="0"/>
          </a:p>
          <a:p>
            <a:r>
              <a:rPr kumimoji="1" lang="ja-JP" altLang="en-US" dirty="0"/>
              <a:t>前回、　学習した半導体メモリの一種としてフラッシュメモリというものがありました。デジタルカメラやスマホの記憶媒体として利用されている　エス　ディー　カードは、フラッシュメモリのことです。フラッシュメモリは、　電気的に記憶情報の一部、もしくは全部を消去して書きかえられる半導体メモです。</a:t>
            </a:r>
            <a:endParaRPr kumimoji="1" lang="en-US" altLang="ja-JP" dirty="0"/>
          </a:p>
          <a:p>
            <a:r>
              <a:rPr kumimoji="1" lang="ja-JP" altLang="en-US" dirty="0"/>
              <a:t>エス　ディー　カードは、容量で３種類に分類されます。　容量が２ギガバイトまでは、エス　ディー　カードといいます。容量が３２ギガバイトまでのものは、　エス　ディー　エイチ　シー　カードといいます。２テラバイトまでのものは、エス　ディー　エックス　シー　カードといいます。</a:t>
            </a:r>
            <a:endParaRPr kumimoji="1" lang="en-US" altLang="ja-JP" dirty="0"/>
          </a:p>
          <a:p>
            <a:endParaRPr kumimoji="1" lang="en-US" altLang="ja-JP" dirty="0"/>
          </a:p>
          <a:p>
            <a:r>
              <a:rPr kumimoji="1" lang="ja-JP" altLang="en-US" dirty="0"/>
              <a:t>フラッシュメモリを用いた補助記憶装置として、　エス　エス　ディー　、　ソリッド　ステイツ　ドライブ　も普及しています。</a:t>
            </a:r>
            <a:endParaRPr kumimoji="1" lang="en-US" altLang="ja-JP" dirty="0"/>
          </a:p>
          <a:p>
            <a:r>
              <a:rPr kumimoji="1" lang="ja-JP" altLang="en-US" dirty="0"/>
              <a:t>エス　エス　ディーは、ハードディスクの代わりとして用いられます。磁気ディスク装置とちがって　ディスクの回転や磁気ヘッドの移動が必要ないので、静音であり、　省電力です。また、シーク時間やサーチ時間がない分、アクセス時間も早くなります。欠点はハードディスクと比較すると、容量当たりの価格が高いことです。</a:t>
            </a:r>
            <a:endParaRPr kumimoji="1" lang="en-US" altLang="ja-JP" dirty="0"/>
          </a:p>
          <a:p>
            <a:endParaRPr kumimoji="1" lang="en-US" altLang="ja-JP" dirty="0"/>
          </a:p>
          <a:p>
            <a:r>
              <a:rPr kumimoji="1" lang="ja-JP" altLang="en-US" dirty="0"/>
              <a:t>光ディスクは、</a:t>
            </a:r>
            <a:r>
              <a:rPr kumimoji="1" lang="ja-JP" altLang="en-US" sz="1600" dirty="0"/>
              <a:t>レーザー光を使用してデータの読み書きを行う記憶媒体のことです。記憶容量と使用するレーザーの色でいくつかの種類に分けられます。</a:t>
            </a:r>
            <a:endParaRPr kumimoji="1" lang="en-US" altLang="ja-JP" sz="1600" dirty="0"/>
          </a:p>
          <a:p>
            <a:r>
              <a:rPr kumimoji="1" lang="ja-JP" altLang="en-US" sz="1600" dirty="0"/>
              <a:t>表を参照して下さい。</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192690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8/29/2024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8/29/2024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8/29/2024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8/29/2024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8/29/2024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8/29/2024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8/29/2024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8/29/2024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8/29/2024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8/29/2024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8/29/2024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8/29/2024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3</a:t>
            </a:r>
            <a:r>
              <a:rPr lang="ja-JP" altLang="en-US" dirty="0"/>
              <a:t>　コンピュータ構成要素</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3</a:t>
            </a:r>
            <a:r>
              <a:rPr lang="ja-JP" altLang="en-US" sz="4000" dirty="0"/>
              <a:t>－</a:t>
            </a:r>
            <a:r>
              <a:rPr lang="en-US" altLang="ja-JP" sz="4000" dirty="0"/>
              <a:t>5</a:t>
            </a:r>
            <a:r>
              <a:rPr lang="ja-JP" altLang="en-US" sz="4000" dirty="0"/>
              <a:t>　補助記憶装置</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補助記憶装置</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補助記憶装置とは</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1844824"/>
            <a:ext cx="11809306" cy="1631216"/>
          </a:xfrm>
          <a:prstGeom prst="rect">
            <a:avLst/>
          </a:prstGeom>
          <a:noFill/>
        </p:spPr>
        <p:txBody>
          <a:bodyPr wrap="square">
            <a:spAutoFit/>
          </a:bodyPr>
          <a:lstStyle/>
          <a:p>
            <a:r>
              <a:rPr kumimoji="1" lang="ja-JP" altLang="en-US" sz="2000" dirty="0"/>
              <a:t>主記憶装置を補うためのデータやプログラムを記憶する装置。　</a:t>
            </a:r>
          </a:p>
          <a:p>
            <a:endParaRPr kumimoji="1" lang="en-US" altLang="ja-JP" sz="2000" dirty="0"/>
          </a:p>
          <a:p>
            <a:r>
              <a:rPr kumimoji="1" lang="ja-JP" altLang="en-US" sz="2000" b="1" dirty="0">
                <a:solidFill>
                  <a:srgbClr val="FF0000"/>
                </a:solidFill>
              </a:rPr>
              <a:t>＜特徴＞</a:t>
            </a:r>
            <a:r>
              <a:rPr kumimoji="1" lang="ja-JP" altLang="en-US" sz="2000" dirty="0"/>
              <a:t>主記憶に比べてアクセス速度は遅いが、大容量のことが多い。不揮発性。</a:t>
            </a:r>
          </a:p>
          <a:p>
            <a:endParaRPr kumimoji="1" lang="ja-JP" altLang="en-US" sz="2000" dirty="0"/>
          </a:p>
          <a:p>
            <a:r>
              <a:rPr kumimoji="1" lang="ja-JP" altLang="en-US" sz="2000" dirty="0"/>
              <a:t>・表　補助記憶装置の種類</a:t>
            </a:r>
          </a:p>
        </p:txBody>
      </p:sp>
      <p:graphicFrame>
        <p:nvGraphicFramePr>
          <p:cNvPr id="4" name="表 2">
            <a:extLst>
              <a:ext uri="{FF2B5EF4-FFF2-40B4-BE49-F238E27FC236}">
                <a16:creationId xmlns:a16="http://schemas.microsoft.com/office/drawing/2014/main" id="{D2D2F623-4905-5C65-C61E-A135A8477FED}"/>
              </a:ext>
            </a:extLst>
          </p:cNvPr>
          <p:cNvGraphicFramePr>
            <a:graphicFrameLocks noGrp="1"/>
          </p:cNvGraphicFramePr>
          <p:nvPr>
            <p:extLst>
              <p:ext uri="{D42A27DB-BD31-4B8C-83A1-F6EECF244321}">
                <p14:modId xmlns:p14="http://schemas.microsoft.com/office/powerpoint/2010/main" val="207505118"/>
              </p:ext>
            </p:extLst>
          </p:nvPr>
        </p:nvGraphicFramePr>
        <p:xfrm>
          <a:off x="621801" y="3665096"/>
          <a:ext cx="11233248" cy="1371600"/>
        </p:xfrm>
        <a:graphic>
          <a:graphicData uri="http://schemas.openxmlformats.org/drawingml/2006/table">
            <a:tbl>
              <a:tblPr firstRow="1" bandRow="1">
                <a:tableStyleId>{E8B1032C-EA38-4F05-BA0D-38AFFFC7BED3}</a:tableStyleId>
              </a:tblPr>
              <a:tblGrid>
                <a:gridCol w="6120680">
                  <a:extLst>
                    <a:ext uri="{9D8B030D-6E8A-4147-A177-3AD203B41FA5}">
                      <a16:colId xmlns:a16="http://schemas.microsoft.com/office/drawing/2014/main" val="3196650700"/>
                    </a:ext>
                  </a:extLst>
                </a:gridCol>
                <a:gridCol w="5112568">
                  <a:extLst>
                    <a:ext uri="{9D8B030D-6E8A-4147-A177-3AD203B41FA5}">
                      <a16:colId xmlns:a16="http://schemas.microsoft.com/office/drawing/2014/main" val="1659661984"/>
                    </a:ext>
                  </a:extLst>
                </a:gridCol>
              </a:tblGrid>
              <a:tr h="370840">
                <a:tc>
                  <a:txBody>
                    <a:bodyPr/>
                    <a:lstStyle/>
                    <a:p>
                      <a:r>
                        <a:rPr kumimoji="1" lang="ja-JP" altLang="en-US" b="0" dirty="0"/>
                        <a:t>磁気ディスク装置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a:t>HDD</a:t>
                      </a:r>
                      <a:r>
                        <a:rPr kumimoji="1" lang="ja-JP" altLang="en-US" dirty="0"/>
                        <a:t>（</a:t>
                      </a:r>
                      <a:r>
                        <a:rPr kumimoji="1" lang="en-US" altLang="ja-JP" dirty="0"/>
                        <a:t>Hard</a:t>
                      </a:r>
                      <a:r>
                        <a:rPr kumimoji="1" lang="ja-JP" altLang="en-US" dirty="0"/>
                        <a:t> </a:t>
                      </a:r>
                      <a:r>
                        <a:rPr kumimoji="1" lang="en-US" altLang="ja-JP" dirty="0"/>
                        <a:t>Disk</a:t>
                      </a:r>
                      <a:r>
                        <a:rPr kumimoji="1" lang="ja-JP" altLang="en-US" dirty="0"/>
                        <a:t> </a:t>
                      </a:r>
                      <a:r>
                        <a:rPr kumimoji="1" lang="en-US" altLang="ja-JP" dirty="0"/>
                        <a:t>Drive</a:t>
                      </a:r>
                      <a:r>
                        <a:rPr kumimoji="1" lang="ja-JP" altLang="en-US" dirty="0"/>
                        <a:t>）</a:t>
                      </a:r>
                      <a:endParaRPr kumimoji="1" lang="en-US" altLang="ja-JP"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464490"/>
                  </a:ext>
                </a:extLst>
              </a:tr>
              <a:tr h="370840">
                <a:tc>
                  <a:txBody>
                    <a:bodyPr/>
                    <a:lstStyle/>
                    <a:p>
                      <a:r>
                        <a:rPr kumimoji="1" lang="ja-JP" altLang="en-US" dirty="0"/>
                        <a:t>フラッシュメモリ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a:t>SSD</a:t>
                      </a:r>
                      <a:r>
                        <a:rPr kumimoji="1" lang="ja-JP" altLang="en-US" b="1" dirty="0"/>
                        <a:t>（</a:t>
                      </a:r>
                      <a:r>
                        <a:rPr kumimoji="1" lang="en-US" altLang="ja-JP" b="1" dirty="0"/>
                        <a:t>Solid State Drive</a:t>
                      </a:r>
                      <a:r>
                        <a:rPr kumimoji="1" lang="ja-JP" altLang="en-US"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7688426"/>
                  </a:ext>
                </a:extLst>
              </a:tr>
              <a:tr h="370840">
                <a:tc>
                  <a:txBody>
                    <a:bodyPr/>
                    <a:lstStyle/>
                    <a:p>
                      <a:r>
                        <a:rPr kumimoji="1" lang="ja-JP" altLang="en-US" dirty="0"/>
                        <a:t>光ディスク装置（</a:t>
                      </a:r>
                      <a:r>
                        <a:rPr kumimoji="1" lang="nb-NO" altLang="ja-JP" dirty="0"/>
                        <a:t>optical disk drive </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a:t>CD</a:t>
                      </a:r>
                      <a:r>
                        <a:rPr kumimoji="1" lang="ja-JP" altLang="en-US" b="1" dirty="0"/>
                        <a:t>、</a:t>
                      </a:r>
                      <a:r>
                        <a:rPr kumimoji="1" lang="en-US" altLang="ja-JP" b="1" dirty="0"/>
                        <a:t>DVD</a:t>
                      </a:r>
                      <a:r>
                        <a:rPr kumimoji="1" lang="ja-JP" altLang="en-US" b="1" dirty="0"/>
                        <a:t>、</a:t>
                      </a:r>
                      <a:r>
                        <a:rPr kumimoji="1" lang="en-US" altLang="ja-JP" b="1" dirty="0" err="1"/>
                        <a:t>bluray</a:t>
                      </a:r>
                      <a:r>
                        <a:rPr kumimoji="1" lang="ja-JP" altLang="en-US" b="1" dirty="0"/>
                        <a:t>など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2176528"/>
                  </a:ext>
                </a:extLst>
              </a:tr>
            </a:tbl>
          </a:graphicData>
        </a:graphic>
      </p:graphicFrame>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補助記憶装置</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2800" dirty="0">
                <a:latin typeface="Meiryo UI" panose="020B0604030504040204" pitchFamily="50" charset="-128"/>
                <a:ea typeface="Meiryo UI" panose="020B0604030504040204" pitchFamily="50" charset="-128"/>
              </a:rPr>
              <a:t>磁気ディスク装置の構造</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1844824"/>
            <a:ext cx="11809306" cy="707886"/>
          </a:xfrm>
          <a:prstGeom prst="rect">
            <a:avLst/>
          </a:prstGeom>
          <a:noFill/>
        </p:spPr>
        <p:txBody>
          <a:bodyPr wrap="square">
            <a:spAutoFit/>
          </a:bodyPr>
          <a:lstStyle/>
          <a:p>
            <a:r>
              <a:rPr kumimoji="1" lang="ja-JP" altLang="en-US" sz="2000" dirty="0"/>
              <a:t>磁性体を塗った円盤状のディスクにデータを記憶する装置。磁気ヘッドを移動させてディスクにデータを書き込んだり、ディスクに記憶したデータを読み込んだりできる。</a:t>
            </a:r>
          </a:p>
        </p:txBody>
      </p:sp>
      <p:pic>
        <p:nvPicPr>
          <p:cNvPr id="5" name="図 4" descr="電子機器の部品&#10;&#10;中程度の精度で自動的に生成された説明">
            <a:extLst>
              <a:ext uri="{FF2B5EF4-FFF2-40B4-BE49-F238E27FC236}">
                <a16:creationId xmlns:a16="http://schemas.microsoft.com/office/drawing/2014/main" id="{215882A3-9985-A84D-C083-77C3CA536B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0547" y="2738866"/>
            <a:ext cx="5787730" cy="3858486"/>
          </a:xfrm>
          <a:prstGeom prst="rect">
            <a:avLst/>
          </a:prstGeom>
        </p:spPr>
      </p:pic>
      <p:sp>
        <p:nvSpPr>
          <p:cNvPr id="6" name="吹き出し: 四角形 5">
            <a:extLst>
              <a:ext uri="{FF2B5EF4-FFF2-40B4-BE49-F238E27FC236}">
                <a16:creationId xmlns:a16="http://schemas.microsoft.com/office/drawing/2014/main" id="{BDCF6962-C873-AFF6-5AB9-C2020C6D42DB}"/>
              </a:ext>
            </a:extLst>
          </p:cNvPr>
          <p:cNvSpPr/>
          <p:nvPr/>
        </p:nvSpPr>
        <p:spPr>
          <a:xfrm>
            <a:off x="333772" y="3068638"/>
            <a:ext cx="2578749" cy="707886"/>
          </a:xfrm>
          <a:prstGeom prst="wedgeRectCallout">
            <a:avLst>
              <a:gd name="adj1" fmla="val 135411"/>
              <a:gd name="adj2" fmla="val 125431"/>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磁気ディスク（プラッタ）</a:t>
            </a:r>
          </a:p>
        </p:txBody>
      </p:sp>
      <p:sp>
        <p:nvSpPr>
          <p:cNvPr id="7" name="吹き出し: 四角形 6">
            <a:extLst>
              <a:ext uri="{FF2B5EF4-FFF2-40B4-BE49-F238E27FC236}">
                <a16:creationId xmlns:a16="http://schemas.microsoft.com/office/drawing/2014/main" id="{A46585B2-3F2D-7636-DFDB-580ABB695846}"/>
              </a:ext>
            </a:extLst>
          </p:cNvPr>
          <p:cNvSpPr/>
          <p:nvPr/>
        </p:nvSpPr>
        <p:spPr>
          <a:xfrm>
            <a:off x="189756" y="4832995"/>
            <a:ext cx="2722765" cy="707886"/>
          </a:xfrm>
          <a:prstGeom prst="wedgeRectCallout">
            <a:avLst>
              <a:gd name="adj1" fmla="val 88587"/>
              <a:gd name="adj2" fmla="val -15335"/>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アクチュエーター</a:t>
            </a:r>
          </a:p>
        </p:txBody>
      </p:sp>
      <p:sp>
        <p:nvSpPr>
          <p:cNvPr id="8" name="吹き出し: 四角形 7">
            <a:extLst>
              <a:ext uri="{FF2B5EF4-FFF2-40B4-BE49-F238E27FC236}">
                <a16:creationId xmlns:a16="http://schemas.microsoft.com/office/drawing/2014/main" id="{2DE4DA47-501A-825F-831F-C12FCD1F0F9C}"/>
              </a:ext>
            </a:extLst>
          </p:cNvPr>
          <p:cNvSpPr/>
          <p:nvPr/>
        </p:nvSpPr>
        <p:spPr>
          <a:xfrm>
            <a:off x="9132293" y="2825180"/>
            <a:ext cx="2722765" cy="707886"/>
          </a:xfrm>
          <a:prstGeom prst="wedgeRectCallout">
            <a:avLst>
              <a:gd name="adj1" fmla="val -137886"/>
              <a:gd name="adj2" fmla="val 228107"/>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磁気ヘッド</a:t>
            </a:r>
          </a:p>
        </p:txBody>
      </p:sp>
      <p:sp>
        <p:nvSpPr>
          <p:cNvPr id="9" name="吹き出し: 四角形 8">
            <a:extLst>
              <a:ext uri="{FF2B5EF4-FFF2-40B4-BE49-F238E27FC236}">
                <a16:creationId xmlns:a16="http://schemas.microsoft.com/office/drawing/2014/main" id="{D4DA7955-7AED-0669-0E27-AA4F357FC22B}"/>
              </a:ext>
            </a:extLst>
          </p:cNvPr>
          <p:cNvSpPr/>
          <p:nvPr/>
        </p:nvSpPr>
        <p:spPr>
          <a:xfrm>
            <a:off x="9132293" y="4832995"/>
            <a:ext cx="2722765" cy="707886"/>
          </a:xfrm>
          <a:prstGeom prst="wedgeRectCallout">
            <a:avLst>
              <a:gd name="adj1" fmla="val -177067"/>
              <a:gd name="adj2" fmla="val -30240"/>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スイングアーム</a:t>
            </a:r>
          </a:p>
        </p:txBody>
      </p:sp>
    </p:spTree>
    <p:custDataLst>
      <p:tags r:id="rId1"/>
    </p:custDataLst>
    <p:extLst>
      <p:ext uri="{BB962C8B-B14F-4D97-AF65-F5344CB8AC3E}">
        <p14:creationId xmlns:p14="http://schemas.microsoft.com/office/powerpoint/2010/main" val="4891242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補助記憶装置</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磁気ディスクの容量</a:t>
            </a:r>
          </a:p>
          <a:p>
            <a:pPr marL="0" indent="0">
              <a:buNone/>
            </a:pPr>
            <a:r>
              <a:rPr kumimoji="1" lang="ja-JP" altLang="en-US" dirty="0"/>
              <a:t>　磁気ディスクの容量計算は、</a:t>
            </a:r>
            <a:r>
              <a:rPr kumimoji="1" lang="en-US" altLang="ja-JP" dirty="0"/>
              <a:t>1</a:t>
            </a:r>
            <a:r>
              <a:rPr kumimoji="1" lang="ja-JP" altLang="en-US" dirty="0"/>
              <a:t>セクタのデータ容量、セクタ数、トラック数、シリンダ数の順に計算していく。</a:t>
            </a:r>
          </a:p>
        </p:txBody>
      </p:sp>
      <p:grpSp>
        <p:nvGrpSpPr>
          <p:cNvPr id="49" name="グループ化 48">
            <a:extLst>
              <a:ext uri="{FF2B5EF4-FFF2-40B4-BE49-F238E27FC236}">
                <a16:creationId xmlns:a16="http://schemas.microsoft.com/office/drawing/2014/main" id="{CF6C548F-4E14-54A9-1F5F-5A9A7F04F19C}"/>
              </a:ext>
            </a:extLst>
          </p:cNvPr>
          <p:cNvGrpSpPr/>
          <p:nvPr/>
        </p:nvGrpSpPr>
        <p:grpSpPr>
          <a:xfrm>
            <a:off x="4150196" y="2896262"/>
            <a:ext cx="3664024" cy="2234135"/>
            <a:chOff x="4150196" y="2896262"/>
            <a:chExt cx="3664024" cy="2234135"/>
          </a:xfrm>
        </p:grpSpPr>
        <p:grpSp>
          <p:nvGrpSpPr>
            <p:cNvPr id="42" name="グループ化 41">
              <a:extLst>
                <a:ext uri="{FF2B5EF4-FFF2-40B4-BE49-F238E27FC236}">
                  <a16:creationId xmlns:a16="http://schemas.microsoft.com/office/drawing/2014/main" id="{AB920394-6836-F866-F26F-8A2E452BE7E3}"/>
                </a:ext>
              </a:extLst>
            </p:cNvPr>
            <p:cNvGrpSpPr/>
            <p:nvPr/>
          </p:nvGrpSpPr>
          <p:grpSpPr>
            <a:xfrm>
              <a:off x="4213820" y="3905691"/>
              <a:ext cx="3600400" cy="1224706"/>
              <a:chOff x="1197868" y="3500438"/>
              <a:chExt cx="3600400" cy="1224706"/>
            </a:xfrm>
          </p:grpSpPr>
          <p:sp>
            <p:nvSpPr>
              <p:cNvPr id="43" name="楕円 42">
                <a:extLst>
                  <a:ext uri="{FF2B5EF4-FFF2-40B4-BE49-F238E27FC236}">
                    <a16:creationId xmlns:a16="http://schemas.microsoft.com/office/drawing/2014/main" id="{22CD33B6-11F7-1472-A25D-95686E99ECA5}"/>
                  </a:ext>
                </a:extLst>
              </p:cNvPr>
              <p:cNvSpPr/>
              <p:nvPr/>
            </p:nvSpPr>
            <p:spPr>
              <a:xfrm>
                <a:off x="1197868" y="3500438"/>
                <a:ext cx="3600400" cy="12247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a:extLst>
                  <a:ext uri="{FF2B5EF4-FFF2-40B4-BE49-F238E27FC236}">
                    <a16:creationId xmlns:a16="http://schemas.microsoft.com/office/drawing/2014/main" id="{B1E83F09-C6F0-645B-8584-7C8AC3272644}"/>
                  </a:ext>
                </a:extLst>
              </p:cNvPr>
              <p:cNvSpPr/>
              <p:nvPr/>
            </p:nvSpPr>
            <p:spPr>
              <a:xfrm>
                <a:off x="1670112" y="3645024"/>
                <a:ext cx="2655912" cy="93610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楕円 44">
                <a:extLst>
                  <a:ext uri="{FF2B5EF4-FFF2-40B4-BE49-F238E27FC236}">
                    <a16:creationId xmlns:a16="http://schemas.microsoft.com/office/drawing/2014/main" id="{3071C526-1E85-571B-829B-8C0BCCDF80D1}"/>
                  </a:ext>
                </a:extLst>
              </p:cNvPr>
              <p:cNvSpPr/>
              <p:nvPr/>
            </p:nvSpPr>
            <p:spPr>
              <a:xfrm>
                <a:off x="1989956" y="3717032"/>
                <a:ext cx="2079848" cy="712266"/>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楕円 45">
                <a:extLst>
                  <a:ext uri="{FF2B5EF4-FFF2-40B4-BE49-F238E27FC236}">
                    <a16:creationId xmlns:a16="http://schemas.microsoft.com/office/drawing/2014/main" id="{B250ACD4-F45D-70F9-29A9-5756BD468DEE}"/>
                  </a:ext>
                </a:extLst>
              </p:cNvPr>
              <p:cNvSpPr/>
              <p:nvPr/>
            </p:nvSpPr>
            <p:spPr>
              <a:xfrm>
                <a:off x="2782044" y="3965153"/>
                <a:ext cx="432048" cy="216024"/>
              </a:xfrm>
              <a:prstGeom prst="ellips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a:extLst>
                  <a:ext uri="{FF2B5EF4-FFF2-40B4-BE49-F238E27FC236}">
                    <a16:creationId xmlns:a16="http://schemas.microsoft.com/office/drawing/2014/main" id="{6655A764-A0F6-142B-498E-ABF4189E7324}"/>
                  </a:ext>
                </a:extLst>
              </p:cNvPr>
              <p:cNvCxnSpPr>
                <a:stCxn id="44" idx="2"/>
                <a:endCxn id="45" idx="2"/>
              </p:cNvCxnSpPr>
              <p:nvPr/>
            </p:nvCxnSpPr>
            <p:spPr>
              <a:xfrm flipV="1">
                <a:off x="1670112" y="4073165"/>
                <a:ext cx="319844" cy="39911"/>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8EA19A24-6991-67C0-686B-BE6A7387175D}"/>
                  </a:ext>
                </a:extLst>
              </p:cNvPr>
              <p:cNvCxnSpPr>
                <a:cxnSpLocks/>
                <a:stCxn id="44" idx="3"/>
                <a:endCxn id="45" idx="3"/>
              </p:cNvCxnSpPr>
              <p:nvPr/>
            </p:nvCxnSpPr>
            <p:spPr>
              <a:xfrm flipV="1">
                <a:off x="2059061" y="4324989"/>
                <a:ext cx="235482" cy="11905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35" name="グループ化 34">
              <a:extLst>
                <a:ext uri="{FF2B5EF4-FFF2-40B4-BE49-F238E27FC236}">
                  <a16:creationId xmlns:a16="http://schemas.microsoft.com/office/drawing/2014/main" id="{C2C11970-CFBA-44B0-74EC-5F6D4CE71E0E}"/>
                </a:ext>
              </a:extLst>
            </p:cNvPr>
            <p:cNvGrpSpPr/>
            <p:nvPr/>
          </p:nvGrpSpPr>
          <p:grpSpPr>
            <a:xfrm>
              <a:off x="4182008" y="3400413"/>
              <a:ext cx="3600400" cy="1224706"/>
              <a:chOff x="1197868" y="3500438"/>
              <a:chExt cx="3600400" cy="1224706"/>
            </a:xfrm>
          </p:grpSpPr>
          <p:sp>
            <p:nvSpPr>
              <p:cNvPr id="36" name="楕円 35">
                <a:extLst>
                  <a:ext uri="{FF2B5EF4-FFF2-40B4-BE49-F238E27FC236}">
                    <a16:creationId xmlns:a16="http://schemas.microsoft.com/office/drawing/2014/main" id="{7F9B0CB9-034E-F2C5-5151-507874773F42}"/>
                  </a:ext>
                </a:extLst>
              </p:cNvPr>
              <p:cNvSpPr/>
              <p:nvPr/>
            </p:nvSpPr>
            <p:spPr>
              <a:xfrm>
                <a:off x="1197868" y="3500438"/>
                <a:ext cx="3600400" cy="12247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5666814E-4B7A-C1FB-AA82-13E3702290E3}"/>
                  </a:ext>
                </a:extLst>
              </p:cNvPr>
              <p:cNvSpPr/>
              <p:nvPr/>
            </p:nvSpPr>
            <p:spPr>
              <a:xfrm>
                <a:off x="1670112" y="3645024"/>
                <a:ext cx="2655912" cy="93610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楕円 37">
                <a:extLst>
                  <a:ext uri="{FF2B5EF4-FFF2-40B4-BE49-F238E27FC236}">
                    <a16:creationId xmlns:a16="http://schemas.microsoft.com/office/drawing/2014/main" id="{6B983DF3-4021-0BBB-A6BD-13D279EBCB80}"/>
                  </a:ext>
                </a:extLst>
              </p:cNvPr>
              <p:cNvSpPr/>
              <p:nvPr/>
            </p:nvSpPr>
            <p:spPr>
              <a:xfrm>
                <a:off x="1989956" y="3717032"/>
                <a:ext cx="2079848" cy="712266"/>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楕円 38">
                <a:extLst>
                  <a:ext uri="{FF2B5EF4-FFF2-40B4-BE49-F238E27FC236}">
                    <a16:creationId xmlns:a16="http://schemas.microsoft.com/office/drawing/2014/main" id="{8D06B397-FFDE-3143-4B49-34155E50A0BA}"/>
                  </a:ext>
                </a:extLst>
              </p:cNvPr>
              <p:cNvSpPr/>
              <p:nvPr/>
            </p:nvSpPr>
            <p:spPr>
              <a:xfrm>
                <a:off x="2782044" y="3965153"/>
                <a:ext cx="432048" cy="216024"/>
              </a:xfrm>
              <a:prstGeom prst="ellips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B048237F-713B-E40F-6C74-62DC1D12549C}"/>
                  </a:ext>
                </a:extLst>
              </p:cNvPr>
              <p:cNvCxnSpPr>
                <a:stCxn id="37" idx="2"/>
                <a:endCxn id="38" idx="2"/>
              </p:cNvCxnSpPr>
              <p:nvPr/>
            </p:nvCxnSpPr>
            <p:spPr>
              <a:xfrm flipV="1">
                <a:off x="1670112" y="4073165"/>
                <a:ext cx="319844" cy="39911"/>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E7296A93-64D2-26F6-CDD0-4ED77E19CE7C}"/>
                  </a:ext>
                </a:extLst>
              </p:cNvPr>
              <p:cNvCxnSpPr>
                <a:cxnSpLocks/>
                <a:stCxn id="37" idx="3"/>
                <a:endCxn id="38" idx="3"/>
              </p:cNvCxnSpPr>
              <p:nvPr/>
            </p:nvCxnSpPr>
            <p:spPr>
              <a:xfrm flipV="1">
                <a:off x="2059061" y="4324989"/>
                <a:ext cx="235482" cy="11905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34" name="グループ化 33">
              <a:extLst>
                <a:ext uri="{FF2B5EF4-FFF2-40B4-BE49-F238E27FC236}">
                  <a16:creationId xmlns:a16="http://schemas.microsoft.com/office/drawing/2014/main" id="{E87FA981-728E-E203-7951-C256A495B56D}"/>
                </a:ext>
              </a:extLst>
            </p:cNvPr>
            <p:cNvGrpSpPr/>
            <p:nvPr/>
          </p:nvGrpSpPr>
          <p:grpSpPr>
            <a:xfrm>
              <a:off x="4150196" y="2896262"/>
              <a:ext cx="3600400" cy="1224706"/>
              <a:chOff x="1197868" y="3500438"/>
              <a:chExt cx="3600400" cy="1224706"/>
            </a:xfrm>
          </p:grpSpPr>
          <p:sp>
            <p:nvSpPr>
              <p:cNvPr id="4" name="楕円 3">
                <a:extLst>
                  <a:ext uri="{FF2B5EF4-FFF2-40B4-BE49-F238E27FC236}">
                    <a16:creationId xmlns:a16="http://schemas.microsoft.com/office/drawing/2014/main" id="{B9115D45-39C1-D459-B550-D7C44AFD332D}"/>
                  </a:ext>
                </a:extLst>
              </p:cNvPr>
              <p:cNvSpPr/>
              <p:nvPr/>
            </p:nvSpPr>
            <p:spPr>
              <a:xfrm>
                <a:off x="1197868" y="3500438"/>
                <a:ext cx="3600400" cy="12247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656B5D01-F633-FD8F-D740-005AF13F4420}"/>
                  </a:ext>
                </a:extLst>
              </p:cNvPr>
              <p:cNvSpPr/>
              <p:nvPr/>
            </p:nvSpPr>
            <p:spPr>
              <a:xfrm>
                <a:off x="1670112" y="3645024"/>
                <a:ext cx="2655912" cy="93610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楕円 4">
                <a:extLst>
                  <a:ext uri="{FF2B5EF4-FFF2-40B4-BE49-F238E27FC236}">
                    <a16:creationId xmlns:a16="http://schemas.microsoft.com/office/drawing/2014/main" id="{8BED65B9-E761-98A7-527A-EE09F5FB233D}"/>
                  </a:ext>
                </a:extLst>
              </p:cNvPr>
              <p:cNvSpPr/>
              <p:nvPr/>
            </p:nvSpPr>
            <p:spPr>
              <a:xfrm>
                <a:off x="1989956" y="3717032"/>
                <a:ext cx="2079848" cy="712266"/>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楕円 6">
                <a:extLst>
                  <a:ext uri="{FF2B5EF4-FFF2-40B4-BE49-F238E27FC236}">
                    <a16:creationId xmlns:a16="http://schemas.microsoft.com/office/drawing/2014/main" id="{F74BA391-40D8-E803-595B-D1D7938BB9DC}"/>
                  </a:ext>
                </a:extLst>
              </p:cNvPr>
              <p:cNvSpPr/>
              <p:nvPr/>
            </p:nvSpPr>
            <p:spPr>
              <a:xfrm>
                <a:off x="2782044" y="3965153"/>
                <a:ext cx="432048" cy="216024"/>
              </a:xfrm>
              <a:prstGeom prst="ellips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40E4ED23-B0DF-0902-9131-A790CDFBC185}"/>
                  </a:ext>
                </a:extLst>
              </p:cNvPr>
              <p:cNvCxnSpPr>
                <a:stCxn id="6" idx="2"/>
                <a:endCxn id="5" idx="2"/>
              </p:cNvCxnSpPr>
              <p:nvPr/>
            </p:nvCxnSpPr>
            <p:spPr>
              <a:xfrm flipV="1">
                <a:off x="1670112" y="4073165"/>
                <a:ext cx="319844" cy="39911"/>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2009F9AB-3DE8-A29E-8B2E-072A1C9819BD}"/>
                  </a:ext>
                </a:extLst>
              </p:cNvPr>
              <p:cNvCxnSpPr>
                <a:cxnSpLocks/>
                <a:stCxn id="6" idx="3"/>
                <a:endCxn id="5" idx="3"/>
              </p:cNvCxnSpPr>
              <p:nvPr/>
            </p:nvCxnSpPr>
            <p:spPr>
              <a:xfrm flipV="1">
                <a:off x="2059061" y="4324989"/>
                <a:ext cx="235482" cy="11905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50" name="吹き出し: 四角形 49">
            <a:extLst>
              <a:ext uri="{FF2B5EF4-FFF2-40B4-BE49-F238E27FC236}">
                <a16:creationId xmlns:a16="http://schemas.microsoft.com/office/drawing/2014/main" id="{14E366C6-2225-84E5-45E1-AFBFF07C256D}"/>
              </a:ext>
            </a:extLst>
          </p:cNvPr>
          <p:cNvSpPr/>
          <p:nvPr/>
        </p:nvSpPr>
        <p:spPr>
          <a:xfrm>
            <a:off x="8470676" y="3040848"/>
            <a:ext cx="2376264" cy="388152"/>
          </a:xfrm>
          <a:prstGeom prst="wedgeRectCallout">
            <a:avLst>
              <a:gd name="adj1" fmla="val -84967"/>
              <a:gd name="adj2" fmla="val 5646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磁気ディスク</a:t>
            </a:r>
          </a:p>
        </p:txBody>
      </p:sp>
      <p:sp>
        <p:nvSpPr>
          <p:cNvPr id="51" name="吹き出し: 四角形 50">
            <a:extLst>
              <a:ext uri="{FF2B5EF4-FFF2-40B4-BE49-F238E27FC236}">
                <a16:creationId xmlns:a16="http://schemas.microsoft.com/office/drawing/2014/main" id="{1BFDE732-EEDF-499B-CA05-A16B0E619F8B}"/>
              </a:ext>
            </a:extLst>
          </p:cNvPr>
          <p:cNvSpPr/>
          <p:nvPr/>
        </p:nvSpPr>
        <p:spPr>
          <a:xfrm>
            <a:off x="8609511" y="3825122"/>
            <a:ext cx="2376264" cy="388152"/>
          </a:xfrm>
          <a:prstGeom prst="wedgeRectCallout">
            <a:avLst>
              <a:gd name="adj1" fmla="val -111607"/>
              <a:gd name="adj2" fmla="val -109652"/>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トラック</a:t>
            </a:r>
          </a:p>
        </p:txBody>
      </p:sp>
      <p:sp>
        <p:nvSpPr>
          <p:cNvPr id="52" name="吹き出し: 四角形 51">
            <a:extLst>
              <a:ext uri="{FF2B5EF4-FFF2-40B4-BE49-F238E27FC236}">
                <a16:creationId xmlns:a16="http://schemas.microsoft.com/office/drawing/2014/main" id="{62C3335E-83A3-5E7A-9F84-2321EECCFBBB}"/>
              </a:ext>
            </a:extLst>
          </p:cNvPr>
          <p:cNvSpPr/>
          <p:nvPr/>
        </p:nvSpPr>
        <p:spPr>
          <a:xfrm>
            <a:off x="1217966" y="3274913"/>
            <a:ext cx="2376264" cy="388152"/>
          </a:xfrm>
          <a:prstGeom prst="wedgeRectCallout">
            <a:avLst>
              <a:gd name="adj1" fmla="val 102502"/>
              <a:gd name="adj2" fmla="val 38339"/>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セクタ</a:t>
            </a:r>
          </a:p>
        </p:txBody>
      </p:sp>
      <p:sp>
        <p:nvSpPr>
          <p:cNvPr id="53" name="左中かっこ 52">
            <a:extLst>
              <a:ext uri="{FF2B5EF4-FFF2-40B4-BE49-F238E27FC236}">
                <a16:creationId xmlns:a16="http://schemas.microsoft.com/office/drawing/2014/main" id="{FF8BAE1B-902F-6F61-9DE0-785218FB603B}"/>
              </a:ext>
            </a:extLst>
          </p:cNvPr>
          <p:cNvSpPr/>
          <p:nvPr/>
        </p:nvSpPr>
        <p:spPr>
          <a:xfrm>
            <a:off x="4157342" y="3354351"/>
            <a:ext cx="395182" cy="1580300"/>
          </a:xfrm>
          <a:prstGeom prst="leftBrace">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9BB84909-ECF4-96D1-03CC-E10C94F21F6E}"/>
              </a:ext>
            </a:extLst>
          </p:cNvPr>
          <p:cNvSpPr/>
          <p:nvPr/>
        </p:nvSpPr>
        <p:spPr>
          <a:xfrm>
            <a:off x="2522189" y="3941121"/>
            <a:ext cx="1542742" cy="38815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シリンダ</a:t>
            </a:r>
          </a:p>
        </p:txBody>
      </p:sp>
      <p:graphicFrame>
        <p:nvGraphicFramePr>
          <p:cNvPr id="56" name="表 4">
            <a:extLst>
              <a:ext uri="{FF2B5EF4-FFF2-40B4-BE49-F238E27FC236}">
                <a16:creationId xmlns:a16="http://schemas.microsoft.com/office/drawing/2014/main" id="{F9E51419-726D-AEE9-3767-493A52F2BFC8}"/>
              </a:ext>
            </a:extLst>
          </p:cNvPr>
          <p:cNvGraphicFramePr>
            <a:graphicFrameLocks noGrp="1"/>
          </p:cNvGraphicFramePr>
          <p:nvPr>
            <p:extLst>
              <p:ext uri="{D42A27DB-BD31-4B8C-83A1-F6EECF244321}">
                <p14:modId xmlns:p14="http://schemas.microsoft.com/office/powerpoint/2010/main" val="3690565072"/>
              </p:ext>
            </p:extLst>
          </p:nvPr>
        </p:nvGraphicFramePr>
        <p:xfrm>
          <a:off x="543739" y="5275690"/>
          <a:ext cx="11245361" cy="1493520"/>
        </p:xfrm>
        <a:graphic>
          <a:graphicData uri="http://schemas.openxmlformats.org/drawingml/2006/table">
            <a:tbl>
              <a:tblPr firstRow="1" bandRow="1">
                <a:tableStyleId>{E8B1032C-EA38-4F05-BA0D-38AFFFC7BED3}</a:tableStyleId>
              </a:tblPr>
              <a:tblGrid>
                <a:gridCol w="3815233">
                  <a:extLst>
                    <a:ext uri="{9D8B030D-6E8A-4147-A177-3AD203B41FA5}">
                      <a16:colId xmlns:a16="http://schemas.microsoft.com/office/drawing/2014/main" val="547009569"/>
                    </a:ext>
                  </a:extLst>
                </a:gridCol>
                <a:gridCol w="7430128">
                  <a:extLst>
                    <a:ext uri="{9D8B030D-6E8A-4147-A177-3AD203B41FA5}">
                      <a16:colId xmlns:a16="http://schemas.microsoft.com/office/drawing/2014/main" val="1986532622"/>
                    </a:ext>
                  </a:extLst>
                </a:gridCol>
              </a:tblGrid>
              <a:tr h="370840">
                <a:tc>
                  <a:txBody>
                    <a:bodyPr/>
                    <a:lstStyle/>
                    <a:p>
                      <a:r>
                        <a:rPr kumimoji="1" lang="ja-JP" altLang="en-US" b="0" dirty="0"/>
                        <a:t>①トラック（</a:t>
                      </a:r>
                      <a:r>
                        <a:rPr kumimoji="1" lang="en-US" altLang="ja-JP" b="0" dirty="0"/>
                        <a:t>track</a:t>
                      </a:r>
                      <a:r>
                        <a:rPr kumimoji="1" lang="ja-JP" alt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磁気ディスクを外側から内側に同心円状に分割した時にできる、ドーナッツ状の領域のこと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5389133"/>
                  </a:ext>
                </a:extLst>
              </a:tr>
              <a:tr h="370840">
                <a:tc>
                  <a:txBody>
                    <a:bodyPr/>
                    <a:lstStyle/>
                    <a:p>
                      <a:r>
                        <a:rPr kumimoji="1" lang="ja-JP" altLang="en-US" dirty="0"/>
                        <a:t>②シリンダ（</a:t>
                      </a:r>
                      <a:r>
                        <a:rPr kumimoji="1" lang="en-US" altLang="ja-JP" dirty="0"/>
                        <a:t>cylinder</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同一位置のトラックを仮想的に積み重ねた円筒状の領域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1568904"/>
                  </a:ext>
                </a:extLst>
              </a:tr>
              <a:tr h="370840">
                <a:tc>
                  <a:txBody>
                    <a:bodyPr/>
                    <a:lstStyle/>
                    <a:p>
                      <a:r>
                        <a:rPr kumimoji="1" lang="ja-JP" altLang="en-US" dirty="0"/>
                        <a:t>③セクタ（</a:t>
                      </a:r>
                      <a:r>
                        <a:rPr kumimoji="1" lang="en-US" altLang="ja-JP" dirty="0"/>
                        <a:t>sector</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トラックを放射状に分割してできる領域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406628"/>
                  </a:ext>
                </a:extLst>
              </a:tr>
            </a:tbl>
          </a:graphicData>
        </a:graphic>
      </p:graphicFrame>
    </p:spTree>
    <p:custDataLst>
      <p:tags r:id="rId1"/>
    </p:custDataLst>
    <p:extLst>
      <p:ext uri="{BB962C8B-B14F-4D97-AF65-F5344CB8AC3E}">
        <p14:creationId xmlns:p14="http://schemas.microsoft.com/office/powerpoint/2010/main" val="922061069"/>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補助記憶装置</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磁気ディスク装置のアクセス時間</a:t>
            </a:r>
            <a:endParaRPr lang="en-US" altLang="ja-JP" sz="28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1938992"/>
          </a:xfrm>
          <a:prstGeom prst="rect">
            <a:avLst/>
          </a:prstGeom>
          <a:noFill/>
        </p:spPr>
        <p:txBody>
          <a:bodyPr wrap="square" rtlCol="0">
            <a:spAutoFit/>
          </a:bodyPr>
          <a:lstStyle/>
          <a:p>
            <a:r>
              <a:rPr kumimoji="1" lang="ja-JP" altLang="en-US" dirty="0"/>
              <a:t>・</a:t>
            </a:r>
            <a:r>
              <a:rPr kumimoji="1" lang="en-US" altLang="ja-JP" dirty="0"/>
              <a:t>CPU</a:t>
            </a:r>
            <a:r>
              <a:rPr kumimoji="1" lang="ja-JP" altLang="en-US" dirty="0"/>
              <a:t>がデータの読み書きの指示を出してから、データの読み書きが終了するまで</a:t>
            </a:r>
            <a:endParaRPr kumimoji="1" lang="en-US" altLang="ja-JP" dirty="0"/>
          </a:p>
          <a:p>
            <a:r>
              <a:rPr kumimoji="1" lang="ja-JP" altLang="en-US" dirty="0"/>
              <a:t>　の時間のこと</a:t>
            </a:r>
          </a:p>
          <a:p>
            <a:endParaRPr kumimoji="1" lang="ja-JP" altLang="en-US" dirty="0"/>
          </a:p>
          <a:p>
            <a:r>
              <a:rPr kumimoji="1" lang="ja-JP" altLang="en-US" dirty="0"/>
              <a:t>磁気ディスク装置のアクセス時間＝位置決め時間＋回転待ち時間＋データ転送時間</a:t>
            </a:r>
          </a:p>
          <a:p>
            <a:endParaRPr kumimoji="1" lang="ja-JP" altLang="en-US" b="1" dirty="0">
              <a:solidFill>
                <a:srgbClr val="FF0000"/>
              </a:solidFill>
            </a:endParaRPr>
          </a:p>
        </p:txBody>
      </p:sp>
      <p:graphicFrame>
        <p:nvGraphicFramePr>
          <p:cNvPr id="4" name="表 3">
            <a:extLst>
              <a:ext uri="{FF2B5EF4-FFF2-40B4-BE49-F238E27FC236}">
                <a16:creationId xmlns:a16="http://schemas.microsoft.com/office/drawing/2014/main" id="{14D2EDDE-782D-1AE7-043B-8175604D1F7A}"/>
              </a:ext>
            </a:extLst>
          </p:cNvPr>
          <p:cNvGraphicFramePr>
            <a:graphicFrameLocks noGrp="1"/>
          </p:cNvGraphicFramePr>
          <p:nvPr>
            <p:extLst>
              <p:ext uri="{D42A27DB-BD31-4B8C-83A1-F6EECF244321}">
                <p14:modId xmlns:p14="http://schemas.microsoft.com/office/powerpoint/2010/main" val="3572944249"/>
              </p:ext>
            </p:extLst>
          </p:nvPr>
        </p:nvGraphicFramePr>
        <p:xfrm>
          <a:off x="335668" y="3988023"/>
          <a:ext cx="11473105" cy="1493520"/>
        </p:xfrm>
        <a:graphic>
          <a:graphicData uri="http://schemas.openxmlformats.org/drawingml/2006/table">
            <a:tbl>
              <a:tblPr firstRow="1" bandRow="1">
                <a:tableStyleId>{E8B1032C-EA38-4F05-BA0D-38AFFFC7BED3}</a:tableStyleId>
              </a:tblPr>
              <a:tblGrid>
                <a:gridCol w="4852764">
                  <a:extLst>
                    <a:ext uri="{9D8B030D-6E8A-4147-A177-3AD203B41FA5}">
                      <a16:colId xmlns:a16="http://schemas.microsoft.com/office/drawing/2014/main" val="1938522101"/>
                    </a:ext>
                  </a:extLst>
                </a:gridCol>
                <a:gridCol w="6620341">
                  <a:extLst>
                    <a:ext uri="{9D8B030D-6E8A-4147-A177-3AD203B41FA5}">
                      <a16:colId xmlns:a16="http://schemas.microsoft.com/office/drawing/2014/main" val="195609623"/>
                    </a:ext>
                  </a:extLst>
                </a:gridCol>
              </a:tblGrid>
              <a:tr h="370840">
                <a:tc>
                  <a:txBody>
                    <a:bodyPr/>
                    <a:lstStyle/>
                    <a:p>
                      <a:r>
                        <a:rPr kumimoji="1" lang="ja-JP" altLang="en-US" b="0" dirty="0"/>
                        <a:t>①位置決め時間（シーク時間）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磁気ヘッドを目的のデータが保存されているトラックまで移動させるのにかかる時間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9713066"/>
                  </a:ext>
                </a:extLst>
              </a:tr>
              <a:tr h="370840">
                <a:tc>
                  <a:txBody>
                    <a:bodyPr/>
                    <a:lstStyle/>
                    <a:p>
                      <a:r>
                        <a:rPr kumimoji="1" lang="ja-JP" altLang="en-US" dirty="0"/>
                        <a:t>②回転待ち時間（サーチ時間）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目的のデータが磁気ヘッドの位置に来るまでの時間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69901"/>
                  </a:ext>
                </a:extLst>
              </a:tr>
              <a:tr h="370840">
                <a:tc>
                  <a:txBody>
                    <a:bodyPr/>
                    <a:lstStyle/>
                    <a:p>
                      <a:r>
                        <a:rPr kumimoji="1" lang="ja-JP" altLang="en-US" dirty="0"/>
                        <a:t>③データ転送時間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目的のデータを転送するのにかかる時間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0417664"/>
                  </a:ext>
                </a:extLst>
              </a:tr>
            </a:tbl>
          </a:graphicData>
        </a:graphic>
      </p:graphicFrame>
      <p:sp>
        <p:nvSpPr>
          <p:cNvPr id="7" name="テキスト ボックス 6">
            <a:extLst>
              <a:ext uri="{FF2B5EF4-FFF2-40B4-BE49-F238E27FC236}">
                <a16:creationId xmlns:a16="http://schemas.microsoft.com/office/drawing/2014/main" id="{DB20D218-3CD7-A44C-9061-79B652A03671}"/>
              </a:ext>
            </a:extLst>
          </p:cNvPr>
          <p:cNvSpPr txBox="1"/>
          <p:nvPr/>
        </p:nvSpPr>
        <p:spPr>
          <a:xfrm>
            <a:off x="225761" y="5713511"/>
            <a:ext cx="11737304" cy="1015663"/>
          </a:xfrm>
          <a:prstGeom prst="rect">
            <a:avLst/>
          </a:prstGeom>
          <a:noFill/>
        </p:spPr>
        <p:txBody>
          <a:bodyPr wrap="square">
            <a:spAutoFit/>
          </a:bodyPr>
          <a:lstStyle/>
          <a:p>
            <a:r>
              <a:rPr kumimoji="1" lang="en-US" altLang="ja-JP" sz="2000" dirty="0"/>
              <a:t>※</a:t>
            </a:r>
            <a:r>
              <a:rPr kumimoji="1" lang="ja-JP" altLang="en-US" sz="2000" dirty="0"/>
              <a:t>フラグメンテーション（</a:t>
            </a:r>
            <a:r>
              <a:rPr kumimoji="1" lang="en-US" altLang="ja-JP" sz="2000" dirty="0"/>
              <a:t> Fragmentation </a:t>
            </a:r>
            <a:r>
              <a:rPr kumimoji="1" lang="ja-JP" altLang="en-US" sz="2000" dirty="0"/>
              <a:t>）とデフラグ（</a:t>
            </a:r>
            <a:r>
              <a:rPr kumimoji="1" lang="en-US" altLang="ja-JP" sz="2000" dirty="0"/>
              <a:t>Defragmentation</a:t>
            </a:r>
            <a:r>
              <a:rPr kumimoji="1" lang="ja-JP" altLang="en-US" sz="2000" dirty="0"/>
              <a:t>）</a:t>
            </a:r>
            <a:endParaRPr kumimoji="1" lang="en-US" altLang="ja-JP" sz="2000" dirty="0"/>
          </a:p>
          <a:p>
            <a:r>
              <a:rPr kumimoji="1" lang="ja-JP" altLang="en-US" sz="2000" dirty="0"/>
              <a:t>フラグメンテーションとは、磁気ディスクにデータを何度も書き込むことで発生する断片化。</a:t>
            </a:r>
            <a:endParaRPr kumimoji="1" lang="en-US" altLang="ja-JP" sz="2000" dirty="0"/>
          </a:p>
          <a:p>
            <a:r>
              <a:rPr kumimoji="1" lang="ja-JP" altLang="en-US" sz="2000" dirty="0"/>
              <a:t>デフラグとは、磁気ディスクの断片化を修復する処理</a:t>
            </a:r>
            <a:endParaRPr lang="ja-JP" altLang="en-US" sz="2000" dirty="0"/>
          </a:p>
        </p:txBody>
      </p:sp>
    </p:spTree>
    <p:custDataLst>
      <p:tags r:id="rId1"/>
    </p:custDataLst>
    <p:extLst>
      <p:ext uri="{BB962C8B-B14F-4D97-AF65-F5344CB8AC3E}">
        <p14:creationId xmlns:p14="http://schemas.microsoft.com/office/powerpoint/2010/main" val="311899767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補助記憶装置</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その他の補助記憶装置</a:t>
            </a: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070080"/>
            <a:ext cx="11665296" cy="3416320"/>
          </a:xfrm>
          <a:prstGeom prst="rect">
            <a:avLst/>
          </a:prstGeom>
          <a:noFill/>
        </p:spPr>
        <p:txBody>
          <a:bodyPr wrap="square" rtlCol="0">
            <a:spAutoFit/>
          </a:bodyPr>
          <a:lstStyle/>
          <a:p>
            <a:r>
              <a:rPr kumimoji="1" lang="ja-JP" altLang="en-US" dirty="0"/>
              <a:t>・</a:t>
            </a:r>
            <a:r>
              <a:rPr kumimoji="1" lang="en-US" altLang="ja-JP" dirty="0"/>
              <a:t>SD</a:t>
            </a:r>
            <a:r>
              <a:rPr kumimoji="1" lang="ja-JP" altLang="en-US" dirty="0"/>
              <a:t>カード</a:t>
            </a:r>
            <a:endParaRPr kumimoji="1" lang="en-US" altLang="ja-JP" dirty="0"/>
          </a:p>
          <a:p>
            <a:r>
              <a:rPr kumimoji="1" lang="ja-JP" altLang="en-US" dirty="0"/>
              <a:t>　</a:t>
            </a:r>
            <a:r>
              <a:rPr kumimoji="1" lang="ja-JP" altLang="en-US" sz="2000" dirty="0"/>
              <a:t>フラッシュメモリのこと。電気的に記憶情報の一部、もしくは全部を消去して書きかえられる半導</a:t>
            </a:r>
            <a:endParaRPr kumimoji="1" lang="en-US" altLang="ja-JP" sz="2000" dirty="0"/>
          </a:p>
          <a:p>
            <a:r>
              <a:rPr kumimoji="1" lang="ja-JP" altLang="en-US" sz="2000" dirty="0"/>
              <a:t>　体メモリ。</a:t>
            </a:r>
            <a:endParaRPr kumimoji="1" lang="en-US" altLang="ja-JP" sz="2000" dirty="0"/>
          </a:p>
          <a:p>
            <a:endParaRPr kumimoji="1" lang="en-US" altLang="ja-JP" dirty="0"/>
          </a:p>
          <a:p>
            <a:r>
              <a:rPr kumimoji="1" lang="ja-JP" altLang="en-US" dirty="0"/>
              <a:t>・</a:t>
            </a:r>
            <a:r>
              <a:rPr kumimoji="1" lang="en-US" altLang="ja-JP" dirty="0"/>
              <a:t>SSD</a:t>
            </a:r>
            <a:r>
              <a:rPr kumimoji="1" lang="ja-JP" altLang="en-US" dirty="0"/>
              <a:t>（</a:t>
            </a:r>
            <a:r>
              <a:rPr kumimoji="1" lang="en-US" altLang="ja-JP" dirty="0"/>
              <a:t>Solid</a:t>
            </a:r>
            <a:r>
              <a:rPr kumimoji="1" lang="ja-JP" altLang="en-US" dirty="0"/>
              <a:t> </a:t>
            </a:r>
            <a:r>
              <a:rPr kumimoji="1" lang="en-US" altLang="ja-JP" dirty="0"/>
              <a:t>State</a:t>
            </a:r>
            <a:r>
              <a:rPr kumimoji="1" lang="ja-JP" altLang="en-US" dirty="0"/>
              <a:t> </a:t>
            </a:r>
            <a:r>
              <a:rPr kumimoji="1" lang="en-US" altLang="ja-JP" dirty="0"/>
              <a:t>Drive</a:t>
            </a:r>
            <a:r>
              <a:rPr kumimoji="1" lang="ja-JP" altLang="en-US" dirty="0"/>
              <a:t>）</a:t>
            </a:r>
          </a:p>
          <a:p>
            <a:r>
              <a:rPr kumimoji="1" lang="ja-JP" altLang="en-US" sz="2000" dirty="0"/>
              <a:t>　フラッシュメモリを用いたハードディスクの代わりとなる補助記憶装置。磁気ディスクの回転や磁</a:t>
            </a:r>
            <a:endParaRPr kumimoji="1" lang="en-US" altLang="ja-JP" sz="2000" dirty="0"/>
          </a:p>
          <a:p>
            <a:r>
              <a:rPr kumimoji="1" lang="ja-JP" altLang="en-US" sz="2000" dirty="0"/>
              <a:t>　気ヘッドの移動が無いため、静音でり、省電力、アクセス速度も速い。</a:t>
            </a:r>
            <a:endParaRPr kumimoji="1" lang="en-US" altLang="ja-JP" sz="2000" dirty="0"/>
          </a:p>
          <a:p>
            <a:endParaRPr kumimoji="1" lang="en-US" altLang="ja-JP" sz="2000" dirty="0"/>
          </a:p>
          <a:p>
            <a:r>
              <a:rPr kumimoji="1" lang="ja-JP" altLang="en-US" sz="2000" dirty="0"/>
              <a:t>・光ディスク</a:t>
            </a:r>
            <a:endParaRPr kumimoji="1" lang="en-US" altLang="ja-JP" sz="2000" dirty="0"/>
          </a:p>
          <a:p>
            <a:r>
              <a:rPr kumimoji="1" lang="ja-JP" altLang="en-US" sz="2000" dirty="0"/>
              <a:t>　光ディスクは、レーザー光を使用してデータの読み書きを行う記憶媒体</a:t>
            </a:r>
          </a:p>
        </p:txBody>
      </p:sp>
      <p:graphicFrame>
        <p:nvGraphicFramePr>
          <p:cNvPr id="8" name="表 4">
            <a:extLst>
              <a:ext uri="{FF2B5EF4-FFF2-40B4-BE49-F238E27FC236}">
                <a16:creationId xmlns:a16="http://schemas.microsoft.com/office/drawing/2014/main" id="{AE4BB246-9497-F781-B35A-AE95F51428E5}"/>
              </a:ext>
            </a:extLst>
          </p:cNvPr>
          <p:cNvGraphicFramePr>
            <a:graphicFrameLocks noGrp="1"/>
          </p:cNvGraphicFramePr>
          <p:nvPr>
            <p:extLst>
              <p:ext uri="{D42A27DB-BD31-4B8C-83A1-F6EECF244321}">
                <p14:modId xmlns:p14="http://schemas.microsoft.com/office/powerpoint/2010/main" val="3670518716"/>
              </p:ext>
            </p:extLst>
          </p:nvPr>
        </p:nvGraphicFramePr>
        <p:xfrm>
          <a:off x="335596" y="5486400"/>
          <a:ext cx="11245361" cy="1371600"/>
        </p:xfrm>
        <a:graphic>
          <a:graphicData uri="http://schemas.openxmlformats.org/drawingml/2006/table">
            <a:tbl>
              <a:tblPr firstRow="1" bandRow="1">
                <a:tableStyleId>{16D9F66E-5EB9-4882-86FB-DCBF35E3C3E4}</a:tableStyleId>
              </a:tblPr>
              <a:tblGrid>
                <a:gridCol w="5255393">
                  <a:extLst>
                    <a:ext uri="{9D8B030D-6E8A-4147-A177-3AD203B41FA5}">
                      <a16:colId xmlns:a16="http://schemas.microsoft.com/office/drawing/2014/main" val="547009569"/>
                    </a:ext>
                  </a:extLst>
                </a:gridCol>
                <a:gridCol w="5989968">
                  <a:extLst>
                    <a:ext uri="{9D8B030D-6E8A-4147-A177-3AD203B41FA5}">
                      <a16:colId xmlns:a16="http://schemas.microsoft.com/office/drawing/2014/main" val="1986532622"/>
                    </a:ext>
                  </a:extLst>
                </a:gridCol>
              </a:tblGrid>
              <a:tr h="370840">
                <a:tc>
                  <a:txBody>
                    <a:bodyPr/>
                    <a:lstStyle/>
                    <a:p>
                      <a:r>
                        <a:rPr kumimoji="1" lang="ja-JP" altLang="en-US" b="0" dirty="0"/>
                        <a:t>①</a:t>
                      </a:r>
                      <a:r>
                        <a:rPr kumimoji="1" lang="en-US" altLang="ja-JP" b="0" dirty="0"/>
                        <a:t>CD</a:t>
                      </a:r>
                      <a:r>
                        <a:rPr kumimoji="1" lang="ja-JP" altLang="en-US" b="0" dirty="0"/>
                        <a:t>（</a:t>
                      </a:r>
                      <a:r>
                        <a:rPr kumimoji="1" lang="en-US" altLang="ja-JP" b="0" dirty="0"/>
                        <a:t>Compact Disc</a:t>
                      </a:r>
                      <a:r>
                        <a:rPr kumimoji="1" lang="ja-JP" alt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記憶容量は</a:t>
                      </a:r>
                      <a:r>
                        <a:rPr kumimoji="1" lang="en-US" altLang="ja-JP" sz="1600" b="0" dirty="0"/>
                        <a:t>650MB</a:t>
                      </a:r>
                      <a:r>
                        <a:rPr kumimoji="1" lang="ja-JP" altLang="en-US" sz="1600" b="0" dirty="0"/>
                        <a:t>程度。赤色レーザー（</a:t>
                      </a:r>
                      <a:r>
                        <a:rPr kumimoji="1" lang="en-US" altLang="ja-JP" sz="1600" b="0" dirty="0"/>
                        <a:t>750nm</a:t>
                      </a:r>
                      <a:r>
                        <a:rPr kumimoji="1" lang="ja-JP" altLang="en-US" sz="1600" b="0" dirty="0"/>
                        <a:t>）を使用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5389133"/>
                  </a:ext>
                </a:extLst>
              </a:tr>
              <a:tr h="370840">
                <a:tc>
                  <a:txBody>
                    <a:bodyPr/>
                    <a:lstStyle/>
                    <a:p>
                      <a:r>
                        <a:rPr kumimoji="1" lang="ja-JP" altLang="en-US" dirty="0"/>
                        <a:t>②</a:t>
                      </a:r>
                      <a:r>
                        <a:rPr kumimoji="1" lang="en-US" altLang="ja-JP" dirty="0"/>
                        <a:t>DVD</a:t>
                      </a:r>
                      <a:r>
                        <a:rPr kumimoji="1" lang="ja-JP" altLang="en-US" dirty="0"/>
                        <a:t>（</a:t>
                      </a:r>
                      <a:r>
                        <a:rPr kumimoji="1" lang="en-US" altLang="ja-JP" dirty="0"/>
                        <a:t>Digital Versatile Disc</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記憶容量は</a:t>
                      </a:r>
                      <a:r>
                        <a:rPr kumimoji="1" lang="en-US" altLang="ja-JP" sz="1600" dirty="0"/>
                        <a:t>4.7GB</a:t>
                      </a:r>
                      <a:r>
                        <a:rPr kumimoji="1" lang="ja-JP" altLang="en-US" sz="1600" dirty="0"/>
                        <a:t>程度。赤色レーザー（</a:t>
                      </a:r>
                      <a:r>
                        <a:rPr kumimoji="1" lang="en-US" altLang="ja-JP" sz="1600" dirty="0"/>
                        <a:t>650nm</a:t>
                      </a:r>
                      <a:r>
                        <a:rPr kumimoji="1" lang="ja-JP" altLang="en-US" sz="1600" dirty="0"/>
                        <a:t>）を使用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1568904"/>
                  </a:ext>
                </a:extLst>
              </a:tr>
              <a:tr h="370840">
                <a:tc>
                  <a:txBody>
                    <a:bodyPr/>
                    <a:lstStyle/>
                    <a:p>
                      <a:r>
                        <a:rPr kumimoji="1" lang="ja-JP" altLang="en-US" dirty="0"/>
                        <a:t>③</a:t>
                      </a:r>
                      <a:r>
                        <a:rPr kumimoji="1" lang="en-US" altLang="ja-JP" dirty="0"/>
                        <a:t>BD</a:t>
                      </a:r>
                      <a:r>
                        <a:rPr kumimoji="1" lang="ja-JP" altLang="en-US" dirty="0"/>
                        <a:t>（</a:t>
                      </a:r>
                      <a:r>
                        <a:rPr kumimoji="1" lang="en-US" altLang="ja-JP" dirty="0"/>
                        <a:t>Blu-ray Disc</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記憶容量は</a:t>
                      </a:r>
                      <a:r>
                        <a:rPr kumimoji="1" lang="en-US" altLang="ja-JP" sz="1600" dirty="0"/>
                        <a:t>25GB</a:t>
                      </a:r>
                      <a:r>
                        <a:rPr kumimoji="1" lang="ja-JP" altLang="en-US" sz="1600" dirty="0"/>
                        <a:t>程度。青色レーザー（</a:t>
                      </a:r>
                      <a:r>
                        <a:rPr kumimoji="1" lang="en-US" altLang="ja-JP" sz="1600" dirty="0"/>
                        <a:t>405nm</a:t>
                      </a:r>
                      <a:r>
                        <a:rPr kumimoji="1" lang="ja-JP" altLang="en-US" sz="1600" dirty="0"/>
                        <a:t>）を使用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406628"/>
                  </a:ext>
                </a:extLst>
              </a:tr>
            </a:tbl>
          </a:graphicData>
        </a:graphic>
      </p:graphicFrame>
    </p:spTree>
    <p:custDataLst>
      <p:tags r:id="rId1"/>
    </p:custDataLst>
    <p:extLst>
      <p:ext uri="{BB962C8B-B14F-4D97-AF65-F5344CB8AC3E}">
        <p14:creationId xmlns:p14="http://schemas.microsoft.com/office/powerpoint/2010/main" val="1900614912"/>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7.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6737</TotalTime>
  <Words>1333</Words>
  <Application>Microsoft Office PowerPoint</Application>
  <PresentationFormat>ユーザー設定</PresentationFormat>
  <Paragraphs>113</Paragraphs>
  <Slides>6</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Meiryo UI</vt:lpstr>
      <vt:lpstr>Arial</vt:lpstr>
      <vt:lpstr>Century Gothic</vt:lpstr>
      <vt:lpstr>新学期のためのプレゼンテーション</vt:lpstr>
      <vt:lpstr>ユニット2　セクション3　コンピュータ構成要素</vt:lpstr>
      <vt:lpstr>補助記憶装置</vt:lpstr>
      <vt:lpstr>補助記憶装置</vt:lpstr>
      <vt:lpstr>補助記憶装置</vt:lpstr>
      <vt:lpstr>補助記憶装置</vt:lpstr>
      <vt:lpstr>補助記憶装置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280</cp:revision>
  <dcterms:created xsi:type="dcterms:W3CDTF">2024-03-08T02:46:09Z</dcterms:created>
  <dcterms:modified xsi:type="dcterms:W3CDTF">2024-08-28T22:51:43Z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