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8"/>
  </p:notesMasterIdLst>
  <p:handoutMasterIdLst>
    <p:handoutMasterId r:id="rId9"/>
  </p:handoutMasterIdLst>
  <p:sldIdLst>
    <p:sldId id="258" r:id="rId2"/>
    <p:sldId id="269" r:id="rId3"/>
    <p:sldId id="310" r:id="rId4"/>
    <p:sldId id="309" r:id="rId5"/>
    <p:sldId id="298" r:id="rId6"/>
    <p:sldId id="268" r:id="rId7"/>
  </p:sldIdLst>
  <p:sldSz cx="12188825" cy="6858000"/>
  <p:notesSz cx="6858000" cy="9144000"/>
  <p:custDataLst>
    <p:tags r:id="rId10"/>
  </p:custDataLst>
  <p:defaultTextStyle>
    <a:defPPr rtl="0">
      <a:defRPr lang="ja-jp"/>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orient="horz" pos="945">
          <p15:clr>
            <a:srgbClr val="A4A3A4"/>
          </p15:clr>
        </p15:guide>
        <p15:guide id="3" orient="horz" pos="3884" userDrawn="1">
          <p15:clr>
            <a:srgbClr val="A4A3A4"/>
          </p15:clr>
        </p15:guide>
        <p15:guide id="4" orient="horz" pos="164" userDrawn="1">
          <p15:clr>
            <a:srgbClr val="A4A3A4"/>
          </p15:clr>
        </p15:guide>
        <p15:guide id="5" orient="horz" pos="1933" userDrawn="1">
          <p15:clr>
            <a:srgbClr val="A4A3A4"/>
          </p15:clr>
        </p15:guide>
        <p15:guide id="6" pos="3839">
          <p15:clr>
            <a:srgbClr val="A4A3A4"/>
          </p15:clr>
        </p15:guide>
        <p15:guide id="7" pos="2206" userDrawn="1">
          <p15:clr>
            <a:srgbClr val="A4A3A4"/>
          </p15:clr>
        </p15:guide>
        <p15:guide id="8" pos="7105"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5294" autoAdjust="0"/>
  </p:normalViewPr>
  <p:slideViewPr>
    <p:cSldViewPr showGuides="1">
      <p:cViewPr varScale="1">
        <p:scale>
          <a:sx n="82" d="100"/>
          <a:sy n="82" d="100"/>
        </p:scale>
        <p:origin x="858" y="84"/>
      </p:cViewPr>
      <p:guideLst>
        <p:guide orient="horz" pos="2205"/>
        <p:guide orient="horz" pos="945"/>
        <p:guide orient="horz" pos="3884"/>
        <p:guide orient="horz" pos="164"/>
        <p:guide orient="horz" pos="1933"/>
        <p:guide pos="3839"/>
        <p:guide pos="2206"/>
        <p:guide pos="7105"/>
      </p:guideLst>
    </p:cSldViewPr>
  </p:slideViewPr>
  <p:outlineViewPr>
    <p:cViewPr>
      <p:scale>
        <a:sx n="33" d="100"/>
        <a:sy n="33" d="100"/>
      </p:scale>
      <p:origin x="0" y="-2886"/>
    </p:cViewPr>
  </p:outlineViewPr>
  <p:notesTextViewPr>
    <p:cViewPr>
      <p:scale>
        <a:sx n="3" d="2"/>
        <a:sy n="3" d="2"/>
      </p:scale>
      <p:origin x="0" y="0"/>
    </p:cViewPr>
  </p:notesTextViewPr>
  <p:notesViewPr>
    <p:cSldViewPr>
      <p:cViewPr varScale="1">
        <p:scale>
          <a:sx n="89" d="100"/>
          <a:sy n="89" d="100"/>
        </p:scale>
        <p:origin x="376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C84429F9-7E85-4E12-8912-CA0EEF94106C}" type="datetime1">
              <a:rPr lang="en-US" altLang="ja-JP" smtClean="0">
                <a:solidFill>
                  <a:schemeClr val="tx2"/>
                </a:solidFill>
                <a:latin typeface="Meiryo UI" panose="020B0604030504040204" pitchFamily="34" charset="-128"/>
                <a:ea typeface="Meiryo UI" panose="020B0604030504040204" pitchFamily="34" charset="-128"/>
              </a:rPr>
              <a:t>8/27/2024</a:t>
            </a:fld>
            <a:endParaRPr lang="ja-JP" altLang="en-US">
              <a:solidFill>
                <a:schemeClr val="tx2"/>
              </a:solidFill>
              <a:latin typeface="Meiryo UI" panose="020B0604030504040204" pitchFamily="34" charset="-128"/>
              <a:ea typeface="Meiryo UI" panose="020B0604030504040204" pitchFamily="34" charset="-128"/>
            </a:endParaRPr>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CFD77566-CD65-4859-9FA1-43956DC85B8C}" type="slidenum">
              <a:rPr lang="en-US" altLang="ja-JP" smtClean="0">
                <a:solidFill>
                  <a:schemeClr val="tx2"/>
                </a:solidFill>
                <a:latin typeface="Meiryo UI" panose="020B0604030504040204" pitchFamily="34" charset="-128"/>
                <a:ea typeface="Meiryo UI" panose="020B0604030504040204" pitchFamily="34" charset="-128"/>
              </a:rPr>
              <a:t>‹#›</a:t>
            </a:fld>
            <a:endParaRPr lang="ja-JP" altLang="en-US">
              <a:solidFill>
                <a:schemeClr val="tx2"/>
              </a:solidFill>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2"/>
                </a:solidFill>
                <a:latin typeface="Meiryo UI" panose="020B0604030504040204" pitchFamily="34" charset="-128"/>
                <a:ea typeface="Meiryo UI" panose="020B0604030504040204" pitchFamily="34" charset="-128"/>
              </a:defRPr>
            </a:lvl1pPr>
          </a:lstStyle>
          <a:p>
            <a:fld id="{BAFF04F4-FBE7-448D-B5F1-5FE3D07ED759}" type="datetime1">
              <a:rPr lang="en-US" altLang="ja-JP" noProof="0" smtClean="0"/>
              <a:t>8/27/2024</a:t>
            </a:fld>
            <a:endParaRPr lang="ja-JP" altLang="en-US" noProof="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2"/>
                </a:solidFill>
                <a:latin typeface="Meiryo UI" panose="020B0604030504040204" pitchFamily="34" charset="-128"/>
                <a:ea typeface="Meiryo UI" panose="020B0604030504040204" pitchFamily="34" charset="-128"/>
              </a:defRPr>
            </a:lvl1pPr>
          </a:lstStyle>
          <a:p>
            <a:fld id="{B8796F01-7154-41E0-B48B-A6921757531A}" type="slidenum">
              <a:rPr lang="en-US" altLang="ja-JP" noProof="0" smtClean="0"/>
              <a:pPr/>
              <a:t>‹#›</a:t>
            </a:fld>
            <a:endParaRPr lang="ja-JP" altLang="en-US" noProof="0"/>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hf hdr="0" ftr="0" dt="0"/>
  <p:notesStyle>
    <a:lvl1pPr marL="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1pPr>
    <a:lvl2pPr marL="60949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2pPr>
    <a:lvl3pPr marL="1218987"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3pPr>
    <a:lvl4pPr marL="182848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4pPr>
    <a:lvl5pPr marL="243797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r>
              <a:rPr lang="ja-JP" altLang="en-US" dirty="0">
                <a:latin typeface="Meiryo UI" panose="020B0604030504040204" pitchFamily="34" charset="-128"/>
                <a:ea typeface="Meiryo UI" panose="020B0604030504040204" pitchFamily="34" charset="-128"/>
              </a:rPr>
              <a:t>ユニット</a:t>
            </a:r>
            <a:r>
              <a:rPr lang="en-US" altLang="ja-JP" dirty="0">
                <a:latin typeface="Meiryo UI" panose="020B0604030504040204" pitchFamily="34" charset="-128"/>
                <a:ea typeface="Meiryo UI" panose="020B0604030504040204" pitchFamily="34" charset="-128"/>
              </a:rPr>
              <a:t>2</a:t>
            </a:r>
            <a:r>
              <a:rPr lang="ja-JP" altLang="en-US" dirty="0">
                <a:latin typeface="Meiryo UI" panose="020B0604030504040204" pitchFamily="34" charset="-128"/>
                <a:ea typeface="Meiryo UI" panose="020B0604030504040204" pitchFamily="34" charset="-128"/>
              </a:rPr>
              <a:t>、セッション</a:t>
            </a:r>
            <a:r>
              <a:rPr lang="en-US" altLang="ja-JP" dirty="0">
                <a:latin typeface="Meiryo UI" panose="020B0604030504040204" pitchFamily="34" charset="-128"/>
                <a:ea typeface="Meiryo UI" panose="020B0604030504040204" pitchFamily="34" charset="-128"/>
              </a:rPr>
              <a:t>3</a:t>
            </a:r>
            <a:r>
              <a:rPr lang="ja-JP" altLang="en-US" dirty="0">
                <a:latin typeface="Meiryo UI" panose="020B0604030504040204" pitchFamily="34" charset="-128"/>
                <a:ea typeface="Meiryo UI" panose="020B0604030504040204" pitchFamily="34" charset="-128"/>
              </a:rPr>
              <a:t>、コンピュータ構成要素</a:t>
            </a:r>
            <a:endParaRPr lang="en-US" altLang="ja-JP" dirty="0">
              <a:latin typeface="Meiryo UI" panose="020B0604030504040204" pitchFamily="34" charset="-128"/>
              <a:ea typeface="Meiryo UI" panose="020B0604030504040204" pitchFamily="34" charset="-128"/>
            </a:endParaRPr>
          </a:p>
          <a:p>
            <a:pPr rtl="0"/>
            <a:r>
              <a:rPr lang="en-US" altLang="ja-JP" dirty="0">
                <a:latin typeface="Meiryo UI" panose="020B0604030504040204" pitchFamily="34" charset="-128"/>
                <a:ea typeface="Meiryo UI" panose="020B0604030504040204" pitchFamily="34" charset="-128"/>
              </a:rPr>
              <a:t>4</a:t>
            </a:r>
            <a:r>
              <a:rPr lang="ja-JP" altLang="en-US" dirty="0">
                <a:latin typeface="Meiryo UI" panose="020B0604030504040204" pitchFamily="34" charset="-128"/>
                <a:ea typeface="Meiryo UI" panose="020B0604030504040204" pitchFamily="34" charset="-128"/>
              </a:rPr>
              <a:t>回目の内容は、　です</a:t>
            </a:r>
            <a:endParaRPr lang="en-US" altLang="ja-JP" dirty="0">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FBBF81A0-ADA6-4623-BE4F-40CFB8BBCB3D}" type="slidenum">
              <a:rPr lang="en-US" altLang="ja-JP" smtClean="0">
                <a:latin typeface="Meiryo UI" panose="020B0604030504040204" pitchFamily="34" charset="-128"/>
                <a:ea typeface="Meiryo UI" panose="020B0604030504040204" pitchFamily="34" charset="-128"/>
              </a:rPr>
              <a:t>1</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85590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半導体メモリには、ラムと、ロムがあります。</a:t>
            </a:r>
            <a:endParaRPr kumimoji="1" lang="en-US" altLang="ja-JP" dirty="0"/>
          </a:p>
          <a:p>
            <a:endParaRPr kumimoji="1" lang="en-US" altLang="ja-JP" dirty="0"/>
          </a:p>
          <a:p>
            <a:r>
              <a:rPr kumimoji="1" lang="ja-JP" altLang="en-US" dirty="0"/>
              <a:t>ラムは、ランダム、アクセス、メモリの略です。ラムには、記憶した情報を読み出すだけではなく、新たに情報を書き込める特徴があります。</a:t>
            </a:r>
            <a:endParaRPr kumimoji="1" lang="en-US" altLang="ja-JP" dirty="0"/>
          </a:p>
          <a:p>
            <a:r>
              <a:rPr kumimoji="1" lang="ja-JP" altLang="en-US" dirty="0"/>
              <a:t>また、コンピュータの電源を切ると記憶した情報は、消えてしまいます。</a:t>
            </a:r>
            <a:endParaRPr kumimoji="1" lang="en-US" altLang="ja-JP" dirty="0"/>
          </a:p>
          <a:p>
            <a:endParaRPr kumimoji="1" lang="en-US" altLang="ja-JP" dirty="0"/>
          </a:p>
          <a:p>
            <a:r>
              <a:rPr kumimoji="1" lang="ja-JP" altLang="en-US" dirty="0"/>
              <a:t>ラムには、ディーラムと、エスラムという種類があります。</a:t>
            </a:r>
            <a:endParaRPr kumimoji="1" lang="en-US" altLang="ja-JP" dirty="0"/>
          </a:p>
          <a:p>
            <a:r>
              <a:rPr kumimoji="1" lang="ja-JP" altLang="en-US" dirty="0"/>
              <a:t>ディーラムは、ダイナミック　ラムの略です。情報を記憶するための回路に、コンデンサを使用しています。</a:t>
            </a:r>
            <a:endParaRPr kumimoji="1" lang="en-US" altLang="ja-JP" dirty="0"/>
          </a:p>
          <a:p>
            <a:r>
              <a:rPr kumimoji="1" lang="ja-JP" altLang="en-US" dirty="0"/>
              <a:t>コンデンサに電荷がたくわえられた状態を</a:t>
            </a:r>
            <a:r>
              <a:rPr kumimoji="1" lang="en-US" altLang="ja-JP" dirty="0"/>
              <a:t>1</a:t>
            </a:r>
            <a:r>
              <a:rPr kumimoji="1" lang="ja-JP" altLang="en-US" dirty="0"/>
              <a:t>ビットの情報に置き換えます。つまり、電荷がたくわえられていれば</a:t>
            </a:r>
            <a:r>
              <a:rPr kumimoji="1" lang="en-US" altLang="ja-JP" dirty="0"/>
              <a:t>1</a:t>
            </a:r>
            <a:r>
              <a:rPr kumimoji="1" lang="ja-JP" altLang="en-US" dirty="0"/>
              <a:t>、たくわえられていなければ</a:t>
            </a:r>
            <a:r>
              <a:rPr kumimoji="1" lang="en-US" altLang="ja-JP" dirty="0"/>
              <a:t>0</a:t>
            </a:r>
            <a:r>
              <a:rPr kumimoji="1" lang="ja-JP" altLang="en-US" dirty="0"/>
              <a:t>とします。</a:t>
            </a:r>
            <a:endParaRPr kumimoji="1" lang="en-US" altLang="ja-JP" dirty="0"/>
          </a:p>
          <a:p>
            <a:r>
              <a:rPr kumimoji="1" lang="ja-JP" altLang="en-US" dirty="0"/>
              <a:t>コンデンサを用いた回路の構造は単純で、安価に大容量にメモリを生産できるため、主に主記憶に利用されます。</a:t>
            </a:r>
            <a:endParaRPr kumimoji="1" lang="en-US" altLang="ja-JP" dirty="0"/>
          </a:p>
          <a:p>
            <a:r>
              <a:rPr kumimoji="1" lang="ja-JP" altLang="en-US" dirty="0"/>
              <a:t>記憶した情報を維持するために定期的にリフレッシュ動作、つまり再書き込みが必要になります。</a:t>
            </a:r>
            <a:endParaRPr kumimoji="1" lang="en-US" altLang="ja-JP" dirty="0"/>
          </a:p>
          <a:p>
            <a:endParaRPr kumimoji="1" lang="en-US" altLang="ja-JP" dirty="0"/>
          </a:p>
          <a:p>
            <a:r>
              <a:rPr kumimoji="1" lang="ja-JP" altLang="en-US" dirty="0"/>
              <a:t>エスラムは、スタティック　ラムの略です。情報の記憶にフリップ　フリップ回路を用いています。</a:t>
            </a:r>
            <a:endParaRPr kumimoji="1" lang="en-US" altLang="ja-JP" dirty="0"/>
          </a:p>
          <a:p>
            <a:r>
              <a:rPr kumimoji="1" lang="ja-JP" altLang="en-US" dirty="0"/>
              <a:t>そのため回路の構造が複雑であり、高価です。しかし、リフレッシュ動作は必要なく、高速な読み書きが可能であるため、キャッシュメモリなどに用いられています。</a:t>
            </a:r>
            <a:endParaRPr kumimoji="1" lang="en-US" altLang="ja-JP" dirty="0"/>
          </a:p>
          <a:p>
            <a:endParaRPr kumimoji="1" lang="en-US" altLang="ja-JP" dirty="0"/>
          </a:p>
          <a:p>
            <a:r>
              <a:rPr kumimoji="1" lang="ja-JP" altLang="en-US" dirty="0"/>
              <a:t>キャッシュメモリは、シーピーユーと主記憶の間に配置されるメモリのことです。頻繁に参照される情報を、キャッシュメモリに記憶しておくことにより、シーピーユーが、その情報を読み込む時間を短縮し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2</a:t>
            </a:fld>
            <a:endParaRPr lang="ja-JP" altLang="en-US"/>
          </a:p>
        </p:txBody>
      </p:sp>
    </p:spTree>
    <p:extLst>
      <p:ext uri="{BB962C8B-B14F-4D97-AF65-F5344CB8AC3E}">
        <p14:creationId xmlns:p14="http://schemas.microsoft.com/office/powerpoint/2010/main" val="3354881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ロムは、リード　オンリー　メモリの略です。ロムは、記憶した情報を読み出すための半導体メモリであり、コンピュータの電源を切っても記憶した情報は消えません。</a:t>
            </a:r>
            <a:endParaRPr kumimoji="1" lang="en-US" altLang="ja-JP" dirty="0"/>
          </a:p>
          <a:p>
            <a:endParaRPr kumimoji="1" lang="en-US" altLang="ja-JP" dirty="0"/>
          </a:p>
          <a:p>
            <a:r>
              <a:rPr kumimoji="1" lang="ja-JP" altLang="en-US" dirty="0"/>
              <a:t>ロムには、いくつかの種類があります。</a:t>
            </a:r>
            <a:endParaRPr kumimoji="1" lang="en-US" altLang="ja-JP" dirty="0"/>
          </a:p>
          <a:p>
            <a:endParaRPr kumimoji="1" lang="en-US" altLang="ja-JP" dirty="0"/>
          </a:p>
          <a:p>
            <a:r>
              <a:rPr kumimoji="1" lang="ja-JP" altLang="en-US" dirty="0"/>
              <a:t>マスク　ロムは、製造時に情報を書き込み、その後は書き込みができません。</a:t>
            </a:r>
            <a:endParaRPr kumimoji="1" lang="en-US" altLang="ja-JP" dirty="0"/>
          </a:p>
          <a:p>
            <a:endParaRPr kumimoji="1" lang="en-US" altLang="ja-JP" dirty="0"/>
          </a:p>
          <a:p>
            <a:r>
              <a:rPr kumimoji="1" lang="ja-JP" altLang="en-US" dirty="0"/>
              <a:t>ユーブイ　イーピーロムは、書き込まれた情報を、紫外線を照射することで消去することができます。ロム　ライターと言う機械を使えば、新しい情報を書き込むこともできます。</a:t>
            </a:r>
            <a:endParaRPr kumimoji="1" lang="en-US" altLang="ja-JP" dirty="0"/>
          </a:p>
          <a:p>
            <a:endParaRPr kumimoji="1" lang="en-US" altLang="ja-JP" dirty="0"/>
          </a:p>
          <a:p>
            <a:r>
              <a:rPr kumimoji="1" lang="ja-JP" altLang="en-US" dirty="0"/>
              <a:t>イー　イー　ピー　ロムは、電圧を書けることによって書き込まれた情報を消去したり、新しい情報を書き込みすることができます。</a:t>
            </a:r>
            <a:endParaRPr kumimoji="1" lang="en-US" altLang="ja-JP" dirty="0"/>
          </a:p>
          <a:p>
            <a:r>
              <a:rPr kumimoji="1" lang="ja-JP" altLang="en-US" dirty="0"/>
              <a:t>情報の消去と書込みを行う回数に制限がります。操作が</a:t>
            </a:r>
            <a:r>
              <a:rPr kumimoji="1" lang="en-US" altLang="ja-JP" dirty="0"/>
              <a:t>1</a:t>
            </a:r>
            <a:r>
              <a:rPr kumimoji="1" lang="ja-JP" altLang="en-US" dirty="0"/>
              <a:t>バイトから数バイト単位で行われるため、応答速度が比較的遅くなります。</a:t>
            </a:r>
            <a:endParaRPr kumimoji="1" lang="en-US" altLang="ja-JP" dirty="0"/>
          </a:p>
          <a:p>
            <a:endParaRPr kumimoji="1" lang="en-US" altLang="ja-JP" dirty="0"/>
          </a:p>
          <a:p>
            <a:r>
              <a:rPr kumimoji="1" lang="ja-JP" altLang="en-US" dirty="0"/>
              <a:t>フラッシュ　メモリは、イー　イー　ピー　ロムの一種です。情報をブロック単位、数百キロバイトから数メガバイトで操作するため、比較的早い応答速度で、大容量の情報をやり取りすることができます。そのためエス　ディ　カードや、ユー　エス　ビー　などに利用されています。</a:t>
            </a:r>
            <a:endParaRPr kumimoji="1" lang="en-US" altLang="ja-JP" dirty="0"/>
          </a:p>
          <a:p>
            <a:endParaRPr kumimoji="1" lang="en-US" altLang="ja-JP"/>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3</a:t>
            </a:fld>
            <a:endParaRPr lang="ja-JP" altLang="en-US"/>
          </a:p>
        </p:txBody>
      </p:sp>
    </p:spTree>
    <p:extLst>
      <p:ext uri="{BB962C8B-B14F-4D97-AF65-F5344CB8AC3E}">
        <p14:creationId xmlns:p14="http://schemas.microsoft.com/office/powerpoint/2010/main" val="264421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キャッシュメモリの役割は、シーピーユーと主記憶の間の情報伝達時間を短縮することです。</a:t>
            </a:r>
            <a:endParaRPr kumimoji="1" lang="en-US" altLang="ja-JP" dirty="0"/>
          </a:p>
          <a:p>
            <a:r>
              <a:rPr kumimoji="1" lang="ja-JP" altLang="en-US" dirty="0"/>
              <a:t>具体的には、　シーピーユーと主記憶の間に配置して、　主記憶から読みだしたデータをキャッシュメモリに保存し、　再び同じデータがシーピーユーから呼び出されたときに、　高速なキャッシュメモリから読みだすことで、　実効アクセス時間を短縮します。</a:t>
            </a:r>
            <a:endParaRPr kumimoji="1" lang="en-US" altLang="ja-JP" dirty="0"/>
          </a:p>
          <a:p>
            <a:endParaRPr kumimoji="1" lang="en-US" altLang="ja-JP" dirty="0">
              <a:solidFill>
                <a:srgbClr val="FF0000"/>
              </a:solidFill>
            </a:endParaRPr>
          </a:p>
          <a:p>
            <a:r>
              <a:rPr kumimoji="1" lang="ja-JP" altLang="en-US" dirty="0">
                <a:solidFill>
                  <a:srgbClr val="FF0000"/>
                </a:solidFill>
              </a:rPr>
              <a:t>アクセスするデータが、　キャッシュメモリにある確率をヒット率と呼びます。</a:t>
            </a:r>
          </a:p>
          <a:p>
            <a:r>
              <a:rPr kumimoji="1" lang="ja-JP" altLang="en-US" dirty="0"/>
              <a:t>また、実行アクセス時間は、主記憶とキャッシュメモリが搭載されているコンピュータで、　シーピーユーからメモリへの、　</a:t>
            </a:r>
            <a:r>
              <a:rPr kumimoji="1" lang="en-US" altLang="ja-JP" dirty="0"/>
              <a:t>1</a:t>
            </a:r>
            <a:r>
              <a:rPr kumimoji="1" lang="ja-JP" altLang="en-US" dirty="0"/>
              <a:t>回のアクセスにかかる平均時間のことです。</a:t>
            </a:r>
            <a:endParaRPr kumimoji="1" lang="en-US" altLang="ja-JP" dirty="0"/>
          </a:p>
          <a:p>
            <a:r>
              <a:rPr kumimoji="1" lang="ja-JP" altLang="en-US" dirty="0"/>
              <a:t>実効アクセス時間は、キャッシュメモリのヒット率とアクセス時間、　主記憶のアクセス時間がわかれば、　計算することができます。</a:t>
            </a:r>
            <a:endParaRPr kumimoji="1" lang="en-US" altLang="ja-JP" dirty="0"/>
          </a:p>
          <a:p>
            <a:r>
              <a:rPr kumimoji="1" lang="ja-JP" altLang="en-US" dirty="0"/>
              <a:t>このページの例を参照して下さい。</a:t>
            </a:r>
            <a:endParaRPr kumimoji="1" lang="en-US" altLang="ja-JP" dirty="0"/>
          </a:p>
          <a:p>
            <a:endParaRPr kumimoji="1" lang="ja-JP" altLang="en-US"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4</a:t>
            </a:fld>
            <a:endParaRPr lang="ja-JP" altLang="en-US"/>
          </a:p>
        </p:txBody>
      </p:sp>
    </p:spTree>
    <p:extLst>
      <p:ext uri="{BB962C8B-B14F-4D97-AF65-F5344CB8AC3E}">
        <p14:creationId xmlns:p14="http://schemas.microsoft.com/office/powerpoint/2010/main" val="1801040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ライトスルー方式とライトバック方式とは、ここではキャッシュメモリに記憶されている情報の更新方法を表しています。</a:t>
            </a:r>
            <a:endParaRPr kumimoji="1" lang="en-US" altLang="ja-JP" dirty="0"/>
          </a:p>
          <a:p>
            <a:endParaRPr kumimoji="1" lang="en-US" altLang="ja-JP" dirty="0"/>
          </a:p>
          <a:p>
            <a:r>
              <a:rPr kumimoji="1" lang="ja-JP" altLang="en-US" dirty="0"/>
              <a:t>ライトスルー方式は、シーピーユーが情報をメモリに書き込むとき、　キャッシュメモリと同時に主記憶にも書き込みを行います。この方式では、　書き込みの時間は主記憶のアクセス時間と同じで、高速化はできません。 しかし、　キャッシュメモリの内容を書きかえる際に、　主記憶には何もする必要はありません。</a:t>
            </a:r>
            <a:endParaRPr kumimoji="1" lang="en-US" altLang="ja-JP" dirty="0"/>
          </a:p>
          <a:p>
            <a:endParaRPr kumimoji="1" lang="en-US" altLang="ja-JP" dirty="0"/>
          </a:p>
          <a:p>
            <a:r>
              <a:rPr kumimoji="1" lang="ja-JP" altLang="en-US" dirty="0"/>
              <a:t>ライトバック方式は、情報の書き込みはキャッシュメモリにのみ行なって、　読み出し時間だけではなく、　書き込み時間をも短縮します。 しかし、　実際に書き込まれたデータはキャッシュメモリ上にしかないため、　キャッシュメモリの情報を更新するときに、　キャッシュメモリの内容をメインメモリに書き戻さなければなりません。主記憶の書き換えをまとめて行うため、　ライトバック方式の方が効率が良いと考えられています。</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5</a:t>
            </a:fld>
            <a:endParaRPr lang="ja-JP" altLang="en-US"/>
          </a:p>
        </p:txBody>
      </p:sp>
    </p:spTree>
    <p:extLst>
      <p:ext uri="{BB962C8B-B14F-4D97-AF65-F5344CB8AC3E}">
        <p14:creationId xmlns:p14="http://schemas.microsoft.com/office/powerpoint/2010/main" val="855438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今回の付録は、メモリインターリーブの説明です。</a:t>
            </a:r>
            <a:endParaRPr kumimoji="1" lang="en-US" altLang="ja-JP" dirty="0"/>
          </a:p>
          <a:p>
            <a:r>
              <a:rPr kumimoji="1" lang="ja-JP" altLang="en-US" dirty="0"/>
              <a:t>通常、シーピーユーは、主記憶上のデータに対して、　一つ一つのアドレスごとに、　順番に読み書きを行います。</a:t>
            </a:r>
            <a:endParaRPr kumimoji="1" lang="en-US" altLang="ja-JP" dirty="0"/>
          </a:p>
          <a:p>
            <a:r>
              <a:rPr kumimoji="1" lang="ja-JP" altLang="en-US" dirty="0"/>
              <a:t>そのため、一回のアクセスごとに待ち時間が発生して、　平均のアクセス時間は長くなってしまいます。</a:t>
            </a:r>
            <a:endParaRPr kumimoji="1" lang="en-US" altLang="ja-JP" dirty="0"/>
          </a:p>
          <a:p>
            <a:endParaRPr kumimoji="1" lang="en-US" altLang="ja-JP" dirty="0"/>
          </a:p>
          <a:p>
            <a:r>
              <a:rPr kumimoji="1" lang="ja-JP" altLang="en-US" dirty="0"/>
              <a:t>メモリインターリーブでは、主記憶装置内を複数の領域に分割します。この領域のことをバンクと言います。</a:t>
            </a:r>
            <a:endParaRPr kumimoji="1" lang="en-US" altLang="ja-JP" dirty="0"/>
          </a:p>
          <a:p>
            <a:r>
              <a:rPr kumimoji="1" lang="ja-JP" altLang="en-US" dirty="0"/>
              <a:t>シーピーユーは、主記憶装置の中の複数のバンクにまたがって連続したアドレスを割り当てることで、</a:t>
            </a:r>
            <a:r>
              <a:rPr kumimoji="1" lang="en-US" altLang="ja-JP" dirty="0"/>
              <a:t>1</a:t>
            </a:r>
            <a:r>
              <a:rPr kumimoji="1" lang="ja-JP" altLang="en-US" dirty="0"/>
              <a:t>回のアクセスで連続したアドレスのデータを一回で読み出す、　もしくは書き込む、　ことを可能にして高速化を実現しています。</a:t>
            </a:r>
            <a:endParaRPr kumimoji="1" lang="en-US" altLang="ja-JP" dirty="0"/>
          </a:p>
          <a:p>
            <a:r>
              <a:rPr kumimoji="1" lang="ja-JP" altLang="en-US" dirty="0"/>
              <a:t>ただし、データが主記憶上の連続アドレスの領域に記憶されていないと、　期待する効果は得られません。</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6</a:t>
            </a:fld>
            <a:endParaRPr lang="ja-JP" altLang="en-US"/>
          </a:p>
        </p:txBody>
      </p:sp>
    </p:spTree>
    <p:extLst>
      <p:ext uri="{BB962C8B-B14F-4D97-AF65-F5344CB8AC3E}">
        <p14:creationId xmlns:p14="http://schemas.microsoft.com/office/powerpoint/2010/main" val="20449182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4" name="グループ 13" descr="積み重ねられた本"/>
          <p:cNvGrpSpPr/>
          <p:nvPr userDrawn="1"/>
        </p:nvGrpSpPr>
        <p:grpSpPr>
          <a:xfrm>
            <a:off x="0" y="0"/>
            <a:ext cx="12190572" cy="6858000"/>
            <a:chOff x="0" y="0"/>
            <a:chExt cx="12190572" cy="6858000"/>
          </a:xfrm>
        </p:grpSpPr>
        <p:sp>
          <p:nvSpPr>
            <p:cNvPr id="13" name="長方形 12"/>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nvGrpSpPr>
            <p:cNvPr id="12" name="グループ 11"/>
            <p:cNvGrpSpPr/>
            <p:nvPr/>
          </p:nvGrpSpPr>
          <p:grpSpPr>
            <a:xfrm>
              <a:off x="0" y="0"/>
              <a:ext cx="4726044" cy="6858000"/>
              <a:chOff x="0" y="0"/>
              <a:chExt cx="4726044" cy="6858000"/>
            </a:xfrm>
          </p:grpSpPr>
          <p:pic>
            <p:nvPicPr>
              <p:cNvPr id="9" name="画像 8"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591594" cy="6858000"/>
              </a:xfrm>
              <a:prstGeom prst="rect">
                <a:avLst/>
              </a:prstGeom>
            </p:spPr>
          </p:pic>
          <p:sp>
            <p:nvSpPr>
              <p:cNvPr id="10" name="長方形 9"/>
              <p:cNvSpPr/>
              <p:nvPr/>
            </p:nvSpPr>
            <p:spPr>
              <a:xfrm>
                <a:off x="4588884"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grpSp>
      <p:sp>
        <p:nvSpPr>
          <p:cNvPr id="2" name="タイトル 1"/>
          <p:cNvSpPr>
            <a:spLocks noGrp="1"/>
          </p:cNvSpPr>
          <p:nvPr>
            <p:ph type="ctrTitle"/>
          </p:nvPr>
        </p:nvSpPr>
        <p:spPr>
          <a:xfrm>
            <a:off x="4879346"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サブタイトル 2"/>
          <p:cNvSpPr>
            <a:spLocks noGrp="1"/>
          </p:cNvSpPr>
          <p:nvPr>
            <p:ph type="subTitle" idx="1"/>
          </p:nvPr>
        </p:nvSpPr>
        <p:spPr>
          <a:xfrm>
            <a:off x="4879346"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EB35451-F416-4CAF-A980-2D8F2E9A3507}" type="datetime1">
              <a:rPr lang="en-US" altLang="ja-JP" noProof="0" smtClean="0"/>
              <a:t>8/27/2024</a:t>
            </a:fld>
            <a:endParaRPr lang="ja-JP" altLang="en-US" noProof="0"/>
          </a:p>
        </p:txBody>
      </p:sp>
      <p:sp>
        <p:nvSpPr>
          <p:cNvPr id="7" name="フッター プレースホルダー 6"/>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11" name="スライド番号プレースホルダー 10"/>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4051740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4E626C80-E98B-4D38-86E6-2722ABA5F4A2}" type="datetime1">
              <a:rPr lang="en-US" altLang="ja-JP" noProof="0" smtClean="0"/>
              <a:t>8/27/2024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960223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852633" y="274638"/>
            <a:ext cx="1422030" cy="5897561"/>
          </a:xfrm>
        </p:spPr>
        <p:txBody>
          <a:bodyPr vert="eaVert"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a:xfrm>
            <a:off x="1117309" y="274638"/>
            <a:ext cx="8532178" cy="5897561"/>
          </a:xfrm>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E69744D-B0F9-4494-9302-B5A2390DBB30}" type="datetime1">
              <a:rPr lang="en-US" altLang="ja-JP" noProof="0" smtClean="0"/>
              <a:t>8/27/2024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39825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p:txBody>
          <a:bodyPr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vl6pPr>
              <a:defRPr/>
            </a:lvl6pPr>
            <a:lvl7pPr>
              <a:defRPr baseline="0"/>
            </a:lvl7pPr>
            <a:lvl8pPr>
              <a:defRPr baseline="0"/>
            </a:lvl8pPr>
            <a:lvl9pPr>
              <a:defRPr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83F589DB-5835-4776-B079-7AFB718A3DDE}" type="datetime1">
              <a:rPr lang="en-US" altLang="ja-JP" noProof="0" smtClean="0"/>
              <a:t>8/27/2024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A60BA0E-20D0-4E7C-B286-26C960A6788F}" type="slidenum">
              <a:rPr lang="en-US" altLang="ja-JP" noProof="0" smtClean="0"/>
              <a:pPr/>
              <a:t>‹#›</a:t>
            </a:fld>
            <a:endParaRPr lang="ja-JP" altLang="en-US" noProof="0"/>
          </a:p>
        </p:txBody>
      </p:sp>
    </p:spTree>
    <p:extLst>
      <p:ext uri="{BB962C8B-B14F-4D97-AF65-F5344CB8AC3E}">
        <p14:creationId xmlns:p14="http://schemas.microsoft.com/office/powerpoint/2010/main" val="2358978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セクション ヘッダー">
    <p:spTree>
      <p:nvGrpSpPr>
        <p:cNvPr id="1" name=""/>
        <p:cNvGrpSpPr/>
        <p:nvPr/>
      </p:nvGrpSpPr>
      <p:grpSpPr>
        <a:xfrm>
          <a:off x="0" y="0"/>
          <a:ext cx="0" cy="0"/>
          <a:chOff x="0" y="0"/>
          <a:chExt cx="0" cy="0"/>
        </a:xfrm>
      </p:grpSpPr>
      <p:grpSp>
        <p:nvGrpSpPr>
          <p:cNvPr id="12" name="グループ 11"/>
          <p:cNvGrpSpPr/>
          <p:nvPr/>
        </p:nvGrpSpPr>
        <p:grpSpPr>
          <a:xfrm>
            <a:off x="1620" y="0"/>
            <a:ext cx="12188952" cy="6858000"/>
            <a:chOff x="1620" y="0"/>
            <a:chExt cx="12188952" cy="6858000"/>
          </a:xfrm>
        </p:grpSpPr>
        <p:sp>
          <p:nvSpPr>
            <p:cNvPr id="4" name="長方形 3"/>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pic>
          <p:nvPicPr>
            <p:cNvPr id="10" name="画像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11" name="長方形 10"/>
            <p:cNvSpPr/>
            <p:nvPr/>
          </p:nvSpPr>
          <p:spPr>
            <a:xfrm>
              <a:off x="7481252"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b="0" noProof="0">
                <a:solidFill>
                  <a:schemeClr val="tx2"/>
                </a:solidFill>
                <a:latin typeface="Meiryo UI" panose="020B0604030504040204" pitchFamily="34" charset="-128"/>
                <a:ea typeface="Meiryo UI" panose="020B0604030504040204" pitchFamily="34" charset="-128"/>
              </a:endParaRPr>
            </a:p>
          </p:txBody>
        </p:sp>
      </p:grpSp>
      <p:pic>
        <p:nvPicPr>
          <p:cNvPr id="5" name="画像 4"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7" name="タイトル 1"/>
          <p:cNvSpPr>
            <a:spLocks noGrp="1"/>
          </p:cNvSpPr>
          <p:nvPr>
            <p:ph type="ctrTitle"/>
          </p:nvPr>
        </p:nvSpPr>
        <p:spPr>
          <a:xfrm>
            <a:off x="237149"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8" name="サブタイトル 2"/>
          <p:cNvSpPr>
            <a:spLocks noGrp="1"/>
          </p:cNvSpPr>
          <p:nvPr>
            <p:ph type="subTitle" idx="1"/>
          </p:nvPr>
        </p:nvSpPr>
        <p:spPr>
          <a:xfrm>
            <a:off x="237149"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E6217991-FAB0-4867-810D-538D7AD8884F}" type="datetime1">
              <a:rPr lang="en-US" altLang="ja-JP" noProof="0" smtClean="0"/>
              <a:t>8/27/2024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7272354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sz="half" idx="1"/>
          </p:nvPr>
        </p:nvSpPr>
        <p:spPr>
          <a:xfrm>
            <a:off x="111730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コンテンツ プレースホルダー 3"/>
          <p:cNvSpPr>
            <a:spLocks noGrp="1"/>
          </p:cNvSpPr>
          <p:nvPr>
            <p:ph sz="half" idx="2"/>
          </p:nvPr>
        </p:nvSpPr>
        <p:spPr>
          <a:xfrm>
            <a:off x="629755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B7CA224-C865-4E64-95E2-C3E821E50AF5}" type="datetime1">
              <a:rPr lang="en-US" altLang="ja-JP" noProof="0" smtClean="0"/>
              <a:t>8/27/2024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2701748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2137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11730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テキスト プレースホルダー 4"/>
          <p:cNvSpPr>
            <a:spLocks noGrp="1"/>
          </p:cNvSpPr>
          <p:nvPr>
            <p:ph type="body" sz="quarter" idx="3"/>
          </p:nvPr>
        </p:nvSpPr>
        <p:spPr>
          <a:xfrm>
            <a:off x="630162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29755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7" name="日付プレースホルダー 6"/>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351E9844-6F4F-4A46-93D3-3FA5D53764EA}" type="datetime1">
              <a:rPr lang="en-US" altLang="ja-JP" noProof="0" smtClean="0"/>
              <a:t>8/27/2024</a:t>
            </a:fld>
            <a:endParaRPr lang="ja-JP" altLang="en-US" noProof="0"/>
          </a:p>
        </p:txBody>
      </p:sp>
      <p:sp>
        <p:nvSpPr>
          <p:cNvPr id="8" name="フッター プレースホルダー 7"/>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47465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日付プレースホルダー 2"/>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DAA812DA-4E41-4EF5-BFF3-9B2F91A4A2DA}" type="datetime1">
              <a:rPr lang="en-US" altLang="ja-JP" noProof="0" smtClean="0"/>
              <a:t>8/27/2024</a:t>
            </a:fld>
            <a:endParaRPr lang="ja-JP" altLang="en-US" noProof="0"/>
          </a:p>
        </p:txBody>
      </p:sp>
      <p:sp>
        <p:nvSpPr>
          <p:cNvPr id="4" name="フッター プレースホルダー 3"/>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5" name="スライド番号プレースホルダー 4"/>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810248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B7724D01-BECB-4D82-B6C2-4DFF3A7FEF9B}" type="datetime1">
              <a:rPr lang="en-US" altLang="ja-JP" noProof="0" smtClean="0"/>
              <a:t>8/27/2024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スライド番号プレースホルダー 3"/>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66448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キャプション付きのコンテンツ">
    <p:spTree>
      <p:nvGrpSpPr>
        <p:cNvPr id="1" name=""/>
        <p:cNvGrpSpPr/>
        <p:nvPr/>
      </p:nvGrpSpPr>
      <p:grpSpPr>
        <a:xfrm>
          <a:off x="0" y="0"/>
          <a:ext cx="0" cy="0"/>
          <a:chOff x="0" y="0"/>
          <a:chExt cx="0" cy="0"/>
        </a:xfrm>
      </p:grpSpPr>
      <p:sp>
        <p:nvSpPr>
          <p:cNvPr id="8" name="長方形 7"/>
          <p:cNvSpPr/>
          <p:nvPr/>
        </p:nvSpPr>
        <p:spPr>
          <a:xfrm>
            <a:off x="3961368" y="0"/>
            <a:ext cx="7922736"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455612" y="1701800"/>
            <a:ext cx="3351927" cy="28448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a:xfrm>
            <a:off x="4469236" y="482600"/>
            <a:ext cx="6805427" cy="58928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テキスト プレースホルダー 3"/>
          <p:cNvSpPr>
            <a:spLocks noGrp="1"/>
          </p:cNvSpPr>
          <p:nvPr>
            <p:ph type="body" sz="half" idx="2"/>
          </p:nvPr>
        </p:nvSpPr>
        <p:spPr>
          <a:xfrm>
            <a:off x="455612" y="4648200"/>
            <a:ext cx="3351927" cy="1727200"/>
          </a:xfrm>
        </p:spPr>
        <p:txBody>
          <a:bodyPr rtlCol="0">
            <a:normAutofit/>
          </a:bodyPr>
          <a:lstStyle>
            <a:lvl1pPr marL="0" indent="0">
              <a:spcBef>
                <a:spcPts val="120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78DC7B3A-9E4F-4D62-9C64-87792D890D0A}" type="datetime1">
              <a:rPr lang="en-US" altLang="ja-JP" noProof="0" smtClean="0"/>
              <a:t>8/27/2024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28012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長方形 7"/>
          <p:cNvSpPr/>
          <p:nvPr/>
        </p:nvSpPr>
        <p:spPr>
          <a:xfrm>
            <a:off x="2082258" y="0"/>
            <a:ext cx="8024310"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2437765" y="4800600"/>
            <a:ext cx="7313295" cy="7620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図プレースホルダー 2" descr="画像を追加する空のプレースホルダー。プレースホルダーをクリックし、追加する画像を選択します"/>
          <p:cNvSpPr>
            <a:spLocks noGrp="1"/>
          </p:cNvSpPr>
          <p:nvPr>
            <p:ph type="pic" idx="1" hasCustomPrompt="1"/>
          </p:nvPr>
        </p:nvSpPr>
        <p:spPr>
          <a:xfrm>
            <a:off x="2437765" y="279401"/>
            <a:ext cx="7313295" cy="4448175"/>
          </a:xfrm>
        </p:spPr>
        <p:txBody>
          <a:bodyPr rtlCol="0">
            <a:normAutofit/>
          </a:bodyPr>
          <a:lstStyle>
            <a:lvl1pPr marL="0" indent="0">
              <a:buNone/>
              <a:defRPr sz="2800">
                <a:latin typeface="Meiryo UI" panose="020B0604030504040204" pitchFamily="34" charset="-128"/>
                <a:ea typeface="Meiryo UI" panose="020B0604030504040204" pitchFamily="34" charset="-128"/>
              </a:defRPr>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pPr rtl="0"/>
            <a:r>
              <a:rPr lang="ja-JP" altLang="en-US" noProof="0"/>
              <a:t>アイコンをクリックして画像を追加</a:t>
            </a:r>
          </a:p>
        </p:txBody>
      </p:sp>
      <p:sp>
        <p:nvSpPr>
          <p:cNvPr id="4" name="テキスト プレースホルダー 3"/>
          <p:cNvSpPr>
            <a:spLocks noGrp="1"/>
          </p:cNvSpPr>
          <p:nvPr>
            <p:ph type="body" sz="half" idx="2"/>
          </p:nvPr>
        </p:nvSpPr>
        <p:spPr>
          <a:xfrm>
            <a:off x="2437765" y="5562600"/>
            <a:ext cx="7313295" cy="812800"/>
          </a:xfrm>
        </p:spPr>
        <p:txBody>
          <a:bodyPr rtlCol="0">
            <a:normAutofit/>
          </a:bodyPr>
          <a:lstStyle>
            <a:lvl1pPr marL="0" indent="0">
              <a:spcBef>
                <a:spcPts val="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530B9F6-9162-4BAA-85F5-C01DDF308286}" type="datetime1">
              <a:rPr lang="en-US" altLang="ja-JP" noProof="0" smtClean="0"/>
              <a:t>8/27/2024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1478196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grpSp>
        <p:nvGrpSpPr>
          <p:cNvPr id="7" name="グループ 6"/>
          <p:cNvGrpSpPr/>
          <p:nvPr/>
        </p:nvGrpSpPr>
        <p:grpSpPr>
          <a:xfrm>
            <a:off x="1620" y="0"/>
            <a:ext cx="12188952" cy="6858000"/>
            <a:chOff x="1620" y="0"/>
            <a:chExt cx="12188952" cy="6858000"/>
          </a:xfrm>
        </p:grpSpPr>
        <p:sp>
          <p:nvSpPr>
            <p:cNvPr id="10" name="長方形 9"/>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8" name="長方形 7"/>
            <p:cNvSpPr/>
            <p:nvPr/>
          </p:nvSpPr>
          <p:spPr>
            <a:xfrm>
              <a:off x="304721" y="0"/>
              <a:ext cx="11579384" cy="6858000"/>
            </a:xfrm>
            <a:prstGeom prst="rect">
              <a:avLst/>
            </a:pr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sp>
        <p:nvSpPr>
          <p:cNvPr id="2" name="タイトル プレースホルダー 1"/>
          <p:cNvSpPr>
            <a:spLocks noGrp="1"/>
          </p:cNvSpPr>
          <p:nvPr>
            <p:ph type="title"/>
          </p:nvPr>
        </p:nvSpPr>
        <p:spPr>
          <a:xfrm>
            <a:off x="1117309" y="76200"/>
            <a:ext cx="10157354" cy="1397000"/>
          </a:xfrm>
          <a:prstGeom prst="rect">
            <a:avLst/>
          </a:prstGeom>
        </p:spPr>
        <p:txBody>
          <a:bodyPr vert="horz" lIns="121899" tIns="60949" rIns="121899" bIns="60949" rtlCol="0" anchor="b">
            <a:normAutofit/>
          </a:body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17309" y="1701800"/>
            <a:ext cx="10157354" cy="4470400"/>
          </a:xfrm>
          <a:prstGeom prst="rect">
            <a:avLst/>
          </a:prstGeom>
        </p:spPr>
        <p:txBody>
          <a:bodyPr vert="horz" lIns="121899" tIns="60949" rIns="121899" bIns="60949"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2"/>
          </p:nvPr>
        </p:nvSpPr>
        <p:spPr>
          <a:xfrm>
            <a:off x="1117309" y="6400801"/>
            <a:ext cx="2742486" cy="320675"/>
          </a:xfrm>
          <a:prstGeom prst="rect">
            <a:avLst/>
          </a:prstGeom>
        </p:spPr>
        <p:txBody>
          <a:bodyPr vert="horz" lIns="121899" tIns="60949" rIns="121899" bIns="60949" rtlCol="0" anchor="b"/>
          <a:lstStyle>
            <a:lvl1pPr algn="l">
              <a:defRPr sz="1200">
                <a:solidFill>
                  <a:schemeClr val="tx2">
                    <a:lumMod val="50000"/>
                  </a:schemeClr>
                </a:solidFill>
                <a:latin typeface="Meiryo UI" panose="020B0604030504040204" pitchFamily="34" charset="-128"/>
                <a:ea typeface="Meiryo UI" panose="020B0604030504040204" pitchFamily="34" charset="-128"/>
              </a:defRPr>
            </a:lvl1pPr>
          </a:lstStyle>
          <a:p>
            <a:fld id="{6F703D10-15AD-44AF-B904-94BF26ABC8B6}" type="datetime1">
              <a:rPr lang="en-US" altLang="ja-JP" noProof="0" smtClean="0"/>
              <a:t>8/27/2024</a:t>
            </a:fld>
            <a:endParaRPr lang="ja-JP" altLang="en-US" noProof="0"/>
          </a:p>
        </p:txBody>
      </p:sp>
      <p:sp>
        <p:nvSpPr>
          <p:cNvPr id="5" name="フッター プレースホルダー 4"/>
          <p:cNvSpPr>
            <a:spLocks noGrp="1"/>
          </p:cNvSpPr>
          <p:nvPr>
            <p:ph type="ftr" sz="quarter" idx="3"/>
          </p:nvPr>
        </p:nvSpPr>
        <p:spPr>
          <a:xfrm>
            <a:off x="3907842" y="6400801"/>
            <a:ext cx="6216301" cy="320675"/>
          </a:xfrm>
          <a:prstGeom prst="rect">
            <a:avLst/>
          </a:prstGeom>
        </p:spPr>
        <p:txBody>
          <a:bodyPr vert="horz" lIns="121899" tIns="60949" rIns="121899" bIns="60949" rtlCol="0" anchor="b"/>
          <a:lstStyle>
            <a:lvl1pPr algn="ctr">
              <a:defRPr sz="1200">
                <a:solidFill>
                  <a:schemeClr val="tx2">
                    <a:lumMod val="50000"/>
                  </a:schemeClr>
                </a:solidFill>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4"/>
          </p:nvPr>
        </p:nvSpPr>
        <p:spPr>
          <a:xfrm>
            <a:off x="10167146" y="6400801"/>
            <a:ext cx="1107518" cy="320675"/>
          </a:xfrm>
          <a:prstGeom prst="rect">
            <a:avLst/>
          </a:prstGeom>
        </p:spPr>
        <p:txBody>
          <a:bodyPr vert="horz" lIns="121899" tIns="60949" rIns="121899" bIns="60949" rtlCol="0" anchor="b"/>
          <a:lstStyle>
            <a:lvl1pPr algn="r">
              <a:defRPr sz="1200">
                <a:solidFill>
                  <a:schemeClr val="tx2">
                    <a:lumMod val="50000"/>
                  </a:schemeClr>
                </a:solidFill>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142785951"/>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1218987" rtl="0" eaLnBrk="1" latinLnBrk="0" hangingPunct="1">
        <a:lnSpc>
          <a:spcPct val="85000"/>
        </a:lnSpc>
        <a:spcBef>
          <a:spcPct val="0"/>
        </a:spcBef>
        <a:buNone/>
        <a:tabLst/>
        <a:defRPr kumimoji="1" sz="4400" b="0" kern="1200" cap="none" baseline="0">
          <a:solidFill>
            <a:schemeClr val="accent2">
              <a:lumMod val="50000"/>
            </a:schemeClr>
          </a:solidFill>
          <a:effectLst/>
          <a:latin typeface="Meiryo UI" panose="020B0604030504040204" pitchFamily="34" charset="-128"/>
          <a:ea typeface="Meiryo UI" panose="020B0604030504040204" pitchFamily="34" charset="-128"/>
          <a:cs typeface="+mj-cs"/>
        </a:defRPr>
      </a:lvl1pPr>
    </p:titleStyle>
    <p:bodyStyle>
      <a:lvl1pPr marL="304747" indent="-304747" algn="l" defTabSz="1218987" rtl="0" eaLnBrk="1" latinLnBrk="0" hangingPunct="1">
        <a:lnSpc>
          <a:spcPct val="95000"/>
        </a:lnSpc>
        <a:spcBef>
          <a:spcPts val="1866"/>
        </a:spcBef>
        <a:buClr>
          <a:schemeClr val="accent6">
            <a:lumMod val="50000"/>
          </a:schemeClr>
        </a:buClr>
        <a:buSzPct val="100000"/>
        <a:buFont typeface="Arial" pitchFamily="34" charset="0"/>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731392"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1158037"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584683"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4pPr>
      <a:lvl5pPr marL="2011328"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5pPr>
      <a:lvl6pPr marL="2437973"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6pPr>
      <a:lvl7pPr marL="2864619"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7pPr>
      <a:lvl8pPr marL="3291264"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8pPr>
      <a:lvl9pPr marL="3474112" indent="0" algn="l" defTabSz="1218987" rtl="0" eaLnBrk="1" latinLnBrk="0" hangingPunct="1">
        <a:lnSpc>
          <a:spcPct val="95000"/>
        </a:lnSpc>
        <a:spcBef>
          <a:spcPts val="1066"/>
        </a:spcBef>
        <a:buClr>
          <a:schemeClr val="accent6">
            <a:lumMod val="50000"/>
          </a:schemeClr>
        </a:buClr>
        <a:buSzPct val="90000"/>
        <a:buFont typeface="Century Gothic" pitchFamily="34" charset="0"/>
        <a:buNone/>
        <a:defRPr kumimoji="1" sz="1800" kern="1200">
          <a:solidFill>
            <a:schemeClr val="tx2">
              <a:lumMod val="50000"/>
            </a:schemeClr>
          </a:solidFill>
          <a:latin typeface="+mn-lt"/>
          <a:ea typeface="+mn-ea"/>
          <a:cs typeface="+mn-cs"/>
        </a:defRPr>
      </a:lvl9pPr>
    </p:bodyStyle>
    <p:otherStyle>
      <a:defPPr>
        <a:defRPr/>
      </a:defPPr>
      <a:lvl1pPr marL="0" algn="l" defTabSz="1218987" rtl="0" eaLnBrk="1" latinLnBrk="0" hangingPunct="1">
        <a:defRPr kumimoji="1" sz="2400" kern="1200">
          <a:solidFill>
            <a:schemeClr val="tx1"/>
          </a:solidFill>
          <a:latin typeface="+mn-lt"/>
          <a:ea typeface="+mn-ea"/>
          <a:cs typeface="+mn-cs"/>
        </a:defRPr>
      </a:lvl1pPr>
      <a:lvl2pPr marL="609493" algn="l" defTabSz="1218987" rtl="0" eaLnBrk="1" latinLnBrk="0" hangingPunct="1">
        <a:defRPr kumimoji="1" sz="2400" kern="1200">
          <a:solidFill>
            <a:schemeClr val="tx1"/>
          </a:solidFill>
          <a:latin typeface="+mn-lt"/>
          <a:ea typeface="+mn-ea"/>
          <a:cs typeface="+mn-cs"/>
        </a:defRPr>
      </a:lvl2pPr>
      <a:lvl3pPr marL="1218987" algn="l" defTabSz="1218987" rtl="0" eaLnBrk="1" latinLnBrk="0" hangingPunct="1">
        <a:defRPr kumimoji="1" sz="2400" kern="1200">
          <a:solidFill>
            <a:schemeClr val="tx1"/>
          </a:solidFill>
          <a:latin typeface="+mn-lt"/>
          <a:ea typeface="+mn-ea"/>
          <a:cs typeface="+mn-cs"/>
        </a:defRPr>
      </a:lvl3pPr>
      <a:lvl4pPr marL="1828480" algn="l" defTabSz="1218987" rtl="0" eaLnBrk="1" latinLnBrk="0" hangingPunct="1">
        <a:defRPr kumimoji="1" sz="2400" kern="1200">
          <a:solidFill>
            <a:schemeClr val="tx1"/>
          </a:solidFill>
          <a:latin typeface="+mn-lt"/>
          <a:ea typeface="+mn-ea"/>
          <a:cs typeface="+mn-cs"/>
        </a:defRPr>
      </a:lvl4pPr>
      <a:lvl5pPr marL="2437973" algn="l" defTabSz="1218987" rtl="0" eaLnBrk="1" latinLnBrk="0" hangingPunct="1">
        <a:defRPr kumimoji="1" sz="2400" kern="1200">
          <a:solidFill>
            <a:schemeClr val="tx1"/>
          </a:solidFill>
          <a:latin typeface="+mn-lt"/>
          <a:ea typeface="+mn-ea"/>
          <a:cs typeface="+mn-cs"/>
        </a:defRPr>
      </a:lvl5pPr>
      <a:lvl6pPr marL="3047467" algn="l" defTabSz="1218987" rtl="0" eaLnBrk="1" latinLnBrk="0" hangingPunct="1">
        <a:defRPr kumimoji="1" sz="2400" kern="1200">
          <a:solidFill>
            <a:schemeClr val="tx1"/>
          </a:solidFill>
          <a:latin typeface="+mn-lt"/>
          <a:ea typeface="+mn-ea"/>
          <a:cs typeface="+mn-cs"/>
        </a:defRPr>
      </a:lvl6pPr>
      <a:lvl7pPr marL="3656960" algn="l" defTabSz="1218987" rtl="0" eaLnBrk="1" latinLnBrk="0" hangingPunct="1">
        <a:defRPr kumimoji="1" sz="2400" kern="1200">
          <a:solidFill>
            <a:schemeClr val="tx1"/>
          </a:solidFill>
          <a:latin typeface="+mn-lt"/>
          <a:ea typeface="+mn-ea"/>
          <a:cs typeface="+mn-cs"/>
        </a:defRPr>
      </a:lvl7pPr>
      <a:lvl8pPr marL="4266453" algn="l" defTabSz="1218987" rtl="0" eaLnBrk="1" latinLnBrk="0" hangingPunct="1">
        <a:defRPr kumimoji="1" sz="2400" kern="1200">
          <a:solidFill>
            <a:schemeClr val="tx1"/>
          </a:solidFill>
          <a:latin typeface="+mn-lt"/>
          <a:ea typeface="+mn-ea"/>
          <a:cs typeface="+mn-cs"/>
        </a:defRPr>
      </a:lvl8pPr>
      <a:lvl9pPr marL="4875947" algn="l" defTabSz="1218987"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1784" y="496310"/>
            <a:ext cx="11305255" cy="1397000"/>
          </a:xfrm>
        </p:spPr>
        <p:txBody>
          <a:bodyPr rtlCol="0" anchor="b">
            <a:normAutofit/>
          </a:bodyPr>
          <a:lstStyle/>
          <a:p>
            <a:pPr rtl="0"/>
            <a:r>
              <a:rPr lang="ja-JP" altLang="en-US" dirty="0"/>
              <a:t>ユニット</a:t>
            </a:r>
            <a:r>
              <a:rPr lang="en-US" altLang="ja-JP" dirty="0"/>
              <a:t>2</a:t>
            </a:r>
            <a:r>
              <a:rPr lang="ja-JP" altLang="en-US" dirty="0"/>
              <a:t>　セクション</a:t>
            </a:r>
            <a:r>
              <a:rPr lang="en-US" altLang="ja-JP" dirty="0"/>
              <a:t>3</a:t>
            </a:r>
            <a:r>
              <a:rPr lang="ja-JP" altLang="en-US" dirty="0"/>
              <a:t>　コンピュータ構成要素</a:t>
            </a:r>
            <a:endParaRPr lang="en-US" altLang="ja-JP" dirty="0"/>
          </a:p>
        </p:txBody>
      </p:sp>
      <p:sp>
        <p:nvSpPr>
          <p:cNvPr id="3" name="サブタイトル 2"/>
          <p:cNvSpPr>
            <a:spLocks noGrp="1"/>
          </p:cNvSpPr>
          <p:nvPr>
            <p:ph idx="1"/>
          </p:nvPr>
        </p:nvSpPr>
        <p:spPr>
          <a:xfrm>
            <a:off x="765820" y="1903268"/>
            <a:ext cx="10729192" cy="4470400"/>
          </a:xfrm>
        </p:spPr>
        <p:txBody>
          <a:bodyPr rtlCol="0">
            <a:normAutofit/>
          </a:bodyPr>
          <a:lstStyle/>
          <a:p>
            <a:pPr marL="0" indent="0" rtl="0">
              <a:buNone/>
            </a:pPr>
            <a:r>
              <a:rPr lang="ja-JP" altLang="en-US" sz="4000" dirty="0"/>
              <a:t>セッション</a:t>
            </a:r>
            <a:r>
              <a:rPr lang="en-US" altLang="ja-JP" sz="4000" dirty="0"/>
              <a:t>3</a:t>
            </a:r>
            <a:r>
              <a:rPr lang="ja-JP" altLang="en-US" sz="4000" dirty="0"/>
              <a:t>－</a:t>
            </a:r>
            <a:r>
              <a:rPr lang="en-US" altLang="ja-JP" sz="4000" dirty="0"/>
              <a:t>4</a:t>
            </a:r>
            <a:r>
              <a:rPr lang="ja-JP" altLang="en-US" sz="4000" dirty="0"/>
              <a:t>　半導体メモリ</a:t>
            </a:r>
          </a:p>
        </p:txBody>
      </p:sp>
      <p:sp>
        <p:nvSpPr>
          <p:cNvPr id="4" name="テキスト ボックス 3">
            <a:extLst>
              <a:ext uri="{FF2B5EF4-FFF2-40B4-BE49-F238E27FC236}">
                <a16:creationId xmlns:a16="http://schemas.microsoft.com/office/drawing/2014/main" id="{38AF9FF9-A12E-2A41-F406-F587088F2DCF}"/>
              </a:ext>
            </a:extLst>
          </p:cNvPr>
          <p:cNvSpPr txBox="1"/>
          <p:nvPr/>
        </p:nvSpPr>
        <p:spPr>
          <a:xfrm>
            <a:off x="10630916" y="109348"/>
            <a:ext cx="1296144" cy="443198"/>
          </a:xfrm>
          <a:prstGeom prst="rect">
            <a:avLst/>
          </a:prstGeom>
          <a:noFill/>
        </p:spPr>
        <p:txBody>
          <a:bodyPr wrap="square" rtlCol="0">
            <a:spAutoFit/>
          </a:bodyPr>
          <a:lstStyle/>
          <a:p>
            <a:pPr>
              <a:lnSpc>
                <a:spcPct val="95000"/>
              </a:lnSpc>
            </a:pPr>
            <a:r>
              <a:rPr kumimoji="1" lang="en-US" altLang="ja-JP" dirty="0"/>
              <a:t>Ver.1.0</a:t>
            </a:r>
            <a:endParaRPr kumimoji="1" lang="ja-JP" altLang="en-US" dirty="0"/>
          </a:p>
        </p:txBody>
      </p:sp>
    </p:spTree>
    <p:custDataLst>
      <p:tags r:id="rId1"/>
    </p:custDataLst>
    <p:extLst>
      <p:ext uri="{BB962C8B-B14F-4D97-AF65-F5344CB8AC3E}">
        <p14:creationId xmlns:p14="http://schemas.microsoft.com/office/powerpoint/2010/main" val="173668550"/>
      </p:ext>
    </p:extLst>
  </p:cSld>
  <p:clrMapOvr>
    <a:masterClrMapping/>
  </p:clrMapOvr>
  <mc:AlternateContent xmlns:mc="http://schemas.openxmlformats.org/markup-compatibility/2006" xmlns:p14="http://schemas.microsoft.com/office/powerpoint/2010/main">
    <mc:Choice Requires="p14">
      <p:transition spd="med" p14:dur="700" advTm="41160">
        <p:fade/>
      </p:transition>
    </mc:Choice>
    <mc:Fallback xmlns="">
      <p:transition spd="med" advTm="4116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半導体メモリ</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kumimoji="1" lang="ja-JP" altLang="en-US" sz="2800" dirty="0"/>
              <a:t>半導体メモリの種類</a:t>
            </a:r>
            <a:endParaRPr kumimoji="1" lang="en-US" altLang="ja-JP" sz="2200" b="1" dirty="0">
              <a:solidFill>
                <a:srgbClr val="FF0000"/>
              </a:solidFill>
            </a:endParaRPr>
          </a:p>
        </p:txBody>
      </p:sp>
      <p:sp>
        <p:nvSpPr>
          <p:cNvPr id="55" name="テキスト ボックス 54">
            <a:extLst>
              <a:ext uri="{FF2B5EF4-FFF2-40B4-BE49-F238E27FC236}">
                <a16:creationId xmlns:a16="http://schemas.microsoft.com/office/drawing/2014/main" id="{3B5BBECD-FB77-F4B5-EAD5-FF4BDBE034F5}"/>
              </a:ext>
            </a:extLst>
          </p:cNvPr>
          <p:cNvSpPr txBox="1"/>
          <p:nvPr/>
        </p:nvSpPr>
        <p:spPr>
          <a:xfrm>
            <a:off x="333772" y="1844824"/>
            <a:ext cx="11809306" cy="5016758"/>
          </a:xfrm>
          <a:prstGeom prst="rect">
            <a:avLst/>
          </a:prstGeom>
          <a:noFill/>
        </p:spPr>
        <p:txBody>
          <a:bodyPr wrap="square">
            <a:spAutoFit/>
          </a:bodyPr>
          <a:lstStyle/>
          <a:p>
            <a:r>
              <a:rPr kumimoji="1" lang="ja-JP" altLang="en-US" sz="2000" dirty="0"/>
              <a:t>①</a:t>
            </a:r>
            <a:r>
              <a:rPr kumimoji="1" lang="en-US" altLang="ja-JP" sz="2000" dirty="0"/>
              <a:t>RAM</a:t>
            </a:r>
            <a:r>
              <a:rPr kumimoji="1" lang="ja-JP" altLang="en-US" sz="2000" dirty="0"/>
              <a:t>（</a:t>
            </a:r>
            <a:r>
              <a:rPr kumimoji="1" lang="en-US" altLang="ja-JP" sz="2000" dirty="0"/>
              <a:t>Random Access Memory</a:t>
            </a:r>
            <a:r>
              <a:rPr kumimoji="1" lang="ja-JP" altLang="en-US" sz="2000" dirty="0"/>
              <a:t>）</a:t>
            </a:r>
          </a:p>
          <a:p>
            <a:r>
              <a:rPr kumimoji="1" lang="ja-JP" altLang="en-US" sz="2000" dirty="0"/>
              <a:t>読み書きができる半導体メモリ、電源を切ると記憶したデータは消えてしまう（揮発性メモリ）</a:t>
            </a:r>
          </a:p>
          <a:p>
            <a:endParaRPr kumimoji="1" lang="ja-JP" altLang="en-US" sz="2000" dirty="0"/>
          </a:p>
          <a:p>
            <a:r>
              <a:rPr kumimoji="1" lang="ja-JP" altLang="en-US" sz="2000" dirty="0"/>
              <a:t>②</a:t>
            </a:r>
            <a:r>
              <a:rPr kumimoji="1" lang="en-US" altLang="ja-JP" sz="2000" dirty="0"/>
              <a:t>DRAM</a:t>
            </a:r>
            <a:r>
              <a:rPr kumimoji="1" lang="ja-JP" altLang="en-US" sz="2000" dirty="0"/>
              <a:t>（</a:t>
            </a:r>
            <a:r>
              <a:rPr kumimoji="1" lang="en-US" altLang="ja-JP" sz="2000" dirty="0"/>
              <a:t>Dynamic RAM</a:t>
            </a:r>
            <a:r>
              <a:rPr kumimoji="1" lang="ja-JP" altLang="en-US" sz="2000" dirty="0"/>
              <a:t>）</a:t>
            </a:r>
          </a:p>
          <a:p>
            <a:r>
              <a:rPr kumimoji="1" lang="ja-JP" altLang="en-US" sz="2000" dirty="0"/>
              <a:t>コンデンサーに電荷が加えられたかどうかで１ビットを表す、構造が単純で大容量のものが安価</a:t>
            </a:r>
          </a:p>
          <a:p>
            <a:r>
              <a:rPr kumimoji="1" lang="ja-JP" altLang="en-US" sz="2000" dirty="0"/>
              <a:t>一定時間ごとに記憶内容を維持するためリフレッシュ動作（再書き込み）が必要</a:t>
            </a:r>
          </a:p>
          <a:p>
            <a:r>
              <a:rPr kumimoji="1" lang="ja-JP" altLang="en-US" sz="2000" dirty="0"/>
              <a:t>主に主記憶メモリとして使用</a:t>
            </a:r>
          </a:p>
          <a:p>
            <a:endParaRPr kumimoji="1" lang="ja-JP" altLang="en-US" sz="2000" dirty="0"/>
          </a:p>
          <a:p>
            <a:r>
              <a:rPr kumimoji="1" lang="ja-JP" altLang="en-US" sz="2000" dirty="0"/>
              <a:t>③</a:t>
            </a:r>
            <a:r>
              <a:rPr kumimoji="1" lang="en-US" altLang="ja-JP" sz="2000" dirty="0"/>
              <a:t>SRAM</a:t>
            </a:r>
            <a:r>
              <a:rPr kumimoji="1" lang="ja-JP" altLang="en-US" sz="2000" dirty="0"/>
              <a:t>（</a:t>
            </a:r>
            <a:r>
              <a:rPr kumimoji="1" lang="en-US" altLang="ja-JP" sz="2000" dirty="0"/>
              <a:t>Static RAM</a:t>
            </a:r>
            <a:r>
              <a:rPr kumimoji="1" lang="ja-JP" altLang="en-US" sz="2000" dirty="0"/>
              <a:t>）</a:t>
            </a:r>
          </a:p>
          <a:p>
            <a:r>
              <a:rPr kumimoji="1" lang="ja-JP" altLang="en-US" sz="2000" dirty="0"/>
              <a:t>フリップフロップ回路で構成されていて</a:t>
            </a:r>
            <a:r>
              <a:rPr kumimoji="1" lang="en-US" altLang="ja-JP" sz="2000" dirty="0"/>
              <a:t>DRAM</a:t>
            </a:r>
            <a:r>
              <a:rPr kumimoji="1" lang="ja-JP" altLang="en-US" sz="2000" dirty="0"/>
              <a:t>より高速、構造が複雑で高価なため小容量</a:t>
            </a:r>
            <a:endParaRPr kumimoji="1" lang="en-US" altLang="ja-JP" sz="2000" dirty="0"/>
          </a:p>
          <a:p>
            <a:r>
              <a:rPr kumimoji="1" lang="ja-JP" altLang="en-US" sz="2000" dirty="0"/>
              <a:t>リフレッシュ動作は不要、キャッシュメモリに使用</a:t>
            </a:r>
          </a:p>
          <a:p>
            <a:r>
              <a:rPr kumimoji="1" lang="ja-JP" altLang="en-US" sz="2000" dirty="0"/>
              <a:t>　</a:t>
            </a:r>
          </a:p>
          <a:p>
            <a:r>
              <a:rPr kumimoji="1" lang="en-US" altLang="ja-JP" sz="2000" dirty="0"/>
              <a:t>※CPU</a:t>
            </a:r>
            <a:r>
              <a:rPr kumimoji="1" lang="ja-JP" altLang="en-US" sz="2000" dirty="0"/>
              <a:t>と主記憶の間に配置して、主記憶から読みだしたデータをキャッシュメモリに保存し、再び同</a:t>
            </a:r>
            <a:endParaRPr kumimoji="1" lang="en-US" altLang="ja-JP" sz="2000" dirty="0"/>
          </a:p>
          <a:p>
            <a:r>
              <a:rPr kumimoji="1" lang="ja-JP" altLang="en-US" sz="2000" dirty="0"/>
              <a:t>　じデータが</a:t>
            </a:r>
            <a:r>
              <a:rPr kumimoji="1" lang="en-US" altLang="ja-JP" sz="2000" dirty="0"/>
              <a:t>CPU</a:t>
            </a:r>
            <a:r>
              <a:rPr kumimoji="1" lang="ja-JP" altLang="en-US" sz="2000" dirty="0"/>
              <a:t>から呼び出されたときに、高速なキャッシュメモリから読みだすことで実行アクセ</a:t>
            </a:r>
            <a:endParaRPr kumimoji="1" lang="en-US" altLang="ja-JP" sz="2000" dirty="0"/>
          </a:p>
          <a:p>
            <a:r>
              <a:rPr kumimoji="1" lang="ja-JP" altLang="en-US" sz="2000" dirty="0"/>
              <a:t>　ス時間を短縮する。</a:t>
            </a:r>
          </a:p>
          <a:p>
            <a:r>
              <a:rPr kumimoji="1" lang="ja-JP" altLang="en-US" sz="2000" dirty="0"/>
              <a:t>　</a:t>
            </a:r>
            <a:r>
              <a:rPr kumimoji="1" lang="ja-JP" altLang="en-US" sz="2000" dirty="0">
                <a:solidFill>
                  <a:srgbClr val="FF0000"/>
                </a:solidFill>
              </a:rPr>
              <a:t>アクセスするデータがキャッシュメモリにある確率をヒット率と呼ぶ。</a:t>
            </a:r>
          </a:p>
        </p:txBody>
      </p:sp>
    </p:spTree>
    <p:custDataLst>
      <p:tags r:id="rId1"/>
    </p:custDataLst>
    <p:extLst>
      <p:ext uri="{BB962C8B-B14F-4D97-AF65-F5344CB8AC3E}">
        <p14:creationId xmlns:p14="http://schemas.microsoft.com/office/powerpoint/2010/main" val="383215975"/>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半導体メモリ</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kumimoji="1" lang="ja-JP" altLang="en-US" sz="2800" dirty="0"/>
              <a:t>半導体メモリの種類</a:t>
            </a:r>
            <a:endParaRPr kumimoji="1" lang="en-US" altLang="ja-JP" sz="2200" b="1" dirty="0">
              <a:solidFill>
                <a:srgbClr val="FF0000"/>
              </a:solidFill>
            </a:endParaRPr>
          </a:p>
        </p:txBody>
      </p:sp>
      <p:sp>
        <p:nvSpPr>
          <p:cNvPr id="55" name="テキスト ボックス 54">
            <a:extLst>
              <a:ext uri="{FF2B5EF4-FFF2-40B4-BE49-F238E27FC236}">
                <a16:creationId xmlns:a16="http://schemas.microsoft.com/office/drawing/2014/main" id="{3B5BBECD-FB77-F4B5-EAD5-FF4BDBE034F5}"/>
              </a:ext>
            </a:extLst>
          </p:cNvPr>
          <p:cNvSpPr txBox="1"/>
          <p:nvPr/>
        </p:nvSpPr>
        <p:spPr>
          <a:xfrm>
            <a:off x="333772" y="1844824"/>
            <a:ext cx="11809306" cy="3785652"/>
          </a:xfrm>
          <a:prstGeom prst="rect">
            <a:avLst/>
          </a:prstGeom>
          <a:noFill/>
        </p:spPr>
        <p:txBody>
          <a:bodyPr wrap="square">
            <a:spAutoFit/>
          </a:bodyPr>
          <a:lstStyle/>
          <a:p>
            <a:r>
              <a:rPr kumimoji="1" lang="ja-JP" altLang="en-US" sz="2000" dirty="0"/>
              <a:t>④</a:t>
            </a:r>
            <a:r>
              <a:rPr kumimoji="1" lang="en-US" altLang="ja-JP" sz="2000" dirty="0"/>
              <a:t>ROM</a:t>
            </a:r>
            <a:r>
              <a:rPr kumimoji="1" lang="ja-JP" altLang="en-US" sz="2000" dirty="0"/>
              <a:t>（</a:t>
            </a:r>
            <a:r>
              <a:rPr kumimoji="1" lang="en-US" altLang="ja-JP" sz="2000" dirty="0"/>
              <a:t>Read Only Memory</a:t>
            </a:r>
            <a:r>
              <a:rPr kumimoji="1" lang="ja-JP" altLang="en-US" sz="2000" dirty="0"/>
              <a:t>）</a:t>
            </a:r>
          </a:p>
          <a:p>
            <a:r>
              <a:rPr kumimoji="1" lang="ja-JP" altLang="en-US" sz="2000" dirty="0"/>
              <a:t>　読み出し専用の半導体メモリ、電源を切っても記憶したデータを保持する（不揮発性メモリ）</a:t>
            </a:r>
          </a:p>
          <a:p>
            <a:r>
              <a:rPr kumimoji="1" lang="ja-JP" altLang="en-US" sz="2000" dirty="0"/>
              <a:t>　　</a:t>
            </a:r>
          </a:p>
          <a:p>
            <a:r>
              <a:rPr kumimoji="1" lang="ja-JP" altLang="en-US" sz="2000" dirty="0"/>
              <a:t>⑤マスク</a:t>
            </a:r>
            <a:r>
              <a:rPr kumimoji="1" lang="en-US" altLang="ja-JP" sz="2000" dirty="0"/>
              <a:t>ROM</a:t>
            </a:r>
            <a:r>
              <a:rPr kumimoji="1" lang="ja-JP" altLang="en-US" sz="2000" dirty="0"/>
              <a:t>（</a:t>
            </a:r>
            <a:r>
              <a:rPr kumimoji="1" lang="en-US" altLang="ja-JP" sz="2000" dirty="0"/>
              <a:t>Mask ROM</a:t>
            </a:r>
            <a:r>
              <a:rPr kumimoji="1" lang="ja-JP" altLang="en-US" sz="2000" dirty="0"/>
              <a:t>）</a:t>
            </a:r>
          </a:p>
          <a:p>
            <a:r>
              <a:rPr kumimoji="1" lang="ja-JP" altLang="en-US" sz="2000" dirty="0"/>
              <a:t>　製造時にデータを書き込んだら利用者は書き込みできない。</a:t>
            </a:r>
          </a:p>
          <a:p>
            <a:endParaRPr kumimoji="1" lang="ja-JP" altLang="en-US" sz="2000" dirty="0"/>
          </a:p>
          <a:p>
            <a:r>
              <a:rPr kumimoji="1" lang="ja-JP" altLang="en-US" sz="2000" dirty="0"/>
              <a:t>⑥</a:t>
            </a:r>
            <a:r>
              <a:rPr kumimoji="1" lang="en-US" altLang="ja-JP" sz="2000" dirty="0"/>
              <a:t>UV-EPROM</a:t>
            </a:r>
          </a:p>
          <a:p>
            <a:r>
              <a:rPr kumimoji="1" lang="ja-JP" altLang="en-US" sz="2000" dirty="0"/>
              <a:t>　書き込まれたデータを紫外線照射で消去できる。消去後は</a:t>
            </a:r>
            <a:r>
              <a:rPr kumimoji="1" lang="en-US" altLang="ja-JP" sz="2000" dirty="0"/>
              <a:t>ROM</a:t>
            </a:r>
            <a:r>
              <a:rPr kumimoji="1" lang="ja-JP" altLang="en-US" sz="2000" dirty="0"/>
              <a:t>ライターで再書き込みできる。</a:t>
            </a:r>
          </a:p>
          <a:p>
            <a:endParaRPr kumimoji="1" lang="ja-JP" altLang="en-US" sz="2000" dirty="0"/>
          </a:p>
          <a:p>
            <a:r>
              <a:rPr kumimoji="1" lang="ja-JP" altLang="en-US" sz="2000" dirty="0"/>
              <a:t>⑦</a:t>
            </a:r>
            <a:r>
              <a:rPr kumimoji="1" lang="en-US" altLang="ja-JP" sz="2000" dirty="0"/>
              <a:t>EEPROM</a:t>
            </a:r>
          </a:p>
          <a:p>
            <a:r>
              <a:rPr kumimoji="1" lang="ja-JP" altLang="en-US" sz="2000" dirty="0"/>
              <a:t>　電圧をかけてデータを消去して書きかえられる。フラッシュメモリ（</a:t>
            </a:r>
            <a:r>
              <a:rPr kumimoji="1" lang="en-US" altLang="ja-JP" sz="2000" dirty="0"/>
              <a:t>Flash Memory</a:t>
            </a:r>
            <a:r>
              <a:rPr kumimoji="1" lang="ja-JP" altLang="en-US" sz="2000" dirty="0"/>
              <a:t>）はブロック単</a:t>
            </a:r>
            <a:endParaRPr kumimoji="1" lang="en-US" altLang="ja-JP" sz="2000" dirty="0"/>
          </a:p>
          <a:p>
            <a:r>
              <a:rPr kumimoji="1" lang="ja-JP" altLang="en-US" sz="2000" dirty="0"/>
              <a:t>　位で消去・書き換えを行う（</a:t>
            </a:r>
            <a:r>
              <a:rPr kumimoji="1" lang="en-US" altLang="ja-JP" sz="2000" dirty="0"/>
              <a:t>USB</a:t>
            </a:r>
            <a:r>
              <a:rPr kumimoji="1" lang="ja-JP" altLang="en-US" sz="2000" dirty="0"/>
              <a:t>メモリ、</a:t>
            </a:r>
            <a:r>
              <a:rPr kumimoji="1" lang="en-US" altLang="ja-JP" sz="2000" dirty="0"/>
              <a:t>SD</a:t>
            </a:r>
            <a:r>
              <a:rPr kumimoji="1" lang="ja-JP" altLang="en-US" sz="2000" dirty="0"/>
              <a:t>カードなど）</a:t>
            </a:r>
          </a:p>
        </p:txBody>
      </p:sp>
    </p:spTree>
    <p:custDataLst>
      <p:tags r:id="rId1"/>
    </p:custDataLst>
    <p:extLst>
      <p:ext uri="{BB962C8B-B14F-4D97-AF65-F5344CB8AC3E}">
        <p14:creationId xmlns:p14="http://schemas.microsoft.com/office/powerpoint/2010/main" val="48912426"/>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半導体メモリ</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kumimoji="1" lang="ja-JP" altLang="en-US" sz="2800" dirty="0"/>
              <a:t>キャッシュメモリ（</a:t>
            </a:r>
            <a:r>
              <a:rPr kumimoji="1" lang="en-US" altLang="ja-JP" sz="2800" dirty="0"/>
              <a:t>Cache Memory</a:t>
            </a:r>
            <a:r>
              <a:rPr kumimoji="1" lang="ja-JP" altLang="en-US" sz="2800" dirty="0"/>
              <a:t>）</a:t>
            </a:r>
            <a:br>
              <a:rPr kumimoji="1" lang="ja-JP" altLang="en-US" sz="2800" dirty="0"/>
            </a:br>
            <a:endParaRPr kumimoji="1" lang="en-US" altLang="ja-JP" sz="2200" b="1" dirty="0">
              <a:solidFill>
                <a:srgbClr val="FF0000"/>
              </a:solidFill>
            </a:endParaRPr>
          </a:p>
        </p:txBody>
      </p:sp>
      <p:sp>
        <p:nvSpPr>
          <p:cNvPr id="55" name="テキスト ボックス 54">
            <a:extLst>
              <a:ext uri="{FF2B5EF4-FFF2-40B4-BE49-F238E27FC236}">
                <a16:creationId xmlns:a16="http://schemas.microsoft.com/office/drawing/2014/main" id="{3B5BBECD-FB77-F4B5-EAD5-FF4BDBE034F5}"/>
              </a:ext>
            </a:extLst>
          </p:cNvPr>
          <p:cNvSpPr txBox="1"/>
          <p:nvPr/>
        </p:nvSpPr>
        <p:spPr>
          <a:xfrm>
            <a:off x="189760" y="1888153"/>
            <a:ext cx="11809306" cy="4893647"/>
          </a:xfrm>
          <a:prstGeom prst="rect">
            <a:avLst/>
          </a:prstGeom>
          <a:noFill/>
        </p:spPr>
        <p:txBody>
          <a:bodyPr wrap="square">
            <a:spAutoFit/>
          </a:bodyPr>
          <a:lstStyle/>
          <a:p>
            <a:r>
              <a:rPr kumimoji="1" lang="ja-JP" altLang="en-US" dirty="0"/>
              <a:t>・</a:t>
            </a:r>
            <a:r>
              <a:rPr kumimoji="1" lang="en-US" altLang="ja-JP" dirty="0"/>
              <a:t>CPU</a:t>
            </a:r>
            <a:r>
              <a:rPr kumimoji="1" lang="ja-JP" altLang="en-US" dirty="0"/>
              <a:t>と主記憶の間に配置して、主記憶から読みだしたデータをキャッシュメモリに</a:t>
            </a:r>
            <a:endParaRPr kumimoji="1" lang="en-US" altLang="ja-JP" dirty="0"/>
          </a:p>
          <a:p>
            <a:r>
              <a:rPr kumimoji="1" lang="ja-JP" altLang="en-US" dirty="0"/>
              <a:t>　保存し、再び同じデータが</a:t>
            </a:r>
            <a:r>
              <a:rPr kumimoji="1" lang="en-US" altLang="ja-JP" dirty="0"/>
              <a:t>CPU</a:t>
            </a:r>
            <a:r>
              <a:rPr kumimoji="1" lang="ja-JP" altLang="en-US" dirty="0"/>
              <a:t>から呼び出されたときに、高速なキャッシュメモリ</a:t>
            </a:r>
            <a:endParaRPr kumimoji="1" lang="en-US" altLang="ja-JP" dirty="0"/>
          </a:p>
          <a:p>
            <a:r>
              <a:rPr kumimoji="1" lang="ja-JP" altLang="en-US" dirty="0"/>
              <a:t>　から読みだすことで実行アクセス時間を短縮する。</a:t>
            </a:r>
            <a:r>
              <a:rPr kumimoji="1" lang="ja-JP" altLang="en-US" dirty="0">
                <a:solidFill>
                  <a:srgbClr val="FF0000"/>
                </a:solidFill>
              </a:rPr>
              <a:t>アクセスするデータがキャッ</a:t>
            </a:r>
            <a:endParaRPr kumimoji="1" lang="en-US" altLang="ja-JP" dirty="0">
              <a:solidFill>
                <a:srgbClr val="FF0000"/>
              </a:solidFill>
            </a:endParaRPr>
          </a:p>
          <a:p>
            <a:r>
              <a:rPr kumimoji="1" lang="ja-JP" altLang="en-US" dirty="0">
                <a:solidFill>
                  <a:srgbClr val="FF0000"/>
                </a:solidFill>
              </a:rPr>
              <a:t>　シュメモリにある確率をヒット率と呼ぶ。</a:t>
            </a:r>
          </a:p>
          <a:p>
            <a:endParaRPr kumimoji="1" lang="ja-JP" altLang="en-US" dirty="0"/>
          </a:p>
          <a:p>
            <a:r>
              <a:rPr kumimoji="1" lang="ja-JP" altLang="en-US" dirty="0"/>
              <a:t>・実効アクセス時間（</a:t>
            </a:r>
            <a:r>
              <a:rPr kumimoji="1" lang="en-US" altLang="ja-JP" dirty="0"/>
              <a:t>effective access time</a:t>
            </a:r>
            <a:r>
              <a:rPr kumimoji="1" lang="ja-JP" altLang="en-US" dirty="0"/>
              <a:t>）</a:t>
            </a:r>
          </a:p>
          <a:p>
            <a:r>
              <a:rPr kumimoji="1" lang="ja-JP" altLang="en-US" dirty="0"/>
              <a:t>　キャッシュメモリのヒット率とアクセス時間、主記憶のアクセス時間がわかれば、</a:t>
            </a:r>
            <a:endParaRPr kumimoji="1" lang="en-US" altLang="ja-JP" dirty="0"/>
          </a:p>
          <a:p>
            <a:r>
              <a:rPr kumimoji="1" lang="ja-JP" altLang="en-US" dirty="0"/>
              <a:t>　実効アクセス時間を計算することができる。</a:t>
            </a:r>
          </a:p>
          <a:p>
            <a:endParaRPr kumimoji="1" lang="en-US" altLang="ja-JP" dirty="0"/>
          </a:p>
          <a:p>
            <a:r>
              <a:rPr kumimoji="1" lang="ja-JP" altLang="en-US" dirty="0"/>
              <a:t>＜例＞　ヒット率が</a:t>
            </a:r>
            <a:r>
              <a:rPr kumimoji="1" lang="en-US" altLang="ja-JP" dirty="0"/>
              <a:t>80</a:t>
            </a:r>
            <a:r>
              <a:rPr kumimoji="1" lang="ja-JP" altLang="en-US" dirty="0"/>
              <a:t>％、キャッシュメモリのアクセス時間が</a:t>
            </a:r>
            <a:r>
              <a:rPr kumimoji="1" lang="en-US" altLang="ja-JP" dirty="0"/>
              <a:t>10ns</a:t>
            </a:r>
            <a:r>
              <a:rPr kumimoji="1" lang="ja-JP" altLang="en-US" dirty="0"/>
              <a:t>、主記憶装置のアクセス時間が</a:t>
            </a:r>
            <a:r>
              <a:rPr kumimoji="1" lang="en-US" altLang="ja-JP" dirty="0"/>
              <a:t>60ns</a:t>
            </a:r>
            <a:r>
              <a:rPr kumimoji="1" lang="ja-JP" altLang="en-US" dirty="0"/>
              <a:t>であるとき、実効アクセス時間は、</a:t>
            </a:r>
          </a:p>
          <a:p>
            <a:endParaRPr kumimoji="1" lang="ja-JP" altLang="en-US" dirty="0"/>
          </a:p>
          <a:p>
            <a:pPr algn="ctr"/>
            <a:r>
              <a:rPr kumimoji="1" lang="en-US" altLang="ja-JP" dirty="0"/>
              <a:t>(10</a:t>
            </a:r>
            <a:r>
              <a:rPr kumimoji="1" lang="ja-JP" altLang="en-US" dirty="0"/>
              <a:t>𝑛𝑠</a:t>
            </a:r>
            <a:r>
              <a:rPr kumimoji="1" lang="en-US" altLang="ja-JP" dirty="0"/>
              <a:t>×0.8)+(60</a:t>
            </a:r>
            <a:r>
              <a:rPr kumimoji="1" lang="ja-JP" altLang="en-US" dirty="0"/>
              <a:t>𝑛𝑠</a:t>
            </a:r>
            <a:r>
              <a:rPr kumimoji="1" lang="en-US" altLang="ja-JP" dirty="0"/>
              <a:t>×0.2)=20</a:t>
            </a:r>
            <a:r>
              <a:rPr kumimoji="1" lang="ja-JP" altLang="en-US" dirty="0"/>
              <a:t>𝑛𝑠</a:t>
            </a:r>
          </a:p>
        </p:txBody>
      </p:sp>
    </p:spTree>
    <p:custDataLst>
      <p:tags r:id="rId1"/>
    </p:custDataLst>
    <p:extLst>
      <p:ext uri="{BB962C8B-B14F-4D97-AF65-F5344CB8AC3E}">
        <p14:creationId xmlns:p14="http://schemas.microsoft.com/office/powerpoint/2010/main" val="922061069"/>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半導体メモリ</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lang="ja-JP" altLang="en-US" sz="3600" dirty="0"/>
              <a:t>キャッシュメモリ（</a:t>
            </a:r>
            <a:r>
              <a:rPr lang="en-US" altLang="ja-JP" sz="3600" dirty="0"/>
              <a:t>Cache Memory</a:t>
            </a:r>
            <a:r>
              <a:rPr lang="ja-JP" altLang="en-US" sz="3600" dirty="0"/>
              <a:t>）</a:t>
            </a:r>
            <a:br>
              <a:rPr lang="ja-JP" altLang="en-US" sz="3600" dirty="0"/>
            </a:br>
            <a:endParaRPr lang="ja-JP" altLang="en-US" sz="3600" dirty="0"/>
          </a:p>
          <a:p>
            <a:pPr marL="0" indent="0">
              <a:buNone/>
            </a:pPr>
            <a:endParaRPr lang="en-US" altLang="ja-JP" sz="2800" dirty="0"/>
          </a:p>
          <a:p>
            <a:pPr marL="0" indent="0">
              <a:buNone/>
            </a:pPr>
            <a:endParaRPr kumimoji="1" lang="en-US" altLang="ja-JP" sz="2200" dirty="0"/>
          </a:p>
        </p:txBody>
      </p:sp>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3785652"/>
          </a:xfrm>
          <a:prstGeom prst="rect">
            <a:avLst/>
          </a:prstGeom>
          <a:noFill/>
        </p:spPr>
        <p:txBody>
          <a:bodyPr wrap="square" rtlCol="0">
            <a:spAutoFit/>
          </a:bodyPr>
          <a:lstStyle/>
          <a:p>
            <a:r>
              <a:rPr kumimoji="1" lang="ja-JP" altLang="en-US" dirty="0"/>
              <a:t>・ライトスルー方式とライトバック方式</a:t>
            </a:r>
          </a:p>
          <a:p>
            <a:r>
              <a:rPr kumimoji="1" lang="ja-JP" altLang="en-US" dirty="0"/>
              <a:t>　キャッシュメモリへの情報の書き込み方式</a:t>
            </a:r>
          </a:p>
          <a:p>
            <a:r>
              <a:rPr kumimoji="1" lang="ja-JP" altLang="en-US" dirty="0"/>
              <a:t>　</a:t>
            </a:r>
          </a:p>
          <a:p>
            <a:r>
              <a:rPr kumimoji="1" lang="ja-JP" altLang="en-US" dirty="0"/>
              <a:t>　</a:t>
            </a:r>
            <a:r>
              <a:rPr kumimoji="1" lang="en-US" altLang="ja-JP" dirty="0"/>
              <a:t>※</a:t>
            </a:r>
            <a:r>
              <a:rPr kumimoji="1" lang="ja-JP" altLang="en-US" dirty="0"/>
              <a:t>ライトスルー方式　</a:t>
            </a:r>
            <a:endParaRPr kumimoji="1" lang="en-US" altLang="ja-JP" dirty="0"/>
          </a:p>
          <a:p>
            <a:r>
              <a:rPr kumimoji="1" lang="ja-JP" altLang="en-US" dirty="0"/>
              <a:t>　　キャッシュメモリと主記憶の両方に書き込む</a:t>
            </a:r>
          </a:p>
          <a:p>
            <a:r>
              <a:rPr kumimoji="1" lang="ja-JP" altLang="en-US" dirty="0"/>
              <a:t>　</a:t>
            </a:r>
            <a:endParaRPr kumimoji="1" lang="en-US" altLang="ja-JP" dirty="0"/>
          </a:p>
          <a:p>
            <a:r>
              <a:rPr kumimoji="1" lang="ja-JP" altLang="en-US" dirty="0"/>
              <a:t>　</a:t>
            </a:r>
            <a:r>
              <a:rPr kumimoji="1" lang="en-US" altLang="ja-JP" dirty="0"/>
              <a:t>※</a:t>
            </a:r>
            <a:r>
              <a:rPr kumimoji="1" lang="ja-JP" altLang="en-US" dirty="0"/>
              <a:t>ライトバック方式　</a:t>
            </a:r>
            <a:endParaRPr kumimoji="1" lang="en-US" altLang="ja-JP" dirty="0"/>
          </a:p>
          <a:p>
            <a:r>
              <a:rPr kumimoji="1" lang="ja-JP" altLang="en-US" dirty="0"/>
              <a:t>　最初はキャッシュメモリだけに書き込み、主記憶にはデータがキャッシュメモリ</a:t>
            </a:r>
            <a:endParaRPr kumimoji="1" lang="en-US" altLang="ja-JP" dirty="0"/>
          </a:p>
          <a:p>
            <a:r>
              <a:rPr kumimoji="1" lang="ja-JP" altLang="en-US" dirty="0"/>
              <a:t>　から追い出されるタイミングで書き込む</a:t>
            </a:r>
          </a:p>
          <a:p>
            <a:r>
              <a:rPr kumimoji="1" lang="ja-JP" altLang="en-US" dirty="0"/>
              <a:t>　　</a:t>
            </a:r>
            <a:endParaRPr kumimoji="1" lang="ja-JP" altLang="en-US" b="1" dirty="0">
              <a:solidFill>
                <a:srgbClr val="FF0000"/>
              </a:solidFill>
            </a:endParaRPr>
          </a:p>
        </p:txBody>
      </p:sp>
    </p:spTree>
    <p:custDataLst>
      <p:tags r:id="rId1"/>
    </p:custDataLst>
    <p:extLst>
      <p:ext uri="{BB962C8B-B14F-4D97-AF65-F5344CB8AC3E}">
        <p14:creationId xmlns:p14="http://schemas.microsoft.com/office/powerpoint/2010/main" val="3118997678"/>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矢印: 右 23">
            <a:extLst>
              <a:ext uri="{FF2B5EF4-FFF2-40B4-BE49-F238E27FC236}">
                <a16:creationId xmlns:a16="http://schemas.microsoft.com/office/drawing/2014/main" id="{32C13768-484E-61C5-2F66-43E67EE6A6A3}"/>
              </a:ext>
            </a:extLst>
          </p:cNvPr>
          <p:cNvSpPr/>
          <p:nvPr/>
        </p:nvSpPr>
        <p:spPr>
          <a:xfrm>
            <a:off x="6112492" y="4566755"/>
            <a:ext cx="5906382" cy="362399"/>
          </a:xfrm>
          <a:prstGeom prst="rightArrow">
            <a:avLst/>
          </a:prstGeom>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rtlCol="0"/>
          <a:lstStyle/>
          <a:p>
            <a:pPr rtl="0"/>
            <a:r>
              <a:rPr lang="ja-JP" altLang="en-US" dirty="0">
                <a:latin typeface="Meiryo UI" panose="020B0604030504040204" pitchFamily="34" charset="-128"/>
                <a:ea typeface="Meiryo UI" panose="020B0604030504040204" pitchFamily="34" charset="-128"/>
              </a:rPr>
              <a:t>付録</a:t>
            </a:r>
          </a:p>
        </p:txBody>
      </p:sp>
      <p:sp>
        <p:nvSpPr>
          <p:cNvPr id="3" name="コンテンツ プレースホルダー 2"/>
          <p:cNvSpPr>
            <a:spLocks noGrp="1"/>
          </p:cNvSpPr>
          <p:nvPr>
            <p:ph idx="1"/>
          </p:nvPr>
        </p:nvSpPr>
        <p:spPr>
          <a:xfrm>
            <a:off x="2726611" y="910765"/>
            <a:ext cx="8548052" cy="502933"/>
          </a:xfrm>
        </p:spPr>
        <p:txBody>
          <a:bodyPr rtlCol="0">
            <a:noAutofit/>
          </a:bodyPr>
          <a:lstStyle/>
          <a:p>
            <a:pPr marL="0" indent="0" rtl="0">
              <a:buNone/>
            </a:pPr>
            <a:r>
              <a:rPr lang="ja-JP" altLang="en-US" sz="3200" dirty="0">
                <a:latin typeface="Meiryo UI" panose="020B0604030504040204" pitchFamily="34" charset="-128"/>
                <a:ea typeface="Meiryo UI" panose="020B0604030504040204" pitchFamily="34" charset="-128"/>
              </a:rPr>
              <a:t>メモリインターリーブ（</a:t>
            </a:r>
            <a:r>
              <a:rPr lang="en-US" altLang="ja-JP" sz="3200" dirty="0">
                <a:latin typeface="Meiryo UI" panose="020B0604030504040204" pitchFamily="34" charset="-128"/>
                <a:ea typeface="Meiryo UI" panose="020B0604030504040204" pitchFamily="34" charset="-128"/>
              </a:rPr>
              <a:t>memory</a:t>
            </a:r>
            <a:r>
              <a:rPr lang="ja-JP" altLang="en-US" sz="3200" dirty="0">
                <a:latin typeface="Meiryo UI" panose="020B0604030504040204" pitchFamily="34" charset="-128"/>
                <a:ea typeface="Meiryo UI" panose="020B0604030504040204" pitchFamily="34" charset="-128"/>
              </a:rPr>
              <a:t> </a:t>
            </a:r>
            <a:r>
              <a:rPr lang="en-US" altLang="ja-JP" sz="3200" dirty="0">
                <a:latin typeface="Meiryo UI" panose="020B0604030504040204" pitchFamily="34" charset="-128"/>
                <a:ea typeface="Meiryo UI" panose="020B0604030504040204" pitchFamily="34" charset="-128"/>
              </a:rPr>
              <a:t>interleave</a:t>
            </a:r>
            <a:r>
              <a:rPr lang="ja-JP" altLang="en-US" sz="3200" dirty="0">
                <a:latin typeface="Meiryo UI" panose="020B0604030504040204" pitchFamily="34" charset="-128"/>
                <a:ea typeface="Meiryo UI" panose="020B0604030504040204" pitchFamily="34" charset="-128"/>
              </a:rPr>
              <a:t>）</a:t>
            </a:r>
            <a:br>
              <a:rPr lang="ja-JP" altLang="en-US" sz="3200" dirty="0">
                <a:latin typeface="Meiryo UI" panose="020B0604030504040204" pitchFamily="34" charset="-128"/>
                <a:ea typeface="Meiryo UI" panose="020B0604030504040204" pitchFamily="34" charset="-128"/>
              </a:rPr>
            </a:br>
            <a:br>
              <a:rPr lang="ja-JP" altLang="en-US" sz="3200" dirty="0">
                <a:latin typeface="Meiryo UI" panose="020B0604030504040204" pitchFamily="34" charset="-128"/>
                <a:ea typeface="Meiryo UI" panose="020B0604030504040204" pitchFamily="34" charset="-128"/>
              </a:rPr>
            </a:br>
            <a:endParaRPr lang="ja-JP" altLang="en-US" sz="3200" dirty="0">
              <a:latin typeface="Meiryo UI" panose="020B0604030504040204" pitchFamily="34" charset="-128"/>
              <a:ea typeface="Meiryo UI" panose="020B0604030504040204" pitchFamily="34" charset="-128"/>
            </a:endParaRPr>
          </a:p>
        </p:txBody>
      </p:sp>
      <p:sp>
        <p:nvSpPr>
          <p:cNvPr id="4" name="テキスト ボックス 3">
            <a:extLst>
              <a:ext uri="{FF2B5EF4-FFF2-40B4-BE49-F238E27FC236}">
                <a16:creationId xmlns:a16="http://schemas.microsoft.com/office/drawing/2014/main" id="{99669B3B-96F9-0329-0A3B-BE5ACC3FB814}"/>
              </a:ext>
            </a:extLst>
          </p:cNvPr>
          <p:cNvSpPr txBox="1"/>
          <p:nvPr/>
        </p:nvSpPr>
        <p:spPr>
          <a:xfrm>
            <a:off x="387856" y="1618719"/>
            <a:ext cx="11449273" cy="1846659"/>
          </a:xfrm>
          <a:prstGeom prst="rect">
            <a:avLst/>
          </a:prstGeom>
          <a:noFill/>
        </p:spPr>
        <p:txBody>
          <a:bodyPr wrap="square" rtlCol="0">
            <a:spAutoFit/>
          </a:bodyPr>
          <a:lstStyle/>
          <a:p>
            <a:pPr>
              <a:lnSpc>
                <a:spcPct val="95000"/>
              </a:lnSpc>
            </a:pPr>
            <a:r>
              <a:rPr kumimoji="1" lang="ja-JP" altLang="en-US" dirty="0"/>
              <a:t>・主記憶装置を複数の区画に分けて、連続するアドレスの内容を並列アクセスす</a:t>
            </a:r>
            <a:endParaRPr kumimoji="1" lang="en-US" altLang="ja-JP" dirty="0"/>
          </a:p>
          <a:p>
            <a:pPr>
              <a:lnSpc>
                <a:spcPct val="95000"/>
              </a:lnSpc>
            </a:pPr>
            <a:r>
              <a:rPr kumimoji="1" lang="ja-JP" altLang="en-US" dirty="0"/>
              <a:t>　ることで、アクセスを高速化する技術</a:t>
            </a:r>
          </a:p>
          <a:p>
            <a:pPr>
              <a:lnSpc>
                <a:spcPct val="95000"/>
              </a:lnSpc>
            </a:pPr>
            <a:r>
              <a:rPr kumimoji="1" lang="ja-JP" altLang="en-US" dirty="0"/>
              <a:t>　</a:t>
            </a:r>
          </a:p>
          <a:p>
            <a:pPr>
              <a:lnSpc>
                <a:spcPct val="95000"/>
              </a:lnSpc>
            </a:pPr>
            <a:r>
              <a:rPr kumimoji="1" lang="ja-JP" altLang="en-US" dirty="0"/>
              <a:t>・コンピュータにメモリを増設する際に、同容量のメモリ</a:t>
            </a:r>
            <a:r>
              <a:rPr kumimoji="1" lang="en-US" altLang="ja-JP" dirty="0"/>
              <a:t>2</a:t>
            </a:r>
            <a:r>
              <a:rPr kumimoji="1" lang="ja-JP" altLang="en-US" dirty="0"/>
              <a:t>枚を装着する必要があ</a:t>
            </a:r>
            <a:endParaRPr kumimoji="1" lang="en-US" altLang="ja-JP" dirty="0"/>
          </a:p>
          <a:p>
            <a:pPr>
              <a:lnSpc>
                <a:spcPct val="95000"/>
              </a:lnSpc>
            </a:pPr>
            <a:r>
              <a:rPr kumimoji="1" lang="ja-JP" altLang="en-US" dirty="0"/>
              <a:t>　る。</a:t>
            </a:r>
          </a:p>
        </p:txBody>
      </p:sp>
      <p:graphicFrame>
        <p:nvGraphicFramePr>
          <p:cNvPr id="5" name="表 5">
            <a:extLst>
              <a:ext uri="{FF2B5EF4-FFF2-40B4-BE49-F238E27FC236}">
                <a16:creationId xmlns:a16="http://schemas.microsoft.com/office/drawing/2014/main" id="{73AF2AA3-3828-CC72-6672-7A395EAED162}"/>
              </a:ext>
            </a:extLst>
          </p:cNvPr>
          <p:cNvGraphicFramePr>
            <a:graphicFrameLocks noGrp="1"/>
          </p:cNvGraphicFramePr>
          <p:nvPr>
            <p:extLst>
              <p:ext uri="{D42A27DB-BD31-4B8C-83A1-F6EECF244321}">
                <p14:modId xmlns:p14="http://schemas.microsoft.com/office/powerpoint/2010/main" val="2530652253"/>
              </p:ext>
            </p:extLst>
          </p:nvPr>
        </p:nvGraphicFramePr>
        <p:xfrm>
          <a:off x="1845940" y="3867681"/>
          <a:ext cx="2751187" cy="2743200"/>
        </p:xfrm>
        <a:graphic>
          <a:graphicData uri="http://schemas.openxmlformats.org/drawingml/2006/table">
            <a:tbl>
              <a:tblPr firstRow="1" bandRow="1">
                <a:tableStyleId>{69012ECD-51FC-41F1-AA8D-1B2483CD663E}</a:tableStyleId>
              </a:tblPr>
              <a:tblGrid>
                <a:gridCol w="1563419">
                  <a:extLst>
                    <a:ext uri="{9D8B030D-6E8A-4147-A177-3AD203B41FA5}">
                      <a16:colId xmlns:a16="http://schemas.microsoft.com/office/drawing/2014/main" val="1448778172"/>
                    </a:ext>
                  </a:extLst>
                </a:gridCol>
                <a:gridCol w="1187768">
                  <a:extLst>
                    <a:ext uri="{9D8B030D-6E8A-4147-A177-3AD203B41FA5}">
                      <a16:colId xmlns:a16="http://schemas.microsoft.com/office/drawing/2014/main" val="3068655168"/>
                    </a:ext>
                  </a:extLst>
                </a:gridCol>
              </a:tblGrid>
              <a:tr h="370840">
                <a:tc>
                  <a:txBody>
                    <a:bodyPr/>
                    <a:lstStyle/>
                    <a:p>
                      <a:pPr algn="ctr"/>
                      <a:r>
                        <a:rPr kumimoji="1" lang="ja-JP" altLang="en-US" dirty="0"/>
                        <a:t>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a:t>データ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25775172"/>
                  </a:ext>
                </a:extLst>
              </a:tr>
              <a:tr h="370840">
                <a:tc>
                  <a:txBody>
                    <a:bodyPr/>
                    <a:lstStyle/>
                    <a:p>
                      <a:pPr algn="ctr"/>
                      <a:r>
                        <a:rPr kumimoji="1" lang="en-US" altLang="ja-JP"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a:t>A</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70977945"/>
                  </a:ext>
                </a:extLst>
              </a:tr>
              <a:tr h="370840">
                <a:tc>
                  <a:txBody>
                    <a:bodyPr/>
                    <a:lstStyle/>
                    <a:p>
                      <a:pPr algn="ctr"/>
                      <a:r>
                        <a:rPr kumimoji="1" lang="en-US" altLang="ja-JP" dirty="0"/>
                        <a:t>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a:t>B</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9270458"/>
                  </a:ext>
                </a:extLst>
              </a:tr>
              <a:tr h="370840">
                <a:tc>
                  <a:txBody>
                    <a:bodyPr/>
                    <a:lstStyle/>
                    <a:p>
                      <a:pPr algn="ctr"/>
                      <a:r>
                        <a:rPr kumimoji="1" lang="en-US" altLang="ja-JP" dirty="0"/>
                        <a:t>2</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a:t>C</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03365461"/>
                  </a:ext>
                </a:extLst>
              </a:tr>
              <a:tr h="370840">
                <a:tc>
                  <a:txBody>
                    <a:bodyPr/>
                    <a:lstStyle/>
                    <a:p>
                      <a:pPr algn="ctr"/>
                      <a:r>
                        <a:rPr kumimoji="1" lang="en-US" altLang="ja-JP" dirty="0"/>
                        <a:t>3</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a:t>D</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64296257"/>
                  </a:ext>
                </a:extLst>
              </a:tr>
              <a:tr h="370840">
                <a:tc>
                  <a:txBody>
                    <a:bodyPr/>
                    <a:lstStyle/>
                    <a:p>
                      <a:pPr algn="ctr"/>
                      <a:r>
                        <a:rPr kumimoji="1" lang="en-US" altLang="ja-JP" dirty="0"/>
                        <a:t>4</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a:t>E</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01253300"/>
                  </a:ext>
                </a:extLst>
              </a:tr>
            </a:tbl>
          </a:graphicData>
        </a:graphic>
      </p:graphicFrame>
      <p:sp>
        <p:nvSpPr>
          <p:cNvPr id="6" name="楕円 5">
            <a:extLst>
              <a:ext uri="{FF2B5EF4-FFF2-40B4-BE49-F238E27FC236}">
                <a16:creationId xmlns:a16="http://schemas.microsoft.com/office/drawing/2014/main" id="{94A3AED1-A546-F093-C8F7-3A5A60FACDB9}"/>
              </a:ext>
            </a:extLst>
          </p:cNvPr>
          <p:cNvSpPr/>
          <p:nvPr/>
        </p:nvSpPr>
        <p:spPr>
          <a:xfrm>
            <a:off x="80019" y="4785138"/>
            <a:ext cx="1314068" cy="648072"/>
          </a:xfrm>
          <a:prstGeom prst="ellipse">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dirty="0">
                <a:solidFill>
                  <a:schemeClr val="tx1"/>
                </a:solidFill>
              </a:rPr>
              <a:t>CPU</a:t>
            </a:r>
            <a:endParaRPr kumimoji="1" lang="ja-JP" altLang="en-US" dirty="0">
              <a:solidFill>
                <a:schemeClr val="tx1"/>
              </a:solidFill>
            </a:endParaRPr>
          </a:p>
        </p:txBody>
      </p:sp>
      <p:cxnSp>
        <p:nvCxnSpPr>
          <p:cNvPr id="8" name="直線矢印コネクタ 7">
            <a:extLst>
              <a:ext uri="{FF2B5EF4-FFF2-40B4-BE49-F238E27FC236}">
                <a16:creationId xmlns:a16="http://schemas.microsoft.com/office/drawing/2014/main" id="{866C85B0-50E8-8167-821A-A120CEF16D8B}"/>
              </a:ext>
            </a:extLst>
          </p:cNvPr>
          <p:cNvCxnSpPr>
            <a:cxnSpLocks/>
            <a:stCxn id="6" idx="6"/>
          </p:cNvCxnSpPr>
          <p:nvPr/>
        </p:nvCxnSpPr>
        <p:spPr>
          <a:xfrm flipV="1">
            <a:off x="1394087" y="4461102"/>
            <a:ext cx="792088" cy="648072"/>
          </a:xfrm>
          <a:prstGeom prst="straightConnector1">
            <a:avLst/>
          </a:prstGeom>
          <a:ln w="53975">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5DE3AB93-7AAF-9E68-DFB5-3FC1BC85FC16}"/>
              </a:ext>
            </a:extLst>
          </p:cNvPr>
          <p:cNvCxnSpPr>
            <a:cxnSpLocks/>
            <a:stCxn id="6" idx="6"/>
          </p:cNvCxnSpPr>
          <p:nvPr/>
        </p:nvCxnSpPr>
        <p:spPr>
          <a:xfrm flipV="1">
            <a:off x="1394087" y="4929154"/>
            <a:ext cx="864096" cy="180020"/>
          </a:xfrm>
          <a:prstGeom prst="straightConnector1">
            <a:avLst/>
          </a:prstGeom>
          <a:ln w="53975">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B49CE807-E0A6-B5CB-9827-71E19AC62916}"/>
              </a:ext>
            </a:extLst>
          </p:cNvPr>
          <p:cNvSpPr txBox="1"/>
          <p:nvPr/>
        </p:nvSpPr>
        <p:spPr>
          <a:xfrm>
            <a:off x="169951" y="4420532"/>
            <a:ext cx="1656184" cy="326243"/>
          </a:xfrm>
          <a:prstGeom prst="rect">
            <a:avLst/>
          </a:prstGeom>
          <a:noFill/>
        </p:spPr>
        <p:txBody>
          <a:bodyPr wrap="square" rtlCol="0">
            <a:spAutoFit/>
          </a:bodyPr>
          <a:lstStyle/>
          <a:p>
            <a:pPr>
              <a:lnSpc>
                <a:spcPct val="95000"/>
              </a:lnSpc>
            </a:pPr>
            <a:r>
              <a:rPr kumimoji="1" lang="ja-JP" altLang="en-US" sz="1600" b="1" dirty="0"/>
              <a:t>順番にアクセス</a:t>
            </a:r>
          </a:p>
        </p:txBody>
      </p:sp>
      <p:graphicFrame>
        <p:nvGraphicFramePr>
          <p:cNvPr id="21" name="表 5">
            <a:extLst>
              <a:ext uri="{FF2B5EF4-FFF2-40B4-BE49-F238E27FC236}">
                <a16:creationId xmlns:a16="http://schemas.microsoft.com/office/drawing/2014/main" id="{584A97FF-83AF-5C2D-E981-C8B750B9FBF9}"/>
              </a:ext>
            </a:extLst>
          </p:cNvPr>
          <p:cNvGraphicFramePr>
            <a:graphicFrameLocks noGrp="1"/>
          </p:cNvGraphicFramePr>
          <p:nvPr>
            <p:extLst>
              <p:ext uri="{D42A27DB-BD31-4B8C-83A1-F6EECF244321}">
                <p14:modId xmlns:p14="http://schemas.microsoft.com/office/powerpoint/2010/main" val="4135288789"/>
              </p:ext>
            </p:extLst>
          </p:nvPr>
        </p:nvGraphicFramePr>
        <p:xfrm>
          <a:off x="6454452" y="4060975"/>
          <a:ext cx="2751187" cy="1828800"/>
        </p:xfrm>
        <a:graphic>
          <a:graphicData uri="http://schemas.openxmlformats.org/drawingml/2006/table">
            <a:tbl>
              <a:tblPr firstRow="1" bandRow="1">
                <a:tableStyleId>{69012ECD-51FC-41F1-AA8D-1B2483CD663E}</a:tableStyleId>
              </a:tblPr>
              <a:tblGrid>
                <a:gridCol w="1563419">
                  <a:extLst>
                    <a:ext uri="{9D8B030D-6E8A-4147-A177-3AD203B41FA5}">
                      <a16:colId xmlns:a16="http://schemas.microsoft.com/office/drawing/2014/main" val="1448778172"/>
                    </a:ext>
                  </a:extLst>
                </a:gridCol>
                <a:gridCol w="1187768">
                  <a:extLst>
                    <a:ext uri="{9D8B030D-6E8A-4147-A177-3AD203B41FA5}">
                      <a16:colId xmlns:a16="http://schemas.microsoft.com/office/drawing/2014/main" val="3068655168"/>
                    </a:ext>
                  </a:extLst>
                </a:gridCol>
              </a:tblGrid>
              <a:tr h="370840">
                <a:tc>
                  <a:txBody>
                    <a:bodyPr/>
                    <a:lstStyle/>
                    <a:p>
                      <a:pPr algn="ctr"/>
                      <a:r>
                        <a:rPr kumimoji="1" lang="ja-JP" altLang="en-US" dirty="0"/>
                        <a:t>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a:t>データ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25775172"/>
                  </a:ext>
                </a:extLst>
              </a:tr>
              <a:tr h="370840">
                <a:tc>
                  <a:txBody>
                    <a:bodyPr/>
                    <a:lstStyle/>
                    <a:p>
                      <a:pPr algn="ctr"/>
                      <a:r>
                        <a:rPr kumimoji="1" lang="en-US" altLang="ja-JP"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a:t>A</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70977945"/>
                  </a:ext>
                </a:extLst>
              </a:tr>
              <a:tr h="370840">
                <a:tc>
                  <a:txBody>
                    <a:bodyPr/>
                    <a:lstStyle/>
                    <a:p>
                      <a:pPr algn="ctr"/>
                      <a:r>
                        <a:rPr kumimoji="1" lang="en-US" altLang="ja-JP" dirty="0"/>
                        <a:t>2</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a:t>C</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03365461"/>
                  </a:ext>
                </a:extLst>
              </a:tr>
              <a:tr h="370840">
                <a:tc>
                  <a:txBody>
                    <a:bodyPr/>
                    <a:lstStyle/>
                    <a:p>
                      <a:pPr algn="ctr"/>
                      <a:r>
                        <a:rPr kumimoji="1" lang="en-US" altLang="ja-JP" dirty="0"/>
                        <a:t>4</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a:t>E</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01253300"/>
                  </a:ext>
                </a:extLst>
              </a:tr>
            </a:tbl>
          </a:graphicData>
        </a:graphic>
      </p:graphicFrame>
      <p:graphicFrame>
        <p:nvGraphicFramePr>
          <p:cNvPr id="22" name="表 5">
            <a:extLst>
              <a:ext uri="{FF2B5EF4-FFF2-40B4-BE49-F238E27FC236}">
                <a16:creationId xmlns:a16="http://schemas.microsoft.com/office/drawing/2014/main" id="{D6936718-97EA-2EC2-C1B6-3EE02E8B7A3B}"/>
              </a:ext>
            </a:extLst>
          </p:cNvPr>
          <p:cNvGraphicFramePr>
            <a:graphicFrameLocks noGrp="1"/>
          </p:cNvGraphicFramePr>
          <p:nvPr>
            <p:extLst>
              <p:ext uri="{D42A27DB-BD31-4B8C-83A1-F6EECF244321}">
                <p14:modId xmlns:p14="http://schemas.microsoft.com/office/powerpoint/2010/main" val="2252135728"/>
              </p:ext>
            </p:extLst>
          </p:nvPr>
        </p:nvGraphicFramePr>
        <p:xfrm>
          <a:off x="9412313" y="4060975"/>
          <a:ext cx="2751187" cy="1371600"/>
        </p:xfrm>
        <a:graphic>
          <a:graphicData uri="http://schemas.openxmlformats.org/drawingml/2006/table">
            <a:tbl>
              <a:tblPr firstRow="1" bandRow="1">
                <a:tableStyleId>{69012ECD-51FC-41F1-AA8D-1B2483CD663E}</a:tableStyleId>
              </a:tblPr>
              <a:tblGrid>
                <a:gridCol w="1563419">
                  <a:extLst>
                    <a:ext uri="{9D8B030D-6E8A-4147-A177-3AD203B41FA5}">
                      <a16:colId xmlns:a16="http://schemas.microsoft.com/office/drawing/2014/main" val="1448778172"/>
                    </a:ext>
                  </a:extLst>
                </a:gridCol>
                <a:gridCol w="1187768">
                  <a:extLst>
                    <a:ext uri="{9D8B030D-6E8A-4147-A177-3AD203B41FA5}">
                      <a16:colId xmlns:a16="http://schemas.microsoft.com/office/drawing/2014/main" val="3068655168"/>
                    </a:ext>
                  </a:extLst>
                </a:gridCol>
              </a:tblGrid>
              <a:tr h="370840">
                <a:tc>
                  <a:txBody>
                    <a:bodyPr/>
                    <a:lstStyle/>
                    <a:p>
                      <a:pPr algn="ctr"/>
                      <a:r>
                        <a:rPr kumimoji="1" lang="ja-JP" altLang="en-US" dirty="0"/>
                        <a:t>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dirty="0"/>
                        <a:t>データ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25775172"/>
                  </a:ext>
                </a:extLst>
              </a:tr>
              <a:tr h="370840">
                <a:tc>
                  <a:txBody>
                    <a:bodyPr/>
                    <a:lstStyle/>
                    <a:p>
                      <a:pPr algn="ctr"/>
                      <a:r>
                        <a:rPr kumimoji="1" lang="en-US" altLang="ja-JP" dirty="0"/>
                        <a:t>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a:t>B</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9270458"/>
                  </a:ext>
                </a:extLst>
              </a:tr>
              <a:tr h="370840">
                <a:tc>
                  <a:txBody>
                    <a:bodyPr/>
                    <a:lstStyle/>
                    <a:p>
                      <a:pPr algn="ctr"/>
                      <a:r>
                        <a:rPr kumimoji="1" lang="en-US" altLang="ja-JP" dirty="0"/>
                        <a:t>3</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a:t>D</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64296257"/>
                  </a:ext>
                </a:extLst>
              </a:tr>
            </a:tbl>
          </a:graphicData>
        </a:graphic>
      </p:graphicFrame>
      <p:sp>
        <p:nvSpPr>
          <p:cNvPr id="23" name="楕円 22">
            <a:extLst>
              <a:ext uri="{FF2B5EF4-FFF2-40B4-BE49-F238E27FC236}">
                <a16:creationId xmlns:a16="http://schemas.microsoft.com/office/drawing/2014/main" id="{E6725880-390A-7920-4980-45BA26027A06}"/>
              </a:ext>
            </a:extLst>
          </p:cNvPr>
          <p:cNvSpPr/>
          <p:nvPr/>
        </p:nvSpPr>
        <p:spPr>
          <a:xfrm>
            <a:off x="4868755" y="4420532"/>
            <a:ext cx="1314068" cy="648072"/>
          </a:xfrm>
          <a:prstGeom prst="ellipse">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dirty="0">
                <a:solidFill>
                  <a:schemeClr val="tx1"/>
                </a:solidFill>
              </a:rPr>
              <a:t>CPU</a:t>
            </a:r>
            <a:endParaRPr kumimoji="1" lang="ja-JP" altLang="en-US" dirty="0">
              <a:solidFill>
                <a:schemeClr val="tx1"/>
              </a:solidFill>
            </a:endParaRPr>
          </a:p>
        </p:txBody>
      </p:sp>
      <p:sp>
        <p:nvSpPr>
          <p:cNvPr id="25" name="テキスト ボックス 24">
            <a:extLst>
              <a:ext uri="{FF2B5EF4-FFF2-40B4-BE49-F238E27FC236}">
                <a16:creationId xmlns:a16="http://schemas.microsoft.com/office/drawing/2014/main" id="{FEB8A562-844F-1A9D-F67E-CB59F94CEFD5}"/>
              </a:ext>
            </a:extLst>
          </p:cNvPr>
          <p:cNvSpPr txBox="1"/>
          <p:nvPr/>
        </p:nvSpPr>
        <p:spPr>
          <a:xfrm>
            <a:off x="7558281" y="6043842"/>
            <a:ext cx="4755772" cy="326243"/>
          </a:xfrm>
          <a:prstGeom prst="rect">
            <a:avLst/>
          </a:prstGeom>
          <a:noFill/>
        </p:spPr>
        <p:txBody>
          <a:bodyPr wrap="square" rtlCol="0">
            <a:spAutoFit/>
          </a:bodyPr>
          <a:lstStyle/>
          <a:p>
            <a:pPr>
              <a:lnSpc>
                <a:spcPct val="95000"/>
              </a:lnSpc>
            </a:pPr>
            <a:r>
              <a:rPr kumimoji="1" lang="ja-JP" altLang="en-US" sz="1600" b="1" dirty="0"/>
              <a:t>ふたつの領域に同時にアクセスする</a:t>
            </a:r>
          </a:p>
        </p:txBody>
      </p:sp>
      <p:sp>
        <p:nvSpPr>
          <p:cNvPr id="26" name="テキスト ボックス 25">
            <a:extLst>
              <a:ext uri="{FF2B5EF4-FFF2-40B4-BE49-F238E27FC236}">
                <a16:creationId xmlns:a16="http://schemas.microsoft.com/office/drawing/2014/main" id="{7A76BD6E-CDEB-14CE-FB73-B0019DD714A9}"/>
              </a:ext>
            </a:extLst>
          </p:cNvPr>
          <p:cNvSpPr txBox="1"/>
          <p:nvPr/>
        </p:nvSpPr>
        <p:spPr>
          <a:xfrm>
            <a:off x="1629916" y="3423625"/>
            <a:ext cx="3404181" cy="443198"/>
          </a:xfrm>
          <a:prstGeom prst="rect">
            <a:avLst/>
          </a:prstGeom>
          <a:noFill/>
        </p:spPr>
        <p:txBody>
          <a:bodyPr wrap="square" rtlCol="0">
            <a:spAutoFit/>
          </a:bodyPr>
          <a:lstStyle/>
          <a:p>
            <a:pPr>
              <a:lnSpc>
                <a:spcPct val="95000"/>
              </a:lnSpc>
            </a:pPr>
            <a:r>
              <a:rPr kumimoji="1" lang="ja-JP" altLang="en-US" dirty="0"/>
              <a:t>通常のメモリアクセス</a:t>
            </a:r>
          </a:p>
        </p:txBody>
      </p:sp>
      <p:sp>
        <p:nvSpPr>
          <p:cNvPr id="27" name="テキスト ボックス 26">
            <a:extLst>
              <a:ext uri="{FF2B5EF4-FFF2-40B4-BE49-F238E27FC236}">
                <a16:creationId xmlns:a16="http://schemas.microsoft.com/office/drawing/2014/main" id="{BB25E032-4709-D2B4-A1AE-399E39FAEA76}"/>
              </a:ext>
            </a:extLst>
          </p:cNvPr>
          <p:cNvSpPr txBox="1"/>
          <p:nvPr/>
        </p:nvSpPr>
        <p:spPr>
          <a:xfrm>
            <a:off x="6454452" y="3423625"/>
            <a:ext cx="5402481" cy="443198"/>
          </a:xfrm>
          <a:prstGeom prst="rect">
            <a:avLst/>
          </a:prstGeom>
          <a:noFill/>
        </p:spPr>
        <p:txBody>
          <a:bodyPr wrap="square" rtlCol="0">
            <a:spAutoFit/>
          </a:bodyPr>
          <a:lstStyle/>
          <a:p>
            <a:pPr>
              <a:lnSpc>
                <a:spcPct val="95000"/>
              </a:lnSpc>
            </a:pPr>
            <a:r>
              <a:rPr kumimoji="1" lang="ja-JP" altLang="en-US" dirty="0"/>
              <a:t>メモリインターリーブによるアクセス</a:t>
            </a:r>
          </a:p>
        </p:txBody>
      </p:sp>
    </p:spTree>
    <p:extLst>
      <p:ext uri="{BB962C8B-B14F-4D97-AF65-F5344CB8AC3E}">
        <p14:creationId xmlns:p14="http://schemas.microsoft.com/office/powerpoint/2010/main" val="1650959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LMS_API_VERSION" val="SCORM 2004 (4th edition)"/>
  <p:tag name="ISPRING_ULTRA_SCORM_COURSE_ID" val="AED1C028-6B14-44E4-BF1A-B04745AF2020"/>
  <p:tag name="ISPRING_CMI5_LAUNCH_METHOD" val="any window"/>
  <p:tag name="ISPRING_SCORM_ENDPOINT" val="&lt;endpoint&gt;&lt;enable&gt;0&lt;/enable&gt;&lt;lrs&gt;https://&lt;/lrs&gt;&lt;auth&gt;0&lt;/auth&gt;&lt;login&gt;&lt;/login&gt;&lt;password&gt;&lt;/password&gt;&lt;key&gt;&lt;/key&gt;&lt;name&gt;&lt;/name&gt;&lt;email&gt;&lt;/email&gt;&lt;/endpoint&gt;&#10;"/>
  <p:tag name="ISPRING_SCORM_RATE_SLIDES" val="1"/>
  <p:tag name="ISPRINGCLOUDFOLDERID" val="1"/>
  <p:tag name="ISPRINGONLINEFOLDERID" val="1"/>
  <p:tag name="ISPRING_OUTPUT_FOLDER" val="[[&quot;\u001D\uFFFDQF{01B96F37-C67E-4624-BDB1-D4B60C7BFAF5}&quot;,&quot;C:\\Users\\user\\Desktop&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free&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quot;studioSettings&quot;:{&quot;onlineDestinationFolderId&quot;:&quot;1&quot;,&quot;uploadSources&quot;:true}}"/>
  <p:tag name="ISPRING_SCORM_RATE_QUIZZES" val="0"/>
  <p:tag name="ISPRING_SCORM_PASSING_SCORE" val="100.000000"/>
  <p:tag name="ISPRING_PRESENTATION_TITLE" val="基本情報処理Ⅰ-1"/>
</p:tagLst>
</file>

<file path=ppt/tags/tag2.xml><?xml version="1.0" encoding="utf-8"?>
<p:tagLst xmlns:a="http://schemas.openxmlformats.org/drawingml/2006/main" xmlns:r="http://schemas.openxmlformats.org/officeDocument/2006/relationships" xmlns:p="http://schemas.openxmlformats.org/presentationml/2006/main">
  <p:tag name="GENSWF_SLIDE_UID" val="{73671473-393B-45ED-8D91-2F131120343F}:258"/>
</p:tagLst>
</file>

<file path=ppt/tags/tag3.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4.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5.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6.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heme/theme1.xml><?xml version="1.0" encoding="utf-8"?>
<a:theme xmlns:a="http://schemas.openxmlformats.org/drawingml/2006/main" name="新学期のためのプレゼンテーション">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spDef>
      <a:spPr>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5000"/>
          </a:lnSpc>
          <a:defRPr/>
        </a:defPPr>
      </a:lstStyle>
    </a:txDef>
  </a:objectDefaults>
  <a:extraClrSchemeLst/>
  <a:extLst>
    <a:ext uri="{05A4C25C-085E-4340-85A3-A5531E510DB2}">
      <thm15:themeFamily xmlns:thm15="http://schemas.microsoft.com/office/thememl/2012/main" name="Office_26628380_TF03460615" id="{CA9D3811-3666-41E3-B104-1D002DE833B4}" vid="{A8E86416-DCF4-4C40-BC8C-F1CFAE8FB0A3}"/>
    </a:ext>
  </a:extLst>
</a:theme>
</file>

<file path=ppt/theme/theme2.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新学期のためのプレゼンテーション</Template>
  <TotalTime>6608</TotalTime>
  <Words>1632</Words>
  <Application>Microsoft Office PowerPoint</Application>
  <PresentationFormat>ユーザー設定</PresentationFormat>
  <Paragraphs>157</Paragraphs>
  <Slides>6</Slides>
  <Notes>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Meiryo UI</vt:lpstr>
      <vt:lpstr>Arial</vt:lpstr>
      <vt:lpstr>Century Gothic</vt:lpstr>
      <vt:lpstr>新学期のためのプレゼンテーション</vt:lpstr>
      <vt:lpstr>ユニット2　セクション3　コンピュータ構成要素</vt:lpstr>
      <vt:lpstr>半導体メモリ</vt:lpstr>
      <vt:lpstr>半導体メモリ</vt:lpstr>
      <vt:lpstr>半導体メモリ</vt:lpstr>
      <vt:lpstr>半導体メモリ</vt:lpstr>
      <vt:lpstr>付録</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基本情報処理Ⅰ-1</dc:title>
  <dc:creator>遠藤 順一</dc:creator>
  <cp:lastModifiedBy>遠藤 順一(pt121763ql)</cp:lastModifiedBy>
  <cp:revision>265</cp:revision>
  <dcterms:created xsi:type="dcterms:W3CDTF">2024-03-08T02:46:09Z</dcterms:created>
  <dcterms:modified xsi:type="dcterms:W3CDTF">2024-08-26T22:25:33Z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