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8"/>
  </p:notesMasterIdLst>
  <p:handoutMasterIdLst>
    <p:handoutMasterId r:id="rId9"/>
  </p:handoutMasterIdLst>
  <p:sldIdLst>
    <p:sldId id="258" r:id="rId2"/>
    <p:sldId id="269" r:id="rId3"/>
    <p:sldId id="309" r:id="rId4"/>
    <p:sldId id="298" r:id="rId5"/>
    <p:sldId id="299" r:id="rId6"/>
    <p:sldId id="268" r:id="rId7"/>
  </p:sldIdLst>
  <p:sldSz cx="12188825" cy="6858000"/>
  <p:notesSz cx="6858000" cy="9144000"/>
  <p:custDataLst>
    <p:tags r:id="rId10"/>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94" autoAdjust="0"/>
  </p:normalViewPr>
  <p:slideViewPr>
    <p:cSldViewPr showGuides="1">
      <p:cViewPr varScale="1">
        <p:scale>
          <a:sx n="82" d="100"/>
          <a:sy n="82" d="100"/>
        </p:scale>
        <p:origin x="1572" y="84"/>
      </p:cViewPr>
      <p:guideLst>
        <p:guide orient="horz" pos="2205"/>
        <p:guide orient="horz" pos="945"/>
        <p:guide orient="horz" pos="3884"/>
        <p:guide orient="horz" pos="192"/>
        <p:guide orient="horz" pos="1933"/>
        <p:guide pos="3839"/>
        <p:guide pos="2206"/>
        <p:guide pos="7105"/>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8/23/2024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8/23/2024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、コンピュータ構成要素</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回目の内容は、命令の高速化技術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前回、学習したように、シー、ピー、ユーの命令の実行には、６つのステージがあります。このステージの実行方式にはいくつかの種類があります。</a:t>
            </a:r>
            <a:endParaRPr kumimoji="1" lang="en-US" altLang="ja-JP" dirty="0"/>
          </a:p>
          <a:p>
            <a:endParaRPr kumimoji="1" lang="en-US" altLang="ja-JP" dirty="0"/>
          </a:p>
          <a:p>
            <a:r>
              <a:rPr kumimoji="1" lang="ja-JP" altLang="en-US" dirty="0"/>
              <a:t>逐次制御方式は、ノイマン型コンピュータの特徴のひとつです。命令の実行は、６つのステージを順番に繰り返すことで行われます。</a:t>
            </a:r>
            <a:endParaRPr kumimoji="1" lang="en-US" altLang="ja-JP" dirty="0"/>
          </a:p>
          <a:p>
            <a:r>
              <a:rPr kumimoji="1" lang="ja-JP" altLang="en-US" dirty="0"/>
              <a:t>その結果、演算装置や制御装置が動いていない時間帯が発生して、処理の効率が悪くなります。</a:t>
            </a:r>
            <a:endParaRPr kumimoji="1" lang="en-US" altLang="ja-JP" dirty="0"/>
          </a:p>
          <a:p>
            <a:endParaRPr kumimoji="1" lang="en-US" altLang="ja-JP" dirty="0"/>
          </a:p>
          <a:p>
            <a:r>
              <a:rPr kumimoji="1" lang="ja-JP" altLang="en-US" dirty="0"/>
              <a:t>パイプライン方式は、複数の命令を１ステージずつ、ずらしながら並行処理する方式です。この方式では、命令１で処理が終わった装置、たとえばプログラムカウンターを、命令</a:t>
            </a:r>
            <a:r>
              <a:rPr kumimoji="1" lang="en-US" altLang="ja-JP" dirty="0"/>
              <a:t>1</a:t>
            </a:r>
            <a:r>
              <a:rPr kumimoji="1" lang="ja-JP" altLang="en-US" dirty="0"/>
              <a:t>が次のステージ、デコーダによる解読を行っている間に、命令２で使用するようにしています。動いていない装置がないように、複数の命令を並列に処理してゆくことで、効率の良い命令処理を実現しています。</a:t>
            </a:r>
            <a:endParaRPr kumimoji="1" lang="en-US" altLang="ja-JP" dirty="0"/>
          </a:p>
          <a:p>
            <a:r>
              <a:rPr kumimoji="1" lang="ja-JP" altLang="en-US" dirty="0"/>
              <a:t>しかし、プログラム中の命令の順番が乱れるような処理、条件分岐やジャンプなどが発生すると、新たに命令処理をやり直す必要があります。このような命令の順番が乱れることを、パイプラインハザードと呼び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スーパーパイプライン方式は、パイプライン方式のステージを、さらに細かく細分化して、より多くのステージで処理を行う方式です。</a:t>
            </a:r>
            <a:endParaRPr kumimoji="1" lang="en-US" altLang="ja-JP" dirty="0"/>
          </a:p>
          <a:p>
            <a:r>
              <a:rPr kumimoji="1" lang="ja-JP" altLang="en-US" dirty="0"/>
              <a:t>この細分化したステージを逐次制御方式で実行した場合と比較すると、１１クロック短縮でき、通常のパイプライン方式よりも効率が良い。</a:t>
            </a:r>
            <a:endParaRPr kumimoji="1" lang="en-US" altLang="ja-JP" dirty="0"/>
          </a:p>
          <a:p>
            <a:endParaRPr kumimoji="1" lang="en-US" altLang="ja-JP" dirty="0"/>
          </a:p>
          <a:p>
            <a:r>
              <a:rPr kumimoji="1" lang="ja-JP" altLang="en-US" dirty="0"/>
              <a:t>スーパースカラ方式は、シー、ピー、ユーの中に命令の解読、実効を行う回路を複数もっていて、同時に複数の命令を並列で処理します。さらにパイプライン処理を行うことで、</a:t>
            </a:r>
            <a:endParaRPr kumimoji="1" lang="en-US" altLang="ja-JP" dirty="0"/>
          </a:p>
          <a:p>
            <a:r>
              <a:rPr kumimoji="1" lang="ja-JP" altLang="en-US" dirty="0"/>
              <a:t>複数の命令ステージを並列に処理して、高速化を実現します。</a:t>
            </a:r>
            <a:endParaRPr kumimoji="1" lang="en-US" altLang="ja-JP" dirty="0"/>
          </a:p>
          <a:p>
            <a:endParaRPr kumimoji="1" lang="en-US" altLang="ja-JP"/>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1801040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コアは、命令による制御や演算を独立で行う、シー、ピー、ユー内部の回路のことです。コアを複数もつ</a:t>
            </a:r>
            <a:r>
              <a:rPr kumimoji="1" lang="en-US" altLang="ja-JP" dirty="0"/>
              <a:t>CPU</a:t>
            </a:r>
            <a:r>
              <a:rPr kumimoji="1" lang="ja-JP" altLang="en-US" dirty="0"/>
              <a:t>では、マルチコアプロセッサと呼ばれます。</a:t>
            </a:r>
            <a:endParaRPr kumimoji="1" lang="en-US" altLang="ja-JP" dirty="0"/>
          </a:p>
          <a:p>
            <a:r>
              <a:rPr kumimoji="1" lang="ja-JP" altLang="en-US" dirty="0"/>
              <a:t>コアの数を増やすと、同時に処理することができるプログラムの数も増えて、シー、ピー、ユーの処理能力が向上します。</a:t>
            </a:r>
            <a:endParaRPr kumimoji="1" lang="en-US" altLang="ja-JP" dirty="0"/>
          </a:p>
          <a:p>
            <a:endParaRPr kumimoji="1" lang="en-US" altLang="ja-JP" dirty="0"/>
          </a:p>
          <a:p>
            <a:r>
              <a:rPr kumimoji="1" lang="ja-JP" altLang="en-US" dirty="0"/>
              <a:t>似たアイ、ティー用語にマルチスレッドがあります。スレッドは、シー、ピー、ユーが同時に処理できるプログラムの最小単位を表しています。</a:t>
            </a:r>
            <a:endParaRPr kumimoji="1" lang="en-US" altLang="ja-JP" dirty="0"/>
          </a:p>
          <a:p>
            <a:r>
              <a:rPr kumimoji="1" lang="ja-JP" altLang="en-US" dirty="0"/>
              <a:t>ひとつのコアは、通常、</a:t>
            </a:r>
            <a:r>
              <a:rPr kumimoji="1" lang="en-US" altLang="ja-JP" dirty="0"/>
              <a:t>1</a:t>
            </a:r>
            <a:r>
              <a:rPr kumimoji="1" lang="ja-JP" altLang="en-US" dirty="0"/>
              <a:t>つのスレッドを処理します。マルチスレッドに対応したシー、ピー、ユーは、一つのコアで</a:t>
            </a:r>
            <a:r>
              <a:rPr kumimoji="1" lang="en-US" altLang="ja-JP" dirty="0"/>
              <a:t>2</a:t>
            </a:r>
            <a:r>
              <a:rPr kumimoji="1" lang="ja-JP" altLang="en-US" dirty="0"/>
              <a:t>つのスレッドを処理します。</a:t>
            </a:r>
            <a:endParaRPr kumimoji="1" lang="en-US" altLang="ja-JP" dirty="0"/>
          </a:p>
          <a:p>
            <a:r>
              <a:rPr kumimoji="1" lang="ja-JP" altLang="en-US" dirty="0"/>
              <a:t>これもシー、ピー、ユーの高速化技術のひとつです。</a:t>
            </a:r>
            <a:endParaRPr kumimoji="1" lang="en-US" altLang="ja-JP" dirty="0"/>
          </a:p>
          <a:p>
            <a:endParaRPr kumimoji="1" lang="en-US" altLang="ja-JP" dirty="0"/>
          </a:p>
          <a:p>
            <a:r>
              <a:rPr kumimoji="1" lang="ja-JP" altLang="en-US" dirty="0"/>
              <a:t>マルチコアプロセッサには、二つの種類があります。ひとつは、同じ種類のコアをひとつのシー、ピー、ユーに格納したタイプで、ホモジニアス、マルチコアと言います。</a:t>
            </a:r>
            <a:endParaRPr kumimoji="1" lang="en-US" altLang="ja-JP" dirty="0"/>
          </a:p>
          <a:p>
            <a:r>
              <a:rPr kumimoji="1" lang="ja-JP" altLang="en-US" dirty="0"/>
              <a:t>もうひとつは、異なる種類のコアをひとつのシー、ピー、ユーに格納したタイプで、ヘテロジニアス、マルチコアと言います。</a:t>
            </a:r>
            <a:endParaRPr kumimoji="1" lang="en-US" altLang="ja-JP" dirty="0"/>
          </a:p>
          <a:p>
            <a:r>
              <a:rPr kumimoji="1" lang="ja-JP" altLang="en-US" dirty="0"/>
              <a:t>ホモジニアス、マルチコアは、エックス</a:t>
            </a:r>
            <a:r>
              <a:rPr kumimoji="1" lang="en-US" altLang="ja-JP" dirty="0"/>
              <a:t>86</a:t>
            </a:r>
            <a:r>
              <a:rPr kumimoji="1" lang="ja-JP" altLang="en-US" dirty="0"/>
              <a:t>などの一般的なコンピュータのシー、ピー、ユーに採用されています。</a:t>
            </a:r>
            <a:endParaRPr kumimoji="1" lang="en-US" altLang="ja-JP" dirty="0"/>
          </a:p>
          <a:p>
            <a:r>
              <a:rPr kumimoji="1" lang="ja-JP" altLang="en-US" dirty="0"/>
              <a:t>ヘテロジニアス、マルチコアは、組込みシステムなどに用いられるプロセッサにｓ採用されています。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855438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ジー、ピー、ユーは、</a:t>
            </a:r>
            <a:r>
              <a:rPr kumimoji="1" lang="en-US" altLang="ja-JP" dirty="0"/>
              <a:t>3</a:t>
            </a:r>
            <a:r>
              <a:rPr kumimoji="1" lang="ja-JP" altLang="en-US" dirty="0"/>
              <a:t>次元の画像処理演算を高速で行うための、画像処理装置です。</a:t>
            </a:r>
            <a:endParaRPr kumimoji="1" lang="en-US" altLang="ja-JP" dirty="0"/>
          </a:p>
          <a:p>
            <a:r>
              <a:rPr kumimoji="1" lang="ja-JP" altLang="en-US" dirty="0"/>
              <a:t>そのため、ジー、ピー、ユーは、多数のコアと大容量のレジスタを搭載しています。</a:t>
            </a:r>
            <a:endParaRPr kumimoji="1" lang="en-US" altLang="ja-JP" dirty="0"/>
          </a:p>
          <a:p>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ジー、ピー、ジー、ピー、ユーは、大量のデータを</a:t>
            </a:r>
            <a:r>
              <a:rPr kumimoji="1" lang="en-US" altLang="ja-JP" dirty="0"/>
              <a:t>CPU</a:t>
            </a:r>
            <a:r>
              <a:rPr kumimoji="1" lang="ja-JP" altLang="en-US" dirty="0"/>
              <a:t>側のメモリから</a:t>
            </a:r>
            <a:r>
              <a:rPr kumimoji="1" lang="en-US" altLang="ja-JP" dirty="0"/>
              <a:t>GPU</a:t>
            </a:r>
            <a:r>
              <a:rPr kumimoji="1" lang="ja-JP" altLang="en-US" dirty="0"/>
              <a:t>側のメモリ 、ブイラム</a:t>
            </a:r>
            <a:r>
              <a:rPr kumimoji="1" lang="en-US" altLang="ja-JP" dirty="0"/>
              <a:t> </a:t>
            </a:r>
            <a:r>
              <a:rPr kumimoji="1" lang="ja-JP" altLang="en-US" dirty="0"/>
              <a:t>に転送して、</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この転送されたデータをジー、ピー、ユーの多数のコアを使って、並列処理することで高速化を実現します。</a:t>
            </a:r>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2358868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今回の付録は、シーピーユーのアーキテクチャの違いを、シスクとリスクで比較します。</a:t>
            </a:r>
            <a:endParaRPr kumimoji="1" lang="en-US" altLang="ja-JP" dirty="0"/>
          </a:p>
          <a:p>
            <a:r>
              <a:rPr kumimoji="1" lang="ja-JP" altLang="en-US" dirty="0"/>
              <a:t>シスクは、ひとつの命令が多機能で、複雑な処理に対応している命令セットをもっています。そして、その命令セットをマイクロプログラムやマイクロプロセッサにより、</a:t>
            </a:r>
            <a:endParaRPr kumimoji="1" lang="en-US" altLang="ja-JP" dirty="0"/>
          </a:p>
          <a:p>
            <a:r>
              <a:rPr kumimoji="1" lang="ja-JP" altLang="en-US" dirty="0"/>
              <a:t>実装しています。命令ごとに処理時間がバラバラで、パイプライン処理には向いていません。</a:t>
            </a:r>
            <a:endParaRPr kumimoji="1" lang="en-US" altLang="ja-JP" dirty="0"/>
          </a:p>
          <a:p>
            <a:endParaRPr kumimoji="1" lang="en-US" altLang="ja-JP" dirty="0"/>
          </a:p>
          <a:p>
            <a:r>
              <a:rPr kumimoji="1" lang="ja-JP" altLang="en-US" dirty="0"/>
              <a:t>リスクは、ひとつの命令を</a:t>
            </a:r>
            <a:r>
              <a:rPr kumimoji="1" lang="en-US" altLang="ja-JP" dirty="0"/>
              <a:t>1</a:t>
            </a:r>
            <a:r>
              <a:rPr kumimoji="1" lang="ja-JP" altLang="en-US" dirty="0"/>
              <a:t>クロックで実行できるように、単純な処理のみを実現する基本命令セットをもっています。命令セットはワイヤードロジックで実装されていて、固定長です。</a:t>
            </a:r>
            <a:endParaRPr kumimoji="1" lang="en-US" altLang="ja-JP" dirty="0"/>
          </a:p>
          <a:p>
            <a:r>
              <a:rPr kumimoji="1" lang="ja-JP" altLang="en-US"/>
              <a:t>パイプライン処理を効率よく行うことができます。</a:t>
            </a:r>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2044918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8/23/2024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8/23/2024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8/23/2024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8/23/2024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8/23/2024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8/23/2024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8/23/2024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8/23/2024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8/23/2024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8/23/2024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8/23/2024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8/23/2024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3</a:t>
            </a:r>
            <a:r>
              <a:rPr lang="ja-JP" altLang="en-US" dirty="0"/>
              <a:t>　コンピュータ構成要素</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3</a:t>
            </a:r>
            <a:r>
              <a:rPr lang="ja-JP" altLang="en-US" sz="4000" dirty="0"/>
              <a:t>－</a:t>
            </a:r>
            <a:r>
              <a:rPr lang="en-US" altLang="ja-JP" sz="4000" dirty="0"/>
              <a:t>3</a:t>
            </a:r>
            <a:r>
              <a:rPr lang="ja-JP" altLang="en-US" sz="4000" dirty="0"/>
              <a:t>　</a:t>
            </a:r>
            <a:r>
              <a:rPr lang="en-US" altLang="ja-JP" sz="4000" dirty="0"/>
              <a:t>CPU</a:t>
            </a:r>
            <a:r>
              <a:rPr lang="ja-JP" altLang="en-US" sz="4000" dirty="0"/>
              <a:t>の高速化技術</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の高速化技術</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命令の実行方式</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2070378"/>
            <a:ext cx="11809306" cy="1384995"/>
          </a:xfrm>
          <a:prstGeom prst="rect">
            <a:avLst/>
          </a:prstGeom>
          <a:noFill/>
        </p:spPr>
        <p:txBody>
          <a:bodyPr wrap="square">
            <a:spAutoFit/>
          </a:bodyPr>
          <a:lstStyle/>
          <a:p>
            <a:r>
              <a:rPr kumimoji="1" lang="ja-JP" altLang="en-US" dirty="0"/>
              <a:t>①逐次制御方式</a:t>
            </a:r>
          </a:p>
          <a:p>
            <a:r>
              <a:rPr kumimoji="1" lang="ja-JP" altLang="en-US" sz="2000" dirty="0"/>
              <a:t>　６つのステージを順番に繰り返し実行する方式</a:t>
            </a:r>
          </a:p>
          <a:p>
            <a:r>
              <a:rPr kumimoji="1" lang="ja-JP" altLang="en-US" sz="2000" dirty="0"/>
              <a:t>「①命令の取り出し」、「②命令の解読」、「③実効アドレス計算」、「④オペランドの取り出し」、「⑤命令の実行」、 「⑥演算結果の格納」</a:t>
            </a:r>
            <a:endParaRPr kumimoji="1" lang="en-US" altLang="ja-JP" sz="2000" dirty="0">
              <a:solidFill>
                <a:srgbClr val="FF0000"/>
              </a:solidFill>
            </a:endParaRPr>
          </a:p>
        </p:txBody>
      </p:sp>
      <p:pic>
        <p:nvPicPr>
          <p:cNvPr id="5" name="図 4">
            <a:extLst>
              <a:ext uri="{FF2B5EF4-FFF2-40B4-BE49-F238E27FC236}">
                <a16:creationId xmlns:a16="http://schemas.microsoft.com/office/drawing/2014/main" id="{D02ADFA1-2256-62F7-B8E5-72724C4C3D37}"/>
              </a:ext>
            </a:extLst>
          </p:cNvPr>
          <p:cNvPicPr>
            <a:picLocks noChangeAspect="1"/>
          </p:cNvPicPr>
          <p:nvPr/>
        </p:nvPicPr>
        <p:blipFill>
          <a:blip r:embed="rId4"/>
          <a:stretch>
            <a:fillRect/>
          </a:stretch>
        </p:blipFill>
        <p:spPr>
          <a:xfrm>
            <a:off x="2710036" y="3624805"/>
            <a:ext cx="5718825" cy="775921"/>
          </a:xfrm>
          <a:prstGeom prst="rect">
            <a:avLst/>
          </a:prstGeom>
        </p:spPr>
      </p:pic>
      <p:sp>
        <p:nvSpPr>
          <p:cNvPr id="6" name="テキスト ボックス 5">
            <a:extLst>
              <a:ext uri="{FF2B5EF4-FFF2-40B4-BE49-F238E27FC236}">
                <a16:creationId xmlns:a16="http://schemas.microsoft.com/office/drawing/2014/main" id="{BB7003A9-612F-759D-6169-D6D284428C9B}"/>
              </a:ext>
            </a:extLst>
          </p:cNvPr>
          <p:cNvSpPr txBox="1"/>
          <p:nvPr/>
        </p:nvSpPr>
        <p:spPr>
          <a:xfrm>
            <a:off x="291333" y="4496717"/>
            <a:ext cx="11809306" cy="1446550"/>
          </a:xfrm>
          <a:prstGeom prst="rect">
            <a:avLst/>
          </a:prstGeom>
          <a:noFill/>
        </p:spPr>
        <p:txBody>
          <a:bodyPr wrap="square">
            <a:spAutoFit/>
          </a:bodyPr>
          <a:lstStyle/>
          <a:p>
            <a:r>
              <a:rPr kumimoji="1" lang="ja-JP" altLang="en-US" dirty="0"/>
              <a:t>②パイプライン方式</a:t>
            </a:r>
          </a:p>
          <a:p>
            <a:r>
              <a:rPr kumimoji="1" lang="ja-JP" altLang="en-US" dirty="0"/>
              <a:t>　</a:t>
            </a:r>
            <a:r>
              <a:rPr kumimoji="1" lang="ja-JP" altLang="en-US" sz="2000" dirty="0"/>
              <a:t>複数の命令を１ステージずつずらしながら並行処理する方式</a:t>
            </a:r>
            <a:endParaRPr kumimoji="1" lang="en-US" altLang="ja-JP" sz="2000" dirty="0"/>
          </a:p>
          <a:p>
            <a:r>
              <a:rPr kumimoji="1" lang="ja-JP" altLang="en-US" sz="2000" dirty="0"/>
              <a:t>　逐次制御方式に比べて、５クロック分だけ短縮される。</a:t>
            </a:r>
          </a:p>
          <a:p>
            <a:r>
              <a:rPr kumimoji="1" lang="ja-JP" altLang="en-US" sz="2000" dirty="0"/>
              <a:t>　分岐命令などで処理の順序が乱れるとパイプラインハザードが発生する</a:t>
            </a:r>
          </a:p>
        </p:txBody>
      </p:sp>
      <p:pic>
        <p:nvPicPr>
          <p:cNvPr id="7" name="図 6">
            <a:extLst>
              <a:ext uri="{FF2B5EF4-FFF2-40B4-BE49-F238E27FC236}">
                <a16:creationId xmlns:a16="http://schemas.microsoft.com/office/drawing/2014/main" id="{5DB0B24B-2BB1-311A-1023-33DE7B6910B1}"/>
              </a:ext>
            </a:extLst>
          </p:cNvPr>
          <p:cNvPicPr>
            <a:picLocks noChangeAspect="1"/>
          </p:cNvPicPr>
          <p:nvPr/>
        </p:nvPicPr>
        <p:blipFill>
          <a:blip r:embed="rId5"/>
          <a:stretch>
            <a:fillRect/>
          </a:stretch>
        </p:blipFill>
        <p:spPr>
          <a:xfrm>
            <a:off x="3557932" y="5994857"/>
            <a:ext cx="4023031" cy="749116"/>
          </a:xfrm>
          <a:prstGeom prst="rect">
            <a:avLst/>
          </a:prstGeom>
        </p:spPr>
      </p:pic>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の高速化技術</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命令の実行方式</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2070378"/>
            <a:ext cx="11809306" cy="769441"/>
          </a:xfrm>
          <a:prstGeom prst="rect">
            <a:avLst/>
          </a:prstGeom>
          <a:noFill/>
        </p:spPr>
        <p:txBody>
          <a:bodyPr wrap="square">
            <a:spAutoFit/>
          </a:bodyPr>
          <a:lstStyle/>
          <a:p>
            <a:r>
              <a:rPr kumimoji="1" lang="ja-JP" altLang="en-US" dirty="0"/>
              <a:t>③スパーパイプライン方式</a:t>
            </a:r>
          </a:p>
          <a:p>
            <a:r>
              <a:rPr kumimoji="1" lang="ja-JP" altLang="en-US" sz="2000" dirty="0"/>
              <a:t>　パイプライン方式をさらに細分化する方式</a:t>
            </a:r>
          </a:p>
        </p:txBody>
      </p:sp>
      <p:sp>
        <p:nvSpPr>
          <p:cNvPr id="6" name="テキスト ボックス 5">
            <a:extLst>
              <a:ext uri="{FF2B5EF4-FFF2-40B4-BE49-F238E27FC236}">
                <a16:creationId xmlns:a16="http://schemas.microsoft.com/office/drawing/2014/main" id="{BB7003A9-612F-759D-6169-D6D284428C9B}"/>
              </a:ext>
            </a:extLst>
          </p:cNvPr>
          <p:cNvSpPr txBox="1"/>
          <p:nvPr/>
        </p:nvSpPr>
        <p:spPr>
          <a:xfrm>
            <a:off x="291332" y="4087262"/>
            <a:ext cx="11809306" cy="769441"/>
          </a:xfrm>
          <a:prstGeom prst="rect">
            <a:avLst/>
          </a:prstGeom>
          <a:noFill/>
        </p:spPr>
        <p:txBody>
          <a:bodyPr wrap="square">
            <a:spAutoFit/>
          </a:bodyPr>
          <a:lstStyle/>
          <a:p>
            <a:r>
              <a:rPr kumimoji="1" lang="ja-JP" altLang="en-US" dirty="0"/>
              <a:t>④スーパースカラ方式</a:t>
            </a:r>
            <a:endParaRPr kumimoji="1" lang="en-US" altLang="ja-JP" dirty="0"/>
          </a:p>
          <a:p>
            <a:r>
              <a:rPr kumimoji="1" lang="ja-JP" altLang="en-US" sz="2000" dirty="0"/>
              <a:t>　複数のパイプラインを使用して、同時に複数の命令を処理する方式</a:t>
            </a:r>
            <a:endParaRPr kumimoji="1" lang="en-US" altLang="ja-JP" dirty="0"/>
          </a:p>
        </p:txBody>
      </p:sp>
      <p:pic>
        <p:nvPicPr>
          <p:cNvPr id="4" name="図 3">
            <a:extLst>
              <a:ext uri="{FF2B5EF4-FFF2-40B4-BE49-F238E27FC236}">
                <a16:creationId xmlns:a16="http://schemas.microsoft.com/office/drawing/2014/main" id="{AE78FF1C-2A66-97CC-0A82-7770EAA642A9}"/>
              </a:ext>
            </a:extLst>
          </p:cNvPr>
          <p:cNvPicPr>
            <a:picLocks noChangeAspect="1"/>
          </p:cNvPicPr>
          <p:nvPr/>
        </p:nvPicPr>
        <p:blipFill>
          <a:blip r:embed="rId4"/>
          <a:stretch>
            <a:fillRect/>
          </a:stretch>
        </p:blipFill>
        <p:spPr>
          <a:xfrm>
            <a:off x="1554010" y="3046117"/>
            <a:ext cx="9283951" cy="808602"/>
          </a:xfrm>
          <a:prstGeom prst="rect">
            <a:avLst/>
          </a:prstGeom>
        </p:spPr>
      </p:pic>
      <p:pic>
        <p:nvPicPr>
          <p:cNvPr id="8" name="図 7">
            <a:extLst>
              <a:ext uri="{FF2B5EF4-FFF2-40B4-BE49-F238E27FC236}">
                <a16:creationId xmlns:a16="http://schemas.microsoft.com/office/drawing/2014/main" id="{8F115950-5B09-CA38-74AF-C3683CDD8E54}"/>
              </a:ext>
            </a:extLst>
          </p:cNvPr>
          <p:cNvPicPr>
            <a:picLocks noChangeAspect="1"/>
          </p:cNvPicPr>
          <p:nvPr/>
        </p:nvPicPr>
        <p:blipFill>
          <a:blip r:embed="rId5"/>
          <a:stretch>
            <a:fillRect/>
          </a:stretch>
        </p:blipFill>
        <p:spPr>
          <a:xfrm>
            <a:off x="3323203" y="4981568"/>
            <a:ext cx="5542420" cy="1596457"/>
          </a:xfrm>
          <a:prstGeom prst="rect">
            <a:avLst/>
          </a:prstGeom>
        </p:spPr>
      </p:pic>
    </p:spTree>
    <p:custDataLst>
      <p:tags r:id="rId1"/>
    </p:custDataLst>
    <p:extLst>
      <p:ext uri="{BB962C8B-B14F-4D97-AF65-F5344CB8AC3E}">
        <p14:creationId xmlns:p14="http://schemas.microsoft.com/office/powerpoint/2010/main" val="922061069"/>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の高速化技術</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マルチコアプロセッシング</a:t>
            </a:r>
            <a:r>
              <a:rPr kumimoji="1" lang="ja-JP" altLang="en-US" sz="2100" dirty="0"/>
              <a:t>　</a:t>
            </a:r>
            <a:endParaRPr kumimoji="1" lang="en-US" altLang="ja-JP" sz="2100" dirty="0"/>
          </a:p>
          <a:p>
            <a:pPr marL="0" indent="0">
              <a:buNone/>
            </a:pPr>
            <a:endParaRPr lang="en-US" altLang="ja-JP" sz="28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3785652"/>
          </a:xfrm>
          <a:prstGeom prst="rect">
            <a:avLst/>
          </a:prstGeom>
          <a:noFill/>
        </p:spPr>
        <p:txBody>
          <a:bodyPr wrap="square" rtlCol="0">
            <a:spAutoFit/>
          </a:bodyPr>
          <a:lstStyle/>
          <a:p>
            <a:r>
              <a:rPr kumimoji="1" lang="en-US" altLang="ja-JP" dirty="0"/>
              <a:t>CPU</a:t>
            </a:r>
            <a:r>
              <a:rPr kumimoji="1" lang="ja-JP" altLang="en-US" dirty="0"/>
              <a:t>に複数のコアを搭載している。</a:t>
            </a:r>
            <a:endParaRPr kumimoji="1" lang="en-US" altLang="ja-JP" dirty="0"/>
          </a:p>
          <a:p>
            <a:r>
              <a:rPr kumimoji="1" lang="ja-JP" altLang="en-US" dirty="0"/>
              <a:t>コアは、制御や演算を行っている</a:t>
            </a:r>
            <a:r>
              <a:rPr kumimoji="1" lang="en-US" altLang="ja-JP" dirty="0"/>
              <a:t>CPU</a:t>
            </a:r>
            <a:r>
              <a:rPr kumimoji="1" lang="ja-JP" altLang="en-US" dirty="0"/>
              <a:t>内部の回路のこと。</a:t>
            </a:r>
            <a:endParaRPr kumimoji="1" lang="en-US" altLang="ja-JP" dirty="0"/>
          </a:p>
          <a:p>
            <a:r>
              <a:rPr kumimoji="1" lang="ja-JP" altLang="en-US" sz="2000" dirty="0"/>
              <a:t>＜例＞</a:t>
            </a:r>
            <a:r>
              <a:rPr kumimoji="1" lang="en-US" altLang="ja-JP" sz="2000" dirty="0"/>
              <a:t>Intel core-i7 6700K </a:t>
            </a:r>
            <a:r>
              <a:rPr kumimoji="1" lang="ja-JP" altLang="en-US" sz="2000" dirty="0"/>
              <a:t>の場合、</a:t>
            </a:r>
            <a:r>
              <a:rPr kumimoji="1" lang="en-US" altLang="ja-JP" sz="2000" dirty="0"/>
              <a:t>4</a:t>
            </a:r>
            <a:r>
              <a:rPr kumimoji="1" lang="ja-JP" altLang="en-US" sz="2000" dirty="0"/>
              <a:t>コア（</a:t>
            </a:r>
            <a:r>
              <a:rPr kumimoji="1" lang="en-US" altLang="ja-JP" sz="2000" dirty="0"/>
              <a:t>8</a:t>
            </a:r>
            <a:r>
              <a:rPr kumimoji="1" lang="ja-JP" altLang="en-US" sz="2000" dirty="0"/>
              <a:t>スレッド）</a:t>
            </a:r>
          </a:p>
          <a:p>
            <a:endParaRPr kumimoji="1" lang="ja-JP" altLang="en-US" sz="2000" dirty="0"/>
          </a:p>
          <a:p>
            <a:r>
              <a:rPr kumimoji="1" lang="en-US" altLang="ja-JP" sz="2000" dirty="0"/>
              <a:t>※</a:t>
            </a:r>
            <a:r>
              <a:rPr kumimoji="1" lang="ja-JP" altLang="en-US" sz="2000" dirty="0"/>
              <a:t>マルチスレッド</a:t>
            </a:r>
            <a:endParaRPr kumimoji="1" lang="en-US" altLang="ja-JP" sz="2000" dirty="0"/>
          </a:p>
          <a:p>
            <a:r>
              <a:rPr kumimoji="1" lang="ja-JP" altLang="en-US" sz="2000" dirty="0"/>
              <a:t>　スレッドとは、</a:t>
            </a:r>
            <a:r>
              <a:rPr kumimoji="1" lang="en-US" altLang="ja-JP" sz="2000" dirty="0"/>
              <a:t>CPU</a:t>
            </a:r>
            <a:r>
              <a:rPr kumimoji="1" lang="ja-JP" altLang="en-US" sz="2000" dirty="0"/>
              <a:t>が同時に実行できるプログラムの最小単位。</a:t>
            </a:r>
            <a:endParaRPr kumimoji="1" lang="en-US" altLang="ja-JP" sz="2000" dirty="0"/>
          </a:p>
          <a:p>
            <a:r>
              <a:rPr kumimoji="1" lang="ja-JP" altLang="en-US" sz="2000" dirty="0"/>
              <a:t>　通常、</a:t>
            </a:r>
            <a:r>
              <a:rPr kumimoji="1" lang="en-US" altLang="ja-JP" sz="2000" dirty="0"/>
              <a:t>1</a:t>
            </a:r>
            <a:r>
              <a:rPr kumimoji="1" lang="ja-JP" altLang="en-US" sz="2000" dirty="0"/>
              <a:t>コアで実行できるのは、</a:t>
            </a:r>
            <a:r>
              <a:rPr kumimoji="1" lang="en-US" altLang="ja-JP" sz="2000" dirty="0"/>
              <a:t>1</a:t>
            </a:r>
            <a:r>
              <a:rPr kumimoji="1" lang="ja-JP" altLang="en-US" sz="2000" dirty="0"/>
              <a:t>スレッドであるが、マルチスレッドに対応した</a:t>
            </a:r>
            <a:r>
              <a:rPr kumimoji="1" lang="en-US" altLang="ja-JP" sz="2000" dirty="0"/>
              <a:t>CPU</a:t>
            </a:r>
            <a:r>
              <a:rPr kumimoji="1" lang="ja-JP" altLang="en-US" sz="2000" dirty="0"/>
              <a:t>であれば、</a:t>
            </a:r>
            <a:endParaRPr kumimoji="1" lang="en-US" altLang="ja-JP" sz="2000" dirty="0"/>
          </a:p>
          <a:p>
            <a:r>
              <a:rPr kumimoji="1" lang="ja-JP" altLang="en-US" sz="2000" dirty="0"/>
              <a:t>　</a:t>
            </a:r>
            <a:r>
              <a:rPr kumimoji="1" lang="en-US" altLang="ja-JP" sz="2000" dirty="0"/>
              <a:t>1</a:t>
            </a:r>
            <a:r>
              <a:rPr kumimoji="1" lang="ja-JP" altLang="en-US" sz="2000" dirty="0"/>
              <a:t>コアで</a:t>
            </a:r>
            <a:r>
              <a:rPr kumimoji="1" lang="en-US" altLang="ja-JP" sz="2000" dirty="0"/>
              <a:t>2</a:t>
            </a:r>
            <a:r>
              <a:rPr kumimoji="1" lang="ja-JP" altLang="en-US" sz="2000" dirty="0"/>
              <a:t>つのスレッドを実行する。</a:t>
            </a:r>
            <a:endParaRPr kumimoji="1" lang="en-US" altLang="ja-JP" sz="2000" dirty="0"/>
          </a:p>
          <a:p>
            <a:endParaRPr kumimoji="1" lang="en-US" altLang="ja-JP" dirty="0"/>
          </a:p>
          <a:p>
            <a:r>
              <a:rPr kumimoji="1" lang="ja-JP" altLang="en-US" dirty="0"/>
              <a:t>同じ種類のコアを</a:t>
            </a:r>
            <a:r>
              <a:rPr kumimoji="1" lang="en-US" altLang="ja-JP" dirty="0"/>
              <a:t>1</a:t>
            </a:r>
            <a:r>
              <a:rPr kumimoji="1" lang="ja-JP" altLang="en-US" dirty="0"/>
              <a:t>つの</a:t>
            </a:r>
            <a:r>
              <a:rPr kumimoji="1" lang="en-US" altLang="ja-JP" dirty="0"/>
              <a:t>CPU</a:t>
            </a:r>
            <a:r>
              <a:rPr kumimoji="1" lang="ja-JP" altLang="en-US" dirty="0"/>
              <a:t>に集積しているタイプを</a:t>
            </a:r>
            <a:r>
              <a:rPr kumimoji="1" lang="ja-JP" altLang="en-US" dirty="0">
                <a:solidFill>
                  <a:srgbClr val="FF0000"/>
                </a:solidFill>
              </a:rPr>
              <a:t>ホモジニアスマルチコア</a:t>
            </a:r>
            <a:r>
              <a:rPr kumimoji="1" lang="ja-JP" altLang="en-US" dirty="0"/>
              <a:t> </a:t>
            </a:r>
            <a:endParaRPr kumimoji="1" lang="en-US" altLang="ja-JP" dirty="0"/>
          </a:p>
          <a:p>
            <a:r>
              <a:rPr kumimoji="1" lang="ja-JP" altLang="en-US" dirty="0"/>
              <a:t>異なる種類のコアを</a:t>
            </a:r>
            <a:r>
              <a:rPr kumimoji="1" lang="en-US" altLang="ja-JP" dirty="0"/>
              <a:t>1</a:t>
            </a:r>
            <a:r>
              <a:rPr kumimoji="1" lang="ja-JP" altLang="en-US" dirty="0"/>
              <a:t>つの</a:t>
            </a:r>
            <a:r>
              <a:rPr kumimoji="1" lang="en-US" altLang="ja-JP" dirty="0"/>
              <a:t>CPU</a:t>
            </a:r>
            <a:r>
              <a:rPr kumimoji="1" lang="ja-JP" altLang="en-US" dirty="0"/>
              <a:t>に集積しているタイプを</a:t>
            </a:r>
            <a:r>
              <a:rPr kumimoji="1" lang="ja-JP" altLang="en-US" b="1" dirty="0">
                <a:solidFill>
                  <a:srgbClr val="FF0000"/>
                </a:solidFill>
              </a:rPr>
              <a:t>ヘテロジニアスマルチコア</a:t>
            </a:r>
          </a:p>
        </p:txBody>
      </p:sp>
    </p:spTree>
    <p:custDataLst>
      <p:tags r:id="rId1"/>
    </p:custDataLst>
    <p:extLst>
      <p:ext uri="{BB962C8B-B14F-4D97-AF65-F5344CB8AC3E}">
        <p14:creationId xmlns:p14="http://schemas.microsoft.com/office/powerpoint/2010/main" val="311899767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の高速化技術</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en-US" altLang="ja-JP" sz="3600" dirty="0"/>
              <a:t>GPU</a:t>
            </a:r>
            <a:r>
              <a:rPr lang="ja-JP" altLang="en-US" sz="3600" dirty="0"/>
              <a:t>（</a:t>
            </a:r>
            <a:r>
              <a:rPr lang="en-US" altLang="ja-JP" sz="3600" dirty="0"/>
              <a:t>Graphics Processing Unit</a:t>
            </a:r>
            <a:r>
              <a:rPr lang="ja-JP" altLang="en-US" sz="3600" dirty="0"/>
              <a:t>）</a:t>
            </a:r>
            <a:r>
              <a:rPr kumimoji="1" lang="ja-JP" altLang="en-US" sz="2100" dirty="0"/>
              <a:t>　</a:t>
            </a:r>
            <a:endParaRPr kumimoji="1" lang="en-US" altLang="ja-JP" sz="2100" dirty="0"/>
          </a:p>
          <a:p>
            <a:pPr marL="0" indent="0">
              <a:buNone/>
            </a:pPr>
            <a:endParaRPr lang="en-US" altLang="ja-JP" sz="21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2862322"/>
          </a:xfrm>
          <a:prstGeom prst="rect">
            <a:avLst/>
          </a:prstGeom>
          <a:noFill/>
        </p:spPr>
        <p:txBody>
          <a:bodyPr wrap="square" rtlCol="0">
            <a:spAutoFit/>
          </a:bodyPr>
          <a:lstStyle/>
          <a:p>
            <a:r>
              <a:rPr kumimoji="1" lang="en-US" altLang="ja-JP" dirty="0"/>
              <a:t>3D</a:t>
            </a:r>
            <a:r>
              <a:rPr kumimoji="1" lang="ja-JP" altLang="en-US" dirty="0"/>
              <a:t>の画像処理演算を高速に実行するための画像処理装置で、数千個のコアと大容量のレジスタを搭載している</a:t>
            </a:r>
            <a:endParaRPr kumimoji="1" lang="en-US" altLang="ja-JP" dirty="0"/>
          </a:p>
          <a:p>
            <a:r>
              <a:rPr kumimoji="1" lang="ja-JP" altLang="en-US" sz="2000" dirty="0"/>
              <a:t>＜例＞</a:t>
            </a:r>
            <a:r>
              <a:rPr kumimoji="1" lang="en-US" altLang="ja-JP" sz="2000" dirty="0"/>
              <a:t>NVIDIA</a:t>
            </a:r>
            <a:r>
              <a:rPr kumimoji="1" lang="ja-JP" altLang="en-US" sz="2000" dirty="0"/>
              <a:t> </a:t>
            </a:r>
            <a:r>
              <a:rPr kumimoji="1" lang="en-US" altLang="ja-JP" sz="2000" dirty="0"/>
              <a:t>GeForce GTX 280</a:t>
            </a:r>
            <a:r>
              <a:rPr kumimoji="1" lang="ja-JP" altLang="en-US" sz="2000" dirty="0"/>
              <a:t>（</a:t>
            </a:r>
            <a:r>
              <a:rPr kumimoji="1" lang="en-US" altLang="ja-JP" sz="2000" dirty="0"/>
              <a:t>240</a:t>
            </a:r>
            <a:r>
              <a:rPr kumimoji="1" lang="ja-JP" altLang="en-US" sz="2000" dirty="0"/>
              <a:t>コア）（レジスタ</a:t>
            </a:r>
            <a:r>
              <a:rPr kumimoji="1" lang="en-US" altLang="ja-JP" sz="2000" dirty="0"/>
              <a:t>1.9MB</a:t>
            </a:r>
            <a:r>
              <a:rPr kumimoji="1" lang="ja-JP" altLang="en-US" sz="2000" dirty="0"/>
              <a:t>）</a:t>
            </a:r>
            <a:endParaRPr kumimoji="1" lang="en-US" altLang="ja-JP" sz="2000" dirty="0"/>
          </a:p>
          <a:p>
            <a:endParaRPr kumimoji="1" lang="en-US" altLang="ja-JP" sz="2000" dirty="0"/>
          </a:p>
          <a:p>
            <a:r>
              <a:rPr kumimoji="1" lang="ja-JP" altLang="en-US" dirty="0"/>
              <a:t>・</a:t>
            </a:r>
            <a:r>
              <a:rPr kumimoji="1" lang="en-US" altLang="ja-JP" dirty="0"/>
              <a:t>GPGPU (General Purpose computing on GPU) </a:t>
            </a:r>
          </a:p>
          <a:p>
            <a:r>
              <a:rPr kumimoji="1" lang="ja-JP" altLang="en-US" dirty="0"/>
              <a:t>大量のデータを</a:t>
            </a:r>
            <a:r>
              <a:rPr kumimoji="1" lang="en-US" altLang="ja-JP" dirty="0"/>
              <a:t>CPU</a:t>
            </a:r>
            <a:r>
              <a:rPr kumimoji="1" lang="ja-JP" altLang="en-US" dirty="0"/>
              <a:t>側のメモリから</a:t>
            </a:r>
            <a:r>
              <a:rPr kumimoji="1" lang="en-US" altLang="ja-JP" dirty="0"/>
              <a:t>GPU</a:t>
            </a:r>
            <a:r>
              <a:rPr kumimoji="1" lang="ja-JP" altLang="en-US" dirty="0"/>
              <a:t>側のメモリ </a:t>
            </a:r>
            <a:r>
              <a:rPr kumimoji="1" lang="en-US" altLang="ja-JP" dirty="0"/>
              <a:t>(VRAM) </a:t>
            </a:r>
            <a:r>
              <a:rPr kumimoji="1" lang="ja-JP" altLang="en-US" dirty="0"/>
              <a:t>に転送し、この転送されたデータを</a:t>
            </a:r>
            <a:r>
              <a:rPr kumimoji="1" lang="en-US" altLang="ja-JP" dirty="0"/>
              <a:t>GPU</a:t>
            </a:r>
            <a:r>
              <a:rPr kumimoji="1" lang="ja-JP" altLang="en-US" dirty="0"/>
              <a:t>で並列処理すること</a:t>
            </a:r>
          </a:p>
          <a:p>
            <a:endParaRPr kumimoji="1" lang="en-US" altLang="ja-JP" sz="2000" dirty="0"/>
          </a:p>
        </p:txBody>
      </p:sp>
    </p:spTree>
    <p:custDataLst>
      <p:tags r:id="rId1"/>
    </p:custDataLst>
    <p:extLst>
      <p:ext uri="{BB962C8B-B14F-4D97-AF65-F5344CB8AC3E}">
        <p14:creationId xmlns:p14="http://schemas.microsoft.com/office/powerpoint/2010/main" val="307102379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付録</a:t>
            </a:r>
          </a:p>
        </p:txBody>
      </p:sp>
      <p:sp>
        <p:nvSpPr>
          <p:cNvPr id="3" name="コンテンツ プレースホルダー 2"/>
          <p:cNvSpPr>
            <a:spLocks noGrp="1"/>
          </p:cNvSpPr>
          <p:nvPr>
            <p:ph idx="1"/>
          </p:nvPr>
        </p:nvSpPr>
        <p:spPr>
          <a:xfrm>
            <a:off x="2726611" y="910765"/>
            <a:ext cx="7688281" cy="502933"/>
          </a:xfrm>
        </p:spPr>
        <p:txBody>
          <a:bodyPr rtlCol="0">
            <a:noAutofit/>
          </a:bodyPr>
          <a:lstStyle/>
          <a:p>
            <a:pPr marL="0" indent="0" rtl="0">
              <a:buNone/>
            </a:pPr>
            <a:r>
              <a:rPr lang="en-US" altLang="ja-JP" sz="3200" dirty="0">
                <a:latin typeface="Meiryo UI" panose="020B0604030504040204" pitchFamily="34" charset="-128"/>
                <a:ea typeface="Meiryo UI" panose="020B0604030504040204" pitchFamily="34" charset="-128"/>
              </a:rPr>
              <a:t>CISC</a:t>
            </a:r>
            <a:r>
              <a:rPr lang="ja-JP" altLang="en-US" sz="3200" dirty="0">
                <a:latin typeface="Meiryo UI" panose="020B0604030504040204" pitchFamily="34" charset="-128"/>
                <a:ea typeface="Meiryo UI" panose="020B0604030504040204" pitchFamily="34" charset="-128"/>
              </a:rPr>
              <a:t>（シスク）と</a:t>
            </a:r>
            <a:r>
              <a:rPr lang="en-US" altLang="ja-JP" sz="3200" dirty="0">
                <a:latin typeface="Meiryo UI" panose="020B0604030504040204" pitchFamily="34" charset="-128"/>
                <a:ea typeface="Meiryo UI" panose="020B0604030504040204" pitchFamily="34" charset="-128"/>
              </a:rPr>
              <a:t>RISC</a:t>
            </a:r>
            <a:r>
              <a:rPr lang="ja-JP" altLang="en-US" sz="3200" dirty="0">
                <a:latin typeface="Meiryo UI" panose="020B0604030504040204" pitchFamily="34" charset="-128"/>
                <a:ea typeface="Meiryo UI" panose="020B0604030504040204" pitchFamily="34" charset="-128"/>
              </a:rPr>
              <a:t>（リスク）</a:t>
            </a:r>
          </a:p>
        </p:txBody>
      </p:sp>
      <p:sp>
        <p:nvSpPr>
          <p:cNvPr id="29" name="テキスト ボックス 28">
            <a:extLst>
              <a:ext uri="{FF2B5EF4-FFF2-40B4-BE49-F238E27FC236}">
                <a16:creationId xmlns:a16="http://schemas.microsoft.com/office/drawing/2014/main" id="{1D53353E-581F-0EE4-E3A6-2580DDCF1644}"/>
              </a:ext>
            </a:extLst>
          </p:cNvPr>
          <p:cNvSpPr txBox="1"/>
          <p:nvPr/>
        </p:nvSpPr>
        <p:spPr>
          <a:xfrm>
            <a:off x="1153473" y="2466066"/>
            <a:ext cx="9918043" cy="1144929"/>
          </a:xfrm>
          <a:prstGeom prst="rect">
            <a:avLst/>
          </a:prstGeom>
          <a:noFill/>
        </p:spPr>
        <p:txBody>
          <a:bodyPr wrap="square" rtlCol="0">
            <a:spAutoFit/>
          </a:bodyPr>
          <a:lstStyle/>
          <a:p>
            <a:pPr>
              <a:lnSpc>
                <a:spcPct val="95000"/>
              </a:lnSpc>
            </a:pPr>
            <a:r>
              <a:rPr kumimoji="1" lang="en-US" altLang="ja-JP" b="1" dirty="0"/>
              <a:t>CISC</a:t>
            </a:r>
            <a:r>
              <a:rPr kumimoji="1" lang="ja-JP" altLang="en-US" b="1" dirty="0"/>
              <a:t>（ </a:t>
            </a:r>
            <a:r>
              <a:rPr kumimoji="1" lang="en-US" altLang="ja-JP" b="1" dirty="0"/>
              <a:t>Complex Instruction Set Computer </a:t>
            </a:r>
            <a:r>
              <a:rPr kumimoji="1" lang="ja-JP" altLang="en-US" b="1" dirty="0"/>
              <a:t>）</a:t>
            </a:r>
            <a:endParaRPr kumimoji="1" lang="en-US" altLang="ja-JP" b="1" dirty="0"/>
          </a:p>
          <a:p>
            <a:pPr>
              <a:lnSpc>
                <a:spcPct val="95000"/>
              </a:lnSpc>
            </a:pPr>
            <a:r>
              <a:rPr kumimoji="1" lang="ja-JP" altLang="en-US" b="1" dirty="0"/>
              <a:t>命令が可変長であり、ひとつの命令で多機能で、複雑な処理まで対応できる。マイクロプログラムやマイクロプロセッサにより実装される。</a:t>
            </a:r>
          </a:p>
        </p:txBody>
      </p:sp>
      <p:sp>
        <p:nvSpPr>
          <p:cNvPr id="30" name="テキスト ボックス 29">
            <a:extLst>
              <a:ext uri="{FF2B5EF4-FFF2-40B4-BE49-F238E27FC236}">
                <a16:creationId xmlns:a16="http://schemas.microsoft.com/office/drawing/2014/main" id="{A5EA9E55-22E3-8EDC-BD64-6BC4E744E577}"/>
              </a:ext>
            </a:extLst>
          </p:cNvPr>
          <p:cNvSpPr txBox="1"/>
          <p:nvPr/>
        </p:nvSpPr>
        <p:spPr>
          <a:xfrm>
            <a:off x="1153472" y="3933056"/>
            <a:ext cx="9918043" cy="1495794"/>
          </a:xfrm>
          <a:prstGeom prst="rect">
            <a:avLst/>
          </a:prstGeom>
          <a:noFill/>
        </p:spPr>
        <p:txBody>
          <a:bodyPr wrap="square" rtlCol="0">
            <a:spAutoFit/>
          </a:bodyPr>
          <a:lstStyle/>
          <a:p>
            <a:pPr>
              <a:lnSpc>
                <a:spcPct val="95000"/>
              </a:lnSpc>
            </a:pPr>
            <a:r>
              <a:rPr kumimoji="1" lang="en-US" altLang="ja-JP" b="1" dirty="0"/>
              <a:t>RISC</a:t>
            </a:r>
            <a:r>
              <a:rPr kumimoji="1" lang="ja-JP" altLang="en-US" b="1" dirty="0"/>
              <a:t>（ </a:t>
            </a:r>
            <a:r>
              <a:rPr kumimoji="1" lang="en-US" altLang="ja-JP" b="1" dirty="0"/>
              <a:t>Reduced Instruction Set Computer</a:t>
            </a:r>
            <a:r>
              <a:rPr kumimoji="1" lang="ja-JP" altLang="en-US" b="1" dirty="0"/>
              <a:t> ）</a:t>
            </a:r>
            <a:endParaRPr kumimoji="1" lang="en-US" altLang="ja-JP" b="1" dirty="0"/>
          </a:p>
          <a:p>
            <a:pPr>
              <a:lnSpc>
                <a:spcPct val="95000"/>
              </a:lnSpc>
            </a:pPr>
            <a:r>
              <a:rPr kumimoji="1" lang="en-US" altLang="ja-JP" b="1" dirty="0"/>
              <a:t>1</a:t>
            </a:r>
            <a:r>
              <a:rPr kumimoji="1" lang="ja-JP" altLang="en-US" b="1" dirty="0"/>
              <a:t>命令あたり</a:t>
            </a:r>
            <a:r>
              <a:rPr kumimoji="1" lang="en-US" altLang="ja-JP" b="1" dirty="0"/>
              <a:t>1</a:t>
            </a:r>
            <a:r>
              <a:rPr kumimoji="1" lang="ja-JP" altLang="en-US" b="1" dirty="0"/>
              <a:t>クロックで実行できるような固定長であり、基本的な命令セットをワイヤードロジック（物理的に結線された論理回路）で実装している。</a:t>
            </a:r>
          </a:p>
        </p:txBody>
      </p:sp>
      <p:sp>
        <p:nvSpPr>
          <p:cNvPr id="4" name="テキスト ボックス 3">
            <a:extLst>
              <a:ext uri="{FF2B5EF4-FFF2-40B4-BE49-F238E27FC236}">
                <a16:creationId xmlns:a16="http://schemas.microsoft.com/office/drawing/2014/main" id="{99669B3B-96F9-0329-0A3B-BE5ACC3FB814}"/>
              </a:ext>
            </a:extLst>
          </p:cNvPr>
          <p:cNvSpPr txBox="1"/>
          <p:nvPr/>
        </p:nvSpPr>
        <p:spPr>
          <a:xfrm>
            <a:off x="837829" y="1700808"/>
            <a:ext cx="10945216" cy="443198"/>
          </a:xfrm>
          <a:prstGeom prst="rect">
            <a:avLst/>
          </a:prstGeom>
          <a:noFill/>
        </p:spPr>
        <p:txBody>
          <a:bodyPr wrap="square" rtlCol="0">
            <a:spAutoFit/>
          </a:bodyPr>
          <a:lstStyle/>
          <a:p>
            <a:pPr>
              <a:lnSpc>
                <a:spcPct val="95000"/>
              </a:lnSpc>
            </a:pPr>
            <a:r>
              <a:rPr kumimoji="1" lang="en-US" altLang="ja-JP" dirty="0"/>
              <a:t>CPU</a:t>
            </a:r>
            <a:r>
              <a:rPr kumimoji="1" lang="ja-JP" altLang="en-US" dirty="0"/>
              <a:t>の命令体系のアーキテクチャには、</a:t>
            </a:r>
            <a:r>
              <a:rPr kumimoji="1" lang="en-US" altLang="ja-JP" dirty="0"/>
              <a:t>CISC</a:t>
            </a:r>
            <a:r>
              <a:rPr kumimoji="1" lang="ja-JP" altLang="en-US" dirty="0"/>
              <a:t>と</a:t>
            </a:r>
            <a:r>
              <a:rPr kumimoji="1" lang="en-US" altLang="ja-JP" dirty="0"/>
              <a:t>RISC</a:t>
            </a:r>
            <a:r>
              <a:rPr kumimoji="1" lang="ja-JP" altLang="en-US" dirty="0"/>
              <a:t>というものがあります。</a:t>
            </a:r>
          </a:p>
        </p:txBody>
      </p:sp>
    </p:spTree>
    <p:extLst>
      <p:ext uri="{BB962C8B-B14F-4D97-AF65-F5344CB8AC3E}">
        <p14:creationId xmlns:p14="http://schemas.microsoft.com/office/powerpoint/2010/main" val="165095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6486</TotalTime>
  <Words>1348</Words>
  <Application>Microsoft Office PowerPoint</Application>
  <PresentationFormat>ユーザー設定</PresentationFormat>
  <Paragraphs>89</Paragraphs>
  <Slides>6</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Meiryo UI</vt:lpstr>
      <vt:lpstr>Arial</vt:lpstr>
      <vt:lpstr>Century Gothic</vt:lpstr>
      <vt:lpstr>新学期のためのプレゼンテーション</vt:lpstr>
      <vt:lpstr>ユニット2　セクション3　コンピュータ構成要素</vt:lpstr>
      <vt:lpstr>CPUの高速化技術</vt:lpstr>
      <vt:lpstr>CPUの高速化技術</vt:lpstr>
      <vt:lpstr>CPUの高速化技術</vt:lpstr>
      <vt:lpstr>CPUの高速化技術</vt:lpstr>
      <vt:lpstr>付録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253</cp:revision>
  <dcterms:created xsi:type="dcterms:W3CDTF">2024-03-08T02:46:09Z</dcterms:created>
  <dcterms:modified xsi:type="dcterms:W3CDTF">2024-08-22T21:14:02Z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