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4"/>
  </p:notesMasterIdLst>
  <p:handoutMasterIdLst>
    <p:handoutMasterId r:id="rId15"/>
  </p:handoutMasterIdLst>
  <p:sldIdLst>
    <p:sldId id="258" r:id="rId2"/>
    <p:sldId id="269" r:id="rId3"/>
    <p:sldId id="298" r:id="rId4"/>
    <p:sldId id="299" r:id="rId5"/>
    <p:sldId id="302" r:id="rId6"/>
    <p:sldId id="303" r:id="rId7"/>
    <p:sldId id="304" r:id="rId8"/>
    <p:sldId id="305" r:id="rId9"/>
    <p:sldId id="306" r:id="rId10"/>
    <p:sldId id="307" r:id="rId11"/>
    <p:sldId id="308" r:id="rId12"/>
    <p:sldId id="268" r:id="rId13"/>
  </p:sldIdLst>
  <p:sldSz cx="12188825" cy="6858000"/>
  <p:notesSz cx="6858000" cy="9144000"/>
  <p:custDataLst>
    <p:tags r:id="rId16"/>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5294" autoAdjust="0"/>
  </p:normalViewPr>
  <p:slideViewPr>
    <p:cSldViewPr showGuides="1">
      <p:cViewPr varScale="1">
        <p:scale>
          <a:sx n="82" d="100"/>
          <a:sy n="82" d="100"/>
        </p:scale>
        <p:origin x="858" y="84"/>
      </p:cViewPr>
      <p:guideLst>
        <p:guide orient="horz" pos="2205"/>
        <p:guide orient="horz" pos="945"/>
        <p:guide orient="horz" pos="3884"/>
        <p:guide orient="horz" pos="192"/>
        <p:guide orient="horz" pos="1933"/>
        <p:guide pos="3839"/>
        <p:guide pos="2206"/>
        <p:guide pos="7105"/>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8/16/2024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8/16/2024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、コンピュータ構成要素</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回目の内容は、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指標アドレス指定方式は、インデックスレジスタに格納されている値と、オペランド部に格納されている値を足した値を、実効アドレスとする方式です。</a:t>
            </a:r>
            <a:endParaRPr kumimoji="1" lang="en-US" altLang="ja-JP" dirty="0"/>
          </a:p>
          <a:p>
            <a:endParaRPr kumimoji="1" lang="en-US" altLang="ja-JP" dirty="0"/>
          </a:p>
          <a:p>
            <a:r>
              <a:rPr kumimoji="1" lang="ja-JP" altLang="en-US" dirty="0"/>
              <a:t>指標アドレス指定方式では、配列など連続したデータに繰り返し同じ命令を適用する場合などに使用します。</a:t>
            </a:r>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10</a:t>
            </a:fld>
            <a:endParaRPr lang="ja-JP" altLang="en-US"/>
          </a:p>
        </p:txBody>
      </p:sp>
    </p:spTree>
    <p:extLst>
      <p:ext uri="{BB962C8B-B14F-4D97-AF65-F5344CB8AC3E}">
        <p14:creationId xmlns:p14="http://schemas.microsoft.com/office/powerpoint/2010/main" val="1967313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基底アドレス指定方式は、基底アドレスレジスタに格納された値と、オペランド部に格納されている値を足した値を、実効アドレスとする方式です。</a:t>
            </a:r>
            <a:endParaRPr kumimoji="1" lang="en-US" altLang="ja-JP" dirty="0"/>
          </a:p>
          <a:p>
            <a:r>
              <a:rPr kumimoji="1" lang="ja-JP" altLang="en-US" dirty="0"/>
              <a:t>基底アドレスレジスタには、主記憶にプログラムをロードした時の先頭アドレスが格納されています。</a:t>
            </a:r>
            <a:endParaRPr kumimoji="1" lang="en-US" altLang="ja-JP" dirty="0"/>
          </a:p>
          <a:p>
            <a:endParaRPr kumimoji="1" lang="en-US" altLang="ja-JP" dirty="0"/>
          </a:p>
          <a:p>
            <a:r>
              <a:rPr kumimoji="1" lang="ja-JP" altLang="en-US" dirty="0"/>
              <a:t>基底アドレス指定方式は、プログラムの先頭アドレスが保存されるため、プログラムが主記憶のどこにロードされても、プログラムを変えることなく動かすことができます。</a:t>
            </a:r>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11</a:t>
            </a:fld>
            <a:endParaRPr lang="ja-JP" altLang="en-US"/>
          </a:p>
        </p:txBody>
      </p:sp>
    </p:spTree>
    <p:extLst>
      <p:ext uri="{BB962C8B-B14F-4D97-AF65-F5344CB8AC3E}">
        <p14:creationId xmlns:p14="http://schemas.microsoft.com/office/powerpoint/2010/main" val="351888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付録として、</a:t>
            </a:r>
            <a:r>
              <a:rPr kumimoji="1" lang="en-US" altLang="ja-JP" dirty="0"/>
              <a:t>CPU</a:t>
            </a:r>
            <a:r>
              <a:rPr kumimoji="1" lang="ja-JP" altLang="en-US" dirty="0"/>
              <a:t>の命令実行さイルを表した図を示します。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12</a:t>
            </a:fld>
            <a:endParaRPr lang="ja-JP" altLang="en-US"/>
          </a:p>
        </p:txBody>
      </p:sp>
    </p:spTree>
    <p:extLst>
      <p:ext uri="{BB962C8B-B14F-4D97-AF65-F5344CB8AC3E}">
        <p14:creationId xmlns:p14="http://schemas.microsoft.com/office/powerpoint/2010/main" val="2044918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コンピュータは、</a:t>
            </a:r>
            <a:r>
              <a:rPr kumimoji="1" lang="en-US" altLang="ja-JP" dirty="0"/>
              <a:t>5</a:t>
            </a:r>
            <a:r>
              <a:rPr kumimoji="1" lang="ja-JP" altLang="en-US" dirty="0"/>
              <a:t>つの装置によって構成されます。</a:t>
            </a:r>
            <a:endParaRPr kumimoji="1" lang="en-US" altLang="ja-JP" dirty="0"/>
          </a:p>
          <a:p>
            <a:r>
              <a:rPr kumimoji="1" lang="ja-JP" altLang="en-US" dirty="0"/>
              <a:t>制御装置は、プログラムの命令を解読して、各装置を制御します。演算装置は、四則演算や論理演算などの計算処理を行います。</a:t>
            </a:r>
            <a:endParaRPr kumimoji="1" lang="en-US" altLang="ja-JP" dirty="0"/>
          </a:p>
          <a:p>
            <a:r>
              <a:rPr kumimoji="1" lang="ja-JP" altLang="en-US" dirty="0"/>
              <a:t>制御装置と演算装置を合わせたものが、中央処理装置（</a:t>
            </a:r>
            <a:r>
              <a:rPr kumimoji="1" lang="en-US" altLang="ja-JP" dirty="0"/>
              <a:t>CPU</a:t>
            </a:r>
            <a:r>
              <a:rPr kumimoji="1" lang="ja-JP" altLang="en-US" dirty="0"/>
              <a:t>）です。</a:t>
            </a:r>
            <a:endParaRPr kumimoji="1" lang="en-US" altLang="ja-JP" dirty="0"/>
          </a:p>
          <a:p>
            <a:endParaRPr kumimoji="1" lang="en-US" altLang="ja-JP" dirty="0"/>
          </a:p>
          <a:p>
            <a:r>
              <a:rPr kumimoji="1" lang="ja-JP" altLang="en-US" dirty="0"/>
              <a:t>主記憶装置は、データやプログラムを記憶します。通常、主記憶装置のデータやプログラムは、コンピュータの電源が切れると消えてしまいます。</a:t>
            </a:r>
            <a:endParaRPr kumimoji="1" lang="en-US" altLang="ja-JP" dirty="0"/>
          </a:p>
          <a:p>
            <a:r>
              <a:rPr kumimoji="1" lang="ja-JP" altLang="en-US" dirty="0"/>
              <a:t>そのため、電源が切れた後もデータやプログラムを記憶するための、補助記憶装置も必要になります。</a:t>
            </a:r>
            <a:endParaRPr kumimoji="1" lang="en-US" altLang="ja-JP" dirty="0"/>
          </a:p>
          <a:p>
            <a:endParaRPr kumimoji="1" lang="en-US" altLang="ja-JP" dirty="0"/>
          </a:p>
          <a:p>
            <a:r>
              <a:rPr kumimoji="1" lang="ja-JP" altLang="en-US" dirty="0"/>
              <a:t>入力装置は、コンピュータ外部からデータや命令を入力するための装置です。</a:t>
            </a:r>
            <a:endParaRPr kumimoji="1" lang="en-US" altLang="ja-JP" dirty="0"/>
          </a:p>
          <a:p>
            <a:r>
              <a:rPr kumimoji="1" lang="ja-JP" altLang="en-US" dirty="0"/>
              <a:t>出力装置は、コンピュータ内部で処理したデータを、コンピュータ外部に出力するための装置です。</a:t>
            </a:r>
            <a:endParaRPr kumimoji="1" lang="en-US" altLang="ja-JP" dirty="0"/>
          </a:p>
          <a:p>
            <a:endParaRPr kumimoji="1" lang="en-US" altLang="ja-JP" dirty="0"/>
          </a:p>
          <a:p>
            <a:r>
              <a:rPr kumimoji="1" lang="ja-JP" altLang="en-US" dirty="0"/>
              <a:t>これらの装置の間を、データや制御信号が図のように行き来しています。</a:t>
            </a:r>
            <a:endParaRPr kumimoji="1" lang="en-US" altLang="ja-JP" dirty="0"/>
          </a:p>
          <a:p>
            <a:endParaRPr kumimoji="1" lang="en-US" altLang="ja-JP" dirty="0"/>
          </a:p>
          <a:p>
            <a:r>
              <a:rPr kumimoji="1" lang="ja-JP" altLang="en-US" dirty="0"/>
              <a:t>このようなコンピュータを構成している装置のことを、ハードウエアと呼びます。コンピュータを動かすためには、ハードウエアの他にオペレーティングシステム（</a:t>
            </a:r>
            <a:r>
              <a:rPr kumimoji="1" lang="en-US" altLang="ja-JP" dirty="0"/>
              <a:t>OS</a:t>
            </a:r>
            <a:r>
              <a:rPr kumimoji="1" lang="ja-JP" altLang="en-US" dirty="0"/>
              <a:t>）、ワープロソフトや表計算ソフトのようなアプリケーションも必要です。</a:t>
            </a:r>
            <a:endParaRPr kumimoji="1" lang="en-US" altLang="ja-JP" dirty="0"/>
          </a:p>
          <a:p>
            <a:endParaRPr kumimoji="1" lang="en-US" altLang="ja-JP" dirty="0"/>
          </a:p>
          <a:p>
            <a:r>
              <a:rPr kumimoji="1" lang="ja-JP" altLang="en-US" dirty="0"/>
              <a:t>現在にコンピュータは、実行に必要なプログラムを、まずは主記憶装置に読み込みます。</a:t>
            </a:r>
            <a:endParaRPr kumimoji="1" lang="en-US" altLang="ja-JP" dirty="0"/>
          </a:p>
          <a:p>
            <a:r>
              <a:rPr kumimoji="1" lang="ja-JP" altLang="en-US" dirty="0"/>
              <a:t>主記憶に記憶したプログラムの命令を、制御装置が順番に取り出して、解読し、各装置を制御して処理を実行します。</a:t>
            </a:r>
            <a:endParaRPr kumimoji="1" lang="en-US" altLang="ja-JP" dirty="0"/>
          </a:p>
          <a:p>
            <a:r>
              <a:rPr kumimoji="1" lang="ja-JP" altLang="en-US" dirty="0"/>
              <a:t>このような方式を、プログラム記憶方式と呼びます。また、制御装置が主記憶から命令を取り出し、解読し、実行し、データを書きだす、一連のプロセスを繰り返すことで、プログラムの処理が行われる方式は、逐次制御方式といいます。</a:t>
            </a:r>
            <a:endParaRPr kumimoji="1" lang="en-US" altLang="ja-JP" dirty="0"/>
          </a:p>
          <a:p>
            <a:r>
              <a:rPr kumimoji="1" lang="ja-JP" altLang="en-US" dirty="0"/>
              <a:t>この</a:t>
            </a:r>
            <a:r>
              <a:rPr kumimoji="1" lang="en-US" altLang="ja-JP" dirty="0"/>
              <a:t>2</a:t>
            </a:r>
            <a:r>
              <a:rPr kumimoji="1" lang="ja-JP" altLang="en-US" dirty="0"/>
              <a:t>つの方式（プログラム記憶方式、逐次制御方式）は、ノイマン型と呼ばれるコンピュータの特徴です。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シー、ピー、ユーの性能は、主にクロック周波数とバス幅によって決まります。</a:t>
            </a:r>
            <a:endParaRPr kumimoji="1" lang="en-US" altLang="ja-JP" dirty="0"/>
          </a:p>
          <a:p>
            <a:r>
              <a:rPr kumimoji="1" lang="ja-JP" altLang="en-US" dirty="0"/>
              <a:t>クロック周波数は、</a:t>
            </a:r>
            <a:r>
              <a:rPr kumimoji="1" lang="en-US" altLang="ja-JP" dirty="0"/>
              <a:t>1</a:t>
            </a:r>
            <a:r>
              <a:rPr kumimoji="1" lang="ja-JP" altLang="en-US" dirty="0"/>
              <a:t>秒間に発生するパルス信号、またはクロック信号、の回数を表しています。単位はヘルツです。</a:t>
            </a:r>
            <a:endParaRPr kumimoji="1" lang="en-US" altLang="ja-JP" dirty="0"/>
          </a:p>
          <a:p>
            <a:r>
              <a:rPr kumimoji="1" lang="ja-JP" altLang="en-US" dirty="0"/>
              <a:t>シー、ピー、ユーはたくさんの回路によって構成されており、各回路間での処理に、ずれが生じないようにクロック信号によって同期をとっています。</a:t>
            </a:r>
            <a:endParaRPr kumimoji="1" lang="en-US" altLang="ja-JP" dirty="0"/>
          </a:p>
          <a:p>
            <a:r>
              <a:rPr kumimoji="1" lang="ja-JP" altLang="en-US" dirty="0"/>
              <a:t>また、コンピュータも、いろいろな装置の組合せによって構成されており、装置間でのデータのやりとりや処理のタイミングを合わせる必要があります。</a:t>
            </a:r>
            <a:endParaRPr kumimoji="1" lang="en-US" altLang="ja-JP" dirty="0"/>
          </a:p>
          <a:p>
            <a:r>
              <a:rPr kumimoji="1" lang="ja-JP" altLang="en-US" dirty="0"/>
              <a:t>シー、ピー、ユー内部のクロック周波数は、内部クロックと言います。各装置間で用いられる周波数は、外部クロック、またはシステムクロックと言います。</a:t>
            </a:r>
            <a:endParaRPr kumimoji="1" lang="en-US" altLang="ja-JP" dirty="0"/>
          </a:p>
          <a:p>
            <a:r>
              <a:rPr kumimoji="1" lang="ja-JP" altLang="en-US" dirty="0"/>
              <a:t>現在では、内部クロックは外部クロックの数倍の速度で動作させています。</a:t>
            </a:r>
            <a:endParaRPr kumimoji="1" lang="en-US" altLang="ja-JP" dirty="0"/>
          </a:p>
          <a:p>
            <a:endParaRPr kumimoji="1" lang="en-US" altLang="ja-JP" dirty="0"/>
          </a:p>
          <a:p>
            <a:r>
              <a:rPr kumimoji="1" lang="ja-JP" altLang="en-US" dirty="0"/>
              <a:t>バスは、コンピュータの装置間を結ぶ、データ伝送路のことです。バス幅は、一度に伝送する音ができるデータ量を表しています。</a:t>
            </a:r>
            <a:endParaRPr kumimoji="1" lang="en-US" altLang="ja-JP" dirty="0"/>
          </a:p>
          <a:p>
            <a:r>
              <a:rPr kumimoji="1" lang="ja-JP" altLang="en-US" dirty="0"/>
              <a:t>バス幅の単位は、ビットです。</a:t>
            </a:r>
            <a:endParaRPr kumimoji="1" lang="en-US" altLang="ja-JP" dirty="0"/>
          </a:p>
          <a:p>
            <a:r>
              <a:rPr kumimoji="1" lang="ja-JP" altLang="en-US" dirty="0"/>
              <a:t>一般的には、クロック周波数が高く、バス幅のビット数が大きいほど、性能の高いシー、ピー、ユーであると言えます。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855438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現在のシー、ピー、ユーのレジスタのアクセスは、</a:t>
            </a:r>
            <a:r>
              <a:rPr kumimoji="1" lang="en-US" altLang="ja-JP" dirty="0"/>
              <a:t>1</a:t>
            </a:r>
            <a:r>
              <a:rPr kumimoji="1" lang="ja-JP" altLang="en-US" dirty="0"/>
              <a:t>クロックサイクルで完了します。</a:t>
            </a:r>
            <a:endParaRPr kumimoji="1" lang="en-US" altLang="ja-JP" dirty="0"/>
          </a:p>
          <a:p>
            <a:r>
              <a:rPr kumimoji="1" lang="en-US" altLang="ja-JP" dirty="0"/>
              <a:t>2024</a:t>
            </a:r>
            <a:r>
              <a:rPr kumimoji="1" lang="ja-JP" altLang="en-US" dirty="0"/>
              <a:t>年時点での標準的なクロック周波数は</a:t>
            </a:r>
            <a:r>
              <a:rPr kumimoji="1" lang="en-US" altLang="ja-JP" dirty="0"/>
              <a:t>1</a:t>
            </a:r>
            <a:r>
              <a:rPr kumimoji="1" lang="ja-JP" altLang="en-US" dirty="0"/>
              <a:t>から</a:t>
            </a:r>
            <a:r>
              <a:rPr kumimoji="1" lang="en-US" altLang="ja-JP" dirty="0"/>
              <a:t>5</a:t>
            </a:r>
            <a:r>
              <a:rPr kumimoji="1" lang="ja-JP" altLang="en-US" dirty="0"/>
              <a:t>ギガヘルツ程度ですから、レジスタへのアクセスは</a:t>
            </a:r>
            <a:r>
              <a:rPr kumimoji="1" lang="en-US" altLang="ja-JP" dirty="0"/>
              <a:t>0.2</a:t>
            </a:r>
            <a:r>
              <a:rPr kumimoji="1" lang="ja-JP" altLang="en-US" dirty="0"/>
              <a:t>から</a:t>
            </a:r>
            <a:r>
              <a:rPr kumimoji="1" lang="en-US" altLang="ja-JP" dirty="0"/>
              <a:t>1</a:t>
            </a:r>
            <a:r>
              <a:rPr kumimoji="1" lang="ja-JP" altLang="en-US" dirty="0"/>
              <a:t>ナノ秒で完了することになります。</a:t>
            </a:r>
            <a:endParaRPr kumimoji="1" lang="en-US" altLang="ja-JP" dirty="0"/>
          </a:p>
          <a:p>
            <a:r>
              <a:rPr kumimoji="1" lang="ja-JP" altLang="en-US" dirty="0"/>
              <a:t>レジスタの容量は小さいですが、読み書きの速度は高速です。シー、ピー、ユー内部には、表のように、いろいろな種類のレジスタがあります。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2358868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プログラムは、人に理解しやすいプログラミング言語を用いて作られています。</a:t>
            </a:r>
            <a:endParaRPr kumimoji="1" lang="en-US" altLang="ja-JP" dirty="0"/>
          </a:p>
          <a:p>
            <a:r>
              <a:rPr kumimoji="1" lang="ja-JP" altLang="en-US" dirty="0"/>
              <a:t>シー、ピー、ユー内部では、プログラムを読み出して、コンピュータが理解できる命令語に翻訳、解読して、命令を実行します。</a:t>
            </a:r>
            <a:endParaRPr kumimoji="1" lang="en-US" altLang="ja-JP" dirty="0"/>
          </a:p>
          <a:p>
            <a:r>
              <a:rPr kumimoji="1" lang="ja-JP" altLang="en-US" dirty="0"/>
              <a:t>命令語は、図のように命令部とオペランド部、またはアドレス部、で構成されています。命令によっては、オペランド部が無いものや、オペランド部が複数ある命令語もあります。</a:t>
            </a:r>
            <a:endParaRPr kumimoji="1" lang="en-US" altLang="ja-JP" dirty="0"/>
          </a:p>
          <a:p>
            <a:endParaRPr kumimoji="1" lang="en-US" altLang="ja-JP" dirty="0"/>
          </a:p>
          <a:p>
            <a:r>
              <a:rPr kumimoji="1" lang="ja-JP" altLang="en-US" dirty="0"/>
              <a:t>コンピュータが一つの命令を実行するときには、表の①から⑥の実行サイクルで処理を進めてゆきます。</a:t>
            </a:r>
            <a:endParaRPr kumimoji="1" lang="en-US" altLang="ja-JP" dirty="0"/>
          </a:p>
          <a:p>
            <a:r>
              <a:rPr kumimoji="1" lang="ja-JP" altLang="en-US" dirty="0"/>
              <a:t>付録の図を参照して下さい。</a:t>
            </a:r>
            <a:endParaRPr kumimoji="1" lang="en-US" altLang="ja-JP" dirty="0"/>
          </a:p>
          <a:p>
            <a:r>
              <a:rPr kumimoji="1" lang="ja-JP" altLang="en-US" dirty="0"/>
              <a:t>プログラムカウンターは、これから実行する予定の命令が格納されている主記憶のアドレスが格納されています。</a:t>
            </a:r>
            <a:endParaRPr kumimoji="1" lang="en-US" altLang="ja-JP" dirty="0"/>
          </a:p>
          <a:p>
            <a:r>
              <a:rPr kumimoji="1" lang="ja-JP" altLang="en-US" dirty="0"/>
              <a:t>①命令の取り出しでは、プログラムカウンターが指定するメモリ上の命令を読み出して、命令レジスタに格納します。そしてプログラムカウンターの情報を次の命令のアドレスに変更します。</a:t>
            </a:r>
            <a:endParaRPr kumimoji="1" lang="en-US" altLang="ja-JP" dirty="0"/>
          </a:p>
          <a:p>
            <a:r>
              <a:rPr kumimoji="1" lang="ja-JP" altLang="en-US" dirty="0"/>
              <a:t>②命令レジスタの命令部をデコーダーで解読して、命令を処理を行う装置に送ります。図では演算装置に解読した命令を送っています。</a:t>
            </a:r>
            <a:endParaRPr kumimoji="1" lang="en-US" altLang="ja-JP" dirty="0"/>
          </a:p>
          <a:p>
            <a:r>
              <a:rPr kumimoji="1" lang="ja-JP" altLang="en-US" dirty="0"/>
              <a:t>③命令レジスタのオペランド部、またはアドレス部の情報は、アドレスレジスタに送られて、処理するデータが格納されている主記憶のアドレスが計算されます。</a:t>
            </a:r>
            <a:endParaRPr kumimoji="1" lang="en-US" altLang="ja-JP" dirty="0"/>
          </a:p>
          <a:p>
            <a:r>
              <a:rPr kumimoji="1" lang="ja-JP" altLang="en-US" dirty="0"/>
              <a:t>④処理対象のデータを主記憶から読み出して、演算装置に送ります。</a:t>
            </a:r>
            <a:endParaRPr kumimoji="1" lang="en-US" altLang="ja-JP" dirty="0"/>
          </a:p>
          <a:p>
            <a:r>
              <a:rPr kumimoji="1" lang="ja-JP" altLang="en-US" dirty="0"/>
              <a:t>⑤演算処理が実行されます。</a:t>
            </a:r>
            <a:endParaRPr kumimoji="1" lang="en-US" altLang="ja-JP" dirty="0"/>
          </a:p>
          <a:p>
            <a:r>
              <a:rPr kumimoji="1" lang="ja-JP" altLang="en-US" dirty="0"/>
              <a:t>⑥演算結果を主記憶に格納します。</a:t>
            </a:r>
            <a:endParaRPr kumimoji="1" lang="en-US" altLang="ja-JP" dirty="0"/>
          </a:p>
          <a:p>
            <a:r>
              <a:rPr kumimoji="1" lang="ja-JP" altLang="en-US" dirty="0"/>
              <a:t>この①から⑥の一連の流れを、命令実行サイクルと言います。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667756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は、主記憶に格納されているプログラムの命令を一つずつ取り出して、デコーダーで解読し、実行していきます。このとき、処理対象のデータが格納されている主記憶のアドレスをアドレスレジスタで計算して求めます。これを実効アドレス、または有効アドレスと言います。</a:t>
            </a:r>
            <a:endParaRPr kumimoji="1" lang="en-US" altLang="ja-JP" dirty="0"/>
          </a:p>
          <a:p>
            <a:r>
              <a:rPr kumimoji="1" lang="ja-JP" altLang="en-US" dirty="0"/>
              <a:t>また、処理対象のデータが格納されている実効アドレスをもとめる方式のことを、アドレスして方式と言います。</a:t>
            </a:r>
            <a:endParaRPr kumimoji="1" lang="en-US" altLang="ja-JP" dirty="0"/>
          </a:p>
          <a:p>
            <a:endParaRPr kumimoji="1" lang="en-US" altLang="ja-JP" dirty="0"/>
          </a:p>
          <a:p>
            <a:r>
              <a:rPr kumimoji="1" lang="ja-JP" altLang="en-US" dirty="0"/>
              <a:t>即値アドレス指定方式は、命令語のオペランド部に処理対象のデータが格納されている方式です。</a:t>
            </a:r>
            <a:endParaRPr kumimoji="1" lang="en-US" altLang="ja-JP" dirty="0"/>
          </a:p>
          <a:p>
            <a:r>
              <a:rPr kumimoji="1" lang="ja-JP" altLang="en-US" dirty="0"/>
              <a:t>即値アドレス指定方式では、主記憶へのアクセスが行われないので処理が高速です。しかし、オペランド部に格納できるデータ量は限られているので、</a:t>
            </a:r>
            <a:endParaRPr kumimoji="1" lang="en-US" altLang="ja-JP" dirty="0"/>
          </a:p>
          <a:p>
            <a:r>
              <a:rPr kumimoji="1" lang="ja-JP" altLang="en-US" dirty="0"/>
              <a:t>全ての処理に使うことはできません。</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2077223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直接アドレス指定方式は、命令語のオペランド部に実効アドレスが格納されている方式です。</a:t>
            </a:r>
            <a:endParaRPr kumimoji="1" lang="en-US" altLang="ja-JP" dirty="0"/>
          </a:p>
          <a:p>
            <a:r>
              <a:rPr kumimoji="1" lang="ja-JP" altLang="en-US" dirty="0"/>
              <a:t>オペランド部に格納されている実効アドレスを参照すれば、処理対象のデータを得られます。</a:t>
            </a:r>
            <a:endParaRPr kumimoji="1" lang="en-US" altLang="ja-JP" dirty="0"/>
          </a:p>
          <a:p>
            <a:r>
              <a:rPr kumimoji="1" lang="ja-JP" altLang="en-US" dirty="0"/>
              <a:t>しかし、オペランド部の容量には限りがあるので、長いアドレスは格納できません。</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7</a:t>
            </a:fld>
            <a:endParaRPr lang="ja-JP" altLang="en-US"/>
          </a:p>
        </p:txBody>
      </p:sp>
    </p:spTree>
    <p:extLst>
      <p:ext uri="{BB962C8B-B14F-4D97-AF65-F5344CB8AC3E}">
        <p14:creationId xmlns:p14="http://schemas.microsoft.com/office/powerpoint/2010/main" val="482993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関節アドレス指定方式は、命令語のオペランド部に格納されているアドレスに、さらに別のアドレスが格納されています。</a:t>
            </a:r>
            <a:endParaRPr kumimoji="1" lang="en-US" altLang="ja-JP" dirty="0"/>
          </a:p>
          <a:p>
            <a:r>
              <a:rPr kumimoji="1" lang="ja-JP" altLang="en-US" dirty="0"/>
              <a:t>その別のアドレスを参照すると処理対象のデータがあるという方式です。</a:t>
            </a:r>
            <a:endParaRPr kumimoji="1" lang="en-US" altLang="ja-JP" dirty="0"/>
          </a:p>
          <a:p>
            <a:endParaRPr kumimoji="1" lang="en-US" altLang="ja-JP" dirty="0"/>
          </a:p>
          <a:p>
            <a:r>
              <a:rPr kumimoji="1" lang="ja-JP" altLang="en-US" dirty="0"/>
              <a:t>直接アドレス指定方式でオペランド部に格納しきれないような、長いアドレスにデータが置かれている場合に用いられます。</a:t>
            </a:r>
            <a:endParaRPr kumimoji="1" lang="en-US" altLang="ja-JP" dirty="0"/>
          </a:p>
          <a:p>
            <a:r>
              <a:rPr kumimoji="1" lang="ja-JP" altLang="en-US" dirty="0"/>
              <a:t>主記憶を２回参照する必要があるので、直接アドレス指定方式よりも処理に時間がかかります。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8</a:t>
            </a:fld>
            <a:endParaRPr lang="ja-JP" altLang="en-US"/>
          </a:p>
        </p:txBody>
      </p:sp>
    </p:spTree>
    <p:extLst>
      <p:ext uri="{BB962C8B-B14F-4D97-AF65-F5344CB8AC3E}">
        <p14:creationId xmlns:p14="http://schemas.microsoft.com/office/powerpoint/2010/main" val="28886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相対アドレス指定方式は、命令語のオペランド部に格納されている値に、プログラムカウンターの値を足して、実効アドレスとする方式です。</a:t>
            </a:r>
            <a:endParaRPr kumimoji="1" lang="en-US" altLang="ja-JP" dirty="0"/>
          </a:p>
          <a:p>
            <a:endParaRPr kumimoji="1" lang="en-US" altLang="ja-JP" dirty="0"/>
          </a:p>
          <a:p>
            <a:r>
              <a:rPr kumimoji="1" lang="ja-JP" altLang="en-US" dirty="0"/>
              <a:t>相対アドレス指定方式では、オペランド部に格納されている値に、プログラムカウンターの値を足すことで、プログラムカウンターからの相対的な位置によって、データや命令を参照できます。そのためメモリ上でのプログラムの移動や再配置に対応することができます。</a:t>
            </a:r>
            <a:endParaRPr kumimoji="1" lang="en-US" altLang="ja-JP" dirty="0"/>
          </a:p>
          <a:p>
            <a:r>
              <a:rPr kumimoji="1" lang="ja-JP" altLang="en-US" dirty="0"/>
              <a:t>プログラム内では、繰り返し処理や条件分岐などの制御構造を処理するために利用されます。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9</a:t>
            </a:fld>
            <a:endParaRPr lang="ja-JP" altLang="en-US"/>
          </a:p>
        </p:txBody>
      </p:sp>
    </p:spTree>
    <p:extLst>
      <p:ext uri="{BB962C8B-B14F-4D97-AF65-F5344CB8AC3E}">
        <p14:creationId xmlns:p14="http://schemas.microsoft.com/office/powerpoint/2010/main" val="24585338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8/16/2024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8/16/2024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8/16/2024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8/16/2024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8/16/2024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8/16/2024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8/16/2024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8/16/2024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8/16/2024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8/16/2024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8/16/2024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8/16/2024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3</a:t>
            </a:r>
            <a:r>
              <a:rPr lang="ja-JP" altLang="en-US" dirty="0"/>
              <a:t>　コンピュータ構成要素</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3</a:t>
            </a:r>
            <a:r>
              <a:rPr lang="ja-JP" altLang="en-US" sz="4000" dirty="0"/>
              <a:t>－</a:t>
            </a:r>
            <a:r>
              <a:rPr lang="en-US" altLang="ja-JP" sz="4000" dirty="0"/>
              <a:t>2</a:t>
            </a:r>
            <a:r>
              <a:rPr lang="ja-JP" altLang="en-US" sz="4000" dirty="0"/>
              <a:t>　</a:t>
            </a:r>
            <a:r>
              <a:rPr lang="en-US" altLang="ja-JP" sz="4000" dirty="0"/>
              <a:t>CPU</a:t>
            </a:r>
            <a:r>
              <a:rPr lang="ja-JP" altLang="en-US" sz="4000" dirty="0"/>
              <a:t>の動作原理</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461665"/>
          </a:xfrm>
          <a:prstGeom prst="rect">
            <a:avLst/>
          </a:prstGeom>
          <a:noFill/>
        </p:spPr>
        <p:txBody>
          <a:bodyPr wrap="square" rtlCol="0">
            <a:spAutoFit/>
          </a:bodyPr>
          <a:lstStyle/>
          <a:p>
            <a:r>
              <a:rPr kumimoji="1" lang="ja-JP" altLang="en-US" dirty="0"/>
              <a:t>⑤指標アドレス指定方式（</a:t>
            </a:r>
            <a:r>
              <a:rPr kumimoji="1" lang="en-US" altLang="ja-JP" dirty="0"/>
              <a:t>Indexed Addressing Mode</a:t>
            </a:r>
            <a:r>
              <a:rPr kumimoji="1" lang="ja-JP" altLang="en-US" dirty="0"/>
              <a:t>）</a:t>
            </a:r>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117309" y="3387105"/>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en-US" altLang="ja-JP" dirty="0">
                  <a:solidFill>
                    <a:schemeClr val="tx1"/>
                  </a:solidFill>
                </a:rPr>
                <a:t>1</a:t>
              </a:r>
              <a:r>
                <a:rPr kumimoji="1" lang="ja-JP" altLang="en-US" dirty="0">
                  <a:solidFill>
                    <a:schemeClr val="tx1"/>
                  </a:solidFill>
                </a:rPr>
                <a:t>　　　　</a:t>
              </a:r>
              <a:r>
                <a:rPr kumimoji="1" lang="en-US" altLang="ja-JP" dirty="0">
                  <a:solidFill>
                    <a:schemeClr val="tx1"/>
                  </a:solidFill>
                </a:rPr>
                <a:t>101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205980" y="2948635"/>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5256812" y="2943907"/>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3746929" y="6021023"/>
            <a:ext cx="8108123" cy="707886"/>
          </a:xfrm>
          <a:prstGeom prst="rect">
            <a:avLst/>
          </a:prstGeom>
          <a:noFill/>
        </p:spPr>
        <p:txBody>
          <a:bodyPr wrap="square" rtlCol="0">
            <a:spAutoFit/>
          </a:bodyPr>
          <a:lstStyle/>
          <a:p>
            <a:r>
              <a:rPr kumimoji="1" lang="ja-JP" altLang="en-US" sz="2000" dirty="0"/>
              <a:t>指標アドレス指定方式は、配列など連続したデータに繰り返し同じ命令を適用する場合などに使用します。</a:t>
            </a:r>
          </a:p>
        </p:txBody>
      </p:sp>
      <p:graphicFrame>
        <p:nvGraphicFramePr>
          <p:cNvPr id="4" name="表 11">
            <a:extLst>
              <a:ext uri="{FF2B5EF4-FFF2-40B4-BE49-F238E27FC236}">
                <a16:creationId xmlns:a16="http://schemas.microsoft.com/office/drawing/2014/main" id="{31BC5108-F31C-9CF8-0A2F-1D910CF3FF6D}"/>
              </a:ext>
            </a:extLst>
          </p:cNvPr>
          <p:cNvGraphicFramePr>
            <a:graphicFrameLocks noGrp="1"/>
          </p:cNvGraphicFramePr>
          <p:nvPr>
            <p:extLst>
              <p:ext uri="{D42A27DB-BD31-4B8C-83A1-F6EECF244321}">
                <p14:modId xmlns:p14="http://schemas.microsoft.com/office/powerpoint/2010/main" val="3265858805"/>
              </p:ext>
            </p:extLst>
          </p:nvPr>
        </p:nvGraphicFramePr>
        <p:xfrm>
          <a:off x="8654626" y="3385627"/>
          <a:ext cx="2681923" cy="2286000"/>
        </p:xfrm>
        <a:graphic>
          <a:graphicData uri="http://schemas.openxmlformats.org/drawingml/2006/table">
            <a:tbl>
              <a:tblPr firstRow="1" bandRow="1">
                <a:tableStyleId>{69012ECD-51FC-41F1-AA8D-1B2483CD663E}</a:tableStyleId>
              </a:tblPr>
              <a:tblGrid>
                <a:gridCol w="1494155">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r>
                        <a:rPr kumimoji="1" lang="en-US" altLang="ja-JP"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pPr algn="ct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r>
                        <a:rPr kumimoji="1" lang="en-US" altLang="ja-JP" dirty="0"/>
                        <a:t>110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r h="370840">
                <a:tc>
                  <a:txBody>
                    <a:bodyPr/>
                    <a:lstStyle/>
                    <a:p>
                      <a:r>
                        <a:rPr kumimoji="1" lang="en-US" altLang="ja-JP" dirty="0"/>
                        <a:t>111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182493"/>
                  </a:ext>
                </a:extLst>
              </a:tr>
            </a:tbl>
          </a:graphicData>
        </a:graphic>
      </p:graphicFrame>
      <p:sp>
        <p:nvSpPr>
          <p:cNvPr id="13" name="テキスト ボックス 12">
            <a:extLst>
              <a:ext uri="{FF2B5EF4-FFF2-40B4-BE49-F238E27FC236}">
                <a16:creationId xmlns:a16="http://schemas.microsoft.com/office/drawing/2014/main" id="{7785C874-C3B7-69E3-0BCB-470674430903}"/>
              </a:ext>
            </a:extLst>
          </p:cNvPr>
          <p:cNvSpPr txBox="1"/>
          <p:nvPr/>
        </p:nvSpPr>
        <p:spPr>
          <a:xfrm>
            <a:off x="765820" y="4420201"/>
            <a:ext cx="2880320" cy="384721"/>
          </a:xfrm>
          <a:prstGeom prst="rect">
            <a:avLst/>
          </a:prstGeom>
          <a:noFill/>
        </p:spPr>
        <p:txBody>
          <a:bodyPr wrap="square" rtlCol="0">
            <a:spAutoFit/>
          </a:bodyPr>
          <a:lstStyle/>
          <a:p>
            <a:pPr>
              <a:lnSpc>
                <a:spcPct val="95000"/>
              </a:lnSpc>
            </a:pPr>
            <a:r>
              <a:rPr kumimoji="1" lang="ja-JP" altLang="en-US" sz="2000" dirty="0"/>
              <a:t>インデックスレジスタ</a:t>
            </a:r>
          </a:p>
        </p:txBody>
      </p:sp>
      <p:cxnSp>
        <p:nvCxnSpPr>
          <p:cNvPr id="19" name="直線矢印コネクタ 18">
            <a:extLst>
              <a:ext uri="{FF2B5EF4-FFF2-40B4-BE49-F238E27FC236}">
                <a16:creationId xmlns:a16="http://schemas.microsoft.com/office/drawing/2014/main" id="{E6282D55-FEA8-CAB1-FD73-02C745D1AA4D}"/>
              </a:ext>
            </a:extLst>
          </p:cNvPr>
          <p:cNvCxnSpPr>
            <a:cxnSpLocks/>
            <a:stCxn id="16" idx="3"/>
          </p:cNvCxnSpPr>
          <p:nvPr/>
        </p:nvCxnSpPr>
        <p:spPr>
          <a:xfrm flipV="1">
            <a:off x="3438198" y="5445224"/>
            <a:ext cx="1360070" cy="345976"/>
          </a:xfrm>
          <a:prstGeom prst="straightConnector1">
            <a:avLst/>
          </a:prstGeom>
          <a:ln w="73025">
            <a:solidFill>
              <a:schemeClr val="accent4">
                <a:lumMod val="50000"/>
              </a:schemeClr>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16C8DCA6-FA71-6FCC-ED5D-74ED783EAC40}"/>
              </a:ext>
            </a:extLst>
          </p:cNvPr>
          <p:cNvSpPr/>
          <p:nvPr/>
        </p:nvSpPr>
        <p:spPr>
          <a:xfrm>
            <a:off x="4753713" y="5022736"/>
            <a:ext cx="2880320" cy="79166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10+101</a:t>
            </a:r>
            <a:r>
              <a:rPr kumimoji="1" lang="ja-JP" altLang="en-US" dirty="0">
                <a:solidFill>
                  <a:schemeClr val="tx1"/>
                </a:solidFill>
              </a:rPr>
              <a:t>＝</a:t>
            </a:r>
            <a:r>
              <a:rPr kumimoji="1" lang="en-US" altLang="ja-JP" dirty="0">
                <a:solidFill>
                  <a:schemeClr val="tx1"/>
                </a:solidFill>
              </a:rPr>
              <a:t>111</a:t>
            </a:r>
            <a:endParaRPr kumimoji="1" lang="ja-JP" altLang="en-US" dirty="0">
              <a:solidFill>
                <a:schemeClr val="tx1"/>
              </a:solidFill>
            </a:endParaRPr>
          </a:p>
        </p:txBody>
      </p:sp>
      <p:cxnSp>
        <p:nvCxnSpPr>
          <p:cNvPr id="22" name="直線矢印コネクタ 21">
            <a:extLst>
              <a:ext uri="{FF2B5EF4-FFF2-40B4-BE49-F238E27FC236}">
                <a16:creationId xmlns:a16="http://schemas.microsoft.com/office/drawing/2014/main" id="{C63FE812-16A2-F5BA-829D-60ECA4B24035}"/>
              </a:ext>
            </a:extLst>
          </p:cNvPr>
          <p:cNvCxnSpPr>
            <a:stCxn id="7" idx="2"/>
            <a:endCxn id="20" idx="0"/>
          </p:cNvCxnSpPr>
          <p:nvPr/>
        </p:nvCxnSpPr>
        <p:spPr>
          <a:xfrm>
            <a:off x="6193873" y="3947765"/>
            <a:ext cx="0" cy="1074971"/>
          </a:xfrm>
          <a:prstGeom prst="straightConnector1">
            <a:avLst/>
          </a:prstGeom>
          <a:ln w="698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1F2559D-912C-7416-38B4-9844F8C7871F}"/>
              </a:ext>
            </a:extLst>
          </p:cNvPr>
          <p:cNvCxnSpPr>
            <a:cxnSpLocks/>
            <a:stCxn id="20" idx="3"/>
          </p:cNvCxnSpPr>
          <p:nvPr/>
        </p:nvCxnSpPr>
        <p:spPr>
          <a:xfrm>
            <a:off x="7634033" y="5418567"/>
            <a:ext cx="1020593" cy="11253"/>
          </a:xfrm>
          <a:prstGeom prst="straightConnector1">
            <a:avLst/>
          </a:prstGeom>
          <a:ln w="69850">
            <a:solidFill>
              <a:srgbClr val="0070C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BB7CA49C-F315-E8DD-A48F-7DCF6560CD58}"/>
              </a:ext>
            </a:extLst>
          </p:cNvPr>
          <p:cNvCxnSpPr/>
          <p:nvPr/>
        </p:nvCxnSpPr>
        <p:spPr>
          <a:xfrm>
            <a:off x="5256812" y="3385627"/>
            <a:ext cx="0" cy="562138"/>
          </a:xfrm>
          <a:prstGeom prst="line">
            <a:avLst/>
          </a:prstGeom>
          <a:ln/>
        </p:spPr>
        <p:style>
          <a:lnRef idx="1">
            <a:schemeClr val="dk1"/>
          </a:lnRef>
          <a:fillRef idx="0">
            <a:schemeClr val="dk1"/>
          </a:fillRef>
          <a:effectRef idx="0">
            <a:schemeClr val="dk1"/>
          </a:effectRef>
          <a:fontRef idx="minor">
            <a:schemeClr val="tx1"/>
          </a:fontRef>
        </p:style>
      </p:cxnSp>
      <p:graphicFrame>
        <p:nvGraphicFramePr>
          <p:cNvPr id="16" name="表 11">
            <a:extLst>
              <a:ext uri="{FF2B5EF4-FFF2-40B4-BE49-F238E27FC236}">
                <a16:creationId xmlns:a16="http://schemas.microsoft.com/office/drawing/2014/main" id="{C3E6911E-517A-FAFD-7B1F-EE6AE324BFC7}"/>
              </a:ext>
            </a:extLst>
          </p:cNvPr>
          <p:cNvGraphicFramePr>
            <a:graphicFrameLocks noGrp="1"/>
          </p:cNvGraphicFramePr>
          <p:nvPr>
            <p:extLst>
              <p:ext uri="{D42A27DB-BD31-4B8C-83A1-F6EECF244321}">
                <p14:modId xmlns:p14="http://schemas.microsoft.com/office/powerpoint/2010/main" val="1177314790"/>
              </p:ext>
            </p:extLst>
          </p:nvPr>
        </p:nvGraphicFramePr>
        <p:xfrm>
          <a:off x="973762" y="4800600"/>
          <a:ext cx="2464436" cy="1981200"/>
        </p:xfrm>
        <a:graphic>
          <a:graphicData uri="http://schemas.openxmlformats.org/drawingml/2006/table">
            <a:tbl>
              <a:tblPr firstRow="1" bandRow="1">
                <a:tableStyleId>{69012ECD-51FC-41F1-AA8D-1B2483CD663E}</a:tableStyleId>
              </a:tblPr>
              <a:tblGrid>
                <a:gridCol w="1276668">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sz="2000"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pPr algn="ctr"/>
                      <a:r>
                        <a:rPr kumimoji="1" lang="en-US" altLang="ja-JP" sz="20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pPr algn="ctr"/>
                      <a:r>
                        <a:rPr kumimoji="1" lang="en-US" altLang="ja-JP" sz="2000" dirty="0"/>
                        <a:t>1</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10</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pPr algn="ctr"/>
                      <a:r>
                        <a:rPr kumimoji="1" lang="en-US" altLang="ja-JP" sz="2000" dirty="0"/>
                        <a:t>2</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r h="370840">
                <a:tc>
                  <a:txBody>
                    <a:bodyPr/>
                    <a:lstStyle/>
                    <a:p>
                      <a:pPr algn="ctr"/>
                      <a:r>
                        <a:rPr kumimoji="1" lang="en-US" altLang="ja-JP" sz="2000" dirty="0"/>
                        <a:t>3</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182493"/>
                  </a:ext>
                </a:extLst>
              </a:tr>
            </a:tbl>
          </a:graphicData>
        </a:graphic>
      </p:graphicFrame>
      <p:cxnSp>
        <p:nvCxnSpPr>
          <p:cNvPr id="21" name="直線矢印コネクタ 20">
            <a:extLst>
              <a:ext uri="{FF2B5EF4-FFF2-40B4-BE49-F238E27FC236}">
                <a16:creationId xmlns:a16="http://schemas.microsoft.com/office/drawing/2014/main" id="{B713AC88-F5C5-649E-8AD9-AFE6DF458475}"/>
              </a:ext>
            </a:extLst>
          </p:cNvPr>
          <p:cNvCxnSpPr>
            <a:cxnSpLocks/>
          </p:cNvCxnSpPr>
          <p:nvPr/>
        </p:nvCxnSpPr>
        <p:spPr>
          <a:xfrm flipH="1">
            <a:off x="1872437" y="3947765"/>
            <a:ext cx="3069847" cy="1843435"/>
          </a:xfrm>
          <a:prstGeom prst="straightConnector1">
            <a:avLst/>
          </a:prstGeom>
          <a:ln w="69850">
            <a:solidFill>
              <a:srgbClr val="FFC000"/>
            </a:solidFill>
            <a:miter lim="800000"/>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76388261"/>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461665"/>
          </a:xfrm>
          <a:prstGeom prst="rect">
            <a:avLst/>
          </a:prstGeom>
          <a:noFill/>
        </p:spPr>
        <p:txBody>
          <a:bodyPr wrap="square" rtlCol="0">
            <a:spAutoFit/>
          </a:bodyPr>
          <a:lstStyle/>
          <a:p>
            <a:r>
              <a:rPr kumimoji="1" lang="ja-JP" altLang="en-US" dirty="0"/>
              <a:t>⑥基底アドレス指定方式（</a:t>
            </a:r>
            <a:r>
              <a:rPr kumimoji="1" lang="en-US" altLang="ja-JP" dirty="0"/>
              <a:t>Base Register Addressing Mode</a:t>
            </a:r>
            <a:r>
              <a:rPr kumimoji="1" lang="ja-JP" altLang="en-US" dirty="0"/>
              <a:t>）</a:t>
            </a:r>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117309" y="3387105"/>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en-US" altLang="ja-JP" dirty="0">
                  <a:solidFill>
                    <a:schemeClr val="tx1"/>
                  </a:solidFill>
                </a:rPr>
                <a:t>101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205980" y="2948635"/>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5256812" y="2943907"/>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1062983" y="6021023"/>
            <a:ext cx="10792070" cy="400110"/>
          </a:xfrm>
          <a:prstGeom prst="rect">
            <a:avLst/>
          </a:prstGeom>
          <a:noFill/>
        </p:spPr>
        <p:txBody>
          <a:bodyPr wrap="square" rtlCol="0">
            <a:spAutoFit/>
          </a:bodyPr>
          <a:lstStyle/>
          <a:p>
            <a:r>
              <a:rPr kumimoji="1" lang="ja-JP" altLang="en-US" sz="2000" dirty="0"/>
              <a:t>基底アドレスレジスタの値とオペランド部の値を足して、実効アドレスを求める方式</a:t>
            </a:r>
          </a:p>
        </p:txBody>
      </p:sp>
      <p:graphicFrame>
        <p:nvGraphicFramePr>
          <p:cNvPr id="4" name="表 11">
            <a:extLst>
              <a:ext uri="{FF2B5EF4-FFF2-40B4-BE49-F238E27FC236}">
                <a16:creationId xmlns:a16="http://schemas.microsoft.com/office/drawing/2014/main" id="{31BC5108-F31C-9CF8-0A2F-1D910CF3FF6D}"/>
              </a:ext>
            </a:extLst>
          </p:cNvPr>
          <p:cNvGraphicFramePr>
            <a:graphicFrameLocks noGrp="1"/>
          </p:cNvGraphicFramePr>
          <p:nvPr>
            <p:extLst>
              <p:ext uri="{D42A27DB-BD31-4B8C-83A1-F6EECF244321}">
                <p14:modId xmlns:p14="http://schemas.microsoft.com/office/powerpoint/2010/main" val="2991185676"/>
              </p:ext>
            </p:extLst>
          </p:nvPr>
        </p:nvGraphicFramePr>
        <p:xfrm>
          <a:off x="8654626" y="3385627"/>
          <a:ext cx="2681923" cy="2286000"/>
        </p:xfrm>
        <a:graphic>
          <a:graphicData uri="http://schemas.openxmlformats.org/drawingml/2006/table">
            <a:tbl>
              <a:tblPr firstRow="1" bandRow="1">
                <a:tableStyleId>{69012ECD-51FC-41F1-AA8D-1B2483CD663E}</a:tableStyleId>
              </a:tblPr>
              <a:tblGrid>
                <a:gridCol w="1494155">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r>
                        <a:rPr kumimoji="1" lang="en-US" altLang="ja-JP"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pPr algn="ct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r>
                        <a:rPr kumimoji="1" lang="en-US" altLang="ja-JP" dirty="0"/>
                        <a:t>1101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r h="370840">
                <a:tc>
                  <a:txBody>
                    <a:bodyPr/>
                    <a:lstStyle/>
                    <a:p>
                      <a:r>
                        <a:rPr kumimoji="1" lang="en-US" altLang="ja-JP" dirty="0"/>
                        <a:t>1110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182493"/>
                  </a:ext>
                </a:extLst>
              </a:tr>
            </a:tbl>
          </a:graphicData>
        </a:graphic>
      </p:graphicFrame>
      <p:sp>
        <p:nvSpPr>
          <p:cNvPr id="13" name="テキスト ボックス 12">
            <a:extLst>
              <a:ext uri="{FF2B5EF4-FFF2-40B4-BE49-F238E27FC236}">
                <a16:creationId xmlns:a16="http://schemas.microsoft.com/office/drawing/2014/main" id="{7785C874-C3B7-69E3-0BCB-470674430903}"/>
              </a:ext>
            </a:extLst>
          </p:cNvPr>
          <p:cNvSpPr txBox="1"/>
          <p:nvPr/>
        </p:nvSpPr>
        <p:spPr>
          <a:xfrm>
            <a:off x="765820" y="4420201"/>
            <a:ext cx="2880320" cy="384721"/>
          </a:xfrm>
          <a:prstGeom prst="rect">
            <a:avLst/>
          </a:prstGeom>
          <a:noFill/>
        </p:spPr>
        <p:txBody>
          <a:bodyPr wrap="square" rtlCol="0">
            <a:spAutoFit/>
          </a:bodyPr>
          <a:lstStyle/>
          <a:p>
            <a:pPr>
              <a:lnSpc>
                <a:spcPct val="95000"/>
              </a:lnSpc>
            </a:pPr>
            <a:r>
              <a:rPr kumimoji="1" lang="ja-JP" altLang="en-US" sz="2000" dirty="0"/>
              <a:t>基底アドレスレジスタ</a:t>
            </a:r>
          </a:p>
        </p:txBody>
      </p:sp>
      <p:cxnSp>
        <p:nvCxnSpPr>
          <p:cNvPr id="19" name="直線矢印コネクタ 18">
            <a:extLst>
              <a:ext uri="{FF2B5EF4-FFF2-40B4-BE49-F238E27FC236}">
                <a16:creationId xmlns:a16="http://schemas.microsoft.com/office/drawing/2014/main" id="{E6282D55-FEA8-CAB1-FD73-02C745D1AA4D}"/>
              </a:ext>
            </a:extLst>
          </p:cNvPr>
          <p:cNvCxnSpPr>
            <a:cxnSpLocks/>
            <a:stCxn id="12" idx="3"/>
          </p:cNvCxnSpPr>
          <p:nvPr/>
        </p:nvCxnSpPr>
        <p:spPr>
          <a:xfrm>
            <a:off x="3087757" y="5125073"/>
            <a:ext cx="1710511" cy="320151"/>
          </a:xfrm>
          <a:prstGeom prst="straightConnector1">
            <a:avLst/>
          </a:prstGeom>
          <a:ln w="73025">
            <a:solidFill>
              <a:schemeClr val="accent4">
                <a:lumMod val="50000"/>
              </a:schemeClr>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16C8DCA6-FA71-6FCC-ED5D-74ED783EAC40}"/>
              </a:ext>
            </a:extLst>
          </p:cNvPr>
          <p:cNvSpPr/>
          <p:nvPr/>
        </p:nvSpPr>
        <p:spPr>
          <a:xfrm>
            <a:off x="4753713" y="5022736"/>
            <a:ext cx="2880320" cy="79166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1000+101</a:t>
            </a:r>
            <a:r>
              <a:rPr kumimoji="1" lang="ja-JP" altLang="en-US" dirty="0">
                <a:solidFill>
                  <a:schemeClr val="tx1"/>
                </a:solidFill>
              </a:rPr>
              <a:t>＝</a:t>
            </a:r>
            <a:r>
              <a:rPr kumimoji="1" lang="en-US" altLang="ja-JP" dirty="0">
                <a:solidFill>
                  <a:schemeClr val="tx1"/>
                </a:solidFill>
              </a:rPr>
              <a:t>1101</a:t>
            </a:r>
            <a:endParaRPr kumimoji="1" lang="ja-JP" altLang="en-US" dirty="0">
              <a:solidFill>
                <a:schemeClr val="tx1"/>
              </a:solidFill>
            </a:endParaRPr>
          </a:p>
        </p:txBody>
      </p:sp>
      <p:cxnSp>
        <p:nvCxnSpPr>
          <p:cNvPr id="22" name="直線矢印コネクタ 21">
            <a:extLst>
              <a:ext uri="{FF2B5EF4-FFF2-40B4-BE49-F238E27FC236}">
                <a16:creationId xmlns:a16="http://schemas.microsoft.com/office/drawing/2014/main" id="{C63FE812-16A2-F5BA-829D-60ECA4B24035}"/>
              </a:ext>
            </a:extLst>
          </p:cNvPr>
          <p:cNvCxnSpPr>
            <a:stCxn id="7" idx="2"/>
            <a:endCxn id="20" idx="0"/>
          </p:cNvCxnSpPr>
          <p:nvPr/>
        </p:nvCxnSpPr>
        <p:spPr>
          <a:xfrm>
            <a:off x="6193873" y="3947765"/>
            <a:ext cx="0" cy="1074971"/>
          </a:xfrm>
          <a:prstGeom prst="straightConnector1">
            <a:avLst/>
          </a:prstGeom>
          <a:ln w="698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1F2559D-912C-7416-38B4-9844F8C7871F}"/>
              </a:ext>
            </a:extLst>
          </p:cNvPr>
          <p:cNvCxnSpPr>
            <a:cxnSpLocks/>
            <a:stCxn id="20" idx="3"/>
          </p:cNvCxnSpPr>
          <p:nvPr/>
        </p:nvCxnSpPr>
        <p:spPr>
          <a:xfrm flipV="1">
            <a:off x="7634033" y="4968155"/>
            <a:ext cx="1020593" cy="450412"/>
          </a:xfrm>
          <a:prstGeom prst="straightConnector1">
            <a:avLst/>
          </a:prstGeom>
          <a:ln w="69850">
            <a:solidFill>
              <a:srgbClr val="0070C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1A5F339-A917-DA3B-2C9D-7F6E3C91ADEC}"/>
              </a:ext>
            </a:extLst>
          </p:cNvPr>
          <p:cNvSpPr/>
          <p:nvPr/>
        </p:nvSpPr>
        <p:spPr>
          <a:xfrm>
            <a:off x="1062982" y="4913829"/>
            <a:ext cx="2024775" cy="42248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1000</a:t>
            </a:r>
            <a:endParaRPr kumimoji="1" lang="ja-JP" altLang="en-US" dirty="0">
              <a:solidFill>
                <a:schemeClr val="tx1"/>
              </a:solidFill>
            </a:endParaRPr>
          </a:p>
        </p:txBody>
      </p:sp>
    </p:spTree>
    <p:custDataLst>
      <p:tags r:id="rId1"/>
    </p:custDataLst>
    <p:extLst>
      <p:ext uri="{BB962C8B-B14F-4D97-AF65-F5344CB8AC3E}">
        <p14:creationId xmlns:p14="http://schemas.microsoft.com/office/powerpoint/2010/main" val="2994844927"/>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付録</a:t>
            </a:r>
          </a:p>
        </p:txBody>
      </p:sp>
      <p:sp>
        <p:nvSpPr>
          <p:cNvPr id="3" name="コンテンツ プレースホルダー 2"/>
          <p:cNvSpPr>
            <a:spLocks noGrp="1"/>
          </p:cNvSpPr>
          <p:nvPr>
            <p:ph idx="1"/>
          </p:nvPr>
        </p:nvSpPr>
        <p:spPr>
          <a:xfrm>
            <a:off x="2726611" y="910765"/>
            <a:ext cx="7688281" cy="502933"/>
          </a:xfrm>
        </p:spPr>
        <p:txBody>
          <a:bodyPr rtlCol="0">
            <a:noAutofit/>
          </a:bodyPr>
          <a:lstStyle/>
          <a:p>
            <a:pPr marL="0" indent="0" rtl="0">
              <a:buNone/>
            </a:pPr>
            <a:r>
              <a:rPr lang="en-US" altLang="ja-JP" sz="3200" dirty="0">
                <a:latin typeface="Meiryo UI" panose="020B0604030504040204" pitchFamily="34" charset="-128"/>
                <a:ea typeface="Meiryo UI" panose="020B0604030504040204" pitchFamily="34" charset="-128"/>
              </a:rPr>
              <a:t>CPU</a:t>
            </a:r>
            <a:r>
              <a:rPr lang="ja-JP" altLang="en-US" sz="3200" dirty="0">
                <a:latin typeface="Meiryo UI" panose="020B0604030504040204" pitchFamily="34" charset="-128"/>
                <a:ea typeface="Meiryo UI" panose="020B0604030504040204" pitchFamily="34" charset="-128"/>
              </a:rPr>
              <a:t>の命令実行サイクル</a:t>
            </a:r>
          </a:p>
        </p:txBody>
      </p:sp>
      <p:sp>
        <p:nvSpPr>
          <p:cNvPr id="6" name="正方形/長方形 5">
            <a:extLst>
              <a:ext uri="{FF2B5EF4-FFF2-40B4-BE49-F238E27FC236}">
                <a16:creationId xmlns:a16="http://schemas.microsoft.com/office/drawing/2014/main" id="{0CF22105-66A3-AC62-CD8C-B02DDDF53147}"/>
              </a:ext>
            </a:extLst>
          </p:cNvPr>
          <p:cNvSpPr/>
          <p:nvPr/>
        </p:nvSpPr>
        <p:spPr>
          <a:xfrm>
            <a:off x="1207577" y="1960305"/>
            <a:ext cx="5544616" cy="2532987"/>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3BE0069-C5A4-24FC-577A-3CF2D6609B36}"/>
              </a:ext>
            </a:extLst>
          </p:cNvPr>
          <p:cNvSpPr/>
          <p:nvPr/>
        </p:nvSpPr>
        <p:spPr>
          <a:xfrm>
            <a:off x="6819473" y="1960305"/>
            <a:ext cx="2808312" cy="2532987"/>
          </a:xfrm>
          <a:prstGeom prst="rect">
            <a:avLst/>
          </a:prstGeom>
          <a:noFill/>
          <a:ln w="762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C05D4DF-BD1E-0C42-C29A-EE8974D19453}"/>
              </a:ext>
            </a:extLst>
          </p:cNvPr>
          <p:cNvSpPr/>
          <p:nvPr/>
        </p:nvSpPr>
        <p:spPr>
          <a:xfrm>
            <a:off x="1207577" y="5181345"/>
            <a:ext cx="8420208" cy="838699"/>
          </a:xfrm>
          <a:prstGeom prst="rect">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2700000" scaled="1"/>
            <a:tileRect/>
          </a:gra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B061A270-4821-DA53-35EC-703F1D64CBC9}"/>
              </a:ext>
            </a:extLst>
          </p:cNvPr>
          <p:cNvSpPr/>
          <p:nvPr/>
        </p:nvSpPr>
        <p:spPr>
          <a:xfrm>
            <a:off x="1623475" y="2151418"/>
            <a:ext cx="1872208" cy="648072"/>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プログラムカウンター</a:t>
            </a:r>
          </a:p>
        </p:txBody>
      </p:sp>
      <p:sp>
        <p:nvSpPr>
          <p:cNvPr id="10" name="四角形: 角を丸くする 9">
            <a:extLst>
              <a:ext uri="{FF2B5EF4-FFF2-40B4-BE49-F238E27FC236}">
                <a16:creationId xmlns:a16="http://schemas.microsoft.com/office/drawing/2014/main" id="{26CF781D-19F8-1243-0493-B9890C7B510D}"/>
              </a:ext>
            </a:extLst>
          </p:cNvPr>
          <p:cNvSpPr/>
          <p:nvPr/>
        </p:nvSpPr>
        <p:spPr>
          <a:xfrm>
            <a:off x="4154924" y="2189182"/>
            <a:ext cx="1435432" cy="502933"/>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a:solidFill>
                  <a:schemeClr val="tx1"/>
                </a:solidFill>
              </a:rPr>
              <a:t>デコーダー</a:t>
            </a:r>
          </a:p>
        </p:txBody>
      </p:sp>
      <p:grpSp>
        <p:nvGrpSpPr>
          <p:cNvPr id="14" name="グループ化 13">
            <a:extLst>
              <a:ext uri="{FF2B5EF4-FFF2-40B4-BE49-F238E27FC236}">
                <a16:creationId xmlns:a16="http://schemas.microsoft.com/office/drawing/2014/main" id="{DD005435-E61B-EC1F-A083-B232699995D9}"/>
              </a:ext>
            </a:extLst>
          </p:cNvPr>
          <p:cNvGrpSpPr/>
          <p:nvPr/>
        </p:nvGrpSpPr>
        <p:grpSpPr>
          <a:xfrm>
            <a:off x="2683741" y="3115015"/>
            <a:ext cx="2592288" cy="585063"/>
            <a:chOff x="2782044" y="3212976"/>
            <a:chExt cx="2592288" cy="585063"/>
          </a:xfrm>
        </p:grpSpPr>
        <p:sp>
          <p:nvSpPr>
            <p:cNvPr id="11" name="正方形/長方形 10">
              <a:extLst>
                <a:ext uri="{FF2B5EF4-FFF2-40B4-BE49-F238E27FC236}">
                  <a16:creationId xmlns:a16="http://schemas.microsoft.com/office/drawing/2014/main" id="{F2CA0917-490D-8D26-66A3-702FBA81B354}"/>
                </a:ext>
              </a:extLst>
            </p:cNvPr>
            <p:cNvSpPr/>
            <p:nvPr/>
          </p:nvSpPr>
          <p:spPr>
            <a:xfrm>
              <a:off x="2782044" y="3212976"/>
              <a:ext cx="2592288" cy="28746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命令レジスタ</a:t>
              </a:r>
            </a:p>
          </p:txBody>
        </p:sp>
        <p:sp>
          <p:nvSpPr>
            <p:cNvPr id="12" name="正方形/長方形 11">
              <a:extLst>
                <a:ext uri="{FF2B5EF4-FFF2-40B4-BE49-F238E27FC236}">
                  <a16:creationId xmlns:a16="http://schemas.microsoft.com/office/drawing/2014/main" id="{5C4DC54A-FC51-27E3-8584-B494360B43D2}"/>
                </a:ext>
              </a:extLst>
            </p:cNvPr>
            <p:cNvSpPr/>
            <p:nvPr/>
          </p:nvSpPr>
          <p:spPr>
            <a:xfrm>
              <a:off x="2782044" y="3510577"/>
              <a:ext cx="1152128" cy="28746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命令部</a:t>
              </a:r>
            </a:p>
          </p:txBody>
        </p:sp>
        <p:sp>
          <p:nvSpPr>
            <p:cNvPr id="13" name="正方形/長方形 12">
              <a:extLst>
                <a:ext uri="{FF2B5EF4-FFF2-40B4-BE49-F238E27FC236}">
                  <a16:creationId xmlns:a16="http://schemas.microsoft.com/office/drawing/2014/main" id="{3C34D089-A73F-5ED1-CD8A-48378A47B0CC}"/>
                </a:ext>
              </a:extLst>
            </p:cNvPr>
            <p:cNvSpPr/>
            <p:nvPr/>
          </p:nvSpPr>
          <p:spPr>
            <a:xfrm>
              <a:off x="3934172" y="3510577"/>
              <a:ext cx="1417630" cy="28746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オペランド部</a:t>
              </a:r>
            </a:p>
          </p:txBody>
        </p:sp>
      </p:grpSp>
      <p:sp>
        <p:nvSpPr>
          <p:cNvPr id="15" name="正方形/長方形 14">
            <a:extLst>
              <a:ext uri="{FF2B5EF4-FFF2-40B4-BE49-F238E27FC236}">
                <a16:creationId xmlns:a16="http://schemas.microsoft.com/office/drawing/2014/main" id="{97A27C3F-BBC5-3446-6DFF-0C5491A12416}"/>
              </a:ext>
            </a:extLst>
          </p:cNvPr>
          <p:cNvSpPr/>
          <p:nvPr/>
        </p:nvSpPr>
        <p:spPr>
          <a:xfrm>
            <a:off x="4654252" y="3933056"/>
            <a:ext cx="1872208" cy="43092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アドレスレジスタ</a:t>
            </a:r>
          </a:p>
        </p:txBody>
      </p:sp>
      <p:sp>
        <p:nvSpPr>
          <p:cNvPr id="16" name="コンテンツ プレースホルダー 2">
            <a:extLst>
              <a:ext uri="{FF2B5EF4-FFF2-40B4-BE49-F238E27FC236}">
                <a16:creationId xmlns:a16="http://schemas.microsoft.com/office/drawing/2014/main" id="{08F3B9B8-5DA0-B227-828E-F98288B3B6B2}"/>
              </a:ext>
            </a:extLst>
          </p:cNvPr>
          <p:cNvSpPr txBox="1">
            <a:spLocks/>
          </p:cNvSpPr>
          <p:nvPr/>
        </p:nvSpPr>
        <p:spPr>
          <a:xfrm>
            <a:off x="3963734" y="4788989"/>
            <a:ext cx="1872209" cy="502933"/>
          </a:xfrm>
          <a:prstGeom prst="rect">
            <a:avLst/>
          </a:prstGeom>
        </p:spPr>
        <p:txBody>
          <a:bodyPr vert="horz" lIns="121899" tIns="60949" rIns="121899" bIns="60949" rtlCol="0">
            <a:normAutofit/>
          </a:bodyPr>
          <a:lst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baseline="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baseline="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baseline="0">
                <a:solidFill>
                  <a:schemeClr val="tx2">
                    <a:lumMod val="50000"/>
                  </a:schemeClr>
                </a:solidFill>
                <a:latin typeface="+mn-lt"/>
                <a:ea typeface="+mn-ea"/>
                <a:cs typeface="+mn-cs"/>
              </a:defRPr>
            </a:lvl9pPr>
          </a:lstStyle>
          <a:p>
            <a:pPr marL="0" indent="0">
              <a:buFont typeface="Arial" pitchFamily="34" charset="0"/>
              <a:buNone/>
            </a:pPr>
            <a:r>
              <a:rPr lang="ja-JP" altLang="en-US" sz="2000" b="1" dirty="0"/>
              <a:t>主記憶装置</a:t>
            </a:r>
          </a:p>
        </p:txBody>
      </p:sp>
      <p:sp>
        <p:nvSpPr>
          <p:cNvPr id="17" name="四角形: 1 つの角を切り取り 1 つの角を丸める 16">
            <a:extLst>
              <a:ext uri="{FF2B5EF4-FFF2-40B4-BE49-F238E27FC236}">
                <a16:creationId xmlns:a16="http://schemas.microsoft.com/office/drawing/2014/main" id="{FD99A274-F56D-6986-85F8-7238FB96C9E4}"/>
              </a:ext>
            </a:extLst>
          </p:cNvPr>
          <p:cNvSpPr/>
          <p:nvPr/>
        </p:nvSpPr>
        <p:spPr>
          <a:xfrm>
            <a:off x="2998068" y="5445224"/>
            <a:ext cx="936104" cy="360040"/>
          </a:xfrm>
          <a:prstGeom prst="snip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a:solidFill>
                  <a:srgbClr val="FF0000"/>
                </a:solidFill>
              </a:rPr>
              <a:t>命令</a:t>
            </a:r>
          </a:p>
        </p:txBody>
      </p:sp>
      <p:sp>
        <p:nvSpPr>
          <p:cNvPr id="18" name="四角形: 1 つの角を切り取る 17">
            <a:extLst>
              <a:ext uri="{FF2B5EF4-FFF2-40B4-BE49-F238E27FC236}">
                <a16:creationId xmlns:a16="http://schemas.microsoft.com/office/drawing/2014/main" id="{E73E882B-1EF3-6E26-C403-FA0F7DCD2A37}"/>
              </a:ext>
            </a:extLst>
          </p:cNvPr>
          <p:cNvSpPr/>
          <p:nvPr/>
        </p:nvSpPr>
        <p:spPr>
          <a:xfrm>
            <a:off x="7030515" y="5445224"/>
            <a:ext cx="936104" cy="360040"/>
          </a:xfrm>
          <a:prstGeom prst="snip1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a:solidFill>
                  <a:srgbClr val="FF0000"/>
                </a:solidFill>
              </a:rPr>
              <a:t>データ</a:t>
            </a:r>
          </a:p>
        </p:txBody>
      </p:sp>
      <p:cxnSp>
        <p:nvCxnSpPr>
          <p:cNvPr id="20" name="コネクタ: カギ線 19">
            <a:extLst>
              <a:ext uri="{FF2B5EF4-FFF2-40B4-BE49-F238E27FC236}">
                <a16:creationId xmlns:a16="http://schemas.microsoft.com/office/drawing/2014/main" id="{3D5E69A6-2521-2657-8CEF-624E64BBDCDE}"/>
              </a:ext>
            </a:extLst>
          </p:cNvPr>
          <p:cNvCxnSpPr>
            <a:stCxn id="9" idx="3"/>
          </p:cNvCxnSpPr>
          <p:nvPr/>
        </p:nvCxnSpPr>
        <p:spPr>
          <a:xfrm rot="16200000" flipH="1">
            <a:off x="969528" y="3632708"/>
            <a:ext cx="2956666" cy="1100414"/>
          </a:xfrm>
          <a:prstGeom prst="bentConnector3">
            <a:avLst>
              <a:gd name="adj1" fmla="val 99166"/>
            </a:avLst>
          </a:prstGeom>
          <a:ln w="412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45672284-D10C-52A5-597E-8BF417AD8645}"/>
              </a:ext>
            </a:extLst>
          </p:cNvPr>
          <p:cNvSpPr txBox="1"/>
          <p:nvPr/>
        </p:nvSpPr>
        <p:spPr>
          <a:xfrm>
            <a:off x="1399799" y="5229827"/>
            <a:ext cx="572241" cy="443198"/>
          </a:xfrm>
          <a:prstGeom prst="rect">
            <a:avLst/>
          </a:prstGeom>
          <a:noFill/>
        </p:spPr>
        <p:txBody>
          <a:bodyPr wrap="square" rtlCol="0">
            <a:spAutoFit/>
          </a:bodyPr>
          <a:lstStyle/>
          <a:p>
            <a:pPr>
              <a:lnSpc>
                <a:spcPct val="95000"/>
              </a:lnSpc>
            </a:pPr>
            <a:r>
              <a:rPr kumimoji="1" lang="ja-JP" altLang="en-US" dirty="0"/>
              <a:t>①</a:t>
            </a:r>
          </a:p>
        </p:txBody>
      </p:sp>
      <p:cxnSp>
        <p:nvCxnSpPr>
          <p:cNvPr id="24" name="直線矢印コネクタ 23">
            <a:extLst>
              <a:ext uri="{FF2B5EF4-FFF2-40B4-BE49-F238E27FC236}">
                <a16:creationId xmlns:a16="http://schemas.microsoft.com/office/drawing/2014/main" id="{5D26507E-2816-F772-1540-109DFF2BE539}"/>
              </a:ext>
            </a:extLst>
          </p:cNvPr>
          <p:cNvCxnSpPr>
            <a:stCxn id="17" idx="3"/>
          </p:cNvCxnSpPr>
          <p:nvPr/>
        </p:nvCxnSpPr>
        <p:spPr>
          <a:xfrm flipV="1">
            <a:off x="3466120" y="3789040"/>
            <a:ext cx="29563" cy="1656184"/>
          </a:xfrm>
          <a:prstGeom prst="straightConnector1">
            <a:avLst/>
          </a:prstGeom>
          <a:ln w="444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6D0240A0-7E1D-5F22-C07F-1AA4A346BDA2}"/>
              </a:ext>
            </a:extLst>
          </p:cNvPr>
          <p:cNvSpPr txBox="1"/>
          <p:nvPr/>
        </p:nvSpPr>
        <p:spPr>
          <a:xfrm>
            <a:off x="2994629" y="4007893"/>
            <a:ext cx="572241" cy="443198"/>
          </a:xfrm>
          <a:prstGeom prst="rect">
            <a:avLst/>
          </a:prstGeom>
          <a:noFill/>
        </p:spPr>
        <p:txBody>
          <a:bodyPr wrap="square" rtlCol="0">
            <a:spAutoFit/>
          </a:bodyPr>
          <a:lstStyle/>
          <a:p>
            <a:pPr>
              <a:lnSpc>
                <a:spcPct val="95000"/>
              </a:lnSpc>
            </a:pPr>
            <a:r>
              <a:rPr kumimoji="1" lang="ja-JP" altLang="en-US" dirty="0"/>
              <a:t>①</a:t>
            </a:r>
          </a:p>
        </p:txBody>
      </p:sp>
      <p:cxnSp>
        <p:nvCxnSpPr>
          <p:cNvPr id="27" name="直線矢印コネクタ 26">
            <a:extLst>
              <a:ext uri="{FF2B5EF4-FFF2-40B4-BE49-F238E27FC236}">
                <a16:creationId xmlns:a16="http://schemas.microsoft.com/office/drawing/2014/main" id="{B8688C0D-BC24-E50F-DE45-FC4999CF2C3F}"/>
              </a:ext>
            </a:extLst>
          </p:cNvPr>
          <p:cNvCxnSpPr>
            <a:stCxn id="11" idx="0"/>
            <a:endCxn id="10" idx="2"/>
          </p:cNvCxnSpPr>
          <p:nvPr/>
        </p:nvCxnSpPr>
        <p:spPr>
          <a:xfrm flipV="1">
            <a:off x="3979885" y="2692115"/>
            <a:ext cx="892755" cy="422900"/>
          </a:xfrm>
          <a:prstGeom prst="straightConnector1">
            <a:avLst/>
          </a:prstGeom>
          <a:ln w="5080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7E6E999F-95D0-3EC3-D38E-A32F3A4B901B}"/>
              </a:ext>
            </a:extLst>
          </p:cNvPr>
          <p:cNvSpPr txBox="1"/>
          <p:nvPr/>
        </p:nvSpPr>
        <p:spPr>
          <a:xfrm>
            <a:off x="3662716" y="2586436"/>
            <a:ext cx="572241" cy="443198"/>
          </a:xfrm>
          <a:prstGeom prst="rect">
            <a:avLst/>
          </a:prstGeom>
          <a:noFill/>
        </p:spPr>
        <p:txBody>
          <a:bodyPr wrap="square" rtlCol="0">
            <a:spAutoFit/>
          </a:bodyPr>
          <a:lstStyle/>
          <a:p>
            <a:pPr>
              <a:lnSpc>
                <a:spcPct val="95000"/>
              </a:lnSpc>
            </a:pPr>
            <a:r>
              <a:rPr kumimoji="1" lang="ja-JP" altLang="en-US" dirty="0"/>
              <a:t>②</a:t>
            </a:r>
          </a:p>
        </p:txBody>
      </p:sp>
      <p:sp>
        <p:nvSpPr>
          <p:cNvPr id="29" name="テキスト ボックス 28">
            <a:extLst>
              <a:ext uri="{FF2B5EF4-FFF2-40B4-BE49-F238E27FC236}">
                <a16:creationId xmlns:a16="http://schemas.microsoft.com/office/drawing/2014/main" id="{1D53353E-581F-0EE4-E3A6-2580DDCF1644}"/>
              </a:ext>
            </a:extLst>
          </p:cNvPr>
          <p:cNvSpPr txBox="1"/>
          <p:nvPr/>
        </p:nvSpPr>
        <p:spPr>
          <a:xfrm>
            <a:off x="1117309" y="1619090"/>
            <a:ext cx="1566432" cy="384721"/>
          </a:xfrm>
          <a:prstGeom prst="rect">
            <a:avLst/>
          </a:prstGeom>
          <a:noFill/>
        </p:spPr>
        <p:txBody>
          <a:bodyPr wrap="square" rtlCol="0">
            <a:spAutoFit/>
          </a:bodyPr>
          <a:lstStyle/>
          <a:p>
            <a:pPr>
              <a:lnSpc>
                <a:spcPct val="95000"/>
              </a:lnSpc>
            </a:pPr>
            <a:r>
              <a:rPr kumimoji="1" lang="ja-JP" altLang="en-US" sz="2000" b="1" dirty="0">
                <a:solidFill>
                  <a:schemeClr val="accent3"/>
                </a:solidFill>
              </a:rPr>
              <a:t>制御装置</a:t>
            </a:r>
          </a:p>
        </p:txBody>
      </p:sp>
      <p:sp>
        <p:nvSpPr>
          <p:cNvPr id="30" name="テキスト ボックス 29">
            <a:extLst>
              <a:ext uri="{FF2B5EF4-FFF2-40B4-BE49-F238E27FC236}">
                <a16:creationId xmlns:a16="http://schemas.microsoft.com/office/drawing/2014/main" id="{A5EA9E55-22E3-8EDC-BD64-6BC4E744E577}"/>
              </a:ext>
            </a:extLst>
          </p:cNvPr>
          <p:cNvSpPr txBox="1"/>
          <p:nvPr/>
        </p:nvSpPr>
        <p:spPr>
          <a:xfrm>
            <a:off x="7046991" y="1619090"/>
            <a:ext cx="1566432" cy="384721"/>
          </a:xfrm>
          <a:prstGeom prst="rect">
            <a:avLst/>
          </a:prstGeom>
          <a:noFill/>
        </p:spPr>
        <p:txBody>
          <a:bodyPr wrap="square" rtlCol="0">
            <a:spAutoFit/>
          </a:bodyPr>
          <a:lstStyle/>
          <a:p>
            <a:pPr>
              <a:lnSpc>
                <a:spcPct val="95000"/>
              </a:lnSpc>
            </a:pPr>
            <a:r>
              <a:rPr kumimoji="1" lang="ja-JP" altLang="en-US" sz="2000" b="1" dirty="0">
                <a:solidFill>
                  <a:srgbClr val="0070C0"/>
                </a:solidFill>
              </a:rPr>
              <a:t>演算装置</a:t>
            </a:r>
          </a:p>
        </p:txBody>
      </p:sp>
      <p:cxnSp>
        <p:nvCxnSpPr>
          <p:cNvPr id="32" name="直線矢印コネクタ 31">
            <a:extLst>
              <a:ext uri="{FF2B5EF4-FFF2-40B4-BE49-F238E27FC236}">
                <a16:creationId xmlns:a16="http://schemas.microsoft.com/office/drawing/2014/main" id="{F39C302C-607A-910C-914F-CB136DF7BE5A}"/>
              </a:ext>
            </a:extLst>
          </p:cNvPr>
          <p:cNvCxnSpPr>
            <a:stCxn id="10" idx="3"/>
          </p:cNvCxnSpPr>
          <p:nvPr/>
        </p:nvCxnSpPr>
        <p:spPr>
          <a:xfrm flipV="1">
            <a:off x="5590356" y="2440648"/>
            <a:ext cx="2376263" cy="1"/>
          </a:xfrm>
          <a:prstGeom prst="straightConnector1">
            <a:avLst/>
          </a:prstGeom>
          <a:ln w="5080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3A9B52D9-5E62-537A-1CA9-77486E2CE50C}"/>
              </a:ext>
            </a:extLst>
          </p:cNvPr>
          <p:cNvSpPr txBox="1"/>
          <p:nvPr/>
        </p:nvSpPr>
        <p:spPr>
          <a:xfrm>
            <a:off x="7046991" y="2022656"/>
            <a:ext cx="572241" cy="443198"/>
          </a:xfrm>
          <a:prstGeom prst="rect">
            <a:avLst/>
          </a:prstGeom>
          <a:noFill/>
        </p:spPr>
        <p:txBody>
          <a:bodyPr wrap="square" rtlCol="0">
            <a:spAutoFit/>
          </a:bodyPr>
          <a:lstStyle/>
          <a:p>
            <a:pPr>
              <a:lnSpc>
                <a:spcPct val="95000"/>
              </a:lnSpc>
            </a:pPr>
            <a:r>
              <a:rPr kumimoji="1" lang="ja-JP" altLang="en-US" dirty="0"/>
              <a:t>②</a:t>
            </a:r>
          </a:p>
        </p:txBody>
      </p:sp>
      <p:cxnSp>
        <p:nvCxnSpPr>
          <p:cNvPr id="35" name="コネクタ: カギ線 34">
            <a:extLst>
              <a:ext uri="{FF2B5EF4-FFF2-40B4-BE49-F238E27FC236}">
                <a16:creationId xmlns:a16="http://schemas.microsoft.com/office/drawing/2014/main" id="{F4C49B23-6F34-28C0-6550-AE834C68A3E2}"/>
              </a:ext>
            </a:extLst>
          </p:cNvPr>
          <p:cNvCxnSpPr>
            <a:cxnSpLocks/>
            <a:stCxn id="13" idx="3"/>
            <a:endCxn id="15" idx="0"/>
          </p:cNvCxnSpPr>
          <p:nvPr/>
        </p:nvCxnSpPr>
        <p:spPr>
          <a:xfrm>
            <a:off x="5253499" y="3556347"/>
            <a:ext cx="336857" cy="376709"/>
          </a:xfrm>
          <a:prstGeom prst="bentConnector2">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D41AF77C-3FEE-7F5A-BA03-ABC410AF68EA}"/>
              </a:ext>
            </a:extLst>
          </p:cNvPr>
          <p:cNvSpPr txBox="1"/>
          <p:nvPr/>
        </p:nvSpPr>
        <p:spPr>
          <a:xfrm>
            <a:off x="5617362" y="3319251"/>
            <a:ext cx="572241" cy="443198"/>
          </a:xfrm>
          <a:prstGeom prst="rect">
            <a:avLst/>
          </a:prstGeom>
          <a:noFill/>
        </p:spPr>
        <p:txBody>
          <a:bodyPr wrap="square" rtlCol="0">
            <a:spAutoFit/>
          </a:bodyPr>
          <a:lstStyle/>
          <a:p>
            <a:pPr>
              <a:lnSpc>
                <a:spcPct val="95000"/>
              </a:lnSpc>
            </a:pPr>
            <a:r>
              <a:rPr kumimoji="1" lang="ja-JP" altLang="en-US" dirty="0"/>
              <a:t>③</a:t>
            </a:r>
          </a:p>
        </p:txBody>
      </p:sp>
      <p:cxnSp>
        <p:nvCxnSpPr>
          <p:cNvPr id="39" name="コネクタ: カギ線 38">
            <a:extLst>
              <a:ext uri="{FF2B5EF4-FFF2-40B4-BE49-F238E27FC236}">
                <a16:creationId xmlns:a16="http://schemas.microsoft.com/office/drawing/2014/main" id="{0BEF9735-4546-BE4F-2BD1-34271BC1A24E}"/>
              </a:ext>
            </a:extLst>
          </p:cNvPr>
          <p:cNvCxnSpPr>
            <a:cxnSpLocks/>
            <a:stCxn id="15" idx="2"/>
          </p:cNvCxnSpPr>
          <p:nvPr/>
        </p:nvCxnSpPr>
        <p:spPr>
          <a:xfrm rot="16200000" flipH="1">
            <a:off x="5632284" y="4322050"/>
            <a:ext cx="1320300" cy="1404156"/>
          </a:xfrm>
          <a:prstGeom prst="bentConnector2">
            <a:avLst/>
          </a:prstGeom>
          <a:ln w="539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EA4C732B-B3EE-8925-D385-7B2286CD3F56}"/>
              </a:ext>
            </a:extLst>
          </p:cNvPr>
          <p:cNvSpPr txBox="1"/>
          <p:nvPr/>
        </p:nvSpPr>
        <p:spPr>
          <a:xfrm>
            <a:off x="5954219" y="5175483"/>
            <a:ext cx="572241" cy="443198"/>
          </a:xfrm>
          <a:prstGeom prst="rect">
            <a:avLst/>
          </a:prstGeom>
          <a:noFill/>
        </p:spPr>
        <p:txBody>
          <a:bodyPr wrap="square" rtlCol="0">
            <a:spAutoFit/>
          </a:bodyPr>
          <a:lstStyle/>
          <a:p>
            <a:pPr>
              <a:lnSpc>
                <a:spcPct val="95000"/>
              </a:lnSpc>
            </a:pPr>
            <a:r>
              <a:rPr kumimoji="1" lang="ja-JP" altLang="en-US" dirty="0"/>
              <a:t>③</a:t>
            </a:r>
          </a:p>
        </p:txBody>
      </p:sp>
      <p:cxnSp>
        <p:nvCxnSpPr>
          <p:cNvPr id="44" name="直線矢印コネクタ 43">
            <a:extLst>
              <a:ext uri="{FF2B5EF4-FFF2-40B4-BE49-F238E27FC236}">
                <a16:creationId xmlns:a16="http://schemas.microsoft.com/office/drawing/2014/main" id="{3F587CDE-D754-C8FD-948F-7F5C0648B9B0}"/>
              </a:ext>
            </a:extLst>
          </p:cNvPr>
          <p:cNvCxnSpPr>
            <a:stCxn id="18" idx="3"/>
          </p:cNvCxnSpPr>
          <p:nvPr/>
        </p:nvCxnSpPr>
        <p:spPr>
          <a:xfrm flipV="1">
            <a:off x="7498567" y="3789040"/>
            <a:ext cx="468052" cy="1656184"/>
          </a:xfrm>
          <a:prstGeom prst="straightConnector1">
            <a:avLst/>
          </a:prstGeom>
          <a:ln w="444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4C6072CB-E8D1-0D00-91E9-FC3AA26587F0}"/>
              </a:ext>
            </a:extLst>
          </p:cNvPr>
          <p:cNvSpPr txBox="1"/>
          <p:nvPr/>
        </p:nvSpPr>
        <p:spPr>
          <a:xfrm>
            <a:off x="7250047" y="3961316"/>
            <a:ext cx="572241" cy="443198"/>
          </a:xfrm>
          <a:prstGeom prst="rect">
            <a:avLst/>
          </a:prstGeom>
          <a:noFill/>
        </p:spPr>
        <p:txBody>
          <a:bodyPr wrap="square" rtlCol="0">
            <a:spAutoFit/>
          </a:bodyPr>
          <a:lstStyle/>
          <a:p>
            <a:pPr>
              <a:lnSpc>
                <a:spcPct val="95000"/>
              </a:lnSpc>
            </a:pPr>
            <a:r>
              <a:rPr kumimoji="1" lang="ja-JP" altLang="en-US" dirty="0"/>
              <a:t>④</a:t>
            </a:r>
          </a:p>
        </p:txBody>
      </p:sp>
      <p:sp>
        <p:nvSpPr>
          <p:cNvPr id="46" name="星: 32 pt 45">
            <a:extLst>
              <a:ext uri="{FF2B5EF4-FFF2-40B4-BE49-F238E27FC236}">
                <a16:creationId xmlns:a16="http://schemas.microsoft.com/office/drawing/2014/main" id="{99510904-4EA1-BF72-1487-CE750C84D357}"/>
              </a:ext>
            </a:extLst>
          </p:cNvPr>
          <p:cNvSpPr/>
          <p:nvPr/>
        </p:nvSpPr>
        <p:spPr>
          <a:xfrm>
            <a:off x="7398549" y="2586436"/>
            <a:ext cx="1764197" cy="1041954"/>
          </a:xfrm>
          <a:prstGeom prst="star32">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solidFill>
                  <a:schemeClr val="tx1"/>
                </a:solidFill>
              </a:rPr>
              <a:t>演算処理</a:t>
            </a:r>
          </a:p>
        </p:txBody>
      </p:sp>
      <p:sp>
        <p:nvSpPr>
          <p:cNvPr id="47" name="テキスト ボックス 46">
            <a:extLst>
              <a:ext uri="{FF2B5EF4-FFF2-40B4-BE49-F238E27FC236}">
                <a16:creationId xmlns:a16="http://schemas.microsoft.com/office/drawing/2014/main" id="{24978C5B-EA1E-D54D-1EA4-4FE683DC77FD}"/>
              </a:ext>
            </a:extLst>
          </p:cNvPr>
          <p:cNvSpPr txBox="1"/>
          <p:nvPr/>
        </p:nvSpPr>
        <p:spPr>
          <a:xfrm>
            <a:off x="8656977" y="2356292"/>
            <a:ext cx="572241" cy="443198"/>
          </a:xfrm>
          <a:prstGeom prst="rect">
            <a:avLst/>
          </a:prstGeom>
          <a:noFill/>
        </p:spPr>
        <p:txBody>
          <a:bodyPr wrap="square" rtlCol="0">
            <a:spAutoFit/>
          </a:bodyPr>
          <a:lstStyle/>
          <a:p>
            <a:pPr>
              <a:lnSpc>
                <a:spcPct val="95000"/>
              </a:lnSpc>
            </a:pPr>
            <a:r>
              <a:rPr kumimoji="1" lang="ja-JP" altLang="en-US" dirty="0"/>
              <a:t>⑤</a:t>
            </a:r>
          </a:p>
        </p:txBody>
      </p:sp>
      <p:cxnSp>
        <p:nvCxnSpPr>
          <p:cNvPr id="48" name="直線矢印コネクタ 47">
            <a:extLst>
              <a:ext uri="{FF2B5EF4-FFF2-40B4-BE49-F238E27FC236}">
                <a16:creationId xmlns:a16="http://schemas.microsoft.com/office/drawing/2014/main" id="{77207EDC-7CA6-1868-1B74-54E03688F2C2}"/>
              </a:ext>
            </a:extLst>
          </p:cNvPr>
          <p:cNvCxnSpPr>
            <a:cxnSpLocks/>
            <a:stCxn id="46" idx="2"/>
          </p:cNvCxnSpPr>
          <p:nvPr/>
        </p:nvCxnSpPr>
        <p:spPr>
          <a:xfrm flipH="1">
            <a:off x="7799093" y="3628390"/>
            <a:ext cx="481555" cy="1768692"/>
          </a:xfrm>
          <a:prstGeom prst="straightConnector1">
            <a:avLst/>
          </a:prstGeom>
          <a:ln w="444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80C7BF7A-5D1B-8ADF-3708-8F90C3C40EF6}"/>
              </a:ext>
            </a:extLst>
          </p:cNvPr>
          <p:cNvSpPr txBox="1"/>
          <p:nvPr/>
        </p:nvSpPr>
        <p:spPr>
          <a:xfrm>
            <a:off x="8064446" y="4620185"/>
            <a:ext cx="572241" cy="443198"/>
          </a:xfrm>
          <a:prstGeom prst="rect">
            <a:avLst/>
          </a:prstGeom>
          <a:noFill/>
        </p:spPr>
        <p:txBody>
          <a:bodyPr wrap="square" rtlCol="0">
            <a:spAutoFit/>
          </a:bodyPr>
          <a:lstStyle/>
          <a:p>
            <a:pPr>
              <a:lnSpc>
                <a:spcPct val="95000"/>
              </a:lnSpc>
            </a:pPr>
            <a:r>
              <a:rPr kumimoji="1" lang="ja-JP" altLang="en-US" dirty="0"/>
              <a:t>⑥</a:t>
            </a:r>
          </a:p>
        </p:txBody>
      </p:sp>
    </p:spTree>
    <p:extLst>
      <p:ext uri="{BB962C8B-B14F-4D97-AF65-F5344CB8AC3E}">
        <p14:creationId xmlns:p14="http://schemas.microsoft.com/office/powerpoint/2010/main" val="165095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コンピュータの</a:t>
            </a:r>
            <a:r>
              <a:rPr kumimoji="1" lang="en-US" altLang="ja-JP" sz="2800" dirty="0"/>
              <a:t>5</a:t>
            </a:r>
            <a:r>
              <a:rPr kumimoji="1" lang="ja-JP" altLang="en-US" sz="2800" dirty="0"/>
              <a:t>大装置</a:t>
            </a:r>
            <a:r>
              <a:rPr kumimoji="1" lang="ja-JP" altLang="en-US" sz="2100" dirty="0"/>
              <a:t>　</a:t>
            </a:r>
            <a:endParaRPr kumimoji="1" lang="en-US" altLang="ja-JP" sz="2100" dirty="0"/>
          </a:p>
          <a:p>
            <a:pPr marL="0" indent="0">
              <a:buNone/>
            </a:pPr>
            <a:r>
              <a:rPr lang="ja-JP" altLang="en-US" sz="2100" dirty="0"/>
              <a:t>制御装置、演算装置、主記憶装置、入力装置、出力装置</a:t>
            </a:r>
            <a:endParaRPr lang="en-US" altLang="ja-JP" sz="2100" dirty="0"/>
          </a:p>
          <a:p>
            <a:pPr marL="0" indent="0">
              <a:buNone/>
            </a:pPr>
            <a:endParaRPr lang="en-US" altLang="ja-JP" sz="2100" dirty="0"/>
          </a:p>
          <a:p>
            <a:pPr marL="0" indent="0">
              <a:buNone/>
            </a:pPr>
            <a:r>
              <a:rPr lang="ja-JP" altLang="en-US" sz="2100" dirty="0"/>
              <a:t>　</a:t>
            </a:r>
            <a:r>
              <a:rPr lang="ja-JP" altLang="en-US" sz="2600" dirty="0"/>
              <a:t>　</a:t>
            </a:r>
            <a:endParaRPr kumimoji="1" lang="en-US" altLang="ja-JP" sz="2200" b="1" dirty="0">
              <a:solidFill>
                <a:srgbClr val="FF0000"/>
              </a:solidFill>
            </a:endParaRPr>
          </a:p>
        </p:txBody>
      </p:sp>
      <p:grpSp>
        <p:nvGrpSpPr>
          <p:cNvPr id="53" name="グループ化 52">
            <a:extLst>
              <a:ext uri="{FF2B5EF4-FFF2-40B4-BE49-F238E27FC236}">
                <a16:creationId xmlns:a16="http://schemas.microsoft.com/office/drawing/2014/main" id="{3882A986-AE0A-FCCA-84B7-8500766D4E83}"/>
              </a:ext>
            </a:extLst>
          </p:cNvPr>
          <p:cNvGrpSpPr/>
          <p:nvPr/>
        </p:nvGrpSpPr>
        <p:grpSpPr>
          <a:xfrm>
            <a:off x="909836" y="2871991"/>
            <a:ext cx="9789484" cy="3019719"/>
            <a:chOff x="1080815" y="2925838"/>
            <a:chExt cx="9789484" cy="3019719"/>
          </a:xfrm>
        </p:grpSpPr>
        <p:sp>
          <p:nvSpPr>
            <p:cNvPr id="4" name="四角形: 角を丸くする 3">
              <a:extLst>
                <a:ext uri="{FF2B5EF4-FFF2-40B4-BE49-F238E27FC236}">
                  <a16:creationId xmlns:a16="http://schemas.microsoft.com/office/drawing/2014/main" id="{2AF5451D-BBAE-D6FE-7AC0-1C5721164AB4}"/>
                </a:ext>
              </a:extLst>
            </p:cNvPr>
            <p:cNvSpPr/>
            <p:nvPr/>
          </p:nvSpPr>
          <p:spPr>
            <a:xfrm>
              <a:off x="4607405" y="2925838"/>
              <a:ext cx="2736304" cy="647625"/>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制御装置</a:t>
              </a:r>
            </a:p>
          </p:txBody>
        </p:sp>
        <p:sp>
          <p:nvSpPr>
            <p:cNvPr id="9" name="四角形: 角を丸くする 8">
              <a:extLst>
                <a:ext uri="{FF2B5EF4-FFF2-40B4-BE49-F238E27FC236}">
                  <a16:creationId xmlns:a16="http://schemas.microsoft.com/office/drawing/2014/main" id="{71C981DC-EC70-ED9F-4D4C-EBA7BE689866}"/>
                </a:ext>
              </a:extLst>
            </p:cNvPr>
            <p:cNvSpPr/>
            <p:nvPr/>
          </p:nvSpPr>
          <p:spPr>
            <a:xfrm>
              <a:off x="4607405" y="4113970"/>
              <a:ext cx="2736304" cy="647625"/>
            </a:xfrm>
            <a:prstGeom prst="roundRect">
              <a:avLst/>
            </a:prstGeom>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主記憶装置</a:t>
              </a:r>
            </a:p>
          </p:txBody>
        </p:sp>
        <p:sp>
          <p:nvSpPr>
            <p:cNvPr id="10" name="四角形: 角を丸くする 9">
              <a:extLst>
                <a:ext uri="{FF2B5EF4-FFF2-40B4-BE49-F238E27FC236}">
                  <a16:creationId xmlns:a16="http://schemas.microsoft.com/office/drawing/2014/main" id="{B1A5C9F1-A116-94CC-E50D-330D496DFC42}"/>
                </a:ext>
              </a:extLst>
            </p:cNvPr>
            <p:cNvSpPr/>
            <p:nvPr/>
          </p:nvSpPr>
          <p:spPr>
            <a:xfrm>
              <a:off x="4607405" y="5297932"/>
              <a:ext cx="2736304" cy="647625"/>
            </a:xfrm>
            <a:prstGeom prst="roundRect">
              <a:avLst/>
            </a:prstGeom>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演算装置</a:t>
              </a:r>
            </a:p>
          </p:txBody>
        </p:sp>
        <p:sp>
          <p:nvSpPr>
            <p:cNvPr id="11" name="四角形: 角を丸くする 10">
              <a:extLst>
                <a:ext uri="{FF2B5EF4-FFF2-40B4-BE49-F238E27FC236}">
                  <a16:creationId xmlns:a16="http://schemas.microsoft.com/office/drawing/2014/main" id="{1D85AA69-E7A5-6CD6-46A2-0DD317837712}"/>
                </a:ext>
              </a:extLst>
            </p:cNvPr>
            <p:cNvSpPr/>
            <p:nvPr/>
          </p:nvSpPr>
          <p:spPr>
            <a:xfrm>
              <a:off x="1080815" y="4143278"/>
              <a:ext cx="2736304" cy="647625"/>
            </a:xfrm>
            <a:prstGeom prst="roundRect">
              <a:avLst/>
            </a:prstGeom>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入力装置</a:t>
              </a:r>
            </a:p>
          </p:txBody>
        </p:sp>
        <p:sp>
          <p:nvSpPr>
            <p:cNvPr id="12" name="四角形: 角を丸くする 11">
              <a:extLst>
                <a:ext uri="{FF2B5EF4-FFF2-40B4-BE49-F238E27FC236}">
                  <a16:creationId xmlns:a16="http://schemas.microsoft.com/office/drawing/2014/main" id="{A20C7E54-9938-2198-7553-E48A36DBF788}"/>
                </a:ext>
              </a:extLst>
            </p:cNvPr>
            <p:cNvSpPr/>
            <p:nvPr/>
          </p:nvSpPr>
          <p:spPr>
            <a:xfrm>
              <a:off x="8133995" y="4113970"/>
              <a:ext cx="2736304" cy="647625"/>
            </a:xfrm>
            <a:prstGeom prst="roundRect">
              <a:avLst/>
            </a:prstGeom>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出力装置</a:t>
              </a:r>
            </a:p>
          </p:txBody>
        </p:sp>
        <p:cxnSp>
          <p:nvCxnSpPr>
            <p:cNvPr id="16" name="コネクタ: カギ線 15">
              <a:extLst>
                <a:ext uri="{FF2B5EF4-FFF2-40B4-BE49-F238E27FC236}">
                  <a16:creationId xmlns:a16="http://schemas.microsoft.com/office/drawing/2014/main" id="{72A87B7E-6B35-2B0E-9B21-C7BC0A5B1474}"/>
                </a:ext>
              </a:extLst>
            </p:cNvPr>
            <p:cNvCxnSpPr>
              <a:cxnSpLocks/>
              <a:stCxn id="4" idx="3"/>
              <a:endCxn id="12" idx="0"/>
            </p:cNvCxnSpPr>
            <p:nvPr/>
          </p:nvCxnSpPr>
          <p:spPr>
            <a:xfrm>
              <a:off x="7343709" y="3249651"/>
              <a:ext cx="2158438" cy="864319"/>
            </a:xfrm>
            <a:prstGeom prst="bentConnector2">
              <a:avLst/>
            </a:prstGeom>
            <a:ln w="31750">
              <a:solidFill>
                <a:srgbClr val="FF0000"/>
              </a:solidFill>
              <a:miter lim="800000"/>
              <a:headEnd type="none" w="lg" len="lg"/>
              <a:tailEnd type="arrow" w="lg" len="lg"/>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BBD7B71F-E20E-0E3F-28DC-9048F13A3FEA}"/>
                </a:ext>
              </a:extLst>
            </p:cNvPr>
            <p:cNvCxnSpPr>
              <a:cxnSpLocks/>
              <a:endCxn id="11" idx="0"/>
            </p:cNvCxnSpPr>
            <p:nvPr/>
          </p:nvCxnSpPr>
          <p:spPr>
            <a:xfrm rot="10800000" flipV="1">
              <a:off x="2448967" y="3239616"/>
              <a:ext cx="2158438" cy="903661"/>
            </a:xfrm>
            <a:prstGeom prst="bentConnector2">
              <a:avLst/>
            </a:prstGeom>
            <a:ln w="31750">
              <a:solidFill>
                <a:srgbClr val="FF0000"/>
              </a:solidFill>
              <a:miter lim="800000"/>
              <a:headEnd type="none" w="lg" len="lg"/>
              <a:tailEnd type="arrow" w="lg" len="lg"/>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BEABBD16-A221-375C-7486-A1AED658E1F0}"/>
                </a:ext>
              </a:extLst>
            </p:cNvPr>
            <p:cNvCxnSpPr>
              <a:stCxn id="11" idx="3"/>
              <a:endCxn id="9" idx="1"/>
            </p:cNvCxnSpPr>
            <p:nvPr/>
          </p:nvCxnSpPr>
          <p:spPr>
            <a:xfrm flipV="1">
              <a:off x="3817119" y="4437783"/>
              <a:ext cx="790286" cy="29308"/>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DEF89ED7-31E8-B52A-E894-93965EB10F43}"/>
                </a:ext>
              </a:extLst>
            </p:cNvPr>
            <p:cNvCxnSpPr/>
            <p:nvPr/>
          </p:nvCxnSpPr>
          <p:spPr>
            <a:xfrm flipV="1">
              <a:off x="7362337" y="4427371"/>
              <a:ext cx="790286" cy="29308"/>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2F3AE788-4CDB-8FB1-057D-11F8858798D0}"/>
                </a:ext>
              </a:extLst>
            </p:cNvPr>
            <p:cNvCxnSpPr>
              <a:cxnSpLocks/>
              <a:endCxn id="10" idx="1"/>
            </p:cNvCxnSpPr>
            <p:nvPr/>
          </p:nvCxnSpPr>
          <p:spPr>
            <a:xfrm rot="5400000">
              <a:off x="3497007" y="4502030"/>
              <a:ext cx="2230113" cy="9316"/>
            </a:xfrm>
            <a:prstGeom prst="bentConnector4">
              <a:avLst>
                <a:gd name="adj1" fmla="val 686"/>
                <a:gd name="adj2" fmla="val 5699796"/>
              </a:avLst>
            </a:prstGeom>
            <a:ln w="31750">
              <a:solidFill>
                <a:srgbClr val="FF0000"/>
              </a:solidFill>
              <a:miter lim="800000"/>
              <a:headEnd type="none" w="lg" len="lg"/>
              <a:tailEnd type="arrow" w="lg" len="lg"/>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0CD9440B-3C6D-5DD0-01D4-DB40BF60D4EE}"/>
                </a:ext>
              </a:extLst>
            </p:cNvPr>
            <p:cNvCxnSpPr>
              <a:cxnSpLocks/>
            </p:cNvCxnSpPr>
            <p:nvPr/>
          </p:nvCxnSpPr>
          <p:spPr>
            <a:xfrm flipV="1">
              <a:off x="5334478" y="3573463"/>
              <a:ext cx="0" cy="536337"/>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B85D19B4-141C-B9E8-745C-08FDEE372876}"/>
                </a:ext>
              </a:extLst>
            </p:cNvPr>
            <p:cNvCxnSpPr>
              <a:cxnSpLocks/>
            </p:cNvCxnSpPr>
            <p:nvPr/>
          </p:nvCxnSpPr>
          <p:spPr>
            <a:xfrm flipV="1">
              <a:off x="5346679" y="4761595"/>
              <a:ext cx="0" cy="536337"/>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2EADEA53-525A-5B27-3203-87801F3E3508}"/>
                </a:ext>
              </a:extLst>
            </p:cNvPr>
            <p:cNvCxnSpPr>
              <a:cxnSpLocks/>
            </p:cNvCxnSpPr>
            <p:nvPr/>
          </p:nvCxnSpPr>
          <p:spPr>
            <a:xfrm>
              <a:off x="6742484" y="3573463"/>
              <a:ext cx="0" cy="536337"/>
            </a:xfrm>
            <a:prstGeom prst="straightConnector1">
              <a:avLst/>
            </a:prstGeom>
            <a:ln w="31750">
              <a:solidFill>
                <a:srgbClr val="FF0000"/>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CB4BD42B-8A97-F788-0050-E825114A466A}"/>
                </a:ext>
              </a:extLst>
            </p:cNvPr>
            <p:cNvCxnSpPr>
              <a:cxnSpLocks/>
            </p:cNvCxnSpPr>
            <p:nvPr/>
          </p:nvCxnSpPr>
          <p:spPr>
            <a:xfrm>
              <a:off x="6742484" y="4761594"/>
              <a:ext cx="0" cy="536337"/>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grpSp>
      <p:sp>
        <p:nvSpPr>
          <p:cNvPr id="50" name="テキスト ボックス 49">
            <a:extLst>
              <a:ext uri="{FF2B5EF4-FFF2-40B4-BE49-F238E27FC236}">
                <a16:creationId xmlns:a16="http://schemas.microsoft.com/office/drawing/2014/main" id="{15026EE9-0C8B-C19E-5C70-3E94DBD10057}"/>
              </a:ext>
            </a:extLst>
          </p:cNvPr>
          <p:cNvSpPr txBox="1"/>
          <p:nvPr/>
        </p:nvSpPr>
        <p:spPr>
          <a:xfrm>
            <a:off x="7953073" y="1822549"/>
            <a:ext cx="1560818" cy="1144929"/>
          </a:xfrm>
          <a:prstGeom prst="rect">
            <a:avLst/>
          </a:prstGeom>
          <a:noFill/>
        </p:spPr>
        <p:txBody>
          <a:bodyPr wrap="square" rtlCol="0">
            <a:spAutoFit/>
          </a:bodyPr>
          <a:lstStyle/>
          <a:p>
            <a:pPr>
              <a:lnSpc>
                <a:spcPct val="95000"/>
              </a:lnSpc>
            </a:pPr>
            <a:r>
              <a:rPr kumimoji="1" lang="ja-JP" altLang="en-US" dirty="0"/>
              <a:t>制御信号</a:t>
            </a:r>
            <a:endParaRPr kumimoji="1" lang="en-US" altLang="ja-JP" dirty="0"/>
          </a:p>
          <a:p>
            <a:pPr>
              <a:lnSpc>
                <a:spcPct val="95000"/>
              </a:lnSpc>
            </a:pPr>
            <a:endParaRPr kumimoji="1" lang="en-US" altLang="ja-JP" dirty="0"/>
          </a:p>
          <a:p>
            <a:pPr>
              <a:lnSpc>
                <a:spcPct val="95000"/>
              </a:lnSpc>
            </a:pPr>
            <a:r>
              <a:rPr kumimoji="1" lang="ja-JP" altLang="en-US" dirty="0"/>
              <a:t>　データ</a:t>
            </a:r>
          </a:p>
        </p:txBody>
      </p:sp>
      <p:cxnSp>
        <p:nvCxnSpPr>
          <p:cNvPr id="51" name="直線矢印コネクタ 50">
            <a:extLst>
              <a:ext uri="{FF2B5EF4-FFF2-40B4-BE49-F238E27FC236}">
                <a16:creationId xmlns:a16="http://schemas.microsoft.com/office/drawing/2014/main" id="{024450DB-A70C-63B8-F194-900A97C44627}"/>
              </a:ext>
            </a:extLst>
          </p:cNvPr>
          <p:cNvCxnSpPr/>
          <p:nvPr/>
        </p:nvCxnSpPr>
        <p:spPr>
          <a:xfrm flipV="1">
            <a:off x="9331168" y="2719683"/>
            <a:ext cx="790286" cy="29308"/>
          </a:xfrm>
          <a:prstGeom prst="straightConnector1">
            <a:avLst/>
          </a:prstGeom>
          <a:ln w="31750">
            <a:solidFill>
              <a:schemeClr val="tx1"/>
            </a:solidFill>
            <a:miter lim="800000"/>
            <a:tailEnd type="arrow" w="lg" len="lg"/>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292474F1-6569-72E3-FB7A-814593A9ECFE}"/>
              </a:ext>
            </a:extLst>
          </p:cNvPr>
          <p:cNvCxnSpPr/>
          <p:nvPr/>
        </p:nvCxnSpPr>
        <p:spPr>
          <a:xfrm flipV="1">
            <a:off x="9331168" y="1997188"/>
            <a:ext cx="790286" cy="29308"/>
          </a:xfrm>
          <a:prstGeom prst="straightConnector1">
            <a:avLst/>
          </a:prstGeom>
          <a:ln w="31750">
            <a:solidFill>
              <a:srgbClr val="FF0000"/>
            </a:solidFill>
            <a:miter lim="800000"/>
            <a:tailEnd type="arrow" w="lg" len="lg"/>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3B5BBECD-FB77-F4B5-EAD5-FF4BDBE034F5}"/>
              </a:ext>
            </a:extLst>
          </p:cNvPr>
          <p:cNvSpPr txBox="1"/>
          <p:nvPr/>
        </p:nvSpPr>
        <p:spPr>
          <a:xfrm>
            <a:off x="291333" y="5960612"/>
            <a:ext cx="11809306" cy="1015663"/>
          </a:xfrm>
          <a:prstGeom prst="rect">
            <a:avLst/>
          </a:prstGeom>
          <a:noFill/>
        </p:spPr>
        <p:txBody>
          <a:bodyPr wrap="square">
            <a:spAutoFit/>
          </a:bodyPr>
          <a:lstStyle/>
          <a:p>
            <a:r>
              <a:rPr kumimoji="1" lang="en-US" altLang="ja-JP" sz="2000" dirty="0">
                <a:solidFill>
                  <a:srgbClr val="FF0000"/>
                </a:solidFill>
              </a:rPr>
              <a:t>※</a:t>
            </a:r>
            <a:r>
              <a:rPr kumimoji="1" lang="ja-JP" altLang="en-US" sz="2000" dirty="0">
                <a:solidFill>
                  <a:srgbClr val="FF0000"/>
                </a:solidFill>
              </a:rPr>
              <a:t>プログラム記憶方式（プログラム格納方式、プログラム内蔵方式、</a:t>
            </a:r>
            <a:r>
              <a:rPr lang="ja-JP" altLang="en-US" sz="2000" b="0" i="0" dirty="0">
                <a:solidFill>
                  <a:srgbClr val="FF0000"/>
                </a:solidFill>
                <a:effectLst/>
                <a:latin typeface="-apple-system"/>
              </a:rPr>
              <a:t>ストアドプログラム方式</a:t>
            </a:r>
            <a:r>
              <a:rPr kumimoji="1" lang="ja-JP" altLang="en-US" sz="2000" dirty="0">
                <a:solidFill>
                  <a:srgbClr val="FF0000"/>
                </a:solidFill>
              </a:rPr>
              <a:t>）</a:t>
            </a:r>
            <a:endParaRPr kumimoji="1" lang="en-US" altLang="ja-JP" sz="2000" dirty="0">
              <a:solidFill>
                <a:srgbClr val="FF0000"/>
              </a:solidFill>
            </a:endParaRPr>
          </a:p>
          <a:p>
            <a:r>
              <a:rPr kumimoji="1" lang="ja-JP" altLang="en-US" sz="2000" dirty="0"/>
              <a:t>　主記憶装置（メモリ）に記憶させたプログラムを</a:t>
            </a:r>
            <a:r>
              <a:rPr kumimoji="1" lang="en-US" altLang="ja-JP" sz="2000" dirty="0"/>
              <a:t>CPU</a:t>
            </a:r>
            <a:r>
              <a:rPr kumimoji="1" lang="ja-JP" altLang="en-US" sz="2000" dirty="0"/>
              <a:t>が順に取り出して解読・実行する</a:t>
            </a:r>
            <a:endParaRPr kumimoji="1" lang="en-US" altLang="ja-JP" sz="2000" dirty="0"/>
          </a:p>
          <a:p>
            <a:endParaRPr kumimoji="1" lang="en-US" altLang="ja-JP" sz="2000" dirty="0">
              <a:solidFill>
                <a:srgbClr val="FF0000"/>
              </a:solidFill>
            </a:endParaRPr>
          </a:p>
        </p:txBody>
      </p:sp>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クロック周波数とバス幅</a:t>
            </a:r>
            <a:r>
              <a:rPr kumimoji="1" lang="ja-JP" altLang="en-US" sz="2100" dirty="0"/>
              <a:t>　</a:t>
            </a:r>
            <a:endParaRPr kumimoji="1" lang="en-US" altLang="ja-JP" sz="2100" dirty="0"/>
          </a:p>
          <a:p>
            <a:pPr marL="0" indent="0">
              <a:buNone/>
            </a:pPr>
            <a:endParaRPr lang="en-US" altLang="ja-JP" sz="28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3724096"/>
          </a:xfrm>
          <a:prstGeom prst="rect">
            <a:avLst/>
          </a:prstGeom>
          <a:noFill/>
        </p:spPr>
        <p:txBody>
          <a:bodyPr wrap="square" rtlCol="0">
            <a:spAutoFit/>
          </a:bodyPr>
          <a:lstStyle/>
          <a:p>
            <a:r>
              <a:rPr kumimoji="1" lang="en-US" altLang="ja-JP" sz="2000" dirty="0"/>
              <a:t>CPU</a:t>
            </a:r>
            <a:r>
              <a:rPr kumimoji="1" lang="ja-JP" altLang="en-US" sz="2000" dirty="0"/>
              <a:t>（</a:t>
            </a:r>
            <a:r>
              <a:rPr kumimoji="1" lang="en-US" altLang="ja-JP" sz="2000" dirty="0"/>
              <a:t>Central Processing Unit</a:t>
            </a:r>
            <a:r>
              <a:rPr kumimoji="1" lang="ja-JP" altLang="en-US" sz="2000" dirty="0"/>
              <a:t>）の性能</a:t>
            </a:r>
          </a:p>
          <a:p>
            <a:r>
              <a:rPr kumimoji="1" lang="en-US" altLang="ja-JP" sz="2000" dirty="0"/>
              <a:t>CPU</a:t>
            </a:r>
            <a:r>
              <a:rPr kumimoji="1" lang="ja-JP" altLang="en-US" sz="2000" dirty="0"/>
              <a:t>はプロセッサ（</a:t>
            </a:r>
            <a:r>
              <a:rPr kumimoji="1" lang="en-US" altLang="ja-JP" sz="2000" dirty="0"/>
              <a:t>processor</a:t>
            </a:r>
            <a:r>
              <a:rPr kumimoji="1" lang="ja-JP" altLang="en-US" sz="2000" dirty="0"/>
              <a:t>）ともいう。制御装置と演算装置を含む。</a:t>
            </a:r>
          </a:p>
          <a:p>
            <a:endParaRPr kumimoji="1" lang="ja-JP" altLang="en-US" sz="2000" dirty="0"/>
          </a:p>
          <a:p>
            <a:r>
              <a:rPr kumimoji="1" lang="ja-JP" altLang="en-US" sz="2000" dirty="0"/>
              <a:t>　</a:t>
            </a:r>
            <a:r>
              <a:rPr kumimoji="1" lang="en-US" altLang="ja-JP" sz="2000" dirty="0"/>
              <a:t>※</a:t>
            </a:r>
            <a:r>
              <a:rPr kumimoji="1" lang="ja-JP" altLang="en-US" sz="2000" dirty="0"/>
              <a:t> </a:t>
            </a:r>
            <a:r>
              <a:rPr kumimoji="1" lang="ja-JP" altLang="en-US" sz="2800" dirty="0"/>
              <a:t>性能を決める要素</a:t>
            </a:r>
            <a:r>
              <a:rPr kumimoji="1" lang="en-US" altLang="ja-JP" sz="2800" dirty="0"/>
              <a:t>Ⅰ</a:t>
            </a:r>
            <a:r>
              <a:rPr kumimoji="1" lang="ja-JP" altLang="en-US" sz="2800" dirty="0"/>
              <a:t>：クロック周波数（</a:t>
            </a:r>
            <a:r>
              <a:rPr kumimoji="1" lang="en-US" altLang="ja-JP" sz="2800" dirty="0"/>
              <a:t>Clock Frequency</a:t>
            </a:r>
            <a:r>
              <a:rPr kumimoji="1" lang="ja-JP" altLang="en-US" sz="2800" dirty="0"/>
              <a:t>）</a:t>
            </a:r>
          </a:p>
          <a:p>
            <a:r>
              <a:rPr kumimoji="1" lang="ja-JP" altLang="en-US" sz="2000" dirty="0"/>
              <a:t>　　１秒間に発生するパルス信号の回数を表す。単位は</a:t>
            </a:r>
            <a:r>
              <a:rPr kumimoji="1" lang="en-US" altLang="ja-JP" sz="2000" dirty="0"/>
              <a:t>Hz</a:t>
            </a:r>
            <a:r>
              <a:rPr kumimoji="1" lang="ja-JP" altLang="en-US" sz="2000" dirty="0"/>
              <a:t>（ヘルツ）</a:t>
            </a:r>
            <a:endParaRPr kumimoji="1" lang="en-US" altLang="ja-JP" sz="2000" dirty="0"/>
          </a:p>
          <a:p>
            <a:r>
              <a:rPr kumimoji="1" lang="ja-JP" altLang="en-US" sz="2000" dirty="0"/>
              <a:t>　　一般的には、クロック周波数が高いほど、</a:t>
            </a:r>
            <a:r>
              <a:rPr kumimoji="1" lang="en-US" altLang="ja-JP" sz="2000" dirty="0"/>
              <a:t>CPU</a:t>
            </a:r>
            <a:r>
              <a:rPr kumimoji="1" lang="ja-JP" altLang="en-US" sz="2000" dirty="0"/>
              <a:t>の処理能力も高くなる</a:t>
            </a:r>
            <a:endParaRPr kumimoji="1" lang="en-US" altLang="ja-JP" sz="2000" dirty="0"/>
          </a:p>
          <a:p>
            <a:endParaRPr kumimoji="1" lang="ja-JP" altLang="en-US" sz="2000" dirty="0"/>
          </a:p>
          <a:p>
            <a:endParaRPr kumimoji="1" lang="ja-JP" altLang="en-US" sz="2000" dirty="0"/>
          </a:p>
          <a:p>
            <a:r>
              <a:rPr kumimoji="1" lang="ja-JP" altLang="en-US" sz="2000" dirty="0"/>
              <a:t>　</a:t>
            </a:r>
            <a:r>
              <a:rPr kumimoji="1" lang="en-US" altLang="ja-JP" sz="2000" dirty="0"/>
              <a:t>※</a:t>
            </a:r>
            <a:r>
              <a:rPr kumimoji="1" lang="ja-JP" altLang="en-US" sz="2800" dirty="0"/>
              <a:t>性能を決める要素</a:t>
            </a:r>
            <a:r>
              <a:rPr kumimoji="1" lang="en-US" altLang="ja-JP" sz="2800" dirty="0"/>
              <a:t>Ⅱ</a:t>
            </a:r>
            <a:r>
              <a:rPr kumimoji="1" lang="ja-JP" altLang="en-US" sz="2800" dirty="0"/>
              <a:t>：バス幅（</a:t>
            </a:r>
            <a:r>
              <a:rPr kumimoji="1" lang="en-US" altLang="ja-JP" sz="2800" dirty="0"/>
              <a:t>Bus width</a:t>
            </a:r>
            <a:r>
              <a:rPr kumimoji="1" lang="ja-JP" altLang="en-US" sz="2800" dirty="0"/>
              <a:t>）</a:t>
            </a:r>
          </a:p>
          <a:p>
            <a:r>
              <a:rPr kumimoji="1" lang="ja-JP" altLang="en-US" sz="2000" dirty="0"/>
              <a:t>　　</a:t>
            </a:r>
            <a:r>
              <a:rPr kumimoji="1" lang="en-US" altLang="ja-JP" sz="2000" dirty="0"/>
              <a:t>CPU</a:t>
            </a:r>
            <a:r>
              <a:rPr kumimoji="1" lang="ja-JP" altLang="en-US" sz="2000" dirty="0"/>
              <a:t>に同時に送ることができるビット数を表す。</a:t>
            </a:r>
            <a:endParaRPr kumimoji="1" lang="en-US" altLang="ja-JP" sz="2000" dirty="0"/>
          </a:p>
          <a:p>
            <a:r>
              <a:rPr kumimoji="1" lang="ja-JP" altLang="en-US" sz="2000" dirty="0"/>
              <a:t>　　バスは、コンピュータ構成要素を結ぶデータの伝送路</a:t>
            </a:r>
          </a:p>
        </p:txBody>
      </p:sp>
    </p:spTree>
    <p:custDataLst>
      <p:tags r:id="rId1"/>
    </p:custDataLst>
    <p:extLst>
      <p:ext uri="{BB962C8B-B14F-4D97-AF65-F5344CB8AC3E}">
        <p14:creationId xmlns:p14="http://schemas.microsoft.com/office/powerpoint/2010/main" val="311899767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レジスタ</a:t>
            </a:r>
            <a:r>
              <a:rPr kumimoji="1" lang="ja-JP" altLang="en-US" sz="2100" dirty="0"/>
              <a:t>　</a:t>
            </a:r>
            <a:endParaRPr kumimoji="1" lang="en-US" altLang="ja-JP" sz="2100" dirty="0"/>
          </a:p>
          <a:p>
            <a:pPr marL="0" indent="0">
              <a:buNone/>
            </a:pPr>
            <a:endParaRPr lang="en-US" altLang="ja-JP" sz="21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1631216"/>
          </a:xfrm>
          <a:prstGeom prst="rect">
            <a:avLst/>
          </a:prstGeom>
          <a:noFill/>
        </p:spPr>
        <p:txBody>
          <a:bodyPr wrap="square" rtlCol="0">
            <a:spAutoFit/>
          </a:bodyPr>
          <a:lstStyle/>
          <a:p>
            <a:r>
              <a:rPr kumimoji="1" lang="en-US" altLang="ja-JP" sz="2000" dirty="0"/>
              <a:t>CPU</a:t>
            </a:r>
            <a:r>
              <a:rPr kumimoji="1" lang="ja-JP" altLang="en-US" sz="2000" dirty="0"/>
              <a:t>内部にある演算や実行状態の保持に使用する記憶素子。非常に少容量で高速です。　</a:t>
            </a:r>
          </a:p>
          <a:p>
            <a:r>
              <a:rPr kumimoji="1" lang="ja-JP" altLang="en-US" sz="2000" dirty="0"/>
              <a:t>　　＜例＞</a:t>
            </a:r>
            <a:r>
              <a:rPr kumimoji="1" lang="en-US" altLang="ja-JP" sz="2000" dirty="0"/>
              <a:t>Intel core-i7 6700K </a:t>
            </a:r>
            <a:r>
              <a:rPr kumimoji="1" lang="ja-JP" altLang="en-US" sz="2000" dirty="0"/>
              <a:t>の場合、</a:t>
            </a:r>
            <a:r>
              <a:rPr kumimoji="1" lang="en-US" altLang="ja-JP" sz="2000" dirty="0"/>
              <a:t>3kB</a:t>
            </a:r>
          </a:p>
          <a:p>
            <a:endParaRPr kumimoji="1" lang="en-US" altLang="ja-JP" sz="2000" dirty="0"/>
          </a:p>
          <a:p>
            <a:r>
              <a:rPr kumimoji="1" lang="ja-JP" altLang="en-US" sz="2000" dirty="0"/>
              <a:t>表　レジスタの種類と用途</a:t>
            </a:r>
          </a:p>
          <a:p>
            <a:endParaRPr kumimoji="1" lang="en-US" altLang="ja-JP" sz="2000" dirty="0"/>
          </a:p>
        </p:txBody>
      </p:sp>
      <p:graphicFrame>
        <p:nvGraphicFramePr>
          <p:cNvPr id="6" name="表 2">
            <a:extLst>
              <a:ext uri="{FF2B5EF4-FFF2-40B4-BE49-F238E27FC236}">
                <a16:creationId xmlns:a16="http://schemas.microsoft.com/office/drawing/2014/main" id="{23998A47-AA9E-9711-FA4F-4C398B834D81}"/>
              </a:ext>
            </a:extLst>
          </p:cNvPr>
          <p:cNvGraphicFramePr>
            <a:graphicFrameLocks noGrp="1"/>
          </p:cNvGraphicFramePr>
          <p:nvPr>
            <p:extLst>
              <p:ext uri="{D42A27DB-BD31-4B8C-83A1-F6EECF244321}">
                <p14:modId xmlns:p14="http://schemas.microsoft.com/office/powerpoint/2010/main" val="3363003716"/>
              </p:ext>
            </p:extLst>
          </p:nvPr>
        </p:nvGraphicFramePr>
        <p:xfrm>
          <a:off x="94878" y="3573463"/>
          <a:ext cx="11999067" cy="2743200"/>
        </p:xfrm>
        <a:graphic>
          <a:graphicData uri="http://schemas.openxmlformats.org/drawingml/2006/table">
            <a:tbl>
              <a:tblPr firstRow="1" bandRow="1">
                <a:tableStyleId>{C4B1156A-380E-4F78-BDF5-A606A8083BF9}</a:tableStyleId>
              </a:tblPr>
              <a:tblGrid>
                <a:gridCol w="5686204">
                  <a:extLst>
                    <a:ext uri="{9D8B030D-6E8A-4147-A177-3AD203B41FA5}">
                      <a16:colId xmlns:a16="http://schemas.microsoft.com/office/drawing/2014/main" val="3196650700"/>
                    </a:ext>
                  </a:extLst>
                </a:gridCol>
                <a:gridCol w="6312863">
                  <a:extLst>
                    <a:ext uri="{9D8B030D-6E8A-4147-A177-3AD203B41FA5}">
                      <a16:colId xmlns:a16="http://schemas.microsoft.com/office/drawing/2014/main" val="1659661984"/>
                    </a:ext>
                  </a:extLst>
                </a:gridCol>
              </a:tblGrid>
              <a:tr h="370840">
                <a:tc>
                  <a:txBody>
                    <a:bodyPr/>
                    <a:lstStyle/>
                    <a:p>
                      <a:r>
                        <a:rPr kumimoji="1" lang="ja-JP" altLang="en-US" b="0" dirty="0"/>
                        <a:t>命令レジスタ（</a:t>
                      </a:r>
                      <a:r>
                        <a:rPr kumimoji="1" lang="en-US" altLang="ja-JP" b="0" dirty="0"/>
                        <a:t>instruction register</a:t>
                      </a:r>
                      <a:r>
                        <a:rPr kumimoji="1" lang="ja-JP" alt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b="0" dirty="0"/>
                        <a:t>実行する命令を格納する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0464490"/>
                  </a:ext>
                </a:extLst>
              </a:tr>
              <a:tr h="370840">
                <a:tc>
                  <a:txBody>
                    <a:bodyPr/>
                    <a:lstStyle/>
                    <a:p>
                      <a:r>
                        <a:rPr kumimoji="1" lang="ja-JP" altLang="en-US" sz="2000" dirty="0"/>
                        <a:t>命令アドレスレジスタ（</a:t>
                      </a:r>
                      <a:r>
                        <a:rPr kumimoji="1" lang="en-US" altLang="ja-JP" sz="2000" dirty="0"/>
                        <a:t>Program Counter</a:t>
                      </a:r>
                      <a:r>
                        <a:rPr kumimoji="1" lang="ja-JP" altLang="en-US" sz="2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次に実行する命令のアドレスを格納する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688426"/>
                  </a:ext>
                </a:extLst>
              </a:tr>
              <a:tr h="370840">
                <a:tc>
                  <a:txBody>
                    <a:bodyPr/>
                    <a:lstStyle/>
                    <a:p>
                      <a:r>
                        <a:rPr kumimoji="1" lang="ja-JP" altLang="en-US" dirty="0"/>
                        <a:t>指標レジスタ（</a:t>
                      </a:r>
                      <a:r>
                        <a:rPr kumimoji="1" lang="en-US" altLang="ja-JP" dirty="0"/>
                        <a:t>index</a:t>
                      </a:r>
                      <a:r>
                        <a:rPr kumimoji="1" lang="ja-JP" altLang="en-US" dirty="0"/>
                        <a:t> </a:t>
                      </a:r>
                      <a:r>
                        <a:rPr kumimoji="1" lang="en-US" altLang="ja-JP" dirty="0"/>
                        <a:t>register</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基準となるアドレスを格納する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2176528"/>
                  </a:ext>
                </a:extLst>
              </a:tr>
              <a:tr h="370840">
                <a:tc>
                  <a:txBody>
                    <a:bodyPr/>
                    <a:lstStyle/>
                    <a:p>
                      <a:r>
                        <a:rPr kumimoji="1" lang="ja-JP" altLang="en-US" dirty="0"/>
                        <a:t>基底レジスタ（</a:t>
                      </a:r>
                      <a:r>
                        <a:rPr kumimoji="1" lang="en-US" altLang="ja-JP" dirty="0"/>
                        <a:t>Base</a:t>
                      </a:r>
                      <a:r>
                        <a:rPr kumimoji="1" lang="ja-JP" altLang="en-US" dirty="0"/>
                        <a:t> </a:t>
                      </a:r>
                      <a:r>
                        <a:rPr kumimoji="1" lang="en-US" altLang="ja-JP" dirty="0"/>
                        <a:t>register</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基準となるアドレスを格納する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5001979"/>
                  </a:ext>
                </a:extLst>
              </a:tr>
              <a:tr h="370840">
                <a:tc>
                  <a:txBody>
                    <a:bodyPr/>
                    <a:lstStyle/>
                    <a:p>
                      <a:r>
                        <a:rPr kumimoji="1" lang="ja-JP" altLang="en-US" dirty="0"/>
                        <a:t>アキュムレーター（</a:t>
                      </a:r>
                      <a:r>
                        <a:rPr kumimoji="1" lang="en-US" altLang="ja-JP" dirty="0"/>
                        <a:t>Accumulator</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演算対象や演算結果を格納する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271563"/>
                  </a:ext>
                </a:extLst>
              </a:tr>
              <a:tr h="370840">
                <a:tc>
                  <a:txBody>
                    <a:bodyPr/>
                    <a:lstStyle/>
                    <a:p>
                      <a:r>
                        <a:rPr kumimoji="1" lang="ja-JP" altLang="en-US" sz="2000" dirty="0"/>
                        <a:t>汎用レジスタ（</a:t>
                      </a:r>
                      <a:r>
                        <a:rPr kumimoji="1" lang="en-US" altLang="ja-JP" sz="2000" dirty="0"/>
                        <a:t>general purpose register</a:t>
                      </a:r>
                      <a:r>
                        <a:rPr kumimoji="1" lang="ja-JP" altLang="en-US" sz="2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役割を限定していないレジスタ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9313257"/>
                  </a:ext>
                </a:extLst>
              </a:tr>
            </a:tbl>
          </a:graphicData>
        </a:graphic>
      </p:graphicFrame>
    </p:spTree>
    <p:custDataLst>
      <p:tags r:id="rId1"/>
    </p:custDataLst>
    <p:extLst>
      <p:ext uri="{BB962C8B-B14F-4D97-AF65-F5344CB8AC3E}">
        <p14:creationId xmlns:p14="http://schemas.microsoft.com/office/powerpoint/2010/main" val="307102379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命令語と命令実行サイクル</a:t>
            </a:r>
            <a:r>
              <a:rPr kumimoji="1" lang="ja-JP" altLang="en-US" sz="2100" dirty="0"/>
              <a:t>　</a:t>
            </a:r>
            <a:endParaRPr kumimoji="1" lang="en-US" altLang="ja-JP" sz="2100" dirty="0"/>
          </a:p>
          <a:p>
            <a:pPr marL="0" indent="0">
              <a:buNone/>
            </a:pPr>
            <a:endParaRPr lang="en-US" altLang="ja-JP" sz="28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1938992"/>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000" dirty="0"/>
              <a:t>命令語</a:t>
            </a:r>
            <a:endParaRPr kumimoji="1" lang="en-US" altLang="ja-JP" sz="2000" dirty="0"/>
          </a:p>
          <a:p>
            <a:r>
              <a:rPr kumimoji="1" lang="ja-JP" altLang="en-US" sz="2000" dirty="0"/>
              <a:t>プログラム言語で記述された命令は、機械語（</a:t>
            </a:r>
            <a:r>
              <a:rPr kumimoji="1" lang="ja-JP" altLang="en-US" sz="2000" dirty="0">
                <a:solidFill>
                  <a:srgbClr val="FF0000"/>
                </a:solidFill>
              </a:rPr>
              <a:t>命令語</a:t>
            </a:r>
            <a:r>
              <a:rPr kumimoji="1" lang="ja-JP" altLang="en-US" sz="2000" dirty="0"/>
              <a:t>）に変換され、解読、実行される。</a:t>
            </a:r>
          </a:p>
          <a:p>
            <a:r>
              <a:rPr kumimoji="1" lang="ja-JP" altLang="en-US" sz="2000" dirty="0"/>
              <a:t>命令語は、</a:t>
            </a:r>
            <a:r>
              <a:rPr kumimoji="1" lang="ja-JP" altLang="en-US" sz="2000" dirty="0">
                <a:solidFill>
                  <a:srgbClr val="FF0000"/>
                </a:solidFill>
              </a:rPr>
              <a:t>命令部</a:t>
            </a:r>
            <a:r>
              <a:rPr kumimoji="1" lang="ja-JP" altLang="en-US" sz="2000" dirty="0"/>
              <a:t>と</a:t>
            </a:r>
            <a:r>
              <a:rPr kumimoji="1" lang="ja-JP" altLang="en-US" sz="2000" dirty="0">
                <a:solidFill>
                  <a:srgbClr val="FF0000"/>
                </a:solidFill>
              </a:rPr>
              <a:t>アドレス部（オペランド部）</a:t>
            </a:r>
            <a:r>
              <a:rPr kumimoji="1" lang="ja-JP" altLang="en-US" sz="2000" dirty="0"/>
              <a:t>で構成される</a:t>
            </a:r>
            <a:endParaRPr kumimoji="1" lang="en-US" altLang="ja-JP" sz="2000" dirty="0"/>
          </a:p>
          <a:p>
            <a:endParaRPr kumimoji="1" lang="en-US" altLang="ja-JP" sz="2000" dirty="0"/>
          </a:p>
          <a:p>
            <a:pPr marL="342900" indent="-342900">
              <a:buFont typeface="Wingdings" panose="05000000000000000000" pitchFamily="2" charset="2"/>
              <a:buChar char="l"/>
            </a:pPr>
            <a:r>
              <a:rPr kumimoji="1" lang="ja-JP" altLang="en-US" sz="2000" dirty="0"/>
              <a:t>命令実行サイクル</a:t>
            </a:r>
            <a:endParaRPr kumimoji="1" lang="en-US" altLang="ja-JP" sz="2000" dirty="0"/>
          </a:p>
          <a:p>
            <a:r>
              <a:rPr kumimoji="1" lang="ja-JP" altLang="en-US" sz="2000" dirty="0"/>
              <a:t>コンピュータが</a:t>
            </a:r>
            <a:r>
              <a:rPr kumimoji="1" lang="en-US" altLang="ja-JP" sz="2000" dirty="0"/>
              <a:t>1</a:t>
            </a:r>
            <a:r>
              <a:rPr kumimoji="1" lang="ja-JP" altLang="en-US" sz="2000" dirty="0"/>
              <a:t>つの命令を実行するとき、表の①から⑥の実行サイクルで処理が進む。</a:t>
            </a:r>
          </a:p>
        </p:txBody>
      </p:sp>
      <p:pic>
        <p:nvPicPr>
          <p:cNvPr id="4" name="図 3">
            <a:extLst>
              <a:ext uri="{FF2B5EF4-FFF2-40B4-BE49-F238E27FC236}">
                <a16:creationId xmlns:a16="http://schemas.microsoft.com/office/drawing/2014/main" id="{B0570C92-AF65-CEAA-8991-3F70C15DF562}"/>
              </a:ext>
            </a:extLst>
          </p:cNvPr>
          <p:cNvPicPr>
            <a:picLocks noChangeAspect="1"/>
          </p:cNvPicPr>
          <p:nvPr/>
        </p:nvPicPr>
        <p:blipFill>
          <a:blip r:embed="rId4"/>
          <a:stretch>
            <a:fillRect/>
          </a:stretch>
        </p:blipFill>
        <p:spPr>
          <a:xfrm>
            <a:off x="6280938" y="548972"/>
            <a:ext cx="4563909" cy="1617133"/>
          </a:xfrm>
          <a:prstGeom prst="rect">
            <a:avLst/>
          </a:prstGeom>
        </p:spPr>
      </p:pic>
      <p:graphicFrame>
        <p:nvGraphicFramePr>
          <p:cNvPr id="6" name="表 4">
            <a:extLst>
              <a:ext uri="{FF2B5EF4-FFF2-40B4-BE49-F238E27FC236}">
                <a16:creationId xmlns:a16="http://schemas.microsoft.com/office/drawing/2014/main" id="{F028B6F9-2BAA-2BE2-EC93-28C1E15E57D7}"/>
              </a:ext>
            </a:extLst>
          </p:cNvPr>
          <p:cNvGraphicFramePr>
            <a:graphicFrameLocks noGrp="1"/>
          </p:cNvGraphicFramePr>
          <p:nvPr>
            <p:extLst>
              <p:ext uri="{D42A27DB-BD31-4B8C-83A1-F6EECF244321}">
                <p14:modId xmlns:p14="http://schemas.microsoft.com/office/powerpoint/2010/main" val="4055838108"/>
              </p:ext>
            </p:extLst>
          </p:nvPr>
        </p:nvGraphicFramePr>
        <p:xfrm>
          <a:off x="333772" y="4243640"/>
          <a:ext cx="11521280" cy="2433320"/>
        </p:xfrm>
        <a:graphic>
          <a:graphicData uri="http://schemas.openxmlformats.org/drawingml/2006/table">
            <a:tbl>
              <a:tblPr firstRow="1" bandRow="1">
                <a:tableStyleId>{E8B1032C-EA38-4F05-BA0D-38AFFFC7BED3}</a:tableStyleId>
              </a:tblPr>
              <a:tblGrid>
                <a:gridCol w="4698796">
                  <a:extLst>
                    <a:ext uri="{9D8B030D-6E8A-4147-A177-3AD203B41FA5}">
                      <a16:colId xmlns:a16="http://schemas.microsoft.com/office/drawing/2014/main" val="547009569"/>
                    </a:ext>
                  </a:extLst>
                </a:gridCol>
                <a:gridCol w="6822484">
                  <a:extLst>
                    <a:ext uri="{9D8B030D-6E8A-4147-A177-3AD203B41FA5}">
                      <a16:colId xmlns:a16="http://schemas.microsoft.com/office/drawing/2014/main" val="1986532622"/>
                    </a:ext>
                  </a:extLst>
                </a:gridCol>
              </a:tblGrid>
              <a:tr h="370840">
                <a:tc>
                  <a:txBody>
                    <a:bodyPr/>
                    <a:lstStyle/>
                    <a:p>
                      <a:r>
                        <a:rPr kumimoji="1" lang="ja-JP" altLang="en-US" sz="1800" b="0" dirty="0"/>
                        <a:t>①命令の取り出し（</a:t>
                      </a:r>
                      <a:r>
                        <a:rPr kumimoji="1" lang="en-US" altLang="ja-JP" sz="1800" b="0" dirty="0"/>
                        <a:t>Fetch</a:t>
                      </a:r>
                      <a:r>
                        <a:rPr kumimoji="1" lang="ja-JP" altLang="en-US" sz="1800"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プログラムカウンタが指定する主記憶のアドレスから命令を読み取り、命令レジスタに格納する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5389133"/>
                  </a:ext>
                </a:extLst>
              </a:tr>
              <a:tr h="370840">
                <a:tc>
                  <a:txBody>
                    <a:bodyPr/>
                    <a:lstStyle/>
                    <a:p>
                      <a:r>
                        <a:rPr kumimoji="1" lang="ja-JP" altLang="en-US" sz="1800" b="0" dirty="0"/>
                        <a:t>②命令の解読（</a:t>
                      </a:r>
                      <a:r>
                        <a:rPr kumimoji="1" lang="en-US" altLang="ja-JP" sz="1800" b="0" dirty="0"/>
                        <a:t>Decoding</a:t>
                      </a:r>
                      <a:r>
                        <a:rPr kumimoji="1" lang="ja-JP" altLang="en-US" sz="1800"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命令部を解読器（</a:t>
                      </a:r>
                      <a:r>
                        <a:rPr kumimoji="1" lang="en-US" altLang="ja-JP" sz="1600" b="0" dirty="0"/>
                        <a:t>Decoder</a:t>
                      </a:r>
                      <a:r>
                        <a:rPr kumimoji="1" lang="ja-JP" altLang="en-US" sz="1600" b="0" dirty="0"/>
                        <a:t>）で解読して、演算装置に指示を出す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1568904"/>
                  </a:ext>
                </a:extLst>
              </a:tr>
              <a:tr h="370840">
                <a:tc>
                  <a:txBody>
                    <a:bodyPr/>
                    <a:lstStyle/>
                    <a:p>
                      <a:r>
                        <a:rPr kumimoji="1" lang="ja-JP" altLang="en-US" sz="1800" b="0" dirty="0"/>
                        <a:t>③実効アドレス計算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アドレス部をアドレスレジスタに送り、実効アドレスを計算する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406628"/>
                  </a:ext>
                </a:extLst>
              </a:tr>
              <a:tr h="370840">
                <a:tc>
                  <a:txBody>
                    <a:bodyPr/>
                    <a:lstStyle/>
                    <a:p>
                      <a:r>
                        <a:rPr kumimoji="1" lang="ja-JP" altLang="en-US" sz="1800" b="0" dirty="0"/>
                        <a:t>④オペランドの取り出し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処理するデータを主記憶から取り出し、演算装置に送る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6014200"/>
                  </a:ext>
                </a:extLst>
              </a:tr>
              <a:tr h="370840">
                <a:tc>
                  <a:txBody>
                    <a:bodyPr/>
                    <a:lstStyle/>
                    <a:p>
                      <a:r>
                        <a:rPr kumimoji="1" lang="ja-JP" altLang="en-US" sz="1800" b="0" dirty="0"/>
                        <a:t>⑤命令の実行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演算装置で計算処理を実行する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0425607"/>
                  </a:ext>
                </a:extLst>
              </a:tr>
              <a:tr h="370840">
                <a:tc>
                  <a:txBody>
                    <a:bodyPr/>
                    <a:lstStyle/>
                    <a:p>
                      <a:r>
                        <a:rPr kumimoji="1" lang="ja-JP" altLang="en-US" sz="1800" b="0" dirty="0"/>
                        <a:t>⑥演算結果を格納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b="0" dirty="0"/>
                        <a:t>計算処理の結果を主記憶に格納する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1479311"/>
                  </a:ext>
                </a:extLst>
              </a:tr>
            </a:tbl>
          </a:graphicData>
        </a:graphic>
      </p:graphicFrame>
    </p:spTree>
    <p:custDataLst>
      <p:tags r:id="rId1"/>
    </p:custDataLst>
    <p:extLst>
      <p:ext uri="{BB962C8B-B14F-4D97-AF65-F5344CB8AC3E}">
        <p14:creationId xmlns:p14="http://schemas.microsoft.com/office/powerpoint/2010/main" val="1975245673"/>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2308324"/>
          </a:xfrm>
          <a:prstGeom prst="rect">
            <a:avLst/>
          </a:prstGeom>
          <a:noFill/>
        </p:spPr>
        <p:txBody>
          <a:bodyPr wrap="square" rtlCol="0">
            <a:spAutoFit/>
          </a:bodyPr>
          <a:lstStyle/>
          <a:p>
            <a:r>
              <a:rPr kumimoji="1" lang="ja-JP" altLang="en-US" dirty="0"/>
              <a:t>コンピュータは、主記憶にあるプログラムの命令を一つずつ取り出して、解読し、実行していきます（逐次制御方式）。このとき処理対象のデータが格納されている主記憶の実効アドレスを求める方式を、</a:t>
            </a:r>
            <a:r>
              <a:rPr kumimoji="1" lang="ja-JP" altLang="en-US" dirty="0">
                <a:solidFill>
                  <a:srgbClr val="FF0000"/>
                </a:solidFill>
              </a:rPr>
              <a:t>アドレス指定方式</a:t>
            </a:r>
            <a:r>
              <a:rPr kumimoji="1" lang="ja-JP" altLang="en-US" dirty="0"/>
              <a:t>と言います。</a:t>
            </a:r>
            <a:endParaRPr kumimoji="1" lang="en-US" altLang="ja-JP" dirty="0"/>
          </a:p>
          <a:p>
            <a:endParaRPr kumimoji="1" lang="en-US" altLang="ja-JP" dirty="0"/>
          </a:p>
          <a:p>
            <a:r>
              <a:rPr kumimoji="1" lang="ja-JP" altLang="en-US" dirty="0"/>
              <a:t>①即値アドレス指定方式（</a:t>
            </a:r>
            <a:r>
              <a:rPr kumimoji="1" lang="en-US" altLang="ja-JP" dirty="0"/>
              <a:t>Immediate Mode</a:t>
            </a:r>
            <a:r>
              <a:rPr kumimoji="1" lang="ja-JP" altLang="en-US" dirty="0"/>
              <a:t>）</a:t>
            </a:r>
          </a:p>
          <a:p>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773932" y="4869160"/>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50</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926060" y="4474430"/>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6040884" y="4474430"/>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621804" y="5602951"/>
            <a:ext cx="8928992" cy="443198"/>
          </a:xfrm>
          <a:prstGeom prst="rect">
            <a:avLst/>
          </a:prstGeom>
          <a:noFill/>
        </p:spPr>
        <p:txBody>
          <a:bodyPr wrap="square" rtlCol="0">
            <a:spAutoFit/>
          </a:bodyPr>
          <a:lstStyle/>
          <a:p>
            <a:pPr>
              <a:lnSpc>
                <a:spcPct val="95000"/>
              </a:lnSpc>
            </a:pPr>
            <a:r>
              <a:rPr kumimoji="1" lang="ja-JP" altLang="en-US" dirty="0"/>
              <a:t>この方式は、命令語のオペランド部にデータが格納されている</a:t>
            </a:r>
          </a:p>
        </p:txBody>
      </p:sp>
    </p:spTree>
    <p:custDataLst>
      <p:tags r:id="rId1"/>
    </p:custDataLst>
    <p:extLst>
      <p:ext uri="{BB962C8B-B14F-4D97-AF65-F5344CB8AC3E}">
        <p14:creationId xmlns:p14="http://schemas.microsoft.com/office/powerpoint/2010/main" val="2955162472"/>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830997"/>
          </a:xfrm>
          <a:prstGeom prst="rect">
            <a:avLst/>
          </a:prstGeom>
          <a:noFill/>
        </p:spPr>
        <p:txBody>
          <a:bodyPr wrap="square" rtlCol="0">
            <a:spAutoFit/>
          </a:bodyPr>
          <a:lstStyle/>
          <a:p>
            <a:r>
              <a:rPr kumimoji="1" lang="ja-JP" altLang="en-US" dirty="0"/>
              <a:t>②直接アドレス指定方式（</a:t>
            </a:r>
            <a:r>
              <a:rPr kumimoji="1" lang="en-US" altLang="ja-JP" dirty="0"/>
              <a:t>Direct Address Mode</a:t>
            </a:r>
            <a:r>
              <a:rPr kumimoji="1" lang="ja-JP" altLang="en-US" dirty="0"/>
              <a:t>）</a:t>
            </a:r>
            <a:endParaRPr kumimoji="1" lang="en-US" altLang="ja-JP" dirty="0"/>
          </a:p>
          <a:p>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117309" y="3387105"/>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205980" y="2948635"/>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5256812" y="2943907"/>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621804" y="5602951"/>
            <a:ext cx="8928992" cy="443198"/>
          </a:xfrm>
          <a:prstGeom prst="rect">
            <a:avLst/>
          </a:prstGeom>
          <a:noFill/>
        </p:spPr>
        <p:txBody>
          <a:bodyPr wrap="square" rtlCol="0">
            <a:spAutoFit/>
          </a:bodyPr>
          <a:lstStyle/>
          <a:p>
            <a:pPr>
              <a:lnSpc>
                <a:spcPct val="95000"/>
              </a:lnSpc>
            </a:pPr>
            <a:r>
              <a:rPr kumimoji="1" lang="ja-JP" altLang="en-US" dirty="0"/>
              <a:t>命令語のオペランド部に実効アドレスが格納されている</a:t>
            </a:r>
          </a:p>
        </p:txBody>
      </p:sp>
      <p:graphicFrame>
        <p:nvGraphicFramePr>
          <p:cNvPr id="4" name="表 11">
            <a:extLst>
              <a:ext uri="{FF2B5EF4-FFF2-40B4-BE49-F238E27FC236}">
                <a16:creationId xmlns:a16="http://schemas.microsoft.com/office/drawing/2014/main" id="{31BC5108-F31C-9CF8-0A2F-1D910CF3FF6D}"/>
              </a:ext>
            </a:extLst>
          </p:cNvPr>
          <p:cNvGraphicFramePr>
            <a:graphicFrameLocks noGrp="1"/>
          </p:cNvGraphicFramePr>
          <p:nvPr>
            <p:extLst>
              <p:ext uri="{D42A27DB-BD31-4B8C-83A1-F6EECF244321}">
                <p14:modId xmlns:p14="http://schemas.microsoft.com/office/powerpoint/2010/main" val="3343728336"/>
              </p:ext>
            </p:extLst>
          </p:nvPr>
        </p:nvGraphicFramePr>
        <p:xfrm>
          <a:off x="8654626" y="3385627"/>
          <a:ext cx="2681923" cy="1828800"/>
        </p:xfrm>
        <a:graphic>
          <a:graphicData uri="http://schemas.openxmlformats.org/drawingml/2006/table">
            <a:tbl>
              <a:tblPr firstRow="1" bandRow="1">
                <a:tableStyleId>{69012ECD-51FC-41F1-AA8D-1B2483CD663E}</a:tableStyleId>
              </a:tblPr>
              <a:tblGrid>
                <a:gridCol w="1494155">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r>
                        <a:rPr kumimoji="1" lang="en-US" altLang="ja-JP"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r>
                        <a:rPr kumimoji="1" lang="en-US" altLang="ja-JP" dirty="0"/>
                        <a:t>101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r>
                        <a:rPr kumimoji="1" lang="en-US" altLang="ja-JP" dirty="0"/>
                        <a:t>110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bl>
          </a:graphicData>
        </a:graphic>
      </p:graphicFrame>
      <p:cxnSp>
        <p:nvCxnSpPr>
          <p:cNvPr id="14" name="コネクタ: カギ線 13">
            <a:extLst>
              <a:ext uri="{FF2B5EF4-FFF2-40B4-BE49-F238E27FC236}">
                <a16:creationId xmlns:a16="http://schemas.microsoft.com/office/drawing/2014/main" id="{17850277-3B2E-DA6E-50D2-FACDB1E53A46}"/>
              </a:ext>
            </a:extLst>
          </p:cNvPr>
          <p:cNvCxnSpPr>
            <a:cxnSpLocks/>
            <a:stCxn id="7" idx="2"/>
          </p:cNvCxnSpPr>
          <p:nvPr/>
        </p:nvCxnSpPr>
        <p:spPr>
          <a:xfrm rot="16200000" flipH="1">
            <a:off x="7143572" y="2998066"/>
            <a:ext cx="561354" cy="2460752"/>
          </a:xfrm>
          <a:prstGeom prst="bentConnector2">
            <a:avLst/>
          </a:prstGeom>
          <a:ln w="698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890184161"/>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830997"/>
          </a:xfrm>
          <a:prstGeom prst="rect">
            <a:avLst/>
          </a:prstGeom>
          <a:noFill/>
        </p:spPr>
        <p:txBody>
          <a:bodyPr wrap="square" rtlCol="0">
            <a:spAutoFit/>
          </a:bodyPr>
          <a:lstStyle/>
          <a:p>
            <a:r>
              <a:rPr kumimoji="1" lang="ja-JP" altLang="en-US" dirty="0"/>
              <a:t>③関節アドレス指定方式（</a:t>
            </a:r>
            <a:r>
              <a:rPr kumimoji="1" lang="en-US" altLang="ja-JP" dirty="0"/>
              <a:t>Indirect Address Mode</a:t>
            </a:r>
            <a:r>
              <a:rPr kumimoji="1" lang="ja-JP" altLang="en-US" dirty="0"/>
              <a:t>）</a:t>
            </a:r>
          </a:p>
          <a:p>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117309" y="3387105"/>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205980" y="2948635"/>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5256812" y="2943907"/>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256717" y="5961950"/>
            <a:ext cx="7565888" cy="794064"/>
          </a:xfrm>
          <a:prstGeom prst="rect">
            <a:avLst/>
          </a:prstGeom>
          <a:noFill/>
        </p:spPr>
        <p:txBody>
          <a:bodyPr wrap="square" rtlCol="0">
            <a:spAutoFit/>
          </a:bodyPr>
          <a:lstStyle/>
          <a:p>
            <a:pPr>
              <a:lnSpc>
                <a:spcPct val="95000"/>
              </a:lnSpc>
            </a:pPr>
            <a:r>
              <a:rPr kumimoji="1" lang="ja-JP" altLang="en-US" dirty="0"/>
              <a:t>オペランド部のアドレスに格納されているアドレスを</a:t>
            </a:r>
            <a:endParaRPr kumimoji="1" lang="en-US" altLang="ja-JP" dirty="0"/>
          </a:p>
          <a:p>
            <a:pPr>
              <a:lnSpc>
                <a:spcPct val="95000"/>
              </a:lnSpc>
            </a:pPr>
            <a:r>
              <a:rPr kumimoji="1" lang="ja-JP" altLang="en-US" dirty="0"/>
              <a:t>参照すると、処理対象のデータがある</a:t>
            </a:r>
          </a:p>
        </p:txBody>
      </p:sp>
      <p:graphicFrame>
        <p:nvGraphicFramePr>
          <p:cNvPr id="4" name="表 11">
            <a:extLst>
              <a:ext uri="{FF2B5EF4-FFF2-40B4-BE49-F238E27FC236}">
                <a16:creationId xmlns:a16="http://schemas.microsoft.com/office/drawing/2014/main" id="{31BC5108-F31C-9CF8-0A2F-1D910CF3FF6D}"/>
              </a:ext>
            </a:extLst>
          </p:cNvPr>
          <p:cNvGraphicFramePr>
            <a:graphicFrameLocks noGrp="1"/>
          </p:cNvGraphicFramePr>
          <p:nvPr>
            <p:extLst>
              <p:ext uri="{D42A27DB-BD31-4B8C-83A1-F6EECF244321}">
                <p14:modId xmlns:p14="http://schemas.microsoft.com/office/powerpoint/2010/main" val="2914428979"/>
              </p:ext>
            </p:extLst>
          </p:nvPr>
        </p:nvGraphicFramePr>
        <p:xfrm>
          <a:off x="8654626" y="3385627"/>
          <a:ext cx="2681923" cy="3200400"/>
        </p:xfrm>
        <a:graphic>
          <a:graphicData uri="http://schemas.openxmlformats.org/drawingml/2006/table">
            <a:tbl>
              <a:tblPr firstRow="1" bandRow="1">
                <a:tableStyleId>{69012ECD-51FC-41F1-AA8D-1B2483CD663E}</a:tableStyleId>
              </a:tblPr>
              <a:tblGrid>
                <a:gridCol w="1494155">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r>
                        <a:rPr kumimoji="1" lang="en-US" altLang="ja-JP"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r>
                        <a:rPr kumimoji="1" lang="en-US" altLang="ja-JP" dirty="0"/>
                        <a:t>101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10111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r>
                        <a:rPr kumimoji="1" lang="en-US" altLang="ja-JP" dirty="0"/>
                        <a:t>110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r h="370840">
                <a:tc>
                  <a:txBody>
                    <a:bodyPr/>
                    <a:lstStyle/>
                    <a:p>
                      <a:r>
                        <a:rPr kumimoji="1" lang="ja-JP" altLang="en-US" dirty="0"/>
                        <a:t>　</a:t>
                      </a: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182493"/>
                  </a:ext>
                </a:extLst>
              </a:tr>
              <a:tr h="370840">
                <a:tc>
                  <a:txBody>
                    <a:bodyPr/>
                    <a:lstStyle/>
                    <a:p>
                      <a:r>
                        <a:rPr kumimoji="1" lang="en-US" altLang="ja-JP" dirty="0"/>
                        <a:t>10111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535960"/>
                  </a:ext>
                </a:extLst>
              </a:tr>
              <a:tr h="370840">
                <a:tc>
                  <a:txBody>
                    <a:bodyPr/>
                    <a:lstStyle/>
                    <a:p>
                      <a:r>
                        <a:rPr kumimoji="1" lang="en-US" altLang="ja-JP" dirty="0"/>
                        <a:t>11000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612531"/>
                  </a:ext>
                </a:extLst>
              </a:tr>
            </a:tbl>
          </a:graphicData>
        </a:graphic>
      </p:graphicFrame>
      <p:cxnSp>
        <p:nvCxnSpPr>
          <p:cNvPr id="14" name="コネクタ: カギ線 13">
            <a:extLst>
              <a:ext uri="{FF2B5EF4-FFF2-40B4-BE49-F238E27FC236}">
                <a16:creationId xmlns:a16="http://schemas.microsoft.com/office/drawing/2014/main" id="{17850277-3B2E-DA6E-50D2-FACDB1E53A46}"/>
              </a:ext>
            </a:extLst>
          </p:cNvPr>
          <p:cNvCxnSpPr>
            <a:cxnSpLocks/>
            <a:stCxn id="7" idx="2"/>
          </p:cNvCxnSpPr>
          <p:nvPr/>
        </p:nvCxnSpPr>
        <p:spPr>
          <a:xfrm rot="16200000" flipH="1">
            <a:off x="7143572" y="2998066"/>
            <a:ext cx="561354" cy="2460752"/>
          </a:xfrm>
          <a:prstGeom prst="bentConnector2">
            <a:avLst/>
          </a:prstGeom>
          <a:ln w="698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5" name="コネクタ: カギ線 14">
            <a:extLst>
              <a:ext uri="{FF2B5EF4-FFF2-40B4-BE49-F238E27FC236}">
                <a16:creationId xmlns:a16="http://schemas.microsoft.com/office/drawing/2014/main" id="{C7315586-1EF2-0AD0-6CA0-FE4830F75FD1}"/>
              </a:ext>
            </a:extLst>
          </p:cNvPr>
          <p:cNvCxnSpPr>
            <a:cxnSpLocks/>
          </p:cNvCxnSpPr>
          <p:nvPr/>
        </p:nvCxnSpPr>
        <p:spPr>
          <a:xfrm rot="10800000" flipV="1">
            <a:off x="8654626" y="4653136"/>
            <a:ext cx="1616251" cy="1224136"/>
          </a:xfrm>
          <a:prstGeom prst="bentConnector3">
            <a:avLst>
              <a:gd name="adj1" fmla="val 191438"/>
            </a:avLst>
          </a:prstGeom>
          <a:ln w="73025">
            <a:solidFill>
              <a:srgbClr val="0070C0"/>
            </a:solidFill>
            <a:miter lim="800000"/>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29965448"/>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CPU</a:t>
            </a:r>
            <a:r>
              <a:rPr lang="ja-JP" altLang="en-US" dirty="0"/>
              <a:t>の動作原理</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3600" dirty="0"/>
              <a:t>アドレス指定方式</a:t>
            </a:r>
            <a:endParaRPr kumimoji="1" lang="en-US" altLang="ja-JP" sz="21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1200329"/>
          </a:xfrm>
          <a:prstGeom prst="rect">
            <a:avLst/>
          </a:prstGeom>
          <a:noFill/>
        </p:spPr>
        <p:txBody>
          <a:bodyPr wrap="square" rtlCol="0">
            <a:spAutoFit/>
          </a:bodyPr>
          <a:lstStyle/>
          <a:p>
            <a:r>
              <a:rPr kumimoji="1" lang="ja-JP" altLang="en-US" dirty="0"/>
              <a:t>④相対アドレス指定方式（</a:t>
            </a:r>
            <a:r>
              <a:rPr kumimoji="1" lang="en-US" altLang="ja-JP" dirty="0"/>
              <a:t>Relative Address Mode</a:t>
            </a:r>
            <a:r>
              <a:rPr kumimoji="1" lang="ja-JP" altLang="en-US" dirty="0"/>
              <a:t>）</a:t>
            </a:r>
            <a:endParaRPr kumimoji="1" lang="en-US" altLang="ja-JP" dirty="0"/>
          </a:p>
          <a:p>
            <a:endParaRPr kumimoji="1" lang="en-US" altLang="ja-JP" dirty="0"/>
          </a:p>
          <a:p>
            <a:endParaRPr kumimoji="1" lang="en-US" altLang="ja-JP" dirty="0"/>
          </a:p>
        </p:txBody>
      </p:sp>
      <p:grpSp>
        <p:nvGrpSpPr>
          <p:cNvPr id="11" name="グループ化 10">
            <a:extLst>
              <a:ext uri="{FF2B5EF4-FFF2-40B4-BE49-F238E27FC236}">
                <a16:creationId xmlns:a16="http://schemas.microsoft.com/office/drawing/2014/main" id="{D0C9CFCF-D4E2-E16F-50A0-32E20AC25C28}"/>
              </a:ext>
            </a:extLst>
          </p:cNvPr>
          <p:cNvGrpSpPr/>
          <p:nvPr/>
        </p:nvGrpSpPr>
        <p:grpSpPr>
          <a:xfrm>
            <a:off x="1117309" y="3387105"/>
            <a:ext cx="6768752" cy="560660"/>
            <a:chOff x="1773932" y="4869160"/>
            <a:chExt cx="6768752" cy="560660"/>
          </a:xfrm>
        </p:grpSpPr>
        <p:sp>
          <p:nvSpPr>
            <p:cNvPr id="6" name="正方形/長方形 5">
              <a:extLst>
                <a:ext uri="{FF2B5EF4-FFF2-40B4-BE49-F238E27FC236}">
                  <a16:creationId xmlns:a16="http://schemas.microsoft.com/office/drawing/2014/main" id="{CBE14BB1-19F8-274E-F51F-D38519E57896}"/>
                </a:ext>
              </a:extLst>
            </p:cNvPr>
            <p:cNvSpPr/>
            <p:nvPr/>
          </p:nvSpPr>
          <p:spPr>
            <a:xfrm>
              <a:off x="1773932" y="4869160"/>
              <a:ext cx="3384376" cy="56066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E9BE74E-BB50-5E8C-E977-2812F05E4EC6}"/>
                </a:ext>
              </a:extLst>
            </p:cNvPr>
            <p:cNvSpPr/>
            <p:nvPr/>
          </p:nvSpPr>
          <p:spPr>
            <a:xfrm>
              <a:off x="5158308" y="4869160"/>
              <a:ext cx="3384376" cy="5606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101</a:t>
              </a:r>
              <a:endParaRPr kumimoji="1" lang="ja-JP" altLang="en-US" dirty="0">
                <a:solidFill>
                  <a:schemeClr val="tx1"/>
                </a:solidFill>
              </a:endParaRPr>
            </a:p>
          </p:txBody>
        </p:sp>
      </p:grpSp>
      <p:sp>
        <p:nvSpPr>
          <p:cNvPr id="8" name="テキスト ボックス 7">
            <a:extLst>
              <a:ext uri="{FF2B5EF4-FFF2-40B4-BE49-F238E27FC236}">
                <a16:creationId xmlns:a16="http://schemas.microsoft.com/office/drawing/2014/main" id="{0676214D-9528-5D63-13CF-CC139391715D}"/>
              </a:ext>
            </a:extLst>
          </p:cNvPr>
          <p:cNvSpPr txBox="1"/>
          <p:nvPr/>
        </p:nvSpPr>
        <p:spPr>
          <a:xfrm>
            <a:off x="2205980" y="2948635"/>
            <a:ext cx="1800200" cy="443198"/>
          </a:xfrm>
          <a:prstGeom prst="rect">
            <a:avLst/>
          </a:prstGeom>
          <a:noFill/>
        </p:spPr>
        <p:txBody>
          <a:bodyPr wrap="square" rtlCol="0">
            <a:spAutoFit/>
          </a:bodyPr>
          <a:lstStyle/>
          <a:p>
            <a:pPr>
              <a:lnSpc>
                <a:spcPct val="95000"/>
              </a:lnSpc>
            </a:pPr>
            <a:r>
              <a:rPr kumimoji="1" lang="ja-JP" altLang="en-US" dirty="0"/>
              <a:t>命令部</a:t>
            </a:r>
          </a:p>
        </p:txBody>
      </p:sp>
      <p:sp>
        <p:nvSpPr>
          <p:cNvPr id="9" name="テキスト ボックス 8">
            <a:extLst>
              <a:ext uri="{FF2B5EF4-FFF2-40B4-BE49-F238E27FC236}">
                <a16:creationId xmlns:a16="http://schemas.microsoft.com/office/drawing/2014/main" id="{F8F7B34A-83BC-F27E-8B39-EB2BB7546540}"/>
              </a:ext>
            </a:extLst>
          </p:cNvPr>
          <p:cNvSpPr txBox="1"/>
          <p:nvPr/>
        </p:nvSpPr>
        <p:spPr>
          <a:xfrm>
            <a:off x="5256812" y="2943907"/>
            <a:ext cx="2069752" cy="443198"/>
          </a:xfrm>
          <a:prstGeom prst="rect">
            <a:avLst/>
          </a:prstGeom>
          <a:noFill/>
        </p:spPr>
        <p:txBody>
          <a:bodyPr wrap="square" rtlCol="0">
            <a:spAutoFit/>
          </a:bodyPr>
          <a:lstStyle/>
          <a:p>
            <a:pPr>
              <a:lnSpc>
                <a:spcPct val="95000"/>
              </a:lnSpc>
            </a:pPr>
            <a:r>
              <a:rPr kumimoji="1" lang="ja-JP" altLang="en-US" dirty="0"/>
              <a:t>オペランド部</a:t>
            </a:r>
          </a:p>
        </p:txBody>
      </p:sp>
      <p:sp>
        <p:nvSpPr>
          <p:cNvPr id="10" name="テキスト ボックス 9">
            <a:extLst>
              <a:ext uri="{FF2B5EF4-FFF2-40B4-BE49-F238E27FC236}">
                <a16:creationId xmlns:a16="http://schemas.microsoft.com/office/drawing/2014/main" id="{8739926E-7F2A-7A14-58C3-D20C7D0CB0CB}"/>
              </a:ext>
            </a:extLst>
          </p:cNvPr>
          <p:cNvSpPr txBox="1"/>
          <p:nvPr/>
        </p:nvSpPr>
        <p:spPr>
          <a:xfrm>
            <a:off x="256716" y="5961950"/>
            <a:ext cx="8108123" cy="794064"/>
          </a:xfrm>
          <a:prstGeom prst="rect">
            <a:avLst/>
          </a:prstGeom>
          <a:noFill/>
        </p:spPr>
        <p:txBody>
          <a:bodyPr wrap="square" rtlCol="0">
            <a:spAutoFit/>
          </a:bodyPr>
          <a:lstStyle/>
          <a:p>
            <a:pPr>
              <a:lnSpc>
                <a:spcPct val="95000"/>
              </a:lnSpc>
            </a:pPr>
            <a:r>
              <a:rPr kumimoji="1" lang="ja-JP" altLang="en-US" dirty="0"/>
              <a:t>オペランド部の値にプログラムカウンターの値を足して、実効アドレスを求める。</a:t>
            </a:r>
          </a:p>
        </p:txBody>
      </p:sp>
      <p:graphicFrame>
        <p:nvGraphicFramePr>
          <p:cNvPr id="4" name="表 11">
            <a:extLst>
              <a:ext uri="{FF2B5EF4-FFF2-40B4-BE49-F238E27FC236}">
                <a16:creationId xmlns:a16="http://schemas.microsoft.com/office/drawing/2014/main" id="{31BC5108-F31C-9CF8-0A2F-1D910CF3FF6D}"/>
              </a:ext>
            </a:extLst>
          </p:cNvPr>
          <p:cNvGraphicFramePr>
            <a:graphicFrameLocks noGrp="1"/>
          </p:cNvGraphicFramePr>
          <p:nvPr>
            <p:extLst>
              <p:ext uri="{D42A27DB-BD31-4B8C-83A1-F6EECF244321}">
                <p14:modId xmlns:p14="http://schemas.microsoft.com/office/powerpoint/2010/main" val="1718168359"/>
              </p:ext>
            </p:extLst>
          </p:nvPr>
        </p:nvGraphicFramePr>
        <p:xfrm>
          <a:off x="8654626" y="3385627"/>
          <a:ext cx="2681923" cy="2286000"/>
        </p:xfrm>
        <a:graphic>
          <a:graphicData uri="http://schemas.openxmlformats.org/drawingml/2006/table">
            <a:tbl>
              <a:tblPr firstRow="1" bandRow="1">
                <a:tableStyleId>{69012ECD-51FC-41F1-AA8D-1B2483CD663E}</a:tableStyleId>
              </a:tblPr>
              <a:tblGrid>
                <a:gridCol w="1494155">
                  <a:extLst>
                    <a:ext uri="{9D8B030D-6E8A-4147-A177-3AD203B41FA5}">
                      <a16:colId xmlns:a16="http://schemas.microsoft.com/office/drawing/2014/main" val="2623787485"/>
                    </a:ext>
                  </a:extLst>
                </a:gridCol>
                <a:gridCol w="1187768">
                  <a:extLst>
                    <a:ext uri="{9D8B030D-6E8A-4147-A177-3AD203B41FA5}">
                      <a16:colId xmlns:a16="http://schemas.microsoft.com/office/drawing/2014/main" val="59282834"/>
                    </a:ext>
                  </a:extLst>
                </a:gridCol>
              </a:tblGrid>
              <a:tr h="370840">
                <a:tc>
                  <a:txBody>
                    <a:bodyPr/>
                    <a:lstStyle/>
                    <a:p>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867202"/>
                  </a:ext>
                </a:extLst>
              </a:tr>
              <a:tr h="370840">
                <a:tc>
                  <a:txBody>
                    <a:bodyPr/>
                    <a:lstStyle/>
                    <a:p>
                      <a:r>
                        <a:rPr kumimoji="1" lang="en-US" altLang="ja-JP" dirty="0"/>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0355453"/>
                  </a:ext>
                </a:extLst>
              </a:tr>
              <a:tr h="370840">
                <a:tc>
                  <a:txBody>
                    <a:bodyPr/>
                    <a:lstStyle/>
                    <a:p>
                      <a:pPr algn="ct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731164"/>
                  </a:ext>
                </a:extLst>
              </a:tr>
              <a:tr h="370840">
                <a:tc>
                  <a:txBody>
                    <a:bodyPr/>
                    <a:lstStyle/>
                    <a:p>
                      <a:r>
                        <a:rPr kumimoji="1" lang="en-US" altLang="ja-JP" dirty="0"/>
                        <a:t>1100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300189"/>
                  </a:ext>
                </a:extLst>
              </a:tr>
              <a:tr h="370840">
                <a:tc>
                  <a:txBody>
                    <a:bodyPr/>
                    <a:lstStyle/>
                    <a:p>
                      <a:r>
                        <a:rPr kumimoji="1" lang="en-US" altLang="ja-JP" dirty="0"/>
                        <a:t>1101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50</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182493"/>
                  </a:ext>
                </a:extLst>
              </a:tr>
            </a:tbl>
          </a:graphicData>
        </a:graphic>
      </p:graphicFrame>
      <p:sp>
        <p:nvSpPr>
          <p:cNvPr id="12" name="正方形/長方形 11">
            <a:extLst>
              <a:ext uri="{FF2B5EF4-FFF2-40B4-BE49-F238E27FC236}">
                <a16:creationId xmlns:a16="http://schemas.microsoft.com/office/drawing/2014/main" id="{47FE918C-EF4A-8EB5-4F6E-B0EC7120D919}"/>
              </a:ext>
            </a:extLst>
          </p:cNvPr>
          <p:cNvSpPr/>
          <p:nvPr/>
        </p:nvSpPr>
        <p:spPr>
          <a:xfrm>
            <a:off x="1701924" y="5229200"/>
            <a:ext cx="2592288" cy="43204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1000</a:t>
            </a:r>
            <a:endParaRPr kumimoji="1" lang="ja-JP" altLang="en-US" dirty="0">
              <a:solidFill>
                <a:schemeClr val="tx1"/>
              </a:solidFill>
            </a:endParaRPr>
          </a:p>
        </p:txBody>
      </p:sp>
      <p:sp>
        <p:nvSpPr>
          <p:cNvPr id="13" name="テキスト ボックス 12">
            <a:extLst>
              <a:ext uri="{FF2B5EF4-FFF2-40B4-BE49-F238E27FC236}">
                <a16:creationId xmlns:a16="http://schemas.microsoft.com/office/drawing/2014/main" id="{7785C874-C3B7-69E3-0BCB-470674430903}"/>
              </a:ext>
            </a:extLst>
          </p:cNvPr>
          <p:cNvSpPr txBox="1"/>
          <p:nvPr/>
        </p:nvSpPr>
        <p:spPr>
          <a:xfrm>
            <a:off x="1596479" y="4819266"/>
            <a:ext cx="2880320" cy="384721"/>
          </a:xfrm>
          <a:prstGeom prst="rect">
            <a:avLst/>
          </a:prstGeom>
          <a:noFill/>
        </p:spPr>
        <p:txBody>
          <a:bodyPr wrap="square" rtlCol="0">
            <a:spAutoFit/>
          </a:bodyPr>
          <a:lstStyle/>
          <a:p>
            <a:pPr>
              <a:lnSpc>
                <a:spcPct val="95000"/>
              </a:lnSpc>
            </a:pPr>
            <a:r>
              <a:rPr kumimoji="1" lang="ja-JP" altLang="en-US" sz="2000" dirty="0"/>
              <a:t>プログラムカウンター</a:t>
            </a:r>
          </a:p>
        </p:txBody>
      </p:sp>
      <p:cxnSp>
        <p:nvCxnSpPr>
          <p:cNvPr id="19" name="直線矢印コネクタ 18">
            <a:extLst>
              <a:ext uri="{FF2B5EF4-FFF2-40B4-BE49-F238E27FC236}">
                <a16:creationId xmlns:a16="http://schemas.microsoft.com/office/drawing/2014/main" id="{E6282D55-FEA8-CAB1-FD73-02C745D1AA4D}"/>
              </a:ext>
            </a:extLst>
          </p:cNvPr>
          <p:cNvCxnSpPr>
            <a:stCxn id="12" idx="3"/>
          </p:cNvCxnSpPr>
          <p:nvPr/>
        </p:nvCxnSpPr>
        <p:spPr>
          <a:xfrm>
            <a:off x="4294212" y="5445224"/>
            <a:ext cx="504056" cy="0"/>
          </a:xfrm>
          <a:prstGeom prst="straightConnector1">
            <a:avLst/>
          </a:prstGeom>
          <a:ln w="73025">
            <a:solidFill>
              <a:schemeClr val="accent4">
                <a:lumMod val="50000"/>
              </a:schemeClr>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16C8DCA6-FA71-6FCC-ED5D-74ED783EAC40}"/>
              </a:ext>
            </a:extLst>
          </p:cNvPr>
          <p:cNvSpPr/>
          <p:nvPr/>
        </p:nvSpPr>
        <p:spPr>
          <a:xfrm>
            <a:off x="4753713" y="5022736"/>
            <a:ext cx="2880320" cy="79166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1000+101</a:t>
            </a:r>
            <a:r>
              <a:rPr kumimoji="1" lang="ja-JP" altLang="en-US" dirty="0">
                <a:solidFill>
                  <a:schemeClr val="tx1"/>
                </a:solidFill>
              </a:rPr>
              <a:t>＝</a:t>
            </a:r>
            <a:r>
              <a:rPr kumimoji="1" lang="en-US" altLang="ja-JP" dirty="0">
                <a:solidFill>
                  <a:schemeClr val="tx1"/>
                </a:solidFill>
              </a:rPr>
              <a:t>1101</a:t>
            </a:r>
            <a:endParaRPr kumimoji="1" lang="ja-JP" altLang="en-US" dirty="0">
              <a:solidFill>
                <a:schemeClr val="tx1"/>
              </a:solidFill>
            </a:endParaRPr>
          </a:p>
        </p:txBody>
      </p:sp>
      <p:cxnSp>
        <p:nvCxnSpPr>
          <p:cNvPr id="22" name="直線矢印コネクタ 21">
            <a:extLst>
              <a:ext uri="{FF2B5EF4-FFF2-40B4-BE49-F238E27FC236}">
                <a16:creationId xmlns:a16="http://schemas.microsoft.com/office/drawing/2014/main" id="{C63FE812-16A2-F5BA-829D-60ECA4B24035}"/>
              </a:ext>
            </a:extLst>
          </p:cNvPr>
          <p:cNvCxnSpPr>
            <a:stCxn id="7" idx="2"/>
            <a:endCxn id="20" idx="0"/>
          </p:cNvCxnSpPr>
          <p:nvPr/>
        </p:nvCxnSpPr>
        <p:spPr>
          <a:xfrm>
            <a:off x="6193873" y="3947765"/>
            <a:ext cx="0" cy="1074971"/>
          </a:xfrm>
          <a:prstGeom prst="straightConnector1">
            <a:avLst/>
          </a:prstGeom>
          <a:ln w="698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1F2559D-912C-7416-38B4-9844F8C7871F}"/>
              </a:ext>
            </a:extLst>
          </p:cNvPr>
          <p:cNvCxnSpPr>
            <a:cxnSpLocks/>
            <a:stCxn id="20" idx="3"/>
          </p:cNvCxnSpPr>
          <p:nvPr/>
        </p:nvCxnSpPr>
        <p:spPr>
          <a:xfrm>
            <a:off x="7634033" y="5418567"/>
            <a:ext cx="1020593" cy="11253"/>
          </a:xfrm>
          <a:prstGeom prst="straightConnector1">
            <a:avLst/>
          </a:prstGeom>
          <a:ln w="69850">
            <a:solidFill>
              <a:srgbClr val="0070C0"/>
            </a:solidFill>
            <a:miter lim="800000"/>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942378"/>
      </p:ext>
    </p:extLst>
  </p:cSld>
  <p:clrMapOvr>
    <a:masterClrMapping/>
  </p:clrMapOvr>
  <mc:AlternateContent xmlns:mc="http://schemas.openxmlformats.org/markup-compatibility/2006">
    <mc:Choice xmlns:p14="http://schemas.microsoft.com/office/powerpoint/2010/main" Requires="p14">
      <p:transition spd="med" p14:dur="700" advTm="147905">
        <p:fade/>
      </p:transition>
    </mc:Choice>
    <mc:Fallback>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10.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11.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12.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7.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8.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9.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6261</TotalTime>
  <Words>2431</Words>
  <Application>Microsoft Office PowerPoint</Application>
  <PresentationFormat>ユーザー設定</PresentationFormat>
  <Paragraphs>274</Paragraphs>
  <Slides>12</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-apple-system</vt:lpstr>
      <vt:lpstr>Meiryo UI</vt:lpstr>
      <vt:lpstr>Arial</vt:lpstr>
      <vt:lpstr>Century Gothic</vt:lpstr>
      <vt:lpstr>Wingdings</vt:lpstr>
      <vt:lpstr>新学期のためのプレゼンテーション</vt:lpstr>
      <vt:lpstr>ユニット2　セクション3　コンピュータ構成要素</vt:lpstr>
      <vt:lpstr>CPUの動作原理</vt:lpstr>
      <vt:lpstr>CPUの動作原理</vt:lpstr>
      <vt:lpstr>CPUの動作原理</vt:lpstr>
      <vt:lpstr>CPUの動作原理</vt:lpstr>
      <vt:lpstr>CPUの動作原理</vt:lpstr>
      <vt:lpstr>CPUの動作原理</vt:lpstr>
      <vt:lpstr>CPUの動作原理</vt:lpstr>
      <vt:lpstr>CPUの動作原理</vt:lpstr>
      <vt:lpstr>CPUの動作原理</vt:lpstr>
      <vt:lpstr>CPUの動作原理</vt:lpstr>
      <vt:lpstr>付録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238</cp:revision>
  <dcterms:created xsi:type="dcterms:W3CDTF">2024-03-08T02:46:09Z</dcterms:created>
  <dcterms:modified xsi:type="dcterms:W3CDTF">2024-08-16T21:29:12Z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